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307" r:id="rId4"/>
    <p:sldId id="308" r:id="rId5"/>
    <p:sldId id="300" r:id="rId6"/>
    <p:sldId id="302" r:id="rId7"/>
    <p:sldId id="299" r:id="rId8"/>
    <p:sldId id="301" r:id="rId9"/>
    <p:sldId id="309" r:id="rId10"/>
    <p:sldId id="311" r:id="rId11"/>
    <p:sldId id="313" r:id="rId12"/>
    <p:sldId id="293" r:id="rId13"/>
    <p:sldId id="303" r:id="rId14"/>
    <p:sldId id="305" r:id="rId15"/>
    <p:sldId id="312" r:id="rId16"/>
    <p:sldId id="304" r:id="rId17"/>
    <p:sldId id="316" r:id="rId18"/>
    <p:sldId id="295" r:id="rId19"/>
    <p:sldId id="315" r:id="rId20"/>
    <p:sldId id="297" r:id="rId21"/>
  </p:sldIdLst>
  <p:sldSz cx="10045700" cy="7777163"/>
  <p:notesSz cx="6797675" cy="9928225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E6E6E6"/>
    <a:srgbClr val="E1E1E1"/>
    <a:srgbClr val="EBEBEB"/>
    <a:srgbClr val="F7F7F7"/>
    <a:srgbClr val="F5F5F5"/>
    <a:srgbClr val="F6F6F6"/>
    <a:srgbClr val="F9F9F9"/>
    <a:srgbClr val="FBFBF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7513" autoAdjust="0"/>
  </p:normalViewPr>
  <p:slideViewPr>
    <p:cSldViewPr>
      <p:cViewPr>
        <p:scale>
          <a:sx n="139" d="100"/>
          <a:sy n="139" d="100"/>
        </p:scale>
        <p:origin x="-2016" y="-80"/>
      </p:cViewPr>
      <p:guideLst>
        <p:guide orient="horz" pos="909"/>
        <p:guide pos="6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2A5E-AC62-F94F-BA2F-D1EFEA77A8C8}" type="datetimeFigureOut">
              <a:rPr lang="es-ES" smtClean="0"/>
              <a:t>15/12/16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8435-EBC2-7F47-A0F9-D0F09159944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5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6E41-CF8E-4D47-A510-88B4F450A449}" type="datetimeFigureOut">
              <a:rPr lang="es-MX" smtClean="0"/>
              <a:t>15/12/16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44538"/>
            <a:ext cx="4806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06600-C8B6-4CAB-9C55-C892B2DC982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80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6600-C8B6-4CAB-9C55-C892B2DC982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4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0045700" cy="777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724"/>
            <a:ext cx="3442724" cy="4758289"/>
          </a:xfrm>
          <a:prstGeom prst="rect">
            <a:avLst/>
          </a:prstGeom>
        </p:spPr>
      </p:pic>
      <p:sp>
        <p:nvSpPr>
          <p:cNvPr id="12" name="11 CuadroTexto"/>
          <p:cNvSpPr txBox="1"/>
          <p:nvPr userDrawn="1"/>
        </p:nvSpPr>
        <p:spPr>
          <a:xfrm>
            <a:off x="2358554" y="220510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Gill Sans MT" panose="020B0502020104020203" pitchFamily="34" charset="0"/>
              </a:rPr>
              <a:t>Programa de Fortalecimiento de la </a:t>
            </a:r>
            <a:br>
              <a:rPr lang="es-MX" sz="2400" dirty="0" smtClean="0">
                <a:latin typeface="Gill Sans MT" panose="020B0502020104020203" pitchFamily="34" charset="0"/>
              </a:rPr>
            </a:br>
            <a:r>
              <a:rPr lang="es-MX" sz="2400" dirty="0" smtClean="0">
                <a:latin typeface="Gill Sans MT" panose="020B0502020104020203" pitchFamily="34" charset="0"/>
              </a:rPr>
              <a:t>Calidad en Instituciones Educativas</a:t>
            </a:r>
            <a:r>
              <a:rPr lang="es-MX" sz="1800" dirty="0" smtClean="0">
                <a:latin typeface="Gill Sans MT" panose="020B0502020104020203" pitchFamily="34" charset="0"/>
              </a:rPr>
              <a:t/>
            </a:r>
            <a:br>
              <a:rPr lang="es-MX" sz="1800" dirty="0" smtClean="0">
                <a:latin typeface="Gill Sans MT" panose="020B0502020104020203" pitchFamily="34" charset="0"/>
              </a:rPr>
            </a:br>
            <a:r>
              <a:rPr lang="es-MX" sz="3200" b="1" dirty="0" smtClean="0">
                <a:latin typeface="Gill Sans MT" panose="020B0502020104020203" pitchFamily="34" charset="0"/>
              </a:rPr>
              <a:t>(PROFOCIE) </a:t>
            </a:r>
            <a:endParaRPr lang="es-MX" sz="2400" dirty="0"/>
          </a:p>
        </p:txBody>
      </p:sp>
      <p:pic>
        <p:nvPicPr>
          <p:cNvPr id="11" name="10 Imagen" descr="logo simbolo RGB.png"/>
          <p:cNvPicPr>
            <a:picLocks noChangeAspect="1"/>
          </p:cNvPicPr>
          <p:nvPr userDrawn="1"/>
        </p:nvPicPr>
        <p:blipFill rotWithShape="1">
          <a:blip r:embed="rId3" cstate="print"/>
          <a:srcRect b="1795"/>
          <a:stretch/>
        </p:blipFill>
        <p:spPr>
          <a:xfrm>
            <a:off x="8000794" y="504205"/>
            <a:ext cx="1702576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728341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448421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4248621"/>
            <a:ext cx="8538845" cy="154463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000"/>
              </a:lnSpc>
              <a:defRPr sz="28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3888581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000"/>
              </a:lnSpc>
              <a:buNone/>
              <a:def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728341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813889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728341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813889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728341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448421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448421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40886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69004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65996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88181"/>
            <a:ext cx="9144000" cy="256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sldNum="0" hdr="0" ftr="0" dt="0"/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balderas@uv.mx" TargetMode="External"/><Relationship Id="rId4" Type="http://schemas.openxmlformats.org/officeDocument/2006/relationships/hyperlink" Target="mailto:mrobles@uv.m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planeacioninstitucional/files/2016/01/RO_PFCE_2016.pdf" TargetMode="External"/><Relationship Id="rId4" Type="http://schemas.openxmlformats.org/officeDocument/2006/relationships/hyperlink" Target="http://www.uv.mx/planeacioninstitucional/files/2016/12/Convenio-y-Anexo-ejecucion-PFCE-2016-UV.pdf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70722" y="3744565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4000" b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PFCE 2016</a:t>
            </a:r>
            <a:endParaRPr lang="es-MX" sz="40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r"/>
            <a:endParaRPr lang="es-MX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70722" y="6984925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s-ES" sz="1600" dirty="0" smtClean="0">
                <a:latin typeface="Gill Sans"/>
                <a:cs typeface="Gill Sans"/>
              </a:rPr>
              <a:t>Diciembre 2016 </a:t>
            </a:r>
            <a:endParaRPr lang="es-MX" sz="1600" dirty="0">
              <a:latin typeface="Gill Sans"/>
              <a:cs typeface="Gill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7087" y="1944365"/>
            <a:ext cx="511256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731725" y="2232397"/>
            <a:ext cx="38032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smtClean="0">
                <a:latin typeface="Gill Sans MT" panose="020B0502020104020203" pitchFamily="34" charset="0"/>
              </a:rPr>
              <a:t>Programa de Fortalecimiento de la </a:t>
            </a:r>
          </a:p>
          <a:p>
            <a:r>
              <a:rPr lang="es-MX" sz="1800" dirty="0" smtClean="0">
                <a:latin typeface="Gill Sans MT" panose="020B0502020104020203" pitchFamily="34" charset="0"/>
              </a:rPr>
              <a:t>Calidad en Instituciones Educativas</a:t>
            </a:r>
          </a:p>
          <a:p>
            <a:r>
              <a:rPr lang="es-MX" sz="1800" i="1" dirty="0">
                <a:latin typeface="Book Antiqua" panose="02040602050305030304" pitchFamily="18" charset="0"/>
              </a:rPr>
              <a:t> </a:t>
            </a:r>
          </a:p>
          <a:p>
            <a:endParaRPr lang="es-MX" sz="1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quema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6" y="826813"/>
            <a:ext cx="9668256" cy="6806184"/>
          </a:xfrm>
          <a:prstGeom prst="rect">
            <a:avLst/>
          </a:prstGeom>
        </p:spPr>
      </p:pic>
      <p:sp>
        <p:nvSpPr>
          <p:cNvPr id="4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1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02370" y="2121848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latin typeface="+mn-lt"/>
              </a:rPr>
              <a:t>Con el fin de tener un mayor control en la ejecución de los proyectos del </a:t>
            </a:r>
            <a:r>
              <a:rPr lang="es-MX" sz="2400" dirty="0" smtClean="0">
                <a:latin typeface="+mn-lt"/>
              </a:rPr>
              <a:t>PFCE (Fondo 741) se pretende acercar la administración de los mismos a sus beneficiarios directos, para lo cual se implementaran los siguientes </a:t>
            </a:r>
            <a:r>
              <a:rPr lang="es-MX" sz="2400" dirty="0">
                <a:latin typeface="+mn-lt"/>
              </a:rPr>
              <a:t>esquemas de </a:t>
            </a:r>
            <a:r>
              <a:rPr lang="es-MX" sz="2400" dirty="0" smtClean="0">
                <a:latin typeface="+mn-lt"/>
              </a:rPr>
              <a:t>operación.</a:t>
            </a:r>
            <a:endParaRPr lang="es-MX" sz="23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702370" y="1189630"/>
            <a:ext cx="8064896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+mj-lt"/>
              </a:rPr>
              <a:t>O</a:t>
            </a:r>
            <a:r>
              <a:rPr lang="es-MX" sz="2800" b="1" dirty="0" smtClean="0">
                <a:latin typeface="+mj-lt"/>
              </a:rPr>
              <a:t>peración </a:t>
            </a:r>
            <a:endParaRPr lang="es-MX" sz="2800" b="1" dirty="0">
              <a:latin typeface="+mj-lt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9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quema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880469"/>
            <a:ext cx="9487346" cy="4759481"/>
          </a:xfrm>
          <a:prstGeom prst="rect">
            <a:avLst/>
          </a:prstGeom>
        </p:spPr>
      </p:pic>
      <p:sp>
        <p:nvSpPr>
          <p:cNvPr id="12" name="2 CuadroTexto"/>
          <p:cNvSpPr txBox="1"/>
          <p:nvPr/>
        </p:nvSpPr>
        <p:spPr>
          <a:xfrm>
            <a:off x="702370" y="97305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ProDES en las regiones</a:t>
            </a:r>
            <a:endParaRPr lang="es-MX" sz="2800" dirty="0">
              <a:latin typeface="+mn-lt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702370" y="1584325"/>
            <a:ext cx="9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8763" indent="-1528763"/>
            <a:r>
              <a:rPr lang="es-MX" sz="2300" dirty="0">
                <a:latin typeface="+mn-lt"/>
              </a:rPr>
              <a:t>Nuevo </a:t>
            </a:r>
            <a:r>
              <a:rPr lang="es-MX" sz="2300" dirty="0" smtClean="0">
                <a:latin typeface="+mn-lt"/>
              </a:rPr>
              <a:t>Flujo. Se </a:t>
            </a:r>
            <a:r>
              <a:rPr lang="es-MX" sz="2300" dirty="0">
                <a:latin typeface="+mn-lt"/>
              </a:rPr>
              <a:t>agregar una nueva área revisora, se ubica el presupuesto en las regiones y se mantiene la supervisión del proyecto por parte de las Áreas Académicas (titulares de DES).</a:t>
            </a:r>
            <a:endParaRPr lang="es-MX" sz="2300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528763" indent="-1528763"/>
            <a:endParaRPr lang="es-MX" sz="2300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CuadroTexto"/>
          <p:cNvSpPr txBox="1"/>
          <p:nvPr/>
        </p:nvSpPr>
        <p:spPr>
          <a:xfrm>
            <a:off x="702370" y="97305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ProDES Xalapa</a:t>
            </a:r>
            <a:endParaRPr lang="es-MX" sz="2800" dirty="0">
              <a:latin typeface="+mn-lt"/>
            </a:endParaRPr>
          </a:p>
        </p:txBody>
      </p:sp>
      <p:sp>
        <p:nvSpPr>
          <p:cNvPr id="3" name="Flecha izquierda 2">
            <a:hlinkClick r:id="rId3" action="ppaction://hlinksldjump"/>
          </p:cNvPr>
          <p:cNvSpPr/>
          <p:nvPr/>
        </p:nvSpPr>
        <p:spPr>
          <a:xfrm>
            <a:off x="9199314" y="7200949"/>
            <a:ext cx="216024" cy="21602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esquema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4" y="2880469"/>
            <a:ext cx="9525734" cy="4761424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702370" y="1584325"/>
            <a:ext cx="900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8763" indent="-1528763"/>
            <a:r>
              <a:rPr lang="es-MX" sz="2300" dirty="0" smtClean="0">
                <a:latin typeface="+mn-lt"/>
              </a:rPr>
              <a:t>Sin cambio. Revisión a través de las áreas académicas.</a:t>
            </a:r>
            <a:endParaRPr lang="es-MX" sz="2300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squema 3.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8" y="1290278"/>
            <a:ext cx="8407226" cy="6486885"/>
          </a:xfrm>
          <a:prstGeom prst="rect">
            <a:avLst/>
          </a:prstGeom>
        </p:spPr>
      </p:pic>
      <p:sp>
        <p:nvSpPr>
          <p:cNvPr id="12" name="2 CuadroTexto"/>
          <p:cNvSpPr txBox="1"/>
          <p:nvPr/>
        </p:nvSpPr>
        <p:spPr>
          <a:xfrm>
            <a:off x="702370" y="720229"/>
            <a:ext cx="9145016" cy="73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2800" b="1" dirty="0" smtClean="0">
                <a:latin typeface="+mn-lt"/>
              </a:rPr>
              <a:t>ProGES 1</a:t>
            </a:r>
          </a:p>
          <a:p>
            <a:pPr>
              <a:lnSpc>
                <a:spcPct val="80000"/>
              </a:lnSpc>
            </a:pPr>
            <a:r>
              <a:rPr lang="es-MX" sz="2300" dirty="0" smtClean="0">
                <a:latin typeface="+mn-lt"/>
              </a:rPr>
              <a:t>Problemas comunes de las DES</a:t>
            </a:r>
            <a:endParaRPr lang="es-MX" sz="23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abla proges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576213"/>
            <a:ext cx="9010740" cy="6696893"/>
          </a:xfrm>
          <a:prstGeom prst="rect">
            <a:avLst/>
          </a:prstGeom>
        </p:spPr>
      </p:pic>
      <p:sp>
        <p:nvSpPr>
          <p:cNvPr id="3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CuadroTexto"/>
          <p:cNvSpPr txBox="1"/>
          <p:nvPr/>
        </p:nvSpPr>
        <p:spPr>
          <a:xfrm>
            <a:off x="702370" y="720229"/>
            <a:ext cx="9145016" cy="73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2800" b="1" dirty="0" smtClean="0">
                <a:latin typeface="+mn-lt"/>
              </a:rPr>
              <a:t>ProGES 2</a:t>
            </a:r>
          </a:p>
          <a:p>
            <a:pPr>
              <a:lnSpc>
                <a:spcPct val="80000"/>
              </a:lnSpc>
            </a:pPr>
            <a:r>
              <a:rPr lang="es-MX" sz="2300" dirty="0" smtClean="0">
                <a:latin typeface="+mn-lt"/>
              </a:rPr>
              <a:t>Atención a los problemas comunes y modernización de la gestión</a:t>
            </a:r>
            <a:endParaRPr lang="es-MX" sz="23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n 2" descr="ulti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2" y="1440309"/>
            <a:ext cx="7994830" cy="61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n 1" descr="tabla proges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6" y="648221"/>
            <a:ext cx="9317736" cy="6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CuadroTexto"/>
          <p:cNvSpPr txBox="1"/>
          <p:nvPr/>
        </p:nvSpPr>
        <p:spPr>
          <a:xfrm>
            <a:off x="198314" y="88968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Calendario</a:t>
            </a:r>
            <a:endParaRPr lang="es-MX" sz="2800" dirty="0">
              <a:latin typeface="+mn-lt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08830"/>
              </p:ext>
            </p:extLst>
          </p:nvPr>
        </p:nvGraphicFramePr>
        <p:xfrm>
          <a:off x="234862" y="1412901"/>
          <a:ext cx="9577064" cy="615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448272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+mn-lt"/>
                          <a:cs typeface="Gill Sans"/>
                        </a:rPr>
                        <a:t>Actividad</a:t>
                      </a:r>
                      <a:endParaRPr lang="es-MX" sz="2000" b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+mn-lt"/>
                          <a:cs typeface="Gill Sans"/>
                        </a:rPr>
                        <a:t>Fechas </a:t>
                      </a:r>
                      <a:endParaRPr lang="es-MX" sz="2000" b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+mn-lt"/>
                          <a:cs typeface="Gill Sans"/>
                        </a:rPr>
                        <a:t>Responsables</a:t>
                      </a:r>
                      <a:endParaRPr lang="es-MX" sz="2000" b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Reunión con vicerrectores, secretarios regionales de administración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y finanzas, directores generales de área académica y responsables de proyectos.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15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diciembre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2016</a:t>
                      </a:r>
                      <a:endParaRPr lang="es-MX" sz="1800" dirty="0" smtClean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  <a:p>
                      <a:pPr algn="l"/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Dirección de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Planeación Institucional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Configuración de catálogos y proyectos.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15 y 16 diciembre 2016</a:t>
                      </a:r>
                      <a:endParaRPr lang="es-MX" sz="1800" dirty="0" smtClean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Dirección de Planeación Institucional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Envío de datos de gestor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PFCE (administrador)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  <a:hlinkClick r:id="rId3"/>
                        </a:rPr>
                        <a:t>gbalderas@uv.mx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y 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  <a:hlinkClick r:id="rId4"/>
                        </a:rPr>
                        <a:t>mrobles@uv.mx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</a:t>
                      </a:r>
                      <a:endParaRPr lang="es-MX" sz="1800" dirty="0" smtClean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16 diciembre 2016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Vicerrectoría, Secretaría Académica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y Dirección de Planeación Institucional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Captura de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proyectos (responsable del proyecto y SAF Regional).</a:t>
                      </a:r>
                      <a:endParaRPr lang="es-MX" sz="1800" dirty="0" smtClean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2 al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6 enero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20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17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Administradores de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proyecto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Elaboración de requisiciones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de materiales, infraestructura (equipamiento), acervo y otros. </a:t>
                      </a:r>
                      <a:endParaRPr lang="es-MX" sz="1800" dirty="0" smtClean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9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al 20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enero 2017</a:t>
                      </a:r>
                      <a:endParaRPr lang="es-MX" sz="1800" dirty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Administradores de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proyecto</a:t>
                      </a:r>
                      <a:endParaRPr lang="es-MX" sz="1800" dirty="0" smtClean="0">
                        <a:solidFill>
                          <a:srgbClr val="00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Informes trimestrales.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1 al 5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 de marzo, junio, septiembre y diciembre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latin typeface="+mn-lt"/>
                          <a:cs typeface="Gill Sans"/>
                        </a:rPr>
                        <a:t>Responsables de proyectos Dirección de Planeación y Dirección General de Recursos Financieros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02370" y="1998829"/>
            <a:ext cx="8543552" cy="586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400" dirty="0">
                <a:latin typeface="+mn-lt"/>
              </a:rPr>
              <a:t>Promover la participación de la población beneficiaria del Programa a través de la integración y operación de contralorías sociales</a:t>
            </a:r>
            <a:r>
              <a:rPr lang="es-ES" sz="2400" dirty="0" smtClean="0">
                <a:latin typeface="+mn-lt"/>
              </a:rPr>
              <a:t>:</a:t>
            </a:r>
          </a:p>
          <a:p>
            <a:pPr lvl="1"/>
            <a:endParaRPr lang="es-MX" sz="2400" dirty="0">
              <a:latin typeface="+mn-lt"/>
            </a:endParaRPr>
          </a:p>
          <a:p>
            <a:pPr marL="850900" lvl="1" indent="-342900">
              <a:lnSpc>
                <a:spcPct val="110000"/>
              </a:lnSpc>
              <a:buFont typeface="Arial"/>
              <a:buChar char="•"/>
            </a:pPr>
            <a:r>
              <a:rPr lang="es-ES" sz="2400" dirty="0">
                <a:latin typeface="+mn-lt"/>
              </a:rPr>
              <a:t>Seguimiento, supervisión y vigilancia del cumplimiento de las metas y acciones comprometidas en el Programa</a:t>
            </a:r>
            <a:r>
              <a:rPr lang="es-ES" sz="2400" dirty="0" smtClean="0">
                <a:latin typeface="+mn-lt"/>
              </a:rPr>
              <a:t>.</a:t>
            </a:r>
          </a:p>
          <a:p>
            <a:pPr marL="850900" lvl="1" indent="-342900">
              <a:buFont typeface="Arial"/>
              <a:buChar char="•"/>
            </a:pPr>
            <a:endParaRPr lang="es-MX" sz="2400" dirty="0">
              <a:latin typeface="+mn-lt"/>
            </a:endParaRPr>
          </a:p>
          <a:p>
            <a:pPr marL="850900" lvl="1" indent="-342900">
              <a:lnSpc>
                <a:spcPct val="110000"/>
              </a:lnSpc>
              <a:buFont typeface="Arial"/>
              <a:buChar char="•"/>
            </a:pPr>
            <a:r>
              <a:rPr lang="es-ES" sz="2400" dirty="0">
                <a:latin typeface="+mn-lt"/>
              </a:rPr>
              <a:t>Correcta aplicación de los recursos públicos asignados al mismo</a:t>
            </a:r>
            <a:r>
              <a:rPr lang="es-ES" sz="2400" dirty="0" smtClean="0">
                <a:latin typeface="+mn-lt"/>
              </a:rPr>
              <a:t>.</a:t>
            </a:r>
          </a:p>
          <a:p>
            <a:pPr marL="850900" lvl="1" indent="-342900">
              <a:buFont typeface="Arial"/>
              <a:buChar char="•"/>
            </a:pPr>
            <a:endParaRPr lang="es-ES" sz="2400" dirty="0">
              <a:latin typeface="+mn-lt"/>
            </a:endParaRPr>
          </a:p>
          <a:p>
            <a:pPr marL="850900" lvl="1" indent="-342900">
              <a:buFont typeface="Arial"/>
              <a:buChar char="•"/>
            </a:pPr>
            <a:endParaRPr lang="es-ES" sz="2400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*Reglas de Operación y Convenio.</a:t>
            </a:r>
            <a:endParaRPr lang="es-MX" dirty="0">
              <a:latin typeface="+mn-lt"/>
            </a:endParaRPr>
          </a:p>
          <a:p>
            <a:endParaRPr lang="es-MX" sz="24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s-MX" sz="2400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</a:p>
          <a:p>
            <a:endParaRPr lang="es-MX" sz="24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702370" y="117153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j-lt"/>
              </a:rPr>
              <a:t>   Contraloría social de PFCE* </a:t>
            </a:r>
            <a:endParaRPr lang="es-MX" sz="2800" b="1" dirty="0">
              <a:latin typeface="+mj-lt"/>
            </a:endParaRPr>
          </a:p>
        </p:txBody>
      </p:sp>
      <p:pic>
        <p:nvPicPr>
          <p:cNvPr id="7" name="Imagen 6" descr="flec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" y="1350757"/>
            <a:ext cx="156193" cy="216024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5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02370" y="2006979"/>
            <a:ext cx="8712968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00"/>
                </a:solidFill>
                <a:latin typeface="Calibri"/>
                <a:cs typeface="Calibri"/>
              </a:rPr>
              <a:t>Presentar </a:t>
            </a:r>
            <a:r>
              <a:rPr lang="es-MX" sz="2400" dirty="0">
                <a:solidFill>
                  <a:srgbClr val="000000"/>
                </a:solidFill>
                <a:latin typeface="Calibri"/>
                <a:cs typeface="Calibri"/>
              </a:rPr>
              <a:t>el estado actual del ejercicio del PROFOCIE </a:t>
            </a:r>
            <a:r>
              <a:rPr lang="es-MX" sz="2400" dirty="0" smtClean="0">
                <a:solidFill>
                  <a:srgbClr val="000000"/>
                </a:solidFill>
                <a:latin typeface="Calibri"/>
                <a:cs typeface="Calibri"/>
              </a:rPr>
              <a:t>2015.</a:t>
            </a:r>
          </a:p>
          <a:p>
            <a:pPr>
              <a:lnSpc>
                <a:spcPct val="120000"/>
              </a:lnSpc>
            </a:pPr>
            <a:endParaRPr lang="es-MX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00"/>
                </a:solidFill>
                <a:latin typeface="Calibri"/>
                <a:cs typeface="Calibri"/>
              </a:rPr>
              <a:t>Dar </a:t>
            </a:r>
            <a:r>
              <a:rPr lang="es-MX" sz="2400" dirty="0">
                <a:solidFill>
                  <a:srgbClr val="000000"/>
                </a:solidFill>
                <a:latin typeface="Calibri"/>
                <a:cs typeface="Calibri"/>
              </a:rPr>
              <a:t>a conocer el modelo de operación del PFCE 2016 (</a:t>
            </a:r>
            <a:r>
              <a:rPr lang="es-MX" sz="2400" dirty="0" smtClean="0">
                <a:solidFill>
                  <a:srgbClr val="000000"/>
                </a:solidFill>
                <a:latin typeface="Calibri"/>
                <a:cs typeface="Calibri"/>
              </a:rPr>
              <a:t>ejercicio fiscal </a:t>
            </a:r>
            <a:r>
              <a:rPr lang="es-MX" sz="2400" dirty="0">
                <a:solidFill>
                  <a:srgbClr val="000000"/>
                </a:solidFill>
                <a:latin typeface="Calibri"/>
                <a:cs typeface="Calibri"/>
              </a:rPr>
              <a:t>2017) que </a:t>
            </a:r>
            <a:r>
              <a:rPr lang="es-MX" sz="2400" dirty="0" smtClean="0">
                <a:solidFill>
                  <a:srgbClr val="000000"/>
                </a:solidFill>
                <a:latin typeface="Calibri"/>
                <a:cs typeface="Calibri"/>
              </a:rPr>
              <a:t>permita su eficiente administración y cumplimiento en el marco normativo interno y externo aplicable.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s-MX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00"/>
                </a:solidFill>
                <a:latin typeface="Calibri"/>
                <a:cs typeface="Calibri"/>
              </a:rPr>
              <a:t>Implementar la Contraloria Social (PFCE 2916)</a:t>
            </a:r>
            <a:r>
              <a:rPr lang="es-MX" sz="2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endParaRPr lang="es-MX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702370" y="117968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j-lt"/>
              </a:rPr>
              <a:t>Objetivos </a:t>
            </a:r>
            <a:endParaRPr lang="es-MX" sz="2800" b="1" dirty="0">
              <a:latin typeface="+mj-lt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2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77087" y="1944365"/>
            <a:ext cx="511256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 descr="flor de ly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2520429"/>
            <a:ext cx="2095863" cy="15841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15138" y="288181"/>
            <a:ext cx="223224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5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90402" y="2140640"/>
            <a:ext cx="8712968" cy="412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>
                <a:latin typeface="+mn-lt"/>
              </a:rPr>
              <a:t>I. PROFOCIE 2015</a:t>
            </a:r>
            <a:endParaRPr lang="es-MX" sz="2400" b="1" dirty="0">
              <a:latin typeface="+mn-lt"/>
            </a:endParaRPr>
          </a:p>
          <a:p>
            <a:pPr marL="857250" lvl="1" indent="-400050">
              <a:lnSpc>
                <a:spcPct val="150000"/>
              </a:lnSpc>
              <a:buAutoNum type="romanUcPeriod"/>
            </a:pPr>
            <a:endParaRPr lang="es-MX" sz="1400" dirty="0" smtClean="0">
              <a:latin typeface="+mn-lt"/>
            </a:endParaRPr>
          </a:p>
          <a:p>
            <a:pPr marL="857250" lvl="1" indent="-400050">
              <a:lnSpc>
                <a:spcPct val="150000"/>
              </a:lnSpc>
              <a:buAutoNum type="romanUcPeriod"/>
            </a:pPr>
            <a:endParaRPr lang="es-MX" sz="1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MX" sz="2400" b="1" dirty="0" smtClean="0">
                <a:solidFill>
                  <a:srgbClr val="000000"/>
                </a:solidFill>
                <a:latin typeface="+mn-lt"/>
              </a:rPr>
              <a:t>II. PFCE </a:t>
            </a:r>
            <a:r>
              <a:rPr lang="es-MX" sz="2400" b="1" dirty="0">
                <a:solidFill>
                  <a:srgbClr val="000000"/>
                </a:solidFill>
                <a:latin typeface="+mn-lt"/>
              </a:rPr>
              <a:t>2016-2017</a:t>
            </a:r>
          </a:p>
          <a:p>
            <a:pPr lvl="1">
              <a:lnSpc>
                <a:spcPct val="150000"/>
              </a:lnSpc>
            </a:pPr>
            <a:endParaRPr lang="es-MX" sz="1400" dirty="0" smtClean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es-MX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MX" sz="2400" b="1" dirty="0" smtClean="0">
                <a:latin typeface="+mn-lt"/>
              </a:rPr>
              <a:t>III. Contraloria social PFCE</a:t>
            </a:r>
            <a:endParaRPr lang="es-MX" sz="24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MX" sz="2400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</a:p>
          <a:p>
            <a:pPr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702370" y="116933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j-lt"/>
              </a:rPr>
              <a:t>Contenido </a:t>
            </a:r>
            <a:endParaRPr lang="es-MX" sz="2800" b="1" dirty="0">
              <a:latin typeface="+mj-lt"/>
            </a:endParaRPr>
          </a:p>
        </p:txBody>
      </p:sp>
      <p:pic>
        <p:nvPicPr>
          <p:cNvPr id="2" name="Imagen 1" descr="flec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" y="2424975"/>
            <a:ext cx="156193" cy="216024"/>
          </a:xfrm>
          <a:prstGeom prst="rect">
            <a:avLst/>
          </a:prstGeom>
        </p:spPr>
      </p:pic>
      <p:pic>
        <p:nvPicPr>
          <p:cNvPr id="7" name="Imagen 6" descr="flec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4" y="3618743"/>
            <a:ext cx="156193" cy="216024"/>
          </a:xfrm>
          <a:prstGeom prst="rect">
            <a:avLst/>
          </a:prstGeom>
        </p:spPr>
      </p:pic>
      <p:pic>
        <p:nvPicPr>
          <p:cNvPr id="9" name="Imagen 8" descr="flec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" y="4803695"/>
            <a:ext cx="156193" cy="216024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/>
          <p:nvPr/>
        </p:nvSpPr>
        <p:spPr>
          <a:xfrm>
            <a:off x="702370" y="117451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   I</a:t>
            </a:r>
            <a:r>
              <a:rPr lang="es-MX" sz="2800" b="1" dirty="0">
                <a:latin typeface="+mn-lt"/>
              </a:rPr>
              <a:t>. PROFOCIE </a:t>
            </a:r>
            <a:r>
              <a:rPr lang="es-MX" sz="2800" b="1" dirty="0" smtClean="0">
                <a:latin typeface="+mn-lt"/>
              </a:rPr>
              <a:t>2015</a:t>
            </a:r>
            <a:endParaRPr lang="es-MX" sz="2800" b="1" dirty="0">
              <a:latin typeface="+mn-lt"/>
            </a:endParaRPr>
          </a:p>
          <a:p>
            <a:r>
              <a:rPr lang="es-MX" sz="2800" b="1" dirty="0" smtClean="0">
                <a:latin typeface="+mn-lt"/>
              </a:rPr>
              <a:t> </a:t>
            </a:r>
            <a:endParaRPr lang="es-MX" sz="2800" b="1" dirty="0">
              <a:latin typeface="+mn-lt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702370" y="2001810"/>
            <a:ext cx="8712968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MX" sz="2400" dirty="0" smtClean="0">
                <a:latin typeface="+mn-lt"/>
              </a:rPr>
              <a:t>4º </a:t>
            </a:r>
            <a:r>
              <a:rPr lang="es-MX" sz="2400" dirty="0">
                <a:latin typeface="+mn-lt"/>
              </a:rPr>
              <a:t>Informe trimestral (final</a:t>
            </a:r>
            <a:r>
              <a:rPr lang="es-MX" sz="2400" dirty="0" smtClean="0">
                <a:latin typeface="+mn-lt"/>
              </a:rPr>
              <a:t>)</a:t>
            </a:r>
          </a:p>
          <a:p>
            <a:pPr lvl="1"/>
            <a:r>
              <a:rPr lang="es-MX" sz="2400" dirty="0" smtClean="0">
                <a:latin typeface="+mn-lt"/>
              </a:rPr>
              <a:t>Cumplimiento de metas</a:t>
            </a:r>
          </a:p>
          <a:p>
            <a:pPr lvl="1"/>
            <a:r>
              <a:rPr lang="es-MX" sz="2400" dirty="0" smtClean="0">
                <a:latin typeface="+mn-lt"/>
              </a:rPr>
              <a:t>Ejercicio financiero</a:t>
            </a:r>
          </a:p>
          <a:p>
            <a:pPr lvl="1" indent="0"/>
            <a:endParaRPr lang="es-MX" sz="800" dirty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MX" sz="2400" dirty="0" smtClean="0">
                <a:latin typeface="+mn-lt"/>
              </a:rPr>
              <a:t>Atención a </a:t>
            </a:r>
            <a:r>
              <a:rPr lang="es-MX" sz="2400" dirty="0">
                <a:latin typeface="+mn-lt"/>
              </a:rPr>
              <a:t>o</a:t>
            </a:r>
            <a:r>
              <a:rPr lang="es-MX" sz="2400" dirty="0" smtClean="0">
                <a:latin typeface="+mn-lt"/>
              </a:rPr>
              <a:t>bservaciones del 6</a:t>
            </a:r>
            <a:r>
              <a:rPr lang="es-MX" sz="2400" dirty="0">
                <a:latin typeface="+mn-lt"/>
              </a:rPr>
              <a:t> </a:t>
            </a:r>
            <a:r>
              <a:rPr lang="es-MX" sz="2400" dirty="0" smtClean="0">
                <a:latin typeface="+mn-lt"/>
              </a:rPr>
              <a:t>al 12 </a:t>
            </a:r>
            <a:r>
              <a:rPr lang="es-MX" sz="2400" dirty="0">
                <a:latin typeface="+mn-lt"/>
              </a:rPr>
              <a:t>de </a:t>
            </a:r>
            <a:r>
              <a:rPr lang="es-MX" sz="2400" dirty="0" smtClean="0">
                <a:latin typeface="+mn-lt"/>
              </a:rPr>
              <a:t>enero de 2017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s-MX" sz="800" dirty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MX" sz="2400" dirty="0">
                <a:latin typeface="+mn-lt"/>
              </a:rPr>
              <a:t>Devoluciones y </a:t>
            </a:r>
            <a:r>
              <a:rPr lang="es-MX" sz="2400" dirty="0" smtClean="0">
                <a:latin typeface="+mn-lt"/>
              </a:rPr>
              <a:t>riesgos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s-MX" sz="800" dirty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MX" sz="2400" dirty="0">
                <a:latin typeface="+mn-lt"/>
              </a:rPr>
              <a:t>Auditoria externa </a:t>
            </a:r>
            <a:r>
              <a:rPr lang="es-MX" sz="2400" dirty="0" smtClean="0">
                <a:latin typeface="+mn-lt"/>
              </a:rPr>
              <a:t>implicaciones</a:t>
            </a:r>
            <a:endParaRPr lang="es-MX" sz="24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pic>
        <p:nvPicPr>
          <p:cNvPr id="10" name="Imagen 9" descr="flec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" y="1359165"/>
            <a:ext cx="156193" cy="216024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6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gelio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" y="576213"/>
            <a:ext cx="9793088" cy="6737746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ogeli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" y="576212"/>
            <a:ext cx="9793088" cy="6737745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ogeli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2" y="576213"/>
            <a:ext cx="9733494" cy="6696744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gelio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5" y="576213"/>
            <a:ext cx="9838155" cy="6768752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8767266" y="6733437"/>
            <a:ext cx="792088" cy="415498"/>
            <a:chOff x="8767266" y="6733437"/>
            <a:chExt cx="792088" cy="415498"/>
          </a:xfrm>
        </p:grpSpPr>
        <p:sp>
          <p:nvSpPr>
            <p:cNvPr id="6" name="Rectángulo 5"/>
            <p:cNvSpPr/>
            <p:nvPr/>
          </p:nvSpPr>
          <p:spPr>
            <a:xfrm>
              <a:off x="8839274" y="6867237"/>
              <a:ext cx="576064" cy="2160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767266" y="6733437"/>
              <a:ext cx="7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800" dirty="0" smtClean="0">
                  <a:latin typeface="Gill Sans"/>
                  <a:cs typeface="Gill Sans"/>
                </a:rPr>
                <a:t>7.1%</a:t>
              </a:r>
              <a:endParaRPr lang="es-ES" sz="1800" dirty="0"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/>
          <p:nvPr/>
        </p:nvSpPr>
        <p:spPr>
          <a:xfrm>
            <a:off x="702370" y="119170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   II. PFCE 2016-2017</a:t>
            </a:r>
            <a:endParaRPr lang="es-MX" sz="2800" b="1" dirty="0">
              <a:latin typeface="+mn-lt"/>
            </a:endParaRPr>
          </a:p>
          <a:p>
            <a:r>
              <a:rPr lang="es-MX" sz="2800" b="1" dirty="0" smtClean="0">
                <a:latin typeface="+mn-lt"/>
              </a:rPr>
              <a:t> </a:t>
            </a:r>
            <a:endParaRPr lang="es-MX" sz="2800" b="1" dirty="0">
              <a:latin typeface="+mn-lt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702370" y="2019001"/>
            <a:ext cx="8712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MX" sz="2400" dirty="0" smtClean="0">
                <a:latin typeface="+mn-lt"/>
              </a:rPr>
              <a:t>Reglas </a:t>
            </a:r>
            <a:r>
              <a:rPr lang="es-MX" sz="2400" dirty="0">
                <a:latin typeface="+mn-lt"/>
              </a:rPr>
              <a:t>de o</a:t>
            </a:r>
            <a:r>
              <a:rPr lang="es-MX" sz="2400" dirty="0" smtClean="0">
                <a:latin typeface="+mn-lt"/>
              </a:rPr>
              <a:t>peración del PFCE 2016: </a:t>
            </a:r>
            <a:r>
              <a:rPr lang="es-MX" sz="2400" u="sng" dirty="0" smtClean="0">
                <a:latin typeface="+mn-lt"/>
                <a:hlinkClick r:id="rId3"/>
              </a:rPr>
              <a:t>http</a:t>
            </a:r>
            <a:r>
              <a:rPr lang="es-MX" sz="2400" u="sng" dirty="0">
                <a:latin typeface="+mn-lt"/>
                <a:hlinkClick r:id="rId3"/>
              </a:rPr>
              <a:t>://www.uv.mx/planeacioninstitucional/files/2016/01/RO_PFCE_2016.pdf</a:t>
            </a:r>
            <a:endParaRPr lang="es-MX" sz="24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endParaRPr lang="es-MX" sz="2400" dirty="0" smtClean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es-MX" sz="2400" dirty="0">
                <a:latin typeface="+mn-lt"/>
              </a:rPr>
              <a:t>Convenio: </a:t>
            </a:r>
            <a:endParaRPr lang="es-MX" sz="2400" dirty="0" smtClean="0">
              <a:latin typeface="+mn-lt"/>
            </a:endParaRPr>
          </a:p>
          <a:p>
            <a:pPr marL="342900" lvl="0" indent="-342900">
              <a:buClr>
                <a:schemeClr val="bg1"/>
              </a:buClr>
              <a:buFont typeface="Arial"/>
              <a:buChar char="•"/>
            </a:pPr>
            <a:r>
              <a:rPr lang="es-MX" sz="2400" dirty="0" smtClean="0">
                <a:latin typeface="+mn-lt"/>
                <a:hlinkClick r:id="rId4"/>
              </a:rPr>
              <a:t>http</a:t>
            </a:r>
            <a:r>
              <a:rPr lang="es-MX" sz="2400" dirty="0">
                <a:latin typeface="+mn-lt"/>
                <a:hlinkClick r:id="rId4"/>
              </a:rPr>
              <a:t>://www.uv.mx/planeacioninstitucional/files/2016/12/Convenio-y-Anexo-ejecucion-PFCE-2016-</a:t>
            </a:r>
            <a:r>
              <a:rPr lang="es-MX" sz="2400" dirty="0" smtClean="0">
                <a:latin typeface="+mn-lt"/>
                <a:hlinkClick r:id="rId4"/>
              </a:rPr>
              <a:t>UV.pdf</a:t>
            </a:r>
            <a:endParaRPr lang="es-MX" sz="2400" dirty="0" smtClean="0">
              <a:latin typeface="+mn-lt"/>
            </a:endParaRPr>
          </a:p>
          <a:p>
            <a:pPr lvl="0"/>
            <a:endParaRPr lang="es-MX" sz="24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es-MX" sz="2400" dirty="0" smtClean="0">
                <a:latin typeface="+mn-lt"/>
              </a:rPr>
              <a:t>Reprogramación (pendiente autorización)</a:t>
            </a:r>
          </a:p>
          <a:p>
            <a:pPr>
              <a:lnSpc>
                <a:spcPct val="150000"/>
              </a:lnSpc>
            </a:pPr>
            <a:endParaRPr lang="es-MX" sz="2400" b="1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pic>
        <p:nvPicPr>
          <p:cNvPr id="5" name="Imagen 4" descr="flech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" y="1370929"/>
            <a:ext cx="156193" cy="216024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6751042" y="2179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PROFOCIE 2015</a:t>
            </a:r>
          </a:p>
          <a:p>
            <a:pPr algn="r"/>
            <a:r>
              <a:rPr lang="es-MX" sz="1200" b="1" dirty="0" smtClean="0">
                <a:solidFill>
                  <a:srgbClr val="595959"/>
                </a:solidFill>
                <a:latin typeface="Gill Sans MT" panose="020B0502020104020203" pitchFamily="34" charset="0"/>
              </a:rPr>
              <a:t>PFCE 2016</a:t>
            </a:r>
            <a:endParaRPr lang="es-MX" sz="1200" b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algn="r"/>
            <a:endParaRPr lang="es-ES" sz="1200" dirty="0">
              <a:solidFill>
                <a:srgbClr val="59595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FCE 2016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400" dirty="0">
            <a:latin typeface="Gill Sans"/>
            <a:cs typeface="Gill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PFCE 2016 .potx</Template>
  <TotalTime>4615</TotalTime>
  <Words>594</Words>
  <Application>Microsoft Macintosh PowerPoint</Application>
  <PresentationFormat>Personalizado</PresentationFormat>
  <Paragraphs>136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PFCE 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</dc:creator>
  <cp:lastModifiedBy>Direcciòn de Planeación</cp:lastModifiedBy>
  <cp:revision>356</cp:revision>
  <cp:lastPrinted>2016-12-15T16:56:44Z</cp:lastPrinted>
  <dcterms:created xsi:type="dcterms:W3CDTF">2014-03-09T01:22:37Z</dcterms:created>
  <dcterms:modified xsi:type="dcterms:W3CDTF">2016-12-15T17:06:08Z</dcterms:modified>
</cp:coreProperties>
</file>