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29" r:id="rId2"/>
    <p:sldId id="257" r:id="rId3"/>
    <p:sldId id="299" r:id="rId4"/>
    <p:sldId id="300" r:id="rId5"/>
    <p:sldId id="413" r:id="rId6"/>
    <p:sldId id="415" r:id="rId7"/>
    <p:sldId id="378" r:id="rId8"/>
    <p:sldId id="379" r:id="rId9"/>
    <p:sldId id="380" r:id="rId10"/>
    <p:sldId id="381" r:id="rId11"/>
    <p:sldId id="410" r:id="rId12"/>
    <p:sldId id="301" r:id="rId13"/>
    <p:sldId id="427" r:id="rId14"/>
    <p:sldId id="304" r:id="rId15"/>
    <p:sldId id="303" r:id="rId16"/>
    <p:sldId id="305" r:id="rId17"/>
    <p:sldId id="306" r:id="rId18"/>
    <p:sldId id="328" r:id="rId19"/>
    <p:sldId id="307" r:id="rId20"/>
    <p:sldId id="308" r:id="rId21"/>
    <p:sldId id="309" r:id="rId22"/>
    <p:sldId id="311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419" r:id="rId33"/>
    <p:sldId id="321" r:id="rId34"/>
    <p:sldId id="388" r:id="rId35"/>
    <p:sldId id="401" r:id="rId36"/>
    <p:sldId id="423" r:id="rId37"/>
    <p:sldId id="424" r:id="rId38"/>
    <p:sldId id="426" r:id="rId39"/>
    <p:sldId id="425" r:id="rId40"/>
    <p:sldId id="418" r:id="rId41"/>
  </p:sldIdLst>
  <p:sldSz cx="9144000" cy="6858000" type="screen4x3"/>
  <p:notesSz cx="7010400" cy="92964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00"/>
    <a:srgbClr val="008000"/>
    <a:srgbClr val="B00000"/>
    <a:srgbClr val="006600"/>
    <a:srgbClr val="FF0505"/>
    <a:srgbClr val="996633"/>
    <a:srgbClr val="009CDE"/>
    <a:srgbClr val="4C4C4C"/>
    <a:srgbClr val="B3B3B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737" autoAdjust="0"/>
  </p:normalViewPr>
  <p:slideViewPr>
    <p:cSldViewPr snapToObjects="1">
      <p:cViewPr>
        <p:scale>
          <a:sx n="100" d="100"/>
          <a:sy n="100" d="100"/>
        </p:scale>
        <p:origin x="-5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4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354"/>
    </p:cViewPr>
  </p:sorterViewPr>
  <p:notesViewPr>
    <p:cSldViewPr snapToObjects="1">
      <p:cViewPr varScale="1">
        <p:scale>
          <a:sx n="59" d="100"/>
          <a:sy n="59" d="100"/>
        </p:scale>
        <p:origin x="-2508" y="-72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12F8F0-D0A5-1849-9BE8-11FD88C24406}" type="datetimeFigureOut">
              <a:rPr lang="es-ES_tradnl" smtClean="0"/>
              <a:pPr/>
              <a:t>19/08/2015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4D29F3-1168-6540-BC8A-2A07D2F46004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986568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E79F8F9-CC97-864F-BD8E-3BF8A2ABA7A3}" type="datetimeFigureOut">
              <a:rPr lang="es-ES_tradnl" smtClean="0"/>
              <a:pPr/>
              <a:t>19/08/2015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891BA3-D7EE-3544-B3F7-BA2560C3852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338609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7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11</a:t>
            </a:fld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37</a:t>
            </a:fld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91BA3-D7EE-3544-B3F7-BA2560C3852E}" type="slidenum">
              <a:rPr lang="es-ES_tradnl" smtClean="0"/>
              <a:pPr/>
              <a:t>38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 userDrawn="1"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noFill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295400" y="1066800"/>
            <a:ext cx="7162800" cy="14700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B3B3B3"/>
                </a:solidFill>
                <a:latin typeface="StoneSansEF-MediumSC"/>
                <a:cs typeface="StoneSansEF-MediumSC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295400" y="3581400"/>
            <a:ext cx="6477000" cy="3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rgbClr val="B3B3B3"/>
                </a:solidFill>
                <a:latin typeface="StoneSansEF-MediumSC"/>
                <a:cs typeface="StoneSansEF-MediumS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fecha</a:t>
            </a:r>
            <a:endParaRPr lang="es-ES_tradnl" dirty="0"/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10" hasCustomPrompt="1"/>
          </p:nvPr>
        </p:nvSpPr>
        <p:spPr>
          <a:xfrm>
            <a:off x="1295400" y="2536825"/>
            <a:ext cx="7162800" cy="587375"/>
          </a:xfrm>
          <a:prstGeom prst="rect">
            <a:avLst/>
          </a:prstGeom>
        </p:spPr>
        <p:txBody>
          <a:bodyPr anchor="t">
            <a:normAutofit/>
          </a:bodyPr>
          <a:lstStyle>
            <a:lvl1pPr indent="0" algn="l">
              <a:buNone/>
              <a:defRPr sz="2000">
                <a:solidFill>
                  <a:srgbClr val="B3B3B3"/>
                </a:solidFill>
                <a:latin typeface="StoneSansEF-MediumSC"/>
                <a:cs typeface="StoneSansEF-MediumSC"/>
              </a:defRPr>
            </a:lvl1pPr>
          </a:lstStyle>
          <a:p>
            <a:pPr lvl="0"/>
            <a:r>
              <a:rPr lang="es-ES_tradnl" dirty="0" smtClean="0"/>
              <a:t>subtítulo</a:t>
            </a:r>
            <a:endParaRPr lang="es-ES_trad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333500" y="1066800"/>
            <a:ext cx="6477000" cy="427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000"/>
            </a:lvl1pPr>
          </a:lstStyle>
          <a:p>
            <a:r>
              <a:rPr lang="es-ES_tradnl" dirty="0" smtClean="0"/>
              <a:t>introducción</a:t>
            </a:r>
            <a:endParaRPr lang="es-ES_tradnl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10" hasCustomPrompt="1"/>
          </p:nvPr>
        </p:nvSpPr>
        <p:spPr>
          <a:xfrm>
            <a:off x="1333500" y="2667000"/>
            <a:ext cx="6477000" cy="213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r>
              <a:rPr lang="en-US" dirty="0" smtClean="0"/>
              <a:t>. </a:t>
            </a:r>
            <a:r>
              <a:rPr lang="en-US" dirty="0" err="1" smtClean="0"/>
              <a:t>También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explicar</a:t>
            </a:r>
            <a:r>
              <a:rPr lang="en-US" dirty="0" smtClean="0"/>
              <a:t> </a:t>
            </a:r>
            <a:r>
              <a:rPr lang="en-US" dirty="0" err="1" smtClean="0"/>
              <a:t>algunos</a:t>
            </a:r>
            <a:r>
              <a:rPr lang="en-US" dirty="0" smtClean="0"/>
              <a:t> </a:t>
            </a:r>
            <a:r>
              <a:rPr lang="en-US" dirty="0" err="1" smtClean="0"/>
              <a:t>antecedentes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son </a:t>
            </a:r>
            <a:r>
              <a:rPr lang="en-US" dirty="0" err="1" smtClean="0"/>
              <a:t>importantes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el posterior </a:t>
            </a:r>
            <a:r>
              <a:rPr lang="en-US" dirty="0" err="1" smtClean="0"/>
              <a:t>desarrollo</a:t>
            </a:r>
            <a:r>
              <a:rPr lang="en-US" dirty="0" smtClean="0"/>
              <a:t> del </a:t>
            </a:r>
            <a:r>
              <a:rPr lang="en-US" dirty="0" err="1" smtClean="0"/>
              <a:t>tema</a:t>
            </a:r>
            <a:r>
              <a:rPr lang="en-US" dirty="0" smtClean="0"/>
              <a:t> central. Un lector al leer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debería</a:t>
            </a:r>
            <a:r>
              <a:rPr lang="en-US" dirty="0" smtClean="0"/>
              <a:t>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hacerse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idea </a:t>
            </a:r>
            <a:r>
              <a:rPr lang="en-US" dirty="0" err="1" smtClean="0"/>
              <a:t>sobre</a:t>
            </a:r>
            <a:r>
              <a:rPr lang="en-US" dirty="0" smtClean="0"/>
              <a:t> el </a:t>
            </a:r>
            <a:r>
              <a:rPr lang="en-US" dirty="0" err="1" smtClean="0"/>
              <a:t>contenido</a:t>
            </a:r>
            <a:r>
              <a:rPr lang="en-US" dirty="0" smtClean="0"/>
              <a:t> del </a:t>
            </a:r>
            <a:r>
              <a:rPr lang="en-US" dirty="0" err="1" smtClean="0"/>
              <a:t>texto</a:t>
            </a:r>
            <a:r>
              <a:rPr lang="en-US" dirty="0" smtClean="0"/>
              <a:t>, antes de </a:t>
            </a:r>
            <a:r>
              <a:rPr lang="en-US" dirty="0" err="1" smtClean="0"/>
              <a:t>comenzar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 err="1" smtClean="0"/>
              <a:t>propiamente</a:t>
            </a:r>
            <a:r>
              <a:rPr lang="en-US" dirty="0" smtClean="0"/>
              <a:t> </a:t>
            </a:r>
            <a:r>
              <a:rPr lang="en-US" dirty="0" err="1" smtClean="0"/>
              <a:t>dicha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10"/>
          <p:cNvSpPr>
            <a:spLocks noGrp="1"/>
          </p:cNvSpPr>
          <p:nvPr>
            <p:ph type="body" sz="quarter" idx="10" hasCustomPrompt="1"/>
          </p:nvPr>
        </p:nvSpPr>
        <p:spPr>
          <a:xfrm>
            <a:off x="1295400" y="1295400"/>
            <a:ext cx="6477000" cy="3949700"/>
          </a:xfrm>
          <a:prstGeom prst="rect">
            <a:avLst/>
          </a:prstGeom>
        </p:spPr>
        <p:txBody>
          <a:bodyPr/>
          <a:lstStyle>
            <a:lvl1pPr marL="522000" indent="-457200">
              <a:lnSpc>
                <a:spcPct val="100000"/>
              </a:lnSpc>
              <a:buFont typeface="Arial"/>
              <a:buChar char="•"/>
              <a:defRPr baseline="0"/>
            </a:lvl1pPr>
          </a:lstStyle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En la </a:t>
            </a: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se describe el </a:t>
            </a:r>
            <a:r>
              <a:rPr lang="en-US" dirty="0" err="1" smtClean="0"/>
              <a:t>alcance</a:t>
            </a:r>
            <a:r>
              <a:rPr lang="en-US" dirty="0" smtClean="0"/>
              <a:t> del </a:t>
            </a:r>
            <a:r>
              <a:rPr lang="en-US" dirty="0" err="1" smtClean="0"/>
              <a:t>documento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 se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explicación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éste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0" y="5181600"/>
            <a:ext cx="91440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Triángulo rectángulo 6"/>
          <p:cNvSpPr/>
          <p:nvPr userDrawn="1"/>
        </p:nvSpPr>
        <p:spPr>
          <a:xfrm>
            <a:off x="0" y="5181600"/>
            <a:ext cx="914400" cy="381000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78DA2-FEC4-4D5A-86AB-C0DE781AF367}" type="datetimeFigureOut">
              <a:rPr lang="es-ES"/>
              <a:pPr>
                <a:defRPr/>
              </a:pPr>
              <a:t>19/08/2015</a:t>
            </a:fld>
            <a:endParaRPr lang="es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D5A9F-0F8A-4D64-9203-98C735C9E3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76225" y="261938"/>
            <a:ext cx="24384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n 3" descr="Pleca_Presentación_PPT-01.png"/>
          <p:cNvPicPr>
            <a:picLocks noChangeAspect="1"/>
          </p:cNvPicPr>
          <p:nvPr/>
        </p:nvPicPr>
        <p:blipFill>
          <a:blip r:embed="rId12">
            <a:lum bright="-1000"/>
          </a:blip>
          <a:srcRect/>
          <a:stretch>
            <a:fillRect/>
          </a:stretch>
        </p:blipFill>
        <p:spPr bwMode="auto">
          <a:xfrm>
            <a:off x="1" y="5989638"/>
            <a:ext cx="91440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500" kern="1200">
          <a:solidFill>
            <a:schemeClr val="bg1">
              <a:lumMod val="50000"/>
            </a:schemeClr>
          </a:solidFill>
          <a:latin typeface="StoneSansEF-MediumSC"/>
          <a:ea typeface="+mj-ea"/>
          <a:cs typeface="StoneSansEF-MediumSC"/>
        </a:defRPr>
      </a:lvl1pPr>
    </p:titleStyle>
    <p:bodyStyle>
      <a:lvl1pPr marL="342900" indent="0" algn="l" defTabSz="457200" rtl="0" eaLnBrk="1" latinLnBrk="0" hangingPunct="1">
        <a:spcBef>
          <a:spcPct val="20000"/>
        </a:spcBef>
        <a:buFont typeface="Arial"/>
        <a:buNone/>
        <a:defRPr sz="1500" kern="1200">
          <a:solidFill>
            <a:srgbClr val="7F7F7F"/>
          </a:solidFill>
          <a:latin typeface="Nilland"/>
          <a:ea typeface="+mn-ea"/>
          <a:cs typeface="Nilland"/>
        </a:defRPr>
      </a:lvl1pPr>
      <a:lvl2pPr marL="742950" indent="0" algn="l" defTabSz="4572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7F7F7F"/>
          </a:solidFill>
          <a:latin typeface="Nilland"/>
          <a:ea typeface="+mn-ea"/>
          <a:cs typeface="Nilland"/>
        </a:defRPr>
      </a:lvl2pPr>
      <a:lvl3pPr marL="1143000" indent="0" algn="l" defTabSz="457200" rtl="0" eaLnBrk="1" latinLnBrk="0" hangingPunct="1">
        <a:spcBef>
          <a:spcPct val="20000"/>
        </a:spcBef>
        <a:buFont typeface="Arial"/>
        <a:buChar char="•"/>
        <a:defRPr sz="1500" kern="1200">
          <a:solidFill>
            <a:srgbClr val="7F7F7F"/>
          </a:solidFill>
          <a:latin typeface="Nilland"/>
          <a:ea typeface="+mn-ea"/>
          <a:cs typeface="Nilland"/>
        </a:defRPr>
      </a:lvl3pPr>
      <a:lvl4pPr marL="1600200" indent="0" algn="l" defTabSz="457200" rtl="0" eaLnBrk="1" latinLnBrk="0" hangingPunct="1">
        <a:spcBef>
          <a:spcPct val="20000"/>
        </a:spcBef>
        <a:buFont typeface="Arial"/>
        <a:buChar char="–"/>
        <a:defRPr sz="1500" kern="1200">
          <a:solidFill>
            <a:srgbClr val="7F7F7F"/>
          </a:solidFill>
          <a:latin typeface="Nilland"/>
          <a:ea typeface="+mn-ea"/>
          <a:cs typeface="Nilland"/>
        </a:defRPr>
      </a:lvl4pPr>
      <a:lvl5pPr marL="2057400" indent="0" algn="l" defTabSz="457200" rtl="0" eaLnBrk="1" latinLnBrk="0" hangingPunct="1">
        <a:spcBef>
          <a:spcPct val="20000"/>
        </a:spcBef>
        <a:buFont typeface="Arial"/>
        <a:buChar char="»"/>
        <a:defRPr sz="1500" kern="1200">
          <a:solidFill>
            <a:srgbClr val="7F7F7F"/>
          </a:solidFill>
          <a:latin typeface="Nilland"/>
          <a:ea typeface="+mn-ea"/>
          <a:cs typeface="Nillan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mx/imgres?q=imagenes+de+obras&amp;hl=es&amp;biw=1152&amp;bih=563&amp;tbm=isch&amp;tbnid=TAaBAcxrWeFZjM:&amp;imgrefurl=http://fix-project.blogspot.com/&amp;docid=cAHBvwyyfanBpM&amp;w=310&amp;h=300&amp;ei=qqKMTuazBK-BsgLq8OXPBA&amp;zoom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.mx/imgres?q=imagenes+de+contraloria+social&amp;hl=es&amp;sa=G&amp;biw=1152&amp;bih=563&amp;tbm=isch&amp;tbnid=EL1cgXybJHAV1M:&amp;imgrefurl=http://alexistoledo.psuv.org.ve/?p=5923&amp;docid=GGzo9YhjrJ_VZM&amp;w=448&amp;h=299&amp;ei=boyMTsLFK-3fsQLUtMy-BA&amp;zoom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3.bp.blogspot.com/_udBijOEl178/S1kD9vJ5EVI/AAAAAAAAAAc/WqRhrQUX7fU/s200/vigilar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contraloriasocial@funcionpublica.gob.mx" TargetMode="External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71472" y="2056780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4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7" name="Imagen 3" descr="Pleca_Presentación_PPT-0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45014"/>
            <a:ext cx="9143999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571472" y="2116308"/>
            <a:ext cx="7707338" cy="3616948"/>
          </a:xfrm>
        </p:spPr>
        <p:txBody>
          <a:bodyPr/>
          <a:lstStyle/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DIRECCIÓN </a:t>
            </a:r>
          </a:p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CONTRALORÍA SOCIAL </a:t>
            </a:r>
          </a:p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 PARTICIPACIÓN CIUDADANA</a:t>
            </a:r>
          </a:p>
        </p:txBody>
      </p:sp>
      <p:pic>
        <p:nvPicPr>
          <p:cNvPr id="10" name="Picture 18" descr="contraloria_social_-_mexico-logo-9EE2978427-seeklog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65989" y="357166"/>
            <a:ext cx="1012821" cy="81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473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57158" y="1214422"/>
            <a:ext cx="832964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25000"/>
              </a:spcAft>
            </a:pPr>
            <a:endParaRPr lang="es-E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indent="-514350">
              <a:spcAft>
                <a:spcPct val="25000"/>
              </a:spcAft>
              <a:buFont typeface="Wingdings" pitchFamily="2" charset="2"/>
              <a:buChar char="v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CONVENIOS DE COORDINACIÓN</a:t>
            </a:r>
          </a:p>
          <a:p>
            <a:pPr marL="514350" indent="-514350" algn="just"/>
            <a:r>
              <a:rPr lang="es-ES" sz="2000" dirty="0" smtClean="0">
                <a:latin typeface="Calibri" pitchFamily="34" charset="0"/>
              </a:rPr>
              <a:t>	Documento en el que se establecen las bases de coordinación interinstitucional entre los diferentes órdenes de gobierno para la aplicación de los recursos presupuestales de los diferentes programas federales</a:t>
            </a:r>
            <a:r>
              <a:rPr lang="es-ES" sz="2000" b="1" dirty="0" smtClean="0">
                <a:latin typeface="Calibri" pitchFamily="34" charset="0"/>
              </a:rPr>
              <a:t>.</a:t>
            </a:r>
            <a:r>
              <a:rPr lang="es-ES" sz="2000" dirty="0" smtClean="0">
                <a:latin typeface="Calibri" pitchFamily="34" charset="0"/>
              </a:rPr>
              <a:t> </a:t>
            </a:r>
          </a:p>
          <a:p>
            <a:pPr marL="514350" indent="-514350"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71472" y="2056780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4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Arial" pitchFamily="34" charset="0"/>
            </a:endParaRPr>
          </a:p>
        </p:txBody>
      </p:sp>
      <p:pic>
        <p:nvPicPr>
          <p:cNvPr id="7" name="Imagen 3" descr="Pleca_Presentación_PPT-0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945014"/>
            <a:ext cx="9143999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571472" y="2044300"/>
            <a:ext cx="7707338" cy="3616948"/>
          </a:xfrm>
        </p:spPr>
        <p:txBody>
          <a:bodyPr/>
          <a:lstStyle/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DIRECCIÓN </a:t>
            </a:r>
          </a:p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CONTRALORÍA SOCIAL</a:t>
            </a:r>
          </a:p>
          <a:p>
            <a:pPr algn="ctr">
              <a:buNone/>
            </a:pPr>
            <a:r>
              <a:rPr lang="es-ES" sz="4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 PARTICIPACIÓN CIUDADANA</a:t>
            </a:r>
          </a:p>
        </p:txBody>
      </p:sp>
      <p:pic>
        <p:nvPicPr>
          <p:cNvPr id="10" name="Picture 18" descr="contraloria_social_-_mexico-logo-9EE2978427-seeklog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65989" y="357166"/>
            <a:ext cx="1012821" cy="810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473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3089489" y="2552363"/>
            <a:ext cx="2874195" cy="1511300"/>
            <a:chOff x="2200" y="1570"/>
            <a:chExt cx="1496" cy="1496"/>
          </a:xfrm>
          <a:solidFill>
            <a:schemeClr val="accent3">
              <a:lumMod val="75000"/>
            </a:schemeClr>
          </a:solidFill>
        </p:grpSpPr>
        <p:sp>
          <p:nvSpPr>
            <p:cNvPr id="11" name="Oval 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accent1"/>
            </a:lnRef>
            <a:fillRef idx="1003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accent1"/>
            </a:lnRef>
            <a:fillRef idx="1003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accent1"/>
            </a:lnRef>
            <a:fillRef idx="1003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accent1"/>
            </a:lnRef>
            <a:fillRef idx="1003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accent1"/>
            </a:lnRef>
            <a:fillRef idx="1003">
              <a:schemeClr val="dk2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</p:grpSp>
      <p:sp>
        <p:nvSpPr>
          <p:cNvPr id="17" name="16 Rectángulo"/>
          <p:cNvSpPr/>
          <p:nvPr/>
        </p:nvSpPr>
        <p:spPr>
          <a:xfrm>
            <a:off x="3353971" y="2731355"/>
            <a:ext cx="2372747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ACTORES PRINCIPALES</a:t>
            </a:r>
            <a:endParaRPr lang="es-MX" sz="3200" b="1" dirty="0" smtClean="0"/>
          </a:p>
        </p:txBody>
      </p:sp>
      <p:grpSp>
        <p:nvGrpSpPr>
          <p:cNvPr id="43" name="Group 21"/>
          <p:cNvGrpSpPr>
            <a:grpSpLocks/>
          </p:cNvGrpSpPr>
          <p:nvPr/>
        </p:nvGrpSpPr>
        <p:grpSpPr bwMode="auto">
          <a:xfrm>
            <a:off x="500063" y="2541576"/>
            <a:ext cx="1870152" cy="1423085"/>
            <a:chOff x="2200" y="1570"/>
            <a:chExt cx="1496" cy="149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44" name="Oval 22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45" name="Oval 2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46" name="Oval 24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47" name="Oval 2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48" name="Oval 26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</p:grp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260648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41" name="Rectangle 29"/>
          <p:cNvSpPr>
            <a:spLocks noChangeArrowheads="1"/>
          </p:cNvSpPr>
          <p:nvPr/>
        </p:nvSpPr>
        <p:spPr bwMode="gray">
          <a:xfrm>
            <a:off x="604094" y="2714620"/>
            <a:ext cx="17002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INSTANCIAS</a:t>
            </a:r>
            <a:endParaRPr lang="es-E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s-E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NORMATIVAS DE PROGRAMAS FEDERALES </a:t>
            </a:r>
          </a:p>
        </p:txBody>
      </p:sp>
      <p:grpSp>
        <p:nvGrpSpPr>
          <p:cNvPr id="64" name="Group 21"/>
          <p:cNvGrpSpPr>
            <a:grpSpLocks/>
          </p:cNvGrpSpPr>
          <p:nvPr/>
        </p:nvGrpSpPr>
        <p:grpSpPr bwMode="auto">
          <a:xfrm>
            <a:off x="3630542" y="723283"/>
            <a:ext cx="1870152" cy="1268030"/>
            <a:chOff x="2200" y="1570"/>
            <a:chExt cx="1496" cy="149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65" name="Oval 22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66" name="Oval 2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67" name="Oval 24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68" name="Oval 2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69" name="Oval 26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</p:grpSp>
      <p:grpSp>
        <p:nvGrpSpPr>
          <p:cNvPr id="70" name="Group 21"/>
          <p:cNvGrpSpPr>
            <a:grpSpLocks/>
          </p:cNvGrpSpPr>
          <p:nvPr/>
        </p:nvGrpSpPr>
        <p:grpSpPr bwMode="auto">
          <a:xfrm>
            <a:off x="3630542" y="4685740"/>
            <a:ext cx="1870152" cy="1268030"/>
            <a:chOff x="2200" y="1570"/>
            <a:chExt cx="1496" cy="149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71" name="Oval 22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72" name="Oval 2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73" name="Oval 24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74" name="Oval 2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75" name="Oval 26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</p:grpSp>
      <p:grpSp>
        <p:nvGrpSpPr>
          <p:cNvPr id="76" name="Group 21"/>
          <p:cNvGrpSpPr>
            <a:grpSpLocks/>
          </p:cNvGrpSpPr>
          <p:nvPr/>
        </p:nvGrpSpPr>
        <p:grpSpPr bwMode="auto">
          <a:xfrm>
            <a:off x="6646798" y="2552363"/>
            <a:ext cx="2196090" cy="1423085"/>
            <a:chOff x="2200" y="1570"/>
            <a:chExt cx="1496" cy="149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77" name="Oval 22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78" name="Oval 23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>
              <a:spAutoFit/>
            </a:bodyPr>
            <a:lstStyle/>
            <a:p>
              <a:endParaRPr lang="es-MX"/>
            </a:p>
          </p:txBody>
        </p:sp>
        <p:sp>
          <p:nvSpPr>
            <p:cNvPr id="79" name="Oval 24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80" name="Oval 25"/>
            <p:cNvSpPr>
              <a:spLocks noChangeArrowheads="1"/>
            </p:cNvSpPr>
            <p:nvPr/>
          </p:nvSpPr>
          <p:spPr bwMode="gray">
            <a:xfrm>
              <a:off x="2298" y="1668"/>
              <a:ext cx="1300" cy="130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  <p:sp>
          <p:nvSpPr>
            <p:cNvPr id="81" name="Oval 26"/>
            <p:cNvSpPr>
              <a:spLocks noChangeArrowheads="1"/>
            </p:cNvSpPr>
            <p:nvPr/>
          </p:nvSpPr>
          <p:spPr bwMode="gray">
            <a:xfrm>
              <a:off x="2363" y="1733"/>
              <a:ext cx="1170" cy="1170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/>
            <a:p>
              <a:endParaRPr lang="es-MX"/>
            </a:p>
          </p:txBody>
        </p:sp>
      </p:grpSp>
      <p:sp>
        <p:nvSpPr>
          <p:cNvPr id="27" name="Rectangle 27"/>
          <p:cNvSpPr>
            <a:spLocks noChangeArrowheads="1"/>
          </p:cNvSpPr>
          <p:nvPr/>
        </p:nvSpPr>
        <p:spPr bwMode="gray">
          <a:xfrm>
            <a:off x="3786182" y="1090598"/>
            <a:ext cx="15954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SFP</a:t>
            </a:r>
            <a:endParaRPr lang="es-ES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gray">
          <a:xfrm>
            <a:off x="3834309" y="5058803"/>
            <a:ext cx="13806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Rectangle 28"/>
          <p:cNvSpPr>
            <a:spLocks noChangeArrowheads="1"/>
          </p:cNvSpPr>
          <p:nvPr/>
        </p:nvSpPr>
        <p:spPr bwMode="gray">
          <a:xfrm>
            <a:off x="6597230" y="2883755"/>
            <a:ext cx="2159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REPRESENTACIONES FEDERALES Y EJECUTORES</a:t>
            </a:r>
          </a:p>
        </p:txBody>
      </p:sp>
      <p:cxnSp>
        <p:nvCxnSpPr>
          <p:cNvPr id="83" name="82 Conector recto de flecha"/>
          <p:cNvCxnSpPr/>
          <p:nvPr/>
        </p:nvCxnSpPr>
        <p:spPr>
          <a:xfrm rot="10800000">
            <a:off x="2455946" y="3284536"/>
            <a:ext cx="455713" cy="158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 de flecha"/>
          <p:cNvCxnSpPr/>
          <p:nvPr/>
        </p:nvCxnSpPr>
        <p:spPr>
          <a:xfrm rot="5400000">
            <a:off x="4420445" y="4420454"/>
            <a:ext cx="301519" cy="1589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 de flecha"/>
          <p:cNvCxnSpPr/>
          <p:nvPr/>
        </p:nvCxnSpPr>
        <p:spPr>
          <a:xfrm>
            <a:off x="6112890" y="3286125"/>
            <a:ext cx="484340" cy="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/>
          <p:nvPr/>
        </p:nvCxnSpPr>
        <p:spPr>
          <a:xfrm rot="16200000" flipV="1">
            <a:off x="4418581" y="2239892"/>
            <a:ext cx="306838" cy="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00063" y="2132856"/>
            <a:ext cx="824840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>
                <a:cs typeface="Arial" pitchFamily="34" charset="0"/>
              </a:rPr>
              <a:t>I. ¿ Cuándo hacer Contraloría Social?</a:t>
            </a:r>
          </a:p>
          <a:p>
            <a:endParaRPr lang="es-MX" sz="2800" b="1" dirty="0" smtClean="0">
              <a:cs typeface="Arial" pitchFamily="34" charset="0"/>
            </a:endParaRPr>
          </a:p>
          <a:p>
            <a:endParaRPr lang="es-MX" sz="2800" b="1" dirty="0" smtClean="0">
              <a:cs typeface="Arial" pitchFamily="34" charset="0"/>
            </a:endParaRPr>
          </a:p>
          <a:p>
            <a:r>
              <a:rPr lang="es-MX" sz="2800" b="1" dirty="0" smtClean="0">
                <a:cs typeface="Arial" pitchFamily="34" charset="0"/>
              </a:rPr>
              <a:t>II. ¿ Cómo hacer Contraloría Social?</a:t>
            </a:r>
          </a:p>
          <a:p>
            <a:endParaRPr lang="es-MX" sz="2800" b="1" dirty="0" smtClean="0">
              <a:cs typeface="Arial" pitchFamily="34" charset="0"/>
            </a:endParaRPr>
          </a:p>
          <a:p>
            <a:endParaRPr lang="es-MX" sz="2800" b="1" dirty="0" smtClean="0">
              <a:cs typeface="Arial" pitchFamily="34" charset="0"/>
            </a:endParaRPr>
          </a:p>
          <a:p>
            <a:r>
              <a:rPr lang="es-MX" sz="2800" b="1" dirty="0" smtClean="0">
                <a:cs typeface="Arial" pitchFamily="34" charset="0"/>
              </a:rPr>
              <a:t>III. ¿Por qué hacer Contraloría Social?</a:t>
            </a:r>
          </a:p>
        </p:txBody>
      </p:sp>
      <p:pic>
        <p:nvPicPr>
          <p:cNvPr id="5" name="il_fi" descr="http://t3.gstatic.com/images?q=tbn:ANd9GcQEcHYQGHJ8r4nGWQ_6PHZaqQYIBri3O5TBSBGJR61qQ9lfsnPJyzbzKSyyg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204864"/>
            <a:ext cx="208823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s-MX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0063" y="3700918"/>
            <a:ext cx="2643177" cy="15696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buFontTx/>
              <a:buNone/>
              <a:defRPr/>
            </a:pPr>
            <a:r>
              <a:rPr lang="es-MX" sz="1600" b="1" dirty="0" smtClean="0"/>
              <a:t>Dependencia Federal que coordina el programa a nivel nacional, responsable de elaborar las reglas de operación y de la promoción de la Contraloría Social. </a:t>
            </a:r>
            <a:endParaRPr lang="es-MX" sz="1600" dirty="0" smtClean="0"/>
          </a:p>
        </p:txBody>
      </p:sp>
      <p:sp>
        <p:nvSpPr>
          <p:cNvPr id="9" name="8 Rectángulo"/>
          <p:cNvSpPr/>
          <p:nvPr/>
        </p:nvSpPr>
        <p:spPr>
          <a:xfrm>
            <a:off x="872655" y="2033277"/>
            <a:ext cx="1857388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10000"/>
              </a:spcBef>
              <a:spcAft>
                <a:spcPct val="25000"/>
              </a:spcAft>
              <a:buFontTx/>
              <a:buNone/>
              <a:defRPr/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INSTANCIA NORMATIVA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643306" y="1279225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ES" sz="1600" dirty="0" smtClean="0"/>
              <a:t>Elaborar Esquema de CS, Guía Operativa y PAT.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643306" y="1617779"/>
            <a:ext cx="485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Incluir en los Acuerdos de Coordinación suscritos con Gobiernos Estatales, un apartado en materia de Contraloría Social.</a:t>
            </a:r>
            <a:endParaRPr lang="es-ES" sz="1600" dirty="0" smtClean="0"/>
          </a:p>
        </p:txBody>
      </p:sp>
      <p:sp>
        <p:nvSpPr>
          <p:cNvPr id="12" name="11 CuadroTexto"/>
          <p:cNvSpPr txBox="1"/>
          <p:nvPr/>
        </p:nvSpPr>
        <p:spPr>
          <a:xfrm>
            <a:off x="3643306" y="2991478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ES" sz="1600" dirty="0" smtClean="0"/>
              <a:t>Capacitar a Servidores Públicos de las Representaciones Federales.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43306" y="2448776"/>
            <a:ext cx="5000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Diseñar los materiales de apoyo para la difusión y capacitación.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643306" y="3576253"/>
            <a:ext cx="5000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Enviar a las Representaciones la Guía Operativa y el PATCS, así como solicitar las actividades que les competan.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643306" y="4316471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Establecer mecanismos de atención a quejas y denuncias.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643306" y="4797821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Dar seguimiento al cumplimiento del PATCS y a las actividades de las Representaciones.</a:t>
            </a:r>
          </a:p>
          <a:p>
            <a:endParaRPr lang="es-ES" dirty="0"/>
          </a:p>
        </p:txBody>
      </p:sp>
      <p:sp>
        <p:nvSpPr>
          <p:cNvPr id="17" name="16 Flecha a la derecha con bandas"/>
          <p:cNvSpPr/>
          <p:nvPr/>
        </p:nvSpPr>
        <p:spPr>
          <a:xfrm rot="5400000">
            <a:off x="1554704" y="3194451"/>
            <a:ext cx="493289" cy="270318"/>
          </a:xfrm>
          <a:prstGeom prst="stripedRightArrow">
            <a:avLst>
              <a:gd name="adj1" fmla="val 50000"/>
              <a:gd name="adj2" fmla="val 42138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Abrir corchete"/>
          <p:cNvSpPr/>
          <p:nvPr/>
        </p:nvSpPr>
        <p:spPr>
          <a:xfrm>
            <a:off x="3500430" y="1439408"/>
            <a:ext cx="133352" cy="1135795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Abrir corchete"/>
          <p:cNvSpPr/>
          <p:nvPr/>
        </p:nvSpPr>
        <p:spPr>
          <a:xfrm>
            <a:off x="3509954" y="1785925"/>
            <a:ext cx="133352" cy="789279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Abrir corchete"/>
          <p:cNvSpPr/>
          <p:nvPr/>
        </p:nvSpPr>
        <p:spPr>
          <a:xfrm>
            <a:off x="3500430" y="2575204"/>
            <a:ext cx="142876" cy="578139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Abrir corchete"/>
          <p:cNvSpPr/>
          <p:nvPr/>
        </p:nvSpPr>
        <p:spPr>
          <a:xfrm>
            <a:off x="3509954" y="3146529"/>
            <a:ext cx="142876" cy="578139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Abrir corchete"/>
          <p:cNvSpPr/>
          <p:nvPr/>
        </p:nvSpPr>
        <p:spPr>
          <a:xfrm>
            <a:off x="3509954" y="3700918"/>
            <a:ext cx="133352" cy="784830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Abrir corchete"/>
          <p:cNvSpPr/>
          <p:nvPr/>
        </p:nvSpPr>
        <p:spPr>
          <a:xfrm>
            <a:off x="3512305" y="4485748"/>
            <a:ext cx="142876" cy="491240"/>
          </a:xfrm>
          <a:prstGeom prst="leftBracke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a la derecha con bandas"/>
          <p:cNvSpPr/>
          <p:nvPr/>
        </p:nvSpPr>
        <p:spPr>
          <a:xfrm rot="484162">
            <a:off x="2896595" y="2779363"/>
            <a:ext cx="493289" cy="270318"/>
          </a:xfrm>
          <a:prstGeom prst="stripedRightArrow">
            <a:avLst>
              <a:gd name="adj1" fmla="val 50000"/>
              <a:gd name="adj2" fmla="val 42138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51" name="50 Rectángulo"/>
          <p:cNvSpPr/>
          <p:nvPr/>
        </p:nvSpPr>
        <p:spPr>
          <a:xfrm>
            <a:off x="500062" y="1740889"/>
            <a:ext cx="25717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s-E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ESQUEMA </a:t>
            </a:r>
            <a:endParaRPr lang="es-MX" sz="40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99" name="98 Rectángulo"/>
          <p:cNvSpPr/>
          <p:nvPr/>
        </p:nvSpPr>
        <p:spPr>
          <a:xfrm>
            <a:off x="3883219" y="3931750"/>
            <a:ext cx="22604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3.  </a:t>
            </a:r>
            <a:r>
              <a:rPr lang="es-ES" sz="2000" b="1" dirty="0" smtClean="0"/>
              <a:t>SEGUIMIENTO</a:t>
            </a:r>
            <a:endParaRPr lang="es-MX" sz="2000" dirty="0"/>
          </a:p>
        </p:txBody>
      </p:sp>
      <p:sp>
        <p:nvSpPr>
          <p:cNvPr id="100" name="99 Rectángulo"/>
          <p:cNvSpPr/>
          <p:nvPr/>
        </p:nvSpPr>
        <p:spPr>
          <a:xfrm>
            <a:off x="3071802" y="3345420"/>
            <a:ext cx="34764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2.  </a:t>
            </a:r>
            <a:r>
              <a:rPr lang="es-ES" sz="2000" b="1" dirty="0" smtClean="0"/>
              <a:t>CAPACITACIÓN Y ASESORÍA</a:t>
            </a:r>
            <a:endParaRPr lang="es-MX" sz="2000" dirty="0"/>
          </a:p>
        </p:txBody>
      </p:sp>
      <p:sp>
        <p:nvSpPr>
          <p:cNvPr id="101" name="100 Rectángulo"/>
          <p:cNvSpPr/>
          <p:nvPr/>
        </p:nvSpPr>
        <p:spPr>
          <a:xfrm>
            <a:off x="2634002" y="2773917"/>
            <a:ext cx="17043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1.  </a:t>
            </a:r>
            <a:r>
              <a:rPr lang="es-ES" sz="2000" b="1" dirty="0" smtClean="0"/>
              <a:t>DIFUSIÓN</a:t>
            </a:r>
            <a:endParaRPr lang="es-MX" sz="2000" dirty="0"/>
          </a:p>
        </p:txBody>
      </p:sp>
      <p:sp>
        <p:nvSpPr>
          <p:cNvPr id="102" name="101 Rectángulo"/>
          <p:cNvSpPr/>
          <p:nvPr/>
        </p:nvSpPr>
        <p:spPr>
          <a:xfrm>
            <a:off x="4572000" y="4488428"/>
            <a:ext cx="40719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4.  </a:t>
            </a:r>
            <a:r>
              <a:rPr lang="es-ES" sz="2000" b="1" dirty="0" smtClean="0"/>
              <a:t>ACTIVIDADES DE COORDINACIÓN</a:t>
            </a:r>
            <a:endParaRPr lang="es-MX" sz="2000" dirty="0"/>
          </a:p>
        </p:txBody>
      </p:sp>
      <p:sp>
        <p:nvSpPr>
          <p:cNvPr id="103" name="102 Flecha doblada hacia arriba"/>
          <p:cNvSpPr/>
          <p:nvPr/>
        </p:nvSpPr>
        <p:spPr>
          <a:xfrm rot="5400000">
            <a:off x="1519999" y="2551908"/>
            <a:ext cx="642942" cy="539739"/>
          </a:xfrm>
          <a:prstGeom prst="bentUp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857224" y="1900425"/>
            <a:ext cx="307183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b="1" u="sng" dirty="0" smtClean="0"/>
              <a:t>GUÍA OPERATIVA</a:t>
            </a:r>
            <a:r>
              <a:rPr lang="es-ES" b="1" dirty="0" smtClean="0"/>
              <a:t> : </a:t>
            </a:r>
          </a:p>
          <a:p>
            <a:pPr algn="ctr">
              <a:defRPr/>
            </a:pPr>
            <a:endParaRPr lang="es-ES" b="1" dirty="0" smtClean="0"/>
          </a:p>
          <a:p>
            <a:pPr algn="just">
              <a:defRPr/>
            </a:pPr>
            <a:r>
              <a:rPr lang="es-ES" dirty="0" smtClean="0"/>
              <a:t>Documento </a:t>
            </a:r>
            <a:r>
              <a:rPr lang="es-ES" dirty="0"/>
              <a:t>que señala los procedimientos que deben seguir las Representaciones Federales y en su caso, los Ejecutores de los </a:t>
            </a:r>
            <a:r>
              <a:rPr lang="es-ES" dirty="0" smtClean="0"/>
              <a:t>Programas </a:t>
            </a:r>
            <a:r>
              <a:rPr lang="es-ES" dirty="0"/>
              <a:t>F</a:t>
            </a:r>
            <a:r>
              <a:rPr lang="es-ES" dirty="0" smtClean="0"/>
              <a:t>ederales </a:t>
            </a:r>
            <a:r>
              <a:rPr lang="es-ES" dirty="0"/>
              <a:t>para promover la </a:t>
            </a:r>
            <a:r>
              <a:rPr lang="es-ES" dirty="0" smtClean="0"/>
              <a:t>Contraloría Social</a:t>
            </a:r>
            <a:r>
              <a:rPr lang="es-ES" dirty="0"/>
              <a:t>. </a:t>
            </a:r>
            <a:endParaRPr lang="es-MX" b="1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5072038" y="1900425"/>
            <a:ext cx="35719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b="1" u="sng" dirty="0" smtClean="0"/>
              <a:t>PROGRAMA  ANUAL DE TRABAJO</a:t>
            </a:r>
            <a:r>
              <a:rPr lang="es-MX" b="1" dirty="0" smtClean="0"/>
              <a:t>:</a:t>
            </a:r>
          </a:p>
          <a:p>
            <a:pPr algn="ctr">
              <a:defRPr/>
            </a:pPr>
            <a:r>
              <a:rPr lang="es-ES" b="1" dirty="0" smtClean="0"/>
              <a:t> </a:t>
            </a:r>
          </a:p>
          <a:p>
            <a:pPr algn="just">
              <a:defRPr/>
            </a:pPr>
            <a:r>
              <a:rPr lang="es-ES" dirty="0" smtClean="0"/>
              <a:t>Es </a:t>
            </a:r>
            <a:r>
              <a:rPr lang="es-ES" dirty="0"/>
              <a:t>el documento en el que se establecen </a:t>
            </a:r>
            <a:r>
              <a:rPr lang="es-ES" dirty="0" smtClean="0"/>
              <a:t>las </a:t>
            </a:r>
            <a:r>
              <a:rPr lang="es-ES" dirty="0"/>
              <a:t>actividades, </a:t>
            </a:r>
            <a:r>
              <a:rPr lang="es-ES" dirty="0" smtClean="0"/>
              <a:t>los responsables, las metas y el calendario </a:t>
            </a:r>
            <a:r>
              <a:rPr lang="es-ES" dirty="0"/>
              <a:t>de ejecución para promover la </a:t>
            </a:r>
            <a:r>
              <a:rPr lang="es-ES" dirty="0" smtClean="0"/>
              <a:t>Contraloría Social.</a:t>
            </a:r>
            <a:r>
              <a:rPr lang="es-MX" b="1" dirty="0" smtClean="0">
                <a:latin typeface="Arial" pitchFamily="34" charset="0"/>
              </a:rPr>
              <a:t> </a:t>
            </a:r>
            <a:endParaRPr lang="es-MX" dirty="0">
              <a:latin typeface="Arial" pitchFamily="34" charset="0"/>
            </a:endParaRPr>
          </a:p>
        </p:txBody>
      </p:sp>
      <p:grpSp>
        <p:nvGrpSpPr>
          <p:cNvPr id="12" name="6 Grupo"/>
          <p:cNvGrpSpPr>
            <a:grpSpLocks/>
          </p:cNvGrpSpPr>
          <p:nvPr/>
        </p:nvGrpSpPr>
        <p:grpSpPr bwMode="auto">
          <a:xfrm>
            <a:off x="1969937" y="4485748"/>
            <a:ext cx="1265238" cy="1441450"/>
            <a:chOff x="6588224" y="116632"/>
            <a:chExt cx="1266116" cy="1440160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662116" y="116632"/>
              <a:ext cx="1078235" cy="1440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4 Rectángulo"/>
            <p:cNvSpPr>
              <a:spLocks noChangeArrowheads="1"/>
            </p:cNvSpPr>
            <p:nvPr/>
          </p:nvSpPr>
          <p:spPr bwMode="auto">
            <a:xfrm>
              <a:off x="6588224" y="908720"/>
              <a:ext cx="12661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b="1" dirty="0"/>
                <a:t>GUÍA C.S.</a:t>
              </a:r>
              <a:endParaRPr lang="es-ES" b="1" dirty="0"/>
            </a:p>
          </p:txBody>
        </p:sp>
      </p:grpSp>
      <p:pic>
        <p:nvPicPr>
          <p:cNvPr id="15" name="Picture 3" descr="PAT Estat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352809"/>
            <a:ext cx="23907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15 CuadroTexto"/>
          <p:cNvSpPr txBox="1"/>
          <p:nvPr/>
        </p:nvSpPr>
        <p:spPr>
          <a:xfrm>
            <a:off x="2574127" y="1088521"/>
            <a:ext cx="3528354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OPERACIÓN DE CS</a:t>
            </a:r>
            <a:endParaRPr lang="es-E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31" name="30 Flecha izquierda, derecha y arriba"/>
          <p:cNvSpPr/>
          <p:nvPr/>
        </p:nvSpPr>
        <p:spPr>
          <a:xfrm>
            <a:off x="3554792" y="1720925"/>
            <a:ext cx="1231522" cy="493629"/>
          </a:xfrm>
          <a:prstGeom prst="leftRightUpArrow">
            <a:avLst>
              <a:gd name="adj1" fmla="val 12054"/>
              <a:gd name="adj2" fmla="val 25000"/>
              <a:gd name="adj3" fmla="val 25000"/>
            </a:avLst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16701" y="1757265"/>
            <a:ext cx="2643206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5"/>
          </a:lnRef>
          <a:fillRef idx="1002">
            <a:schemeClr val="dk1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REPRESENTACIÓN FEDERAL</a:t>
            </a:r>
            <a:endParaRPr lang="es-E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27" name="26 Llamada de flecha hacia arriba"/>
          <p:cNvSpPr/>
          <p:nvPr/>
        </p:nvSpPr>
        <p:spPr>
          <a:xfrm>
            <a:off x="1552222" y="2787085"/>
            <a:ext cx="5572164" cy="2480138"/>
          </a:xfrm>
          <a:prstGeom prst="upArrow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1002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1857356" y="3773154"/>
            <a:ext cx="49431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Es la Unidad Administrativa de la dependencia o entidad de la Administración Pública Federal, responsable de ejecutar o coordinar la ejecución del Programa Federal, en el ámbito de las entidades federativas.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36456" y="2276872"/>
            <a:ext cx="8103136" cy="3532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Elaborar Plan de Trabajo Estatal.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Distribuir material de difusión y capacitación.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Participar en la constitución de Comités.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Entregar registro a los Comités.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Entregar información a los Comités, relativa al Programa Federal.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Capacitar a beneficiarios.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Realizar visitas de asesoría a Comités.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Organizar reuniones de comunicación con beneficiarios.</a:t>
            </a:r>
          </a:p>
          <a:p>
            <a:pPr marL="177800" indent="-177800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Recopilar y capturar las cédulas de vigilancia y los informes anuales de los Comités.</a:t>
            </a:r>
          </a:p>
          <a:p>
            <a:pPr marL="177800" indent="-177800" algn="just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v"/>
              <a:defRPr/>
            </a:pPr>
            <a:r>
              <a:rPr lang="es-MX" sz="1700" dirty="0" smtClean="0"/>
              <a:t> 	Recibir y atender las quejas y denuncias.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41352" y="1412776"/>
            <a:ext cx="3946672" cy="461665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5"/>
          </a:lnRef>
          <a:fillRef idx="1003">
            <a:schemeClr val="dk1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REPRESENTACIÓN FEDERAL</a:t>
            </a:r>
            <a:endParaRPr lang="es-E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11302"/>
            <a:ext cx="8143875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968164"/>
            <a:ext cx="7391744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77925" lvl="2" indent="-263525" algn="just">
              <a:lnSpc>
                <a:spcPct val="130000"/>
              </a:lnSpc>
              <a:defRPr/>
            </a:pPr>
            <a:r>
              <a:rPr lang="es-ES" b="1" dirty="0" smtClean="0"/>
              <a:t>LA INSTANCIA NORMATIVA Y LA REPRESENTACIÓN FEDERAL:</a:t>
            </a:r>
          </a:p>
          <a:p>
            <a:pPr marL="1177925" lvl="2" indent="-263525" algn="just">
              <a:lnSpc>
                <a:spcPct val="130000"/>
              </a:lnSpc>
              <a:defRPr/>
            </a:pPr>
            <a:endParaRPr lang="es-ES" b="1" dirty="0" smtClean="0"/>
          </a:p>
          <a:p>
            <a:pPr marL="263525" indent="-263525" algn="just">
              <a:lnSpc>
                <a:spcPct val="130000"/>
              </a:lnSpc>
              <a:defRPr/>
            </a:pPr>
            <a:r>
              <a:rPr lang="es-ES" dirty="0" smtClean="0"/>
              <a:t>			Designarán al servidor público que fungirá como responsable de la 		promoción de la Contraloría Social</a:t>
            </a:r>
            <a:r>
              <a:rPr lang="es-MX" dirty="0" smtClean="0"/>
              <a:t>.</a:t>
            </a:r>
            <a:endParaRPr lang="es-ES" dirty="0" smtClean="0"/>
          </a:p>
        </p:txBody>
      </p:sp>
      <p:sp>
        <p:nvSpPr>
          <p:cNvPr id="10" name="9 Rectángulo"/>
          <p:cNvSpPr/>
          <p:nvPr/>
        </p:nvSpPr>
        <p:spPr>
          <a:xfrm>
            <a:off x="323528" y="3899433"/>
            <a:ext cx="7748934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725" lvl="1" indent="-263525">
              <a:lnSpc>
                <a:spcPct val="130000"/>
              </a:lnSpc>
              <a:defRPr/>
            </a:pPr>
            <a:r>
              <a:rPr lang="es-MX" dirty="0" smtClean="0"/>
              <a:t>		Las actividades de Contraloría Social se ejecutarán a través de los                                        	Comités que se constituyan.</a:t>
            </a:r>
          </a:p>
          <a:p>
            <a:pPr marL="263525" indent="-263525" algn="just">
              <a:lnSpc>
                <a:spcPct val="130000"/>
              </a:lnSpc>
              <a:defRPr/>
            </a:pPr>
            <a:endParaRPr lang="es-ES" dirty="0" smtClean="0"/>
          </a:p>
        </p:txBody>
      </p:sp>
      <p:sp>
        <p:nvSpPr>
          <p:cNvPr id="8" name="7 Cheurón"/>
          <p:cNvSpPr/>
          <p:nvPr/>
        </p:nvSpPr>
        <p:spPr>
          <a:xfrm>
            <a:off x="569896" y="2120564"/>
            <a:ext cx="571533" cy="214314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8 Cheurón"/>
          <p:cNvSpPr/>
          <p:nvPr/>
        </p:nvSpPr>
        <p:spPr>
          <a:xfrm>
            <a:off x="550863" y="4051297"/>
            <a:ext cx="571533" cy="214314"/>
          </a:xfrm>
          <a:prstGeom prst="chevr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9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99022" y="1679421"/>
            <a:ext cx="2313569" cy="9541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/>
              <a:t>DEFINICIÓN (SFP)</a:t>
            </a:r>
            <a:endParaRPr lang="es-ES" sz="28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231014" y="2937053"/>
            <a:ext cx="5611873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“ Conjunto de acciones de control, vigilancia y evaluación que realizan las personas, de manera organizada o independiente, en un modelo de derechos y compromisos ciudadanos, con el propósito de contribuir a que la gestión gubernamental y el manejo de los recursos públicos que se realicen en términos de transparencia, eficacia, legalidad y honradez, así como para exigir la rendición de cuentas a sus gobernantes  ”</a:t>
            </a:r>
            <a:endParaRPr lang="es-ES" b="1" dirty="0"/>
          </a:p>
        </p:txBody>
      </p:sp>
      <p:cxnSp>
        <p:nvCxnSpPr>
          <p:cNvPr id="28" name="27 Conector angular"/>
          <p:cNvCxnSpPr/>
          <p:nvPr/>
        </p:nvCxnSpPr>
        <p:spPr>
          <a:xfrm>
            <a:off x="1571604" y="2937053"/>
            <a:ext cx="1340987" cy="892977"/>
          </a:xfrm>
          <a:prstGeom prst="bentConnector3">
            <a:avLst>
              <a:gd name="adj1" fmla="val -195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4873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594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16 CuadroTexto"/>
          <p:cNvSpPr txBox="1">
            <a:spLocks noChangeArrowheads="1"/>
          </p:cNvSpPr>
          <p:nvPr/>
        </p:nvSpPr>
        <p:spPr bwMode="auto">
          <a:xfrm>
            <a:off x="3357554" y="3780579"/>
            <a:ext cx="511813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Verificar las actividades de promoción que realicen las ejecutoras, cuando se trate de Gobiernos Estatales y Municipios.</a:t>
            </a:r>
          </a:p>
        </p:txBody>
      </p:sp>
      <p:sp>
        <p:nvSpPr>
          <p:cNvPr id="8" name="16 CuadroTexto"/>
          <p:cNvSpPr txBox="1">
            <a:spLocks noChangeArrowheads="1"/>
          </p:cNvSpPr>
          <p:nvPr/>
        </p:nvSpPr>
        <p:spPr bwMode="auto">
          <a:xfrm>
            <a:off x="3130541" y="1214584"/>
            <a:ext cx="5286412" cy="1957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Tx/>
              <a:buNone/>
              <a:defRPr/>
            </a:pPr>
            <a:endParaRPr lang="es-MX" b="1" dirty="0" smtClean="0"/>
          </a:p>
          <a:p>
            <a:pPr marL="177800" indent="-177800" algn="just">
              <a:lnSpc>
                <a:spcPct val="15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	Verificar las actividades de promoción que realice la IN y sus representaciones.</a:t>
            </a:r>
          </a:p>
          <a:p>
            <a:pPr marL="177800" indent="-177800" algn="just">
              <a:lnSpc>
                <a:spcPct val="15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1600" dirty="0" smtClean="0"/>
              <a:t>	Verificar las actividades de CS que ejecutan los Comités y que son capturadas por las representaciones.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87363" y="1694442"/>
            <a:ext cx="2109482" cy="12003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buFontTx/>
              <a:buNone/>
              <a:defRPr/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ÓRGANO INTERNO DE CONTROL:</a:t>
            </a:r>
          </a:p>
        </p:txBody>
      </p:sp>
      <p:sp>
        <p:nvSpPr>
          <p:cNvPr id="25" name="24 Flecha izquierda y arriba"/>
          <p:cNvSpPr/>
          <p:nvPr/>
        </p:nvSpPr>
        <p:spPr>
          <a:xfrm rot="8210120">
            <a:off x="2637435" y="1706465"/>
            <a:ext cx="854358" cy="932142"/>
          </a:xfrm>
          <a:prstGeom prst="leftUpArrow">
            <a:avLst>
              <a:gd name="adj1" fmla="val 10477"/>
              <a:gd name="adj2" fmla="val 27814"/>
              <a:gd name="adj3" fmla="val 27252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487362" y="3749543"/>
            <a:ext cx="2143111" cy="12003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ÓRGANO ESTATAL DE CONTROL: </a:t>
            </a:r>
          </a:p>
        </p:txBody>
      </p:sp>
      <p:sp>
        <p:nvSpPr>
          <p:cNvPr id="31" name="30 Flecha derecha"/>
          <p:cNvSpPr/>
          <p:nvPr/>
        </p:nvSpPr>
        <p:spPr>
          <a:xfrm>
            <a:off x="2895588" y="4092580"/>
            <a:ext cx="357190" cy="40322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71539" y="1980471"/>
            <a:ext cx="6858048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Distribuir material de difusión y capacitación.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Participar en la constitución de Comités.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Entregar información a los Comités, relativa al Programa Federal.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Apoyar en la capacitación a beneficiarios.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Realizar visitas de asesoría a Comités.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Participar en las reuniones de comunicación con beneficiarios.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Apoyar en la recopilación de cédulas de vigilancia e informes.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Recibir y atender quejas y denuncias.</a:t>
            </a:r>
          </a:p>
          <a:p>
            <a:pPr marL="177800" indent="-177800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dirty="0" smtClean="0">
                <a:cs typeface="Arial" charset="0"/>
              </a:rPr>
              <a:t>Capturar las actividades de promoción que realicen.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85087" y="1181615"/>
            <a:ext cx="7143771" cy="64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ctr">
              <a:lnSpc>
                <a:spcPct val="120000"/>
              </a:lnSpc>
              <a:spcBef>
                <a:spcPct val="10000"/>
              </a:spcBef>
              <a:spcAft>
                <a:spcPct val="25000"/>
              </a:spcAft>
              <a:defRPr/>
            </a:pPr>
            <a:r>
              <a:rPr lang="es-MX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Arial" charset="0"/>
              </a:rPr>
              <a:t>EJECUTORES ESTATALES Y MUNICIPALES:</a:t>
            </a:r>
          </a:p>
        </p:txBody>
      </p:sp>
      <p:pic>
        <p:nvPicPr>
          <p:cNvPr id="1026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677" y="2053484"/>
            <a:ext cx="285723" cy="247627"/>
          </a:xfrm>
          <a:prstGeom prst="rect">
            <a:avLst/>
          </a:prstGeom>
          <a:noFill/>
        </p:spPr>
      </p:pic>
      <p:pic>
        <p:nvPicPr>
          <p:cNvPr id="10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216" y="2469397"/>
            <a:ext cx="285723" cy="247627"/>
          </a:xfrm>
          <a:prstGeom prst="rect">
            <a:avLst/>
          </a:prstGeom>
          <a:noFill/>
        </p:spPr>
      </p:pic>
      <p:pic>
        <p:nvPicPr>
          <p:cNvPr id="11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516" y="2904384"/>
            <a:ext cx="285723" cy="247627"/>
          </a:xfrm>
          <a:prstGeom prst="rect">
            <a:avLst/>
          </a:prstGeom>
          <a:noFill/>
        </p:spPr>
      </p:pic>
      <p:pic>
        <p:nvPicPr>
          <p:cNvPr id="12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977" y="3345697"/>
            <a:ext cx="285723" cy="247627"/>
          </a:xfrm>
          <a:prstGeom prst="rect">
            <a:avLst/>
          </a:prstGeom>
          <a:noFill/>
        </p:spPr>
      </p:pic>
      <p:pic>
        <p:nvPicPr>
          <p:cNvPr id="14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86" y="4181505"/>
            <a:ext cx="285723" cy="247627"/>
          </a:xfrm>
          <a:prstGeom prst="rect">
            <a:avLst/>
          </a:prstGeom>
          <a:noFill/>
        </p:spPr>
      </p:pic>
      <p:pic>
        <p:nvPicPr>
          <p:cNvPr id="15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77" y="4610133"/>
            <a:ext cx="285723" cy="247627"/>
          </a:xfrm>
          <a:prstGeom prst="rect">
            <a:avLst/>
          </a:prstGeom>
          <a:noFill/>
        </p:spPr>
      </p:pic>
      <p:pic>
        <p:nvPicPr>
          <p:cNvPr id="16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72074"/>
            <a:ext cx="285723" cy="247627"/>
          </a:xfrm>
          <a:prstGeom prst="rect">
            <a:avLst/>
          </a:prstGeom>
          <a:noFill/>
        </p:spPr>
      </p:pic>
      <p:pic>
        <p:nvPicPr>
          <p:cNvPr id="17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677" y="5500702"/>
            <a:ext cx="285723" cy="247627"/>
          </a:xfrm>
          <a:prstGeom prst="rect">
            <a:avLst/>
          </a:prstGeom>
          <a:noFill/>
        </p:spPr>
      </p:pic>
      <p:pic>
        <p:nvPicPr>
          <p:cNvPr id="22" name="Picture 2" descr="C:\Program Files\Microsoft Office\MEDIA\OFFICE12\Bullets\BD21295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6" y="3740177"/>
            <a:ext cx="285723" cy="247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1511288"/>
            <a:ext cx="81438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s-MX" sz="3000" b="1" dirty="0" smtClean="0"/>
              <a:t>LA CS OPERA A TRAVÉS DE DOS ACTORES FUNDAMENTALES:</a:t>
            </a:r>
            <a:endParaRPr lang="es-MX" sz="30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Onda"/>
          <p:cNvSpPr/>
          <p:nvPr/>
        </p:nvSpPr>
        <p:spPr>
          <a:xfrm>
            <a:off x="785786" y="3546746"/>
            <a:ext cx="3019778" cy="1113358"/>
          </a:xfrm>
          <a:prstGeom prst="wave">
            <a:avLst>
              <a:gd name="adj1" fmla="val 12500"/>
              <a:gd name="adj2" fmla="val -31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947714" y="3846456"/>
            <a:ext cx="25911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EJECUTOR</a:t>
            </a:r>
          </a:p>
        </p:txBody>
      </p:sp>
      <p:sp>
        <p:nvSpPr>
          <p:cNvPr id="10" name="9 Onda"/>
          <p:cNvSpPr/>
          <p:nvPr/>
        </p:nvSpPr>
        <p:spPr>
          <a:xfrm>
            <a:off x="4857752" y="3546746"/>
            <a:ext cx="3019778" cy="1113358"/>
          </a:xfrm>
          <a:prstGeom prst="wave">
            <a:avLst>
              <a:gd name="adj1" fmla="val 12500"/>
              <a:gd name="adj2" fmla="val -31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5207004" y="3846456"/>
            <a:ext cx="2428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BENEFICIARIOS</a:t>
            </a:r>
          </a:p>
        </p:txBody>
      </p:sp>
      <p:cxnSp>
        <p:nvCxnSpPr>
          <p:cNvPr id="12" name="11 Conector recto de flecha"/>
          <p:cNvCxnSpPr/>
          <p:nvPr/>
        </p:nvCxnSpPr>
        <p:spPr>
          <a:xfrm rot="10800000" flipV="1">
            <a:off x="2357422" y="2565049"/>
            <a:ext cx="1785950" cy="981695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14862" y="2565050"/>
            <a:ext cx="1990740" cy="981696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500063" y="2325235"/>
            <a:ext cx="8229600" cy="4321026"/>
          </a:xfrm>
          <a:prstGeom prst="rect">
            <a:avLst/>
          </a:prstGeom>
        </p:spPr>
        <p:txBody>
          <a:bodyPr/>
          <a:lstStyle/>
          <a:p>
            <a:pPr marL="342900" marR="0" lvl="0" indent="0" algn="just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s-MX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Son las personas que ejercen los recursos públicos de los Programas Federales a través de la realización de los servicios, obras </a:t>
            </a:r>
            <a:r>
              <a:rPr lang="es-MX" dirty="0" smtClean="0">
                <a:cs typeface="Nilland"/>
              </a:rPr>
              <a:t>y/</a:t>
            </a:r>
            <a:r>
              <a:rPr kumimoji="0" lang="es-MX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o acciones.</a:t>
            </a:r>
          </a:p>
          <a:p>
            <a:pPr marL="342900" marR="0" lvl="0" indent="0" algn="just" defTabSz="4572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s-MX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ea typeface="+mn-ea"/>
              <a:cs typeface="Nilland"/>
            </a:endParaRPr>
          </a:p>
          <a:p>
            <a:pPr marL="3681413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 Federal</a:t>
            </a:r>
          </a:p>
          <a:p>
            <a:pPr marL="3681413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 Estatal</a:t>
            </a:r>
          </a:p>
          <a:p>
            <a:pPr marL="3681413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 Municipal</a:t>
            </a:r>
          </a:p>
          <a:p>
            <a:pPr marL="3681413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 Organización de la Sociedad Civil</a:t>
            </a:r>
          </a:p>
          <a:p>
            <a:pPr marL="3681413" marR="0" lvl="0" indent="0" algn="l" defTabSz="4572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Nilland"/>
              </a:rPr>
              <a:t> Instituciones Académicas</a:t>
            </a:r>
            <a:endParaRPr kumimoji="0" lang="es-ES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ea typeface="+mn-ea"/>
              <a:cs typeface="Nilland"/>
            </a:endParaRPr>
          </a:p>
          <a:p>
            <a:pPr marL="34290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s-MX" b="1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ea typeface="+mn-ea"/>
              <a:cs typeface="Nilland"/>
            </a:endParaRPr>
          </a:p>
        </p:txBody>
      </p:sp>
      <p:pic>
        <p:nvPicPr>
          <p:cNvPr id="8" name="rg_hi" descr="ANd9GcQ2x62SMCDjbrCrt0ktSSuFKTvsLznUbMp1njHm9X0rSRjwv4rD_Q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429000"/>
            <a:ext cx="2168525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Onda"/>
          <p:cNvSpPr/>
          <p:nvPr/>
        </p:nvSpPr>
        <p:spPr>
          <a:xfrm>
            <a:off x="2627286" y="1113905"/>
            <a:ext cx="3019778" cy="1113358"/>
          </a:xfrm>
          <a:prstGeom prst="wave">
            <a:avLst>
              <a:gd name="adj1" fmla="val 12500"/>
              <a:gd name="adj2" fmla="val -31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2789214" y="1401633"/>
            <a:ext cx="25911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EJECUTOR</a:t>
            </a:r>
          </a:p>
        </p:txBody>
      </p:sp>
      <p:pic>
        <p:nvPicPr>
          <p:cNvPr id="2051" name="Picture 3" descr="C:\Users\BGarrido\AppData\Local\Microsoft\Windows\Temporary Internet Files\Content.IE5\UPIJOVEB\MC900072904[1]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2398706"/>
            <a:ext cx="357161" cy="357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84736" y="2571744"/>
            <a:ext cx="785815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MX" dirty="0" smtClean="0"/>
              <a:t>Son todas aquellas personas que reciben, de un Programa Federal, apoyo en dinero o especie, servicios como salud o educación.</a:t>
            </a:r>
          </a:p>
          <a:p>
            <a:pPr>
              <a:lnSpc>
                <a:spcPct val="150000"/>
              </a:lnSpc>
              <a:defRPr/>
            </a:pPr>
            <a:endParaRPr lang="es-MX" sz="1000" b="1" dirty="0" smtClean="0"/>
          </a:p>
          <a:p>
            <a:pPr>
              <a:lnSpc>
                <a:spcPct val="150000"/>
              </a:lnSpc>
              <a:defRPr/>
            </a:pPr>
            <a:endParaRPr lang="es-MX" sz="1000" b="1" dirty="0" smtClean="0"/>
          </a:p>
          <a:p>
            <a:pPr marL="2865438" indent="-288925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MX" b="1" dirty="0" smtClean="0">
                <a:cs typeface="Arial" pitchFamily="34" charset="0"/>
              </a:rPr>
              <a:t> Supervisar</a:t>
            </a:r>
          </a:p>
          <a:p>
            <a:pPr marL="2865438" indent="-288925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MX" b="1" dirty="0" smtClean="0">
                <a:cs typeface="Arial" pitchFamily="34" charset="0"/>
              </a:rPr>
              <a:t> Vigilar los Servicios, Obras o Acciones </a:t>
            </a:r>
          </a:p>
          <a:p>
            <a:pPr marL="2865438" indent="-288925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MX" b="1" dirty="0" smtClean="0">
                <a:cs typeface="Arial" pitchFamily="34" charset="0"/>
              </a:rPr>
              <a:t> Individual o Grupal </a:t>
            </a:r>
          </a:p>
          <a:p>
            <a:pPr marL="2865438" indent="-288925">
              <a:lnSpc>
                <a:spcPct val="150000"/>
              </a:lnSpc>
              <a:buFontTx/>
              <a:buNone/>
              <a:defRPr/>
            </a:pPr>
            <a:r>
              <a:rPr lang="es-MX" b="1" dirty="0" smtClean="0">
                <a:cs typeface="Arial" pitchFamily="34" charset="0"/>
              </a:rPr>
              <a:t>    (Comité de Contraloría Social)</a:t>
            </a:r>
          </a:p>
        </p:txBody>
      </p:sp>
      <p:pic>
        <p:nvPicPr>
          <p:cNvPr id="8" name="rg_hi" descr="ANd9GcSWpge7g5Q1vT2rM94IZXEHG72aowDEClTPObDHaK2UZGssLKx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614255"/>
            <a:ext cx="2177516" cy="2004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Onda"/>
          <p:cNvSpPr/>
          <p:nvPr/>
        </p:nvSpPr>
        <p:spPr>
          <a:xfrm>
            <a:off x="2603154" y="1227958"/>
            <a:ext cx="3019778" cy="1113358"/>
          </a:xfrm>
          <a:prstGeom prst="wave">
            <a:avLst>
              <a:gd name="adj1" fmla="val 12500"/>
              <a:gd name="adj2" fmla="val -31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"/>
          <p:cNvSpPr/>
          <p:nvPr/>
        </p:nvSpPr>
        <p:spPr>
          <a:xfrm>
            <a:off x="2952406" y="1527668"/>
            <a:ext cx="2428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BENEFICIARIOS</a:t>
            </a:r>
          </a:p>
        </p:txBody>
      </p:sp>
      <p:pic>
        <p:nvPicPr>
          <p:cNvPr id="15" name="Picture 3" descr="C:\Users\BGarrido\AppData\Local\Microsoft\Windows\Temporary Internet Files\Content.IE5\UPIJOVEB\MC900072904[1]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8963" y="2665406"/>
            <a:ext cx="357161" cy="357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142976" y="2211829"/>
            <a:ext cx="750096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PE" b="1" dirty="0" smtClean="0"/>
          </a:p>
          <a:p>
            <a:pPr algn="just"/>
            <a:r>
              <a:rPr lang="es-PE" b="1" dirty="0" smtClean="0"/>
              <a:t>Se organizarán y capacitarán CCS en cada otorgamiento de algún Programa de Desarrollo Social; en cualquiera de sus vertientes ( servicios, obras y/o acciones).</a:t>
            </a:r>
          </a:p>
          <a:p>
            <a:pPr algn="just">
              <a:buFontTx/>
              <a:buNone/>
            </a:pPr>
            <a:endParaRPr lang="es-PE" b="1" dirty="0" smtClean="0"/>
          </a:p>
          <a:p>
            <a:pPr algn="just"/>
            <a:r>
              <a:rPr lang="es-PE" b="1" dirty="0" smtClean="0"/>
              <a:t>Reuniones de los encargados de entregar los apoyos y los beneficiarios (por lo menos 2). </a:t>
            </a:r>
          </a:p>
          <a:p>
            <a:pPr algn="just"/>
            <a:endParaRPr lang="es-PE" b="1" dirty="0" smtClean="0"/>
          </a:p>
          <a:p>
            <a:pPr algn="just"/>
            <a:r>
              <a:rPr lang="es-PE" b="1" dirty="0" smtClean="0"/>
              <a:t>CCS: formas de organización social constituidas por los beneficiarios de las Vertientes. </a:t>
            </a:r>
            <a:endParaRPr lang="es-ES" b="1" dirty="0" smtClean="0"/>
          </a:p>
        </p:txBody>
      </p:sp>
      <p:sp>
        <p:nvSpPr>
          <p:cNvPr id="8" name="7 Rectángulo"/>
          <p:cNvSpPr/>
          <p:nvPr/>
        </p:nvSpPr>
        <p:spPr>
          <a:xfrm>
            <a:off x="928662" y="1483655"/>
            <a:ext cx="387298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PE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PROMOCIÓN Y OPERACIÓN: </a:t>
            </a:r>
          </a:p>
        </p:txBody>
      </p:sp>
      <p:pic>
        <p:nvPicPr>
          <p:cNvPr id="3077" name="Picture 5" descr="C:\Program Files\Microsoft Office\MEDIA\OFFICE12\Bullets\BD1498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7575" y="2535931"/>
            <a:ext cx="301087" cy="301087"/>
          </a:xfrm>
          <a:prstGeom prst="rect">
            <a:avLst/>
          </a:prstGeom>
          <a:noFill/>
        </p:spPr>
      </p:pic>
      <p:pic>
        <p:nvPicPr>
          <p:cNvPr id="13" name="Picture 5" descr="C:\Program Files\Microsoft Office\MEDIA\OFFICE12\Bullets\BD1498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288" y="3643126"/>
            <a:ext cx="301087" cy="301087"/>
          </a:xfrm>
          <a:prstGeom prst="rect">
            <a:avLst/>
          </a:prstGeom>
          <a:noFill/>
        </p:spPr>
      </p:pic>
      <p:pic>
        <p:nvPicPr>
          <p:cNvPr id="14" name="Picture 5" descr="C:\Program Files\Microsoft Office\MEDIA\OFFICE12\Bullets\BD14980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288" y="4485748"/>
            <a:ext cx="301087" cy="301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52698" y="1972196"/>
            <a:ext cx="78912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b="1" dirty="0" smtClean="0"/>
              <a:t>Los beneficiarios votarán para elegir a los integrantes del CCS (El procedimiento se evidenciará por escrito). </a:t>
            </a:r>
          </a:p>
          <a:p>
            <a:pPr algn="just"/>
            <a:endParaRPr lang="es-PE" b="1" dirty="0" smtClean="0"/>
          </a:p>
          <a:p>
            <a:pPr algn="just"/>
            <a:r>
              <a:rPr lang="es-PE" b="1" dirty="0" smtClean="0"/>
              <a:t>El CCS entregará a la Instancia Normativa o Ejecutor un escrito libre solicitando el registro del Comité con: </a:t>
            </a:r>
          </a:p>
          <a:p>
            <a:pPr algn="just">
              <a:buFont typeface="Arial" charset="0"/>
              <a:buChar char="•"/>
            </a:pPr>
            <a:endParaRPr lang="es-PE" b="1" dirty="0" smtClean="0"/>
          </a:p>
          <a:p>
            <a:pPr lvl="1" algn="just">
              <a:buFont typeface="Arial" charset="0"/>
              <a:buChar char="•"/>
            </a:pPr>
            <a:r>
              <a:rPr lang="es-PE" b="1" dirty="0" smtClean="0"/>
              <a:t> Nombre del Programa.</a:t>
            </a:r>
          </a:p>
          <a:p>
            <a:pPr lvl="1" algn="just">
              <a:buFont typeface="Arial" charset="0"/>
              <a:buChar char="•"/>
            </a:pPr>
            <a:r>
              <a:rPr lang="es-PE" b="1" dirty="0" smtClean="0"/>
              <a:t> Ejercicio Fiscal.</a:t>
            </a:r>
          </a:p>
          <a:p>
            <a:pPr lvl="1" algn="just">
              <a:buFont typeface="Arial" charset="0"/>
              <a:buChar char="•"/>
            </a:pPr>
            <a:r>
              <a:rPr lang="es-PE" b="1" dirty="0" smtClean="0"/>
              <a:t> Representación y Domicilio del Comité.</a:t>
            </a:r>
          </a:p>
          <a:p>
            <a:pPr lvl="1" algn="just">
              <a:buFont typeface="Arial" charset="0"/>
              <a:buChar char="•"/>
            </a:pPr>
            <a:r>
              <a:rPr lang="es-PE" b="1" dirty="0" smtClean="0"/>
              <a:t> Mecanismos e Instrumentos.</a:t>
            </a:r>
          </a:p>
          <a:p>
            <a:pPr lvl="1" algn="just">
              <a:buFont typeface="Arial" charset="0"/>
              <a:buChar char="•"/>
            </a:pPr>
            <a:r>
              <a:rPr lang="es-PE" b="1" dirty="0" smtClean="0"/>
              <a:t> Miembros del CCS.</a:t>
            </a:r>
            <a:endParaRPr lang="es-ES" b="1" dirty="0" smtClean="0"/>
          </a:p>
        </p:txBody>
      </p:sp>
      <p:pic>
        <p:nvPicPr>
          <p:cNvPr id="8" name="il_fi" descr="contraloria_social_imagen_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3441467"/>
            <a:ext cx="238125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1142976" y="1268174"/>
            <a:ext cx="6000792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PE" sz="2400" b="1" dirty="0" smtClean="0"/>
              <a:t>PROCEDIMIENTO PARA LA CREACIÓN DE CCS:</a:t>
            </a:r>
          </a:p>
        </p:txBody>
      </p:sp>
      <p:sp>
        <p:nvSpPr>
          <p:cNvPr id="10" name="9 Estrella de 8 puntas"/>
          <p:cNvSpPr/>
          <p:nvPr/>
        </p:nvSpPr>
        <p:spPr>
          <a:xfrm>
            <a:off x="398463" y="1934096"/>
            <a:ext cx="357161" cy="484715"/>
          </a:xfrm>
          <a:prstGeom prst="star8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Estrella de 8 puntas"/>
          <p:cNvSpPr/>
          <p:nvPr/>
        </p:nvSpPr>
        <p:spPr>
          <a:xfrm>
            <a:off x="410382" y="2714395"/>
            <a:ext cx="357161" cy="484715"/>
          </a:xfrm>
          <a:prstGeom prst="star8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435782" y="1973279"/>
            <a:ext cx="26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1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54442" y="2791678"/>
            <a:ext cx="26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2</a:t>
            </a:r>
            <a:endParaRPr lang="es-E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84224" y="2019548"/>
            <a:ext cx="75009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s-PE" b="1" dirty="0" smtClean="0"/>
              <a:t>Se verificará que los integrantes del Comité sean realmente los beneficiarios. </a:t>
            </a:r>
          </a:p>
          <a:p>
            <a:pPr algn="just">
              <a:buFontTx/>
              <a:buNone/>
            </a:pPr>
            <a:endParaRPr lang="es-PE" b="1" dirty="0" smtClean="0"/>
          </a:p>
          <a:p>
            <a:pPr algn="just">
              <a:buFontTx/>
              <a:buNone/>
            </a:pPr>
            <a:r>
              <a:rPr lang="es-PE" b="1" dirty="0" smtClean="0"/>
              <a:t>Los encargados de la ejecución de las vertientes, asesorarán en todo momento a los miembros del CCS. </a:t>
            </a:r>
          </a:p>
          <a:p>
            <a:pPr algn="just">
              <a:buFontTx/>
              <a:buNone/>
            </a:pPr>
            <a:endParaRPr lang="es-PE" b="1" dirty="0" smtClean="0"/>
          </a:p>
          <a:p>
            <a:pPr algn="just">
              <a:buFontTx/>
              <a:buNone/>
            </a:pPr>
            <a:r>
              <a:rPr lang="es-PE" b="1" dirty="0" smtClean="0"/>
              <a:t>Se expedirá la constancia de registro del CCS, en un plazo no mayor a 15 días hábiles.</a:t>
            </a:r>
            <a:endParaRPr lang="es-ES" b="1" dirty="0" smtClean="0"/>
          </a:p>
        </p:txBody>
      </p:sp>
      <p:sp>
        <p:nvSpPr>
          <p:cNvPr id="8" name="7 Estrella de 8 puntas"/>
          <p:cNvSpPr/>
          <p:nvPr/>
        </p:nvSpPr>
        <p:spPr>
          <a:xfrm>
            <a:off x="639763" y="1937989"/>
            <a:ext cx="357161" cy="484715"/>
          </a:xfrm>
          <a:prstGeom prst="star8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strella de 8 puntas"/>
          <p:cNvSpPr/>
          <p:nvPr/>
        </p:nvSpPr>
        <p:spPr>
          <a:xfrm>
            <a:off x="642939" y="2621153"/>
            <a:ext cx="357161" cy="484715"/>
          </a:xfrm>
          <a:prstGeom prst="star8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strella de 8 puntas"/>
          <p:cNvSpPr/>
          <p:nvPr/>
        </p:nvSpPr>
        <p:spPr>
          <a:xfrm>
            <a:off x="627063" y="3462338"/>
            <a:ext cx="357161" cy="484715"/>
          </a:xfrm>
          <a:prstGeom prst="star8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uadroTexto"/>
          <p:cNvSpPr txBox="1"/>
          <p:nvPr/>
        </p:nvSpPr>
        <p:spPr>
          <a:xfrm>
            <a:off x="681820" y="2002572"/>
            <a:ext cx="26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3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93739" y="2664678"/>
            <a:ext cx="26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4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68339" y="3514221"/>
            <a:ext cx="267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5</a:t>
            </a:r>
            <a:endParaRPr lang="es-E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99592" y="2214554"/>
            <a:ext cx="78581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defRPr/>
            </a:pPr>
            <a:r>
              <a:rPr lang="es-PE" b="1" dirty="0" smtClean="0"/>
              <a:t>1. Solicitar al Programa la información pública que considere. </a:t>
            </a:r>
          </a:p>
          <a:p>
            <a:pPr marL="457200" indent="-457200" algn="just">
              <a:buFontTx/>
              <a:buAutoNum type="arabicPeriod"/>
              <a:defRPr/>
            </a:pPr>
            <a:endParaRPr lang="es-PE" b="1" dirty="0" smtClean="0"/>
          </a:p>
          <a:p>
            <a:pPr marL="457200" indent="-457200" algn="just">
              <a:defRPr/>
            </a:pPr>
            <a:r>
              <a:rPr lang="es-PE" b="1" dirty="0" smtClean="0"/>
              <a:t>2. Vigilar que se cumplan, entre otras cosas:</a:t>
            </a:r>
          </a:p>
          <a:p>
            <a:pPr marL="457200" indent="-457200" algn="just">
              <a:defRPr/>
            </a:pPr>
            <a:endParaRPr lang="es-PE" b="1" dirty="0" smtClean="0"/>
          </a:p>
          <a:p>
            <a:pPr marL="457200" indent="-457200" algn="just">
              <a:buFont typeface="Wingdings" pitchFamily="2" charset="2"/>
              <a:buChar char="q"/>
              <a:defRPr/>
            </a:pPr>
            <a:r>
              <a:rPr lang="es-PE" dirty="0" smtClean="0"/>
              <a:t>Difusión de la información.</a:t>
            </a:r>
          </a:p>
          <a:p>
            <a:pPr marL="457200" indent="-457200" algn="just">
              <a:buFont typeface="Wingdings" pitchFamily="2" charset="2"/>
              <a:buChar char="q"/>
              <a:defRPr/>
            </a:pPr>
            <a:r>
              <a:rPr lang="es-PE" dirty="0" smtClean="0"/>
              <a:t>Oportuno ejercicio de los recursos públicos.</a:t>
            </a:r>
          </a:p>
          <a:p>
            <a:pPr marL="457200" indent="-457200" algn="just">
              <a:buFont typeface="Wingdings" pitchFamily="2" charset="2"/>
              <a:buChar char="q"/>
              <a:defRPr/>
            </a:pPr>
            <a:r>
              <a:rPr lang="es-PE" dirty="0" smtClean="0"/>
              <a:t>Transparencia en su aplicación. </a:t>
            </a:r>
          </a:p>
          <a:p>
            <a:pPr marL="457200" indent="-457200" algn="just">
              <a:buFont typeface="Wingdings" pitchFamily="2" charset="2"/>
              <a:buChar char="q"/>
              <a:defRPr/>
            </a:pPr>
            <a:r>
              <a:rPr lang="es-PE" dirty="0" smtClean="0"/>
              <a:t>Cumplimiento con los períodos de ejecución. </a:t>
            </a:r>
          </a:p>
          <a:p>
            <a:pPr marL="457200" indent="-457200" algn="just">
              <a:buFont typeface="Wingdings" pitchFamily="2" charset="2"/>
              <a:buChar char="q"/>
              <a:defRPr/>
            </a:pPr>
            <a:r>
              <a:rPr lang="es-PE" dirty="0" smtClean="0"/>
              <a:t>Existencia de documentación comprobatoria.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s-PE" dirty="0" smtClean="0"/>
              <a:t>Aplicación de los recursos sin discriminación y sin hacer uso </a:t>
            </a:r>
          </a:p>
          <a:p>
            <a:pPr marL="457200" indent="-457200">
              <a:defRPr/>
            </a:pPr>
            <a:r>
              <a:rPr lang="es-PE" dirty="0" smtClean="0"/>
              <a:t>	político, electoral o de lucro. </a:t>
            </a:r>
            <a:endParaRPr lang="es-ES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2000232" y="1197903"/>
            <a:ext cx="4515984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FUNCIONES DE LOS CCS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s-MX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5721" y="1607889"/>
            <a:ext cx="835821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6713" algn="just">
              <a:buFontTx/>
              <a:buNone/>
              <a:defRPr/>
            </a:pPr>
            <a:r>
              <a:rPr lang="es-PE" b="1" dirty="0" smtClean="0"/>
              <a:t>3. Registrar en las Cédulas de Vigilancia y en los Informes Anuales los resultados</a:t>
            </a:r>
          </a:p>
          <a:p>
            <a:pPr marL="366713" algn="just">
              <a:buFontTx/>
              <a:buNone/>
              <a:defRPr/>
            </a:pPr>
            <a:r>
              <a:rPr lang="es-PE" b="1" dirty="0" smtClean="0"/>
              <a:t>    de las actividades  de CCS.</a:t>
            </a:r>
          </a:p>
          <a:p>
            <a:pPr marL="366713" algn="just">
              <a:buFontTx/>
              <a:buNone/>
              <a:defRPr/>
            </a:pPr>
            <a:endParaRPr lang="es-PE" b="1" dirty="0" smtClean="0"/>
          </a:p>
          <a:p>
            <a:pPr marL="481013" indent="-457200" algn="just">
              <a:defRPr/>
            </a:pPr>
            <a:r>
              <a:rPr lang="es-MX" b="1" dirty="0" smtClean="0"/>
              <a:t>      4. Asistir a reuniones convocadas por la Representación Federal para expresar </a:t>
            </a:r>
          </a:p>
          <a:p>
            <a:pPr marL="481013" indent="-457200" algn="just">
              <a:defRPr/>
            </a:pPr>
            <a:r>
              <a:rPr lang="es-MX" b="1" dirty="0" smtClean="0"/>
              <a:t>          opiniones y observaciones.</a:t>
            </a:r>
          </a:p>
          <a:p>
            <a:pPr marL="481013" indent="-457200" algn="just">
              <a:buFontTx/>
              <a:buAutoNum type="arabicPeriod" startAt="4"/>
              <a:defRPr/>
            </a:pPr>
            <a:endParaRPr lang="es-MX" b="1" dirty="0" smtClean="0"/>
          </a:p>
          <a:p>
            <a:pPr marL="366713" algn="just">
              <a:buFontTx/>
              <a:buAutoNum type="arabicPeriod" startAt="5"/>
              <a:defRPr/>
            </a:pPr>
            <a:r>
              <a:rPr lang="es-MX" b="1" dirty="0" smtClean="0"/>
              <a:t> Informar a los beneficiarios de sus actividades.</a:t>
            </a:r>
          </a:p>
          <a:p>
            <a:pPr marL="366713" algn="just">
              <a:buFontTx/>
              <a:buAutoNum type="arabicPeriod" startAt="5"/>
              <a:defRPr/>
            </a:pPr>
            <a:endParaRPr lang="es-PE" b="1" dirty="0" smtClean="0"/>
          </a:p>
          <a:p>
            <a:pPr marL="366713" algn="just">
              <a:buFontTx/>
              <a:buAutoNum type="arabicPeriod" startAt="5"/>
              <a:defRPr/>
            </a:pPr>
            <a:r>
              <a:rPr lang="es-PE" b="1" dirty="0" smtClean="0"/>
              <a:t> Recibir quejas y denuncias sobre la aplicación y ejecución de los recursos</a:t>
            </a:r>
          </a:p>
          <a:p>
            <a:pPr marL="366713" algn="just">
              <a:defRPr/>
            </a:pPr>
            <a:r>
              <a:rPr lang="es-PE" b="1" dirty="0" smtClean="0"/>
              <a:t>    públicos. </a:t>
            </a:r>
          </a:p>
          <a:p>
            <a:pPr marL="366713" algn="just">
              <a:defRPr/>
            </a:pPr>
            <a:endParaRPr lang="es-PE" b="1" dirty="0" smtClean="0"/>
          </a:p>
          <a:p>
            <a:pPr marL="366713" algn="just">
              <a:buFontTx/>
              <a:buNone/>
              <a:defRPr/>
            </a:pPr>
            <a:r>
              <a:rPr lang="es-PE" b="1" dirty="0" smtClean="0"/>
              <a:t>7. Turnar a las autoridades competentes las quejas y denuncias que puedan dar</a:t>
            </a:r>
          </a:p>
          <a:p>
            <a:pPr marL="366713" algn="just">
              <a:buFontTx/>
              <a:buNone/>
              <a:defRPr/>
            </a:pPr>
            <a:r>
              <a:rPr lang="es-PE" b="1" dirty="0" smtClean="0"/>
              <a:t>     lugar al fincamiento de responsabilidades administrativas, civiles o penales. </a:t>
            </a:r>
            <a:endParaRPr lang="es-E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857356" y="1857364"/>
            <a:ext cx="4502085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¿</a:t>
            </a:r>
            <a:r>
              <a:rPr lang="es-MX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QUÉ ES LA CONTRALORÍA SOCIAL (CS)?</a:t>
            </a:r>
          </a:p>
        </p:txBody>
      </p:sp>
      <p:sp>
        <p:nvSpPr>
          <p:cNvPr id="26" name="25 Rectángulo"/>
          <p:cNvSpPr/>
          <p:nvPr/>
        </p:nvSpPr>
        <p:spPr>
          <a:xfrm>
            <a:off x="998514" y="2944810"/>
            <a:ext cx="72152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PE" b="1" dirty="0" smtClean="0"/>
              <a:t> 	Acciones de atención, seguimiento, supervisión y vigilancia en la 	ejecución de obras, servicios y/o acciones.</a:t>
            </a:r>
          </a:p>
          <a:p>
            <a:pPr algn="just"/>
            <a:endParaRPr lang="es-PE" b="1" dirty="0" smtClean="0"/>
          </a:p>
          <a:p>
            <a:pPr algn="just">
              <a:buFont typeface="Wingdings" pitchFamily="2" charset="2"/>
              <a:buChar char="v"/>
            </a:pPr>
            <a:r>
              <a:rPr lang="es-PE" b="1" dirty="0" smtClean="0"/>
              <a:t> 	Transparentar el uso de los recursos públicos. </a:t>
            </a:r>
          </a:p>
          <a:p>
            <a:pPr algn="just"/>
            <a:endParaRPr lang="es-PE" b="1" dirty="0" smtClean="0"/>
          </a:p>
          <a:p>
            <a:pPr algn="just">
              <a:buFont typeface="Wingdings" pitchFamily="2" charset="2"/>
              <a:buChar char="v"/>
            </a:pPr>
            <a:r>
              <a:rPr lang="es-PE" b="1" dirty="0" smtClean="0"/>
              <a:t> 	Los beneficiarios verifican el cumplimiento de las metas programadas 	a través de la conformación de Comités.</a:t>
            </a:r>
            <a:endParaRPr lang="es-ES" b="1" dirty="0" smtClean="0"/>
          </a:p>
        </p:txBody>
      </p:sp>
      <p:sp>
        <p:nvSpPr>
          <p:cNvPr id="8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pic>
        <p:nvPicPr>
          <p:cNvPr id="10" name="il_fi" descr="http://3.bp.blogspot.com/_udBijOEl178/S1kD9vJ5EVI/AAAAAAAAAAc/WqRhrQUX7fU/s200/vigilar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715140" y="1513720"/>
            <a:ext cx="1151783" cy="1215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0063" y="2071678"/>
            <a:ext cx="8143875" cy="347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0" algn="just">
              <a:lnSpc>
                <a:spcPct val="90000"/>
              </a:lnSpc>
              <a:buFontTx/>
              <a:buNone/>
              <a:defRPr/>
            </a:pPr>
            <a:endParaRPr lang="es-PE" sz="2000" b="1" dirty="0" smtClean="0"/>
          </a:p>
          <a:p>
            <a:pPr marL="365125" indent="0" algn="just">
              <a:lnSpc>
                <a:spcPct val="90000"/>
              </a:lnSpc>
              <a:buFontTx/>
              <a:buNone/>
              <a:defRPr/>
            </a:pPr>
            <a:r>
              <a:rPr lang="es-PE" sz="2000" b="1" dirty="0" smtClean="0"/>
              <a:t>Los encargados de la ejecución del apoyo, proporcionarán a los comités material de difusión con las siguientes características (trípticos, volantes, folletos, carteles, etc.):</a:t>
            </a:r>
          </a:p>
          <a:p>
            <a:pPr>
              <a:lnSpc>
                <a:spcPct val="90000"/>
              </a:lnSpc>
              <a:defRPr/>
            </a:pPr>
            <a:endParaRPr lang="es-PE" sz="2000" b="1" dirty="0" smtClean="0"/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b="1" dirty="0" smtClean="0"/>
              <a:t>• </a:t>
            </a:r>
            <a:r>
              <a:rPr lang="es-PE" dirty="0" smtClean="0"/>
              <a:t>Características Generales de la Vertiente.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Tipos y montos de apoyos que ofrece el Programa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Requisitos para elegir a los beneficiarios.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Derechos y Obligaciones.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Canales con el SFP, OEC o el OIC 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Medios para presentar quejas y denuncias.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Procedimientos para realizar la Contraloría Social.</a:t>
            </a:r>
          </a:p>
          <a:p>
            <a:pPr marL="1871663">
              <a:lnSpc>
                <a:spcPct val="90000"/>
              </a:lnSpc>
              <a:buFontTx/>
              <a:buNone/>
              <a:defRPr/>
            </a:pPr>
            <a:r>
              <a:rPr lang="es-PE" dirty="0" smtClean="0"/>
              <a:t>• Igualdad entre hombres y mujeres .</a:t>
            </a:r>
            <a:endParaRPr lang="es-ES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3481048" y="1428736"/>
            <a:ext cx="1714512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DIFUSIÓN</a:t>
            </a:r>
            <a:endParaRPr lang="es-E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0063" y="1916832"/>
            <a:ext cx="81438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4725">
              <a:buFont typeface="Wingdings" pitchFamily="2" charset="2"/>
              <a:buChar char="Ø"/>
              <a:defRPr/>
            </a:pPr>
            <a:r>
              <a:rPr lang="es-PE" b="1" dirty="0" smtClean="0"/>
              <a:t> 	Se levantarán minutas y listas de asistencia. </a:t>
            </a:r>
          </a:p>
          <a:p>
            <a:pPr marL="974725">
              <a:defRPr/>
            </a:pPr>
            <a:endParaRPr lang="es-PE" b="1" dirty="0" smtClean="0"/>
          </a:p>
          <a:p>
            <a:pPr marL="1317625" indent="-342900">
              <a:buFont typeface="Wingdings" pitchFamily="2" charset="2"/>
              <a:buChar char="Ø"/>
              <a:defRPr/>
            </a:pPr>
            <a:r>
              <a:rPr lang="es-PE" b="1" dirty="0" smtClean="0"/>
              <a:t> La capacitación a los encargados de la ejecución de las vertientes será</a:t>
            </a:r>
          </a:p>
          <a:p>
            <a:pPr marL="974725">
              <a:buFontTx/>
              <a:buNone/>
              <a:defRPr/>
            </a:pPr>
            <a:r>
              <a:rPr lang="es-PE" b="1" dirty="0" smtClean="0"/>
              <a:t>  	por parte de IN o el OEC.</a:t>
            </a:r>
          </a:p>
          <a:p>
            <a:pPr marL="974725">
              <a:buFontTx/>
              <a:buNone/>
              <a:defRPr/>
            </a:pPr>
            <a:endParaRPr lang="es-PE" b="1" dirty="0" smtClean="0"/>
          </a:p>
          <a:p>
            <a:pPr marL="974725">
              <a:buFont typeface="Wingdings" pitchFamily="2" charset="2"/>
              <a:buChar char="Ø"/>
              <a:defRPr/>
            </a:pPr>
            <a:r>
              <a:rPr lang="es-PE" b="1" dirty="0" smtClean="0"/>
              <a:t> 	La capacitación a los beneficiarios y CCS será por parte de los</a:t>
            </a:r>
          </a:p>
          <a:p>
            <a:pPr marL="974725">
              <a:buFontTx/>
              <a:buNone/>
              <a:defRPr/>
            </a:pPr>
            <a:r>
              <a:rPr lang="es-PE" b="1" dirty="0" smtClean="0"/>
              <a:t>   	encargados de las vertientes:</a:t>
            </a:r>
          </a:p>
          <a:p>
            <a:pPr>
              <a:buFontTx/>
              <a:buNone/>
              <a:defRPr/>
            </a:pPr>
            <a:endParaRPr lang="es-PE" b="1" dirty="0" smtClean="0"/>
          </a:p>
          <a:p>
            <a:pPr marL="3594100">
              <a:buFontTx/>
              <a:buNone/>
              <a:defRPr/>
            </a:pPr>
            <a:endParaRPr lang="es-PE" b="1" dirty="0" smtClean="0"/>
          </a:p>
          <a:p>
            <a:pPr marL="3594100">
              <a:buFontTx/>
              <a:buNone/>
              <a:defRPr/>
            </a:pPr>
            <a:r>
              <a:rPr lang="es-PE" b="1" dirty="0" smtClean="0"/>
              <a:t>• 1. ¿Qué es la CS?</a:t>
            </a:r>
          </a:p>
          <a:p>
            <a:pPr marL="3594100">
              <a:buFontTx/>
              <a:buNone/>
              <a:defRPr/>
            </a:pPr>
            <a:endParaRPr lang="es-PE" b="1" dirty="0" smtClean="0"/>
          </a:p>
          <a:p>
            <a:pPr marL="3594100">
              <a:buFontTx/>
              <a:buNone/>
              <a:defRPr/>
            </a:pPr>
            <a:r>
              <a:rPr lang="es-PE" b="1" dirty="0" smtClean="0"/>
              <a:t>• 2. Actividades y Funciones de los CCS.</a:t>
            </a:r>
            <a:endParaRPr lang="es-ES" b="1" dirty="0" smtClean="0"/>
          </a:p>
        </p:txBody>
      </p:sp>
      <p:pic>
        <p:nvPicPr>
          <p:cNvPr id="8" name="il_fi" descr="DSC003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051" y="3939938"/>
            <a:ext cx="2472333" cy="2003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3235384" y="1155776"/>
            <a:ext cx="2091084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CAPACITACIÓN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259632" y="1801813"/>
            <a:ext cx="6696918" cy="2900794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38200" indent="-838200" algn="just">
              <a:spcBef>
                <a:spcPct val="50000"/>
              </a:spcBef>
              <a:spcAft>
                <a:spcPct val="25000"/>
              </a:spcAft>
            </a:pPr>
            <a:endParaRPr lang="es-MX" sz="2000" dirty="0">
              <a:solidFill>
                <a:srgbClr val="FF0000"/>
              </a:solidFill>
            </a:endParaRPr>
          </a:p>
          <a:p>
            <a:pPr marL="838200" indent="-838200" algn="just">
              <a:spcBef>
                <a:spcPct val="50000"/>
              </a:spcBef>
              <a:spcAft>
                <a:spcPct val="25000"/>
              </a:spcAft>
            </a:pPr>
            <a:r>
              <a:rPr lang="es-MX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Están </a:t>
            </a:r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diseñadas para:</a:t>
            </a:r>
          </a:p>
          <a:p>
            <a:pPr marL="838200" indent="-838200" algn="just">
              <a:spcBef>
                <a:spcPct val="50000"/>
              </a:spcBef>
              <a:spcAft>
                <a:spcPct val="25000"/>
              </a:spcAft>
              <a:buFontTx/>
              <a:buAutoNum type="arabicPeriod"/>
            </a:pPr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Asesorar al Comité en su visita de vigilancia y llenado de cédulas.</a:t>
            </a:r>
          </a:p>
          <a:p>
            <a:pPr marL="838200" indent="-838200" algn="just">
              <a:spcBef>
                <a:spcPct val="50000"/>
              </a:spcBef>
              <a:spcAft>
                <a:spcPct val="25000"/>
              </a:spcAft>
              <a:buFontTx/>
              <a:buAutoNum type="arabicPeriod"/>
            </a:pPr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Establecer comunicación con el Comité para resolver dudas sobre sus acciones de vigilancia.</a:t>
            </a:r>
          </a:p>
          <a:p>
            <a:pPr marL="838200" indent="-838200" algn="just">
              <a:spcBef>
                <a:spcPct val="50000"/>
              </a:spcBef>
              <a:spcAft>
                <a:spcPct val="25000"/>
              </a:spcAft>
              <a:buFontTx/>
              <a:buAutoNum type="arabicPeriod"/>
            </a:pPr>
            <a:r>
              <a:rPr lang="es-MX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Resolver quejas y denuncias.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99792" y="1570980"/>
            <a:ext cx="299469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VISITAS DE ASESORÍA</a:t>
            </a:r>
          </a:p>
        </p:txBody>
      </p:sp>
      <p:sp>
        <p:nvSpPr>
          <p:cNvPr id="9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0063" y="1988840"/>
            <a:ext cx="8143875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endParaRPr lang="es-PE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b="1" dirty="0" smtClean="0"/>
              <a:t> 	Los CCS llenarán las cédulas.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b="1" dirty="0" smtClean="0"/>
              <a:t> 	El Ejecutor captará y capturará las cédulas.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b="1" dirty="0" smtClean="0"/>
              <a:t> 	Los CCS llenarán los informes trimestrales.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b="1" dirty="0" smtClean="0"/>
              <a:t> 	Los Informes Anuales serán un resumen de las cédulas anteriormente llenadas.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b="1" dirty="0" smtClean="0"/>
              <a:t> 	El Ejecutor captará y capturará los informes anuales en el Sistema Informático 	de CS (SICS).</a:t>
            </a:r>
            <a:endParaRPr lang="es-ES" b="1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857224" y="1527175"/>
            <a:ext cx="6357982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CÉDULAS DE VIGILANCIA E INFORMES ANUALES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254" y="1124744"/>
            <a:ext cx="7287146" cy="478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470176" y="4606836"/>
            <a:ext cx="3528318" cy="1261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25000"/>
              </a:spcAft>
            </a:pPr>
            <a:r>
              <a:rPr lang="es-MX" sz="2800" dirty="0" smtClean="0">
                <a:solidFill>
                  <a:schemeClr val="tx1"/>
                </a:solidFill>
              </a:rPr>
              <a:t>*</a:t>
            </a:r>
            <a:r>
              <a:rPr lang="es-MX" sz="1600" dirty="0" smtClean="0">
                <a:solidFill>
                  <a:schemeClr val="tx1"/>
                </a:solidFill>
              </a:rPr>
              <a:t> Es </a:t>
            </a:r>
            <a:r>
              <a:rPr lang="es-MX" sz="1600" dirty="0">
                <a:solidFill>
                  <a:schemeClr val="tx1"/>
                </a:solidFill>
              </a:rPr>
              <a:t>factible que durante las primeras visitas de asesoría, usted recupere </a:t>
            </a:r>
            <a:r>
              <a:rPr lang="es-MX" sz="1600" dirty="0" smtClean="0">
                <a:solidFill>
                  <a:schemeClr val="tx1"/>
                </a:solidFill>
              </a:rPr>
              <a:t>las cédulas </a:t>
            </a:r>
            <a:r>
              <a:rPr lang="es-MX" sz="1600" dirty="0">
                <a:solidFill>
                  <a:schemeClr val="tx1"/>
                </a:solidFill>
              </a:rPr>
              <a:t>de vigilancia que el Comité ha </a:t>
            </a:r>
            <a:r>
              <a:rPr lang="es-MX" sz="1600" dirty="0" smtClean="0">
                <a:solidFill>
                  <a:schemeClr val="tx1"/>
                </a:solidFill>
              </a:rPr>
              <a:t>realizado.</a:t>
            </a: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1512032" y="1192850"/>
            <a:ext cx="5688632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  <a:spcAft>
                <a:spcPct val="25000"/>
              </a:spcAft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RECOPILACIÓN DE CÉDULAS DE VIGILANCIA</a:t>
            </a:r>
            <a:endParaRPr lang="es-ES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11 CuadroTexto"/>
          <p:cNvSpPr txBox="1">
            <a:spLocks noChangeArrowheads="1"/>
          </p:cNvSpPr>
          <p:nvPr/>
        </p:nvSpPr>
        <p:spPr bwMode="auto">
          <a:xfrm>
            <a:off x="5572132" y="332656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3528" y="2124145"/>
            <a:ext cx="8032378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Ø"/>
            </a:pPr>
            <a:r>
              <a:rPr lang="es-MX" sz="1600" b="1" dirty="0" smtClean="0">
                <a:solidFill>
                  <a:schemeClr val="tx1"/>
                </a:solidFill>
              </a:rPr>
              <a:t> </a:t>
            </a:r>
            <a:r>
              <a:rPr lang="es-MX" sz="1600" b="1" u="sng" dirty="0" smtClean="0">
                <a:solidFill>
                  <a:schemeClr val="tx1"/>
                </a:solidFill>
              </a:rPr>
              <a:t>OBJETIVO</a:t>
            </a:r>
            <a:r>
              <a:rPr lang="es-MX" sz="1600" dirty="0" smtClean="0"/>
              <a:t>:</a:t>
            </a:r>
            <a:r>
              <a:rPr lang="es-MX" sz="1600" dirty="0" smtClean="0">
                <a:solidFill>
                  <a:schemeClr val="tx1"/>
                </a:solidFill>
              </a:rPr>
              <a:t> Contar </a:t>
            </a:r>
            <a:r>
              <a:rPr lang="es-MX" sz="1600" dirty="0">
                <a:solidFill>
                  <a:schemeClr val="tx1"/>
                </a:solidFill>
              </a:rPr>
              <a:t>con evidencias los resultados de las actividades de supervisión realizadas por los Comités de Contraloría Social.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3528" y="3276273"/>
            <a:ext cx="8032378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Ø"/>
            </a:pPr>
            <a:r>
              <a:rPr lang="es-MX" sz="1600" b="1" u="sng" dirty="0" smtClean="0">
                <a:solidFill>
                  <a:schemeClr val="tx1"/>
                </a:solidFill>
              </a:rPr>
              <a:t> RESPONSABLE DE LA PROGRAMACIÓN</a:t>
            </a:r>
            <a:r>
              <a:rPr lang="es-MX" sz="1600" b="1" dirty="0" smtClean="0">
                <a:solidFill>
                  <a:schemeClr val="tx1"/>
                </a:solidFill>
              </a:rPr>
              <a:t>: </a:t>
            </a:r>
            <a:r>
              <a:rPr lang="es-MX" sz="1600" dirty="0" smtClean="0">
                <a:solidFill>
                  <a:schemeClr val="tx1"/>
                </a:solidFill>
              </a:rPr>
              <a:t>Representación </a:t>
            </a:r>
            <a:r>
              <a:rPr lang="es-MX" sz="1600" dirty="0">
                <a:solidFill>
                  <a:schemeClr val="tx1"/>
                </a:solidFill>
              </a:rPr>
              <a:t>Federal, </a:t>
            </a:r>
            <a:r>
              <a:rPr lang="es-MX" sz="1600" dirty="0" smtClean="0">
                <a:solidFill>
                  <a:schemeClr val="tx1"/>
                </a:solidFill>
              </a:rPr>
              <a:t>Ejecutor  Estatal o Municipal.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23528" y="2802414"/>
            <a:ext cx="331236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Ø"/>
            </a:pPr>
            <a:r>
              <a:rPr lang="es-MX" sz="1600" b="1" dirty="0" smtClean="0">
                <a:solidFill>
                  <a:schemeClr val="tx1"/>
                </a:solidFill>
              </a:rPr>
              <a:t> </a:t>
            </a:r>
            <a:r>
              <a:rPr lang="es-MX" sz="1600" b="1" u="sng" dirty="0" smtClean="0">
                <a:solidFill>
                  <a:schemeClr val="tx1"/>
                </a:solidFill>
              </a:rPr>
              <a:t>PERIODICIDAD</a:t>
            </a:r>
            <a:r>
              <a:rPr lang="es-MX" sz="1600" b="1" dirty="0" smtClean="0">
                <a:solidFill>
                  <a:schemeClr val="tx1"/>
                </a:solidFill>
              </a:rPr>
              <a:t>: </a:t>
            </a:r>
            <a:r>
              <a:rPr lang="es-MX" sz="1600" dirty="0" smtClean="0">
                <a:solidFill>
                  <a:schemeClr val="tx1"/>
                </a:solidFill>
              </a:rPr>
              <a:t>Trimestral </a:t>
            </a:r>
            <a:r>
              <a:rPr lang="es-MX" sz="1600" dirty="0">
                <a:solidFill>
                  <a:schemeClr val="tx1"/>
                </a:solidFill>
              </a:rPr>
              <a:t>y </a:t>
            </a:r>
            <a:r>
              <a:rPr lang="es-MX" sz="1600" dirty="0" smtClean="0">
                <a:solidFill>
                  <a:schemeClr val="tx1"/>
                </a:solidFill>
              </a:rPr>
              <a:t>Anual.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56046" y="3954542"/>
            <a:ext cx="799986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10000"/>
              </a:spcBef>
              <a:spcAft>
                <a:spcPct val="25000"/>
              </a:spcAft>
              <a:buFont typeface="Wingdings" pitchFamily="2" charset="2"/>
              <a:buChar char="Ø"/>
            </a:pPr>
            <a:r>
              <a:rPr lang="es-MX" sz="1600" b="1" dirty="0" smtClean="0">
                <a:solidFill>
                  <a:schemeClr val="tx1"/>
                </a:solidFill>
              </a:rPr>
              <a:t> </a:t>
            </a:r>
            <a:r>
              <a:rPr lang="es-MX" sz="1600" b="1" u="sng" dirty="0" smtClean="0">
                <a:solidFill>
                  <a:schemeClr val="tx1"/>
                </a:solidFill>
              </a:rPr>
              <a:t>SOPORTE DOCUMENTAL</a:t>
            </a:r>
            <a:r>
              <a:rPr lang="es-MX" sz="1600" b="1" dirty="0" smtClean="0">
                <a:solidFill>
                  <a:schemeClr val="tx1"/>
                </a:solidFill>
              </a:rPr>
              <a:t>:</a:t>
            </a:r>
            <a:r>
              <a:rPr lang="es-MX" sz="1600" dirty="0" smtClean="0">
                <a:solidFill>
                  <a:schemeClr val="tx1"/>
                </a:solidFill>
              </a:rPr>
              <a:t> Minuta, Lista de asistencia y Reporte fotográfico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4355976" y="4607232"/>
            <a:ext cx="4104456" cy="126188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25000"/>
              </a:spcAft>
            </a:pPr>
            <a:r>
              <a:rPr lang="es-MX" sz="2800" dirty="0" smtClean="0"/>
              <a:t>*</a:t>
            </a:r>
            <a:r>
              <a:rPr lang="es-MX" sz="1600" dirty="0" smtClean="0"/>
              <a:t> Entregue </a:t>
            </a:r>
            <a:r>
              <a:rPr lang="es-MX" sz="1600" dirty="0" smtClean="0">
                <a:solidFill>
                  <a:schemeClr val="tx1"/>
                </a:solidFill>
              </a:rPr>
              <a:t>a la Representación Federal las cédulas de vigilancia así como de todos los documentos que se han reunido y conserve una copia para el Comité de Contraloría Social.</a:t>
            </a:r>
            <a:endParaRPr lang="es-ES" sz="16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375047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spcAft>
                <a:spcPct val="25000"/>
              </a:spcAft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16 CuadroTexto"/>
          <p:cNvSpPr txBox="1">
            <a:spLocks noChangeArrowheads="1"/>
          </p:cNvSpPr>
          <p:nvPr/>
        </p:nvSpPr>
        <p:spPr bwMode="auto">
          <a:xfrm>
            <a:off x="500063" y="1096963"/>
            <a:ext cx="8143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895875" y="1096963"/>
            <a:ext cx="4081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dirty="0" smtClean="0"/>
              <a:t>Ingreso de quejas en formato.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dirty="0" smtClean="0"/>
              <a:t>Recepción y análisis de la queja.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dirty="0" smtClean="0"/>
              <a:t>Registro de las quejas.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s-PE" dirty="0" smtClean="0"/>
              <a:t>Oficio de notificación de resultados. </a:t>
            </a:r>
          </a:p>
        </p:txBody>
      </p:sp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lum bright="-6000"/>
          </a:blip>
          <a:srcRect l="64507" r="2544" b="76707"/>
          <a:stretch>
            <a:fillRect/>
          </a:stretch>
        </p:blipFill>
        <p:spPr bwMode="auto">
          <a:xfrm>
            <a:off x="6775658" y="3876547"/>
            <a:ext cx="1868280" cy="1283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19 Rectángulo"/>
          <p:cNvSpPr/>
          <p:nvPr/>
        </p:nvSpPr>
        <p:spPr>
          <a:xfrm>
            <a:off x="845881" y="3087896"/>
            <a:ext cx="74775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  <a:defRPr/>
            </a:pPr>
            <a:r>
              <a:rPr lang="es-MX" sz="2000" b="1" dirty="0" smtClean="0">
                <a:latin typeface="Calibri" pitchFamily="34" charset="0"/>
              </a:rPr>
              <a:t>Otras Instancias a las que puedes acudir para presentar peticiones,</a:t>
            </a:r>
          </a:p>
          <a:p>
            <a:pPr algn="just">
              <a:buFontTx/>
              <a:buNone/>
              <a:defRPr/>
            </a:pPr>
            <a:r>
              <a:rPr lang="es-MX" sz="2000" b="1" dirty="0" smtClean="0">
                <a:latin typeface="Calibri" pitchFamily="34" charset="0"/>
              </a:rPr>
              <a:t>quejas o denuncias, son:</a:t>
            </a:r>
            <a:endParaRPr lang="es-ES" sz="2000" b="1" dirty="0" smtClean="0">
              <a:latin typeface="Calibri" pitchFamily="34" charset="0"/>
            </a:endParaRPr>
          </a:p>
        </p:txBody>
      </p:sp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428736"/>
            <a:ext cx="2386012" cy="127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dist="17819" dir="2700000" algn="ctr" rotWithShape="0">
              <a:srgbClr val="808080"/>
            </a:outerShdw>
          </a:effectLst>
        </p:spPr>
      </p:pic>
      <p:sp>
        <p:nvSpPr>
          <p:cNvPr id="22" name="21 Rectángulo"/>
          <p:cNvSpPr/>
          <p:nvPr/>
        </p:nvSpPr>
        <p:spPr>
          <a:xfrm>
            <a:off x="4132240" y="3712987"/>
            <a:ext cx="287978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Tx/>
              <a:buNone/>
              <a:defRPr/>
            </a:pPr>
            <a:r>
              <a:rPr lang="es-ES" sz="2400" b="1" dirty="0" smtClean="0">
                <a:latin typeface="Calibri" pitchFamily="34" charset="0"/>
              </a:rPr>
              <a:t>CGE</a:t>
            </a:r>
          </a:p>
          <a:p>
            <a:pPr algn="just">
              <a:buFontTx/>
              <a:buNone/>
              <a:defRPr/>
            </a:pPr>
            <a:r>
              <a:rPr lang="es-ES" sz="2400" b="1" dirty="0" smtClean="0">
                <a:latin typeface="Calibri" pitchFamily="34" charset="0"/>
              </a:rPr>
              <a:t>	 IN</a:t>
            </a:r>
          </a:p>
          <a:p>
            <a:pPr algn="just">
              <a:buFontTx/>
              <a:buNone/>
              <a:defRPr/>
            </a:pPr>
            <a:r>
              <a:rPr lang="es-ES" sz="2400" b="1" dirty="0" smtClean="0">
                <a:latin typeface="Calibri" pitchFamily="34" charset="0"/>
              </a:rPr>
              <a:t>		 OIC</a:t>
            </a:r>
          </a:p>
          <a:p>
            <a:pPr algn="just">
              <a:buFontTx/>
              <a:buNone/>
              <a:defRPr/>
            </a:pPr>
            <a:r>
              <a:rPr lang="es-ES" sz="2400" b="1" dirty="0" smtClean="0">
                <a:latin typeface="Calibri" pitchFamily="34" charset="0"/>
              </a:rPr>
              <a:t>			  SFP</a:t>
            </a:r>
          </a:p>
        </p:txBody>
      </p:sp>
      <p:sp>
        <p:nvSpPr>
          <p:cNvPr id="24" name="23 Flecha doblada hacia arriba"/>
          <p:cNvSpPr/>
          <p:nvPr/>
        </p:nvSpPr>
        <p:spPr>
          <a:xfrm rot="5400000">
            <a:off x="1981313" y="3824028"/>
            <a:ext cx="928694" cy="1033732"/>
          </a:xfrm>
          <a:prstGeom prst="bentUpArrow">
            <a:avLst>
              <a:gd name="adj1" fmla="val 25000"/>
              <a:gd name="adj2" fmla="val 25000"/>
              <a:gd name="adj3" fmla="val 48248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3331265" y="4032902"/>
            <a:ext cx="538321" cy="301897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3869586" y="4334799"/>
            <a:ext cx="538321" cy="301897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407907" y="4654292"/>
            <a:ext cx="538321" cy="301897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4946228" y="5014467"/>
            <a:ext cx="538321" cy="301897"/>
          </a:xfrm>
          <a:prstGeom prst="actionButtonForwardNex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623661" y="1733907"/>
            <a:ext cx="4532516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0" algn="l"/>
              </a:tabLst>
              <a:defRPr/>
            </a:pPr>
            <a:r>
              <a:rPr lang="es-MX" sz="3200" b="1" dirty="0" smtClean="0"/>
              <a:t>DATOS DE UNA QUEJA: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214414" y="2915359"/>
            <a:ext cx="721520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MX" dirty="0" smtClean="0"/>
              <a:t> 	Nombre, fecha y firma de quien hace el reporte.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MX" dirty="0" smtClean="0"/>
              <a:t> 	Domicilio, localidad, municipio y entidad federativa.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MX" dirty="0" smtClean="0"/>
              <a:t>  	Descripción breve y clara de los hechos.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  <a:tabLst>
                <a:tab pos="0" algn="l"/>
              </a:tabLst>
              <a:defRPr/>
            </a:pPr>
            <a:r>
              <a:rPr lang="es-MX" dirty="0" smtClean="0"/>
              <a:t>  	Nombre completo de la persona que está ocasionando el problema e</a:t>
            </a:r>
          </a:p>
          <a:p>
            <a:pPr algn="just">
              <a:lnSpc>
                <a:spcPct val="150000"/>
              </a:lnSpc>
              <a:tabLst>
                <a:tab pos="0" algn="l"/>
              </a:tabLst>
              <a:defRPr/>
            </a:pPr>
            <a:r>
              <a:rPr lang="es-MX" dirty="0" smtClean="0"/>
              <a:t>  	institución a la que pertenece.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22075" y="2982431"/>
            <a:ext cx="68407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2000" b="1" dirty="0">
                <a:latin typeface="+mn-lt"/>
              </a:rPr>
              <a:t>El </a:t>
            </a:r>
            <a:r>
              <a:rPr lang="es-ES" sz="2000" b="1" dirty="0" smtClean="0">
                <a:latin typeface="+mn-lt"/>
              </a:rPr>
              <a:t>SICS  (Sistema </a:t>
            </a:r>
            <a:r>
              <a:rPr lang="es-ES" sz="2000" b="1" dirty="0">
                <a:latin typeface="+mn-lt"/>
              </a:rPr>
              <a:t>Informático de Contraloría </a:t>
            </a:r>
            <a:r>
              <a:rPr lang="es-ES" sz="2000" b="1" dirty="0" smtClean="0">
                <a:latin typeface="+mn-lt"/>
              </a:rPr>
              <a:t>Social):</a:t>
            </a:r>
          </a:p>
          <a:p>
            <a:pPr algn="just">
              <a:defRPr/>
            </a:pPr>
            <a:r>
              <a:rPr lang="es-ES" sz="2000" b="1" dirty="0" smtClean="0">
                <a:latin typeface="+mn-lt"/>
              </a:rPr>
              <a:t>Es un sistema de información diseñado </a:t>
            </a:r>
            <a:r>
              <a:rPr lang="es-ES" sz="2000" b="1" dirty="0">
                <a:latin typeface="+mn-lt"/>
              </a:rPr>
              <a:t>y administrado por la Secretaría de la Función Pública (SFP) con la finalidad de contar con una herramienta </a:t>
            </a:r>
            <a:r>
              <a:rPr lang="es-MX" sz="2000" b="1" dirty="0">
                <a:latin typeface="+mn-lt"/>
              </a:rPr>
              <a:t>de registro y seguimiento de las acciones realizadas en relación a la Difusión, Capacitación, Registro de Comités de Contraloría Social, Reuniones con </a:t>
            </a:r>
            <a:r>
              <a:rPr lang="es-MX" sz="2000" b="1" dirty="0" smtClean="0">
                <a:latin typeface="+mn-lt"/>
              </a:rPr>
              <a:t>Beneficiarios</a:t>
            </a:r>
            <a:r>
              <a:rPr lang="es-MX" sz="2000" b="1" dirty="0">
                <a:latin typeface="+mn-lt"/>
              </a:rPr>
              <a:t>, </a:t>
            </a:r>
            <a:r>
              <a:rPr lang="es-MX" sz="2000" b="1" dirty="0" smtClean="0"/>
              <a:t>Cédulas de Vigilancia, </a:t>
            </a:r>
            <a:r>
              <a:rPr lang="es-MX" sz="2000" b="1" dirty="0" smtClean="0">
                <a:latin typeface="+mn-lt"/>
              </a:rPr>
              <a:t>Quejas </a:t>
            </a:r>
            <a:r>
              <a:rPr lang="es-MX" sz="2000" b="1" dirty="0">
                <a:latin typeface="+mn-lt"/>
              </a:rPr>
              <a:t>y </a:t>
            </a:r>
            <a:r>
              <a:rPr lang="es-MX" sz="2000" b="1" dirty="0" smtClean="0">
                <a:latin typeface="+mn-lt"/>
              </a:rPr>
              <a:t>Denuncia</a:t>
            </a:r>
            <a:r>
              <a:rPr lang="es-MX" sz="2000" b="1" dirty="0" smtClean="0"/>
              <a:t>s. </a:t>
            </a:r>
            <a:endParaRPr lang="en-US" sz="2000" b="1" dirty="0">
              <a:latin typeface="+mn-lt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619804" y="1686287"/>
            <a:ext cx="2952328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  <a:spcAft>
                <a:spcPct val="25000"/>
              </a:spcAft>
            </a:pPr>
            <a:r>
              <a:rPr lang="es-MX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¿QUÉ ES EL SICS?</a:t>
            </a:r>
            <a:endParaRPr lang="es-ES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00063" y="1609025"/>
            <a:ext cx="3714776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es-ES" sz="3600" b="1" dirty="0" smtClean="0"/>
              <a:t>CONCLUSIÓN:</a:t>
            </a:r>
            <a:endParaRPr lang="es-MX" sz="3600" b="1" dirty="0">
              <a:solidFill>
                <a:schemeClr val="bg1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spcAft>
                <a:spcPct val="25000"/>
              </a:spcAft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16 CuadroTexto"/>
          <p:cNvSpPr txBox="1">
            <a:spLocks noChangeArrowheads="1"/>
          </p:cNvSpPr>
          <p:nvPr/>
        </p:nvSpPr>
        <p:spPr bwMode="auto">
          <a:xfrm>
            <a:off x="500063" y="1096963"/>
            <a:ext cx="8143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071538" y="2857496"/>
            <a:ext cx="664373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dirty="0" smtClean="0"/>
              <a:t>	Fomento y promoción de una cultura de transparencia, 	honradez y eficacia. </a:t>
            </a:r>
          </a:p>
          <a:p>
            <a:pPr algn="just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r>
              <a:rPr lang="es-ES" dirty="0" smtClean="0"/>
              <a:t>	Prevenimos posibles irregularidades.</a:t>
            </a:r>
          </a:p>
          <a:p>
            <a:pPr algn="just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 smtClean="0">
                <a:solidFill>
                  <a:schemeClr val="accent3">
                    <a:lumMod val="50000"/>
                  </a:schemeClr>
                </a:solidFill>
              </a:rPr>
              <a:t> 	</a:t>
            </a:r>
            <a:r>
              <a:rPr lang="es-ES" dirty="0" smtClean="0"/>
              <a:t>Hacemos más eficiente la aplicación de los recursos. </a:t>
            </a:r>
          </a:p>
          <a:p>
            <a:pPr algn="just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dirty="0" smtClean="0"/>
              <a:t>	Combatimos actos de corrupción e incentivamos la Rendición </a:t>
            </a:r>
          </a:p>
          <a:p>
            <a:pPr algn="just"/>
            <a:r>
              <a:rPr lang="es-ES" dirty="0" smtClean="0"/>
              <a:t>	de Cuentas.                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2928926" y="1583020"/>
            <a:ext cx="55154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Constitución Política de los Estados Unidos Mexicanos. </a:t>
            </a:r>
          </a:p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Ley General de Desarrollo Social (LGDS).</a:t>
            </a:r>
          </a:p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Reglamento de la LGDS.</a:t>
            </a:r>
          </a:p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Acuerdo por el que se establecen los Lineamientos para la Promoción y Operación de la Contraloría Social en los Programas Federales de Desarrollo Social.</a:t>
            </a:r>
          </a:p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Reglas de Operación (Numeral de Contraloría Social).                    </a:t>
            </a:r>
          </a:p>
          <a:p>
            <a:pPr marL="812800" indent="-812800" algn="just" defTabSz="7620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MX" sz="2000" b="1" dirty="0" smtClean="0">
                <a:cs typeface="Arial" pitchFamily="34" charset="0"/>
              </a:rPr>
              <a:t>Otros instrumentos normativos.</a:t>
            </a:r>
          </a:p>
          <a:p>
            <a:pPr algn="just"/>
            <a:endParaRPr lang="es-ES" sz="2000" b="1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184474" y="3071810"/>
            <a:ext cx="2135202" cy="7858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s-MX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ea typeface="+mj-ea"/>
                <a:cs typeface="StoneSansEF-MediumSC"/>
              </a:rPr>
              <a:t>MARCO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s-MX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ea typeface="+mj-ea"/>
                <a:cs typeface="StoneSansEF-MediumSC"/>
              </a:rPr>
              <a:t>NORMATIVO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endParaRPr lang="es-E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ea typeface="+mj-ea"/>
              <a:cs typeface="StoneSansEF-MediumSC"/>
            </a:endParaRPr>
          </a:p>
        </p:txBody>
      </p:sp>
      <p:sp>
        <p:nvSpPr>
          <p:cNvPr id="10" name="9 Abrir llave"/>
          <p:cNvSpPr/>
          <p:nvPr/>
        </p:nvSpPr>
        <p:spPr>
          <a:xfrm>
            <a:off x="2428860" y="1357395"/>
            <a:ext cx="500066" cy="4214842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6 CuadroTexto"/>
          <p:cNvSpPr txBox="1">
            <a:spLocks noChangeArrowheads="1"/>
          </p:cNvSpPr>
          <p:nvPr/>
        </p:nvSpPr>
        <p:spPr bwMode="auto">
          <a:xfrm>
            <a:off x="500063" y="500042"/>
            <a:ext cx="8143875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endParaRPr lang="es-MX" sz="2000" b="1" dirty="0" smtClean="0"/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s-MX" b="1" dirty="0" smtClean="0"/>
              <a:t>				</a:t>
            </a:r>
          </a:p>
          <a:p>
            <a:pPr algn="just">
              <a:spcBef>
                <a:spcPct val="50000"/>
              </a:spcBef>
              <a:buFontTx/>
              <a:buNone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marL="809625" lvl="1" indent="-357188" algn="just">
              <a:spcBef>
                <a:spcPct val="50000"/>
              </a:spcBef>
              <a:buFont typeface="Wingdings" pitchFamily="2" charset="2"/>
              <a:buChar char="Ø"/>
            </a:pPr>
            <a:endParaRPr lang="es-MX" b="1" dirty="0" smtClean="0"/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28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spcAft>
                <a:spcPct val="25000"/>
              </a:spcAft>
            </a:pPr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CONTRALORÍA SOCIAL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6" name="16 CuadroTexto"/>
          <p:cNvSpPr txBox="1">
            <a:spLocks noChangeArrowheads="1"/>
          </p:cNvSpPr>
          <p:nvPr/>
        </p:nvSpPr>
        <p:spPr bwMode="auto">
          <a:xfrm>
            <a:off x="500063" y="1096963"/>
            <a:ext cx="8143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s-MX" sz="2200" i="1" dirty="0">
              <a:solidFill>
                <a:srgbClr val="7F7F7F"/>
              </a:solidFill>
              <a:latin typeface="Calibri" pitchFamily="85" charset="0"/>
            </a:endParaRPr>
          </a:p>
          <a:p>
            <a:pPr algn="just"/>
            <a:endParaRPr lang="es-MX" sz="2200" dirty="0" smtClean="0">
              <a:solidFill>
                <a:srgbClr val="404040"/>
              </a:solidFill>
              <a:latin typeface="Calibri" pitchFamily="85" charset="0"/>
            </a:endParaRPr>
          </a:p>
          <a:p>
            <a:pPr algn="just"/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  <a:p>
            <a:pPr algn="just">
              <a:buFont typeface="Arial" charset="0"/>
              <a:buChar char="•"/>
            </a:pPr>
            <a:endParaRPr lang="es-MX" sz="2200" dirty="0">
              <a:solidFill>
                <a:srgbClr val="404040"/>
              </a:solidFill>
              <a:latin typeface="Calibri" pitchFamily="85" charset="0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467544" y="1052736"/>
            <a:ext cx="8229600" cy="468052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Nilland"/>
              <a:ea typeface="+mn-ea"/>
              <a:cs typeface="Nilland"/>
            </a:endParaRPr>
          </a:p>
          <a:p>
            <a:pPr marL="34290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Nilland"/>
            </a:endParaRPr>
          </a:p>
          <a:p>
            <a:pPr marL="34290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38700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endParaRPr kumimoji="0" lang="es-MX" sz="15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Nilland"/>
              <a:ea typeface="+mn-ea"/>
              <a:cs typeface="Nilland"/>
            </a:endParaRPr>
          </a:p>
        </p:txBody>
      </p:sp>
      <p:pic>
        <p:nvPicPr>
          <p:cNvPr id="9" name="Picture 7" descr="http://www.imagenesanimadas.net/Tecnologia/Telefonos/Telefonos-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2870" y="1391290"/>
            <a:ext cx="1292401" cy="92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4 Rectángulo"/>
          <p:cNvSpPr>
            <a:spLocks noChangeArrowheads="1"/>
          </p:cNvSpPr>
          <p:nvPr/>
        </p:nvSpPr>
        <p:spPr bwMode="auto">
          <a:xfrm>
            <a:off x="4714876" y="3000372"/>
            <a:ext cx="392906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b="1" dirty="0">
                <a:solidFill>
                  <a:srgbClr val="000000"/>
                </a:solidFill>
                <a:cs typeface="Nilland"/>
              </a:rPr>
              <a:t>SECRETARÍA DE LA FUNCIÓN PÚBLICA</a:t>
            </a: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>
                <a:solidFill>
                  <a:srgbClr val="000000"/>
                </a:solidFill>
                <a:cs typeface="Nilland"/>
              </a:rPr>
              <a:t>INSURGENTES SUR </a:t>
            </a:r>
            <a:r>
              <a:rPr lang="en-GB" sz="1600" dirty="0" smtClean="0">
                <a:solidFill>
                  <a:srgbClr val="000000"/>
                </a:solidFill>
                <a:cs typeface="Nilland"/>
              </a:rPr>
              <a:t>1735</a:t>
            </a: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COL</a:t>
            </a:r>
            <a:r>
              <a:rPr lang="en-GB" sz="1600" dirty="0">
                <a:solidFill>
                  <a:srgbClr val="000000"/>
                </a:solidFill>
                <a:cs typeface="Nilland"/>
              </a:rPr>
              <a:t>. GUADALUPE </a:t>
            </a:r>
            <a:r>
              <a:rPr lang="en-GB" sz="1600" dirty="0" smtClean="0">
                <a:solidFill>
                  <a:srgbClr val="000000"/>
                </a:solidFill>
                <a:cs typeface="Nilland"/>
              </a:rPr>
              <a:t>INN</a:t>
            </a: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C.P  01020</a:t>
            </a: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DELEGACIÓN </a:t>
            </a:r>
            <a:r>
              <a:rPr lang="en-GB" sz="1600" dirty="0">
                <a:solidFill>
                  <a:srgbClr val="000000"/>
                </a:solidFill>
                <a:cs typeface="Nilland"/>
              </a:rPr>
              <a:t>ÁLVARO </a:t>
            </a:r>
            <a:r>
              <a:rPr lang="en-GB" sz="1600" dirty="0" smtClean="0">
                <a:solidFill>
                  <a:srgbClr val="000000"/>
                </a:solidFill>
                <a:cs typeface="Nilland"/>
              </a:rPr>
              <a:t>OBREGÓN </a:t>
            </a:r>
            <a:endParaRPr lang="en-GB" sz="1600" dirty="0">
              <a:solidFill>
                <a:srgbClr val="000000"/>
              </a:solidFill>
              <a:cs typeface="Nilland"/>
            </a:endParaRP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>
                <a:solidFill>
                  <a:srgbClr val="000000"/>
                </a:solidFill>
                <a:cs typeface="Nilland"/>
              </a:rPr>
              <a:t>MÉXICO </a:t>
            </a:r>
            <a:r>
              <a:rPr lang="en-GB" sz="1600" dirty="0" smtClean="0">
                <a:solidFill>
                  <a:srgbClr val="000000"/>
                </a:solidFill>
                <a:cs typeface="Nilland"/>
              </a:rPr>
              <a:t>D.F.</a:t>
            </a:r>
            <a:endParaRPr lang="en-GB" sz="1600" dirty="0">
              <a:solidFill>
                <a:srgbClr val="000000"/>
              </a:solidFill>
              <a:cs typeface="Nilland"/>
            </a:endParaRP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>
                <a:solidFill>
                  <a:srgbClr val="000000"/>
                </a:solidFill>
                <a:cs typeface="Nilland"/>
              </a:rPr>
              <a:t>LADA SIN COSTO: 01 800 38 62 466 </a:t>
            </a:r>
            <a:endParaRPr lang="en-GB" sz="1600" dirty="0" smtClean="0">
              <a:solidFill>
                <a:srgbClr val="000000"/>
              </a:solidFill>
              <a:cs typeface="Nilland"/>
            </a:endParaRP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s-ES" sz="1600" b="1" dirty="0" smtClean="0">
                <a:solidFill>
                  <a:srgbClr val="0070C0"/>
                </a:solidFill>
                <a:cs typeface="Nilland"/>
              </a:rPr>
              <a:t>contraloriasocial@funcionpublica.gob.mx</a:t>
            </a:r>
          </a:p>
          <a:p>
            <a:pPr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s-ES" sz="1600" b="1" dirty="0" smtClean="0">
                <a:solidFill>
                  <a:srgbClr val="0070C0"/>
                </a:solidFill>
                <a:cs typeface="Nilland"/>
              </a:rPr>
              <a:t>contactociudadano@funcionpublica.gob.mx</a:t>
            </a:r>
            <a:endParaRPr lang="es-ES" sz="1600" b="1" dirty="0" smtClean="0">
              <a:solidFill>
                <a:srgbClr val="0070C0"/>
              </a:solidFill>
              <a:cs typeface="Nilland"/>
              <a:hlinkClick r:id="rId3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00063" y="2576629"/>
            <a:ext cx="3857652" cy="3588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b="1" dirty="0" smtClean="0">
                <a:solidFill>
                  <a:srgbClr val="000000"/>
                </a:solidFill>
                <a:cs typeface="Nilland"/>
              </a:rPr>
              <a:t>DIRECCIÓN DE CONTRALORÍA SOCIAL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b="1" dirty="0" smtClean="0">
                <a:solidFill>
                  <a:srgbClr val="000000"/>
                </a:solidFill>
                <a:cs typeface="Nilland"/>
              </a:rPr>
              <a:t>Y PARTICIPACIÓN CIUDADANA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b="1" dirty="0" smtClean="0">
                <a:solidFill>
                  <a:srgbClr val="000000"/>
                </a:solidFill>
                <a:cs typeface="Nilland"/>
              </a:rPr>
              <a:t>LIC. MIGUEL ÁNGEL DÍAZ LOZADA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AV. MANUEL ÁVILA CAMACHO No. 156</a:t>
            </a:r>
          </a:p>
          <a:p>
            <a:pPr marL="34290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ESQ. CALLE POZA RICA  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COL. UNIDAD VERACRUZANA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XALAPA, VERACRUZ.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C.P. 91030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TEL. 8 -41- 60- 00  EXT. 3823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1600" dirty="0" smtClean="0">
                <a:solidFill>
                  <a:srgbClr val="000000"/>
                </a:solidFill>
                <a:cs typeface="Nilland"/>
              </a:rPr>
              <a:t> LADA SIN COSTO: 01 800 71 26 453</a:t>
            </a:r>
          </a:p>
          <a:p>
            <a:pPr marL="34290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s-ES" sz="1600" b="1" dirty="0" smtClean="0">
                <a:solidFill>
                  <a:srgbClr val="0070C0"/>
                </a:solidFill>
                <a:cs typeface="Nilland"/>
              </a:rPr>
              <a:t>contraloriasocial@cgever.gob.mx</a:t>
            </a:r>
          </a:p>
          <a:p>
            <a:pPr marL="342900" lvl="0" indent="-342900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endParaRPr lang="en-GB" sz="1600" dirty="0" smtClean="0">
              <a:solidFill>
                <a:srgbClr val="000000"/>
              </a:solidFill>
              <a:cs typeface="Nilland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578253" y="1512135"/>
            <a:ext cx="36368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tabLst>
                <a:tab pos="0" algn="l"/>
                <a:tab pos="974725" algn="l"/>
                <a:tab pos="1949450" algn="l"/>
                <a:tab pos="2925763" algn="l"/>
                <a:tab pos="3900488" algn="l"/>
                <a:tab pos="4875213" algn="l"/>
                <a:tab pos="5851525" algn="l"/>
                <a:tab pos="6826250" algn="l"/>
                <a:tab pos="7800975" algn="l"/>
                <a:tab pos="8777288" algn="l"/>
                <a:tab pos="9752013" algn="l"/>
                <a:tab pos="10726738" algn="l"/>
              </a:tabLst>
              <a:defRPr/>
            </a:pPr>
            <a:r>
              <a:rPr lang="en-GB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Nilland"/>
              </a:rPr>
              <a:t>C O N T A C T O:</a:t>
            </a:r>
          </a:p>
        </p:txBody>
      </p:sp>
      <p:pic>
        <p:nvPicPr>
          <p:cNvPr id="13" name="Picture 7" descr="http://www.imagenesanimadas.net/Tecnologia/Telefonos/Telefonos-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391290"/>
            <a:ext cx="1292401" cy="92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99592" y="1790814"/>
            <a:ext cx="81369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62000">
              <a:defRPr/>
            </a:pPr>
            <a:r>
              <a:rPr lang="es-MX" b="1" dirty="0" smtClean="0">
                <a:cs typeface="Arial" pitchFamily="34" charset="0"/>
              </a:rPr>
              <a:t>Constitución Política de los Estados Unidos Mexicanos en los Artículos:  6º. y 8º</a:t>
            </a:r>
          </a:p>
          <a:p>
            <a:pPr algn="just" defTabSz="762000">
              <a:defRPr/>
            </a:pPr>
            <a:endParaRPr lang="es-MX" b="1" dirty="0" smtClean="0">
              <a:cs typeface="Arial" pitchFamily="34" charset="0"/>
            </a:endParaRPr>
          </a:p>
          <a:p>
            <a:pPr algn="just" defTabSz="762000">
              <a:buFont typeface="Wingdings" pitchFamily="2" charset="2"/>
              <a:buChar char="§"/>
              <a:defRPr/>
            </a:pPr>
            <a:r>
              <a:rPr lang="es-MX" b="1" dirty="0" smtClean="0">
                <a:cs typeface="Arial" pitchFamily="34" charset="0"/>
              </a:rPr>
              <a:t> </a:t>
            </a:r>
            <a:r>
              <a:rPr lang="es-MX" dirty="0" smtClean="0">
                <a:cs typeface="Arial" pitchFamily="34" charset="0"/>
              </a:rPr>
              <a:t>Establece que el derecho a la información será garantizado por el Estado. </a:t>
            </a:r>
          </a:p>
          <a:p>
            <a:pPr algn="just" defTabSz="762000">
              <a:buFontTx/>
              <a:buNone/>
              <a:defRPr/>
            </a:pPr>
            <a:r>
              <a:rPr lang="es-MX" b="1" dirty="0" smtClean="0">
                <a:cs typeface="Arial" pitchFamily="34" charset="0"/>
              </a:rPr>
              <a:t> </a:t>
            </a:r>
          </a:p>
          <a:p>
            <a:pPr algn="just" defTabSz="762000">
              <a:defRPr/>
            </a:pPr>
            <a:r>
              <a:rPr lang="es-MX" b="1" dirty="0" smtClean="0">
                <a:cs typeface="Arial" pitchFamily="34" charset="0"/>
              </a:rPr>
              <a:t>Ley General de Desarrollo Social en los Artículos: 69,70 y 71.</a:t>
            </a:r>
          </a:p>
          <a:p>
            <a:pPr algn="just" defTabSz="762000">
              <a:defRPr/>
            </a:pPr>
            <a:endParaRPr lang="es-MX" b="1" dirty="0" smtClean="0">
              <a:cs typeface="Arial" pitchFamily="34" charset="0"/>
            </a:endParaRPr>
          </a:p>
          <a:p>
            <a:pPr algn="just" defTabSz="762000">
              <a:buFont typeface="Wingdings" pitchFamily="2" charset="2"/>
              <a:buChar char="§"/>
              <a:defRPr/>
            </a:pPr>
            <a:r>
              <a:rPr lang="es-MX" dirty="0" smtClean="0">
                <a:cs typeface="Arial" pitchFamily="34" charset="0"/>
              </a:rPr>
              <a:t> Establece la obligación del Gobierno Federal de promover y realizar las acciones</a:t>
            </a:r>
          </a:p>
          <a:p>
            <a:pPr algn="just" defTabSz="762000">
              <a:defRPr/>
            </a:pPr>
            <a:r>
              <a:rPr lang="es-MX" dirty="0" smtClean="0">
                <a:cs typeface="Arial" pitchFamily="34" charset="0"/>
              </a:rPr>
              <a:t>   necesarias para la integración y la operación de la Contraloría Social</a:t>
            </a:r>
          </a:p>
          <a:p>
            <a:pPr algn="just" defTabSz="762000">
              <a:buFontTx/>
              <a:buNone/>
              <a:defRPr/>
            </a:pPr>
            <a:endParaRPr lang="es-MX" b="1" dirty="0" smtClean="0">
              <a:cs typeface="Arial" pitchFamily="34" charset="0"/>
            </a:endParaRPr>
          </a:p>
          <a:p>
            <a:pPr algn="just" defTabSz="762000">
              <a:defRPr/>
            </a:pPr>
            <a:r>
              <a:rPr lang="es-MX" b="1" dirty="0" smtClean="0">
                <a:cs typeface="Arial" pitchFamily="34" charset="0"/>
              </a:rPr>
              <a:t>Reglamento de la LGDS en los Artículos: 67,68, 69, 70, 71, 72, 73 y 74.</a:t>
            </a:r>
          </a:p>
          <a:p>
            <a:pPr algn="just" defTabSz="762000">
              <a:defRPr/>
            </a:pPr>
            <a:r>
              <a:rPr lang="es-MX" b="1" dirty="0" smtClean="0">
                <a:cs typeface="Arial" pitchFamily="34" charset="0"/>
              </a:rPr>
              <a:t> </a:t>
            </a:r>
          </a:p>
          <a:p>
            <a:pPr algn="just" defTabSz="762000">
              <a:buFont typeface="Wingdings" pitchFamily="2" charset="2"/>
              <a:buChar char="§"/>
              <a:defRPr/>
            </a:pPr>
            <a:r>
              <a:rPr lang="es-MX" b="1" dirty="0" smtClean="0">
                <a:cs typeface="Arial" pitchFamily="34" charset="0"/>
              </a:rPr>
              <a:t> </a:t>
            </a:r>
            <a:r>
              <a:rPr lang="es-MX" dirty="0" smtClean="0">
                <a:cs typeface="Arial" pitchFamily="34" charset="0"/>
              </a:rPr>
              <a:t>Establece que la Secretaria de la Función Pública será la encargada de emitir los</a:t>
            </a:r>
          </a:p>
          <a:p>
            <a:pPr algn="just" defTabSz="762000">
              <a:defRPr/>
            </a:pPr>
            <a:r>
              <a:rPr lang="es-MX" dirty="0" smtClean="0">
                <a:cs typeface="Arial" pitchFamily="34" charset="0"/>
              </a:rPr>
              <a:t>   Lineamientos específicos para cumplir con dicha disposición.  </a:t>
            </a:r>
          </a:p>
        </p:txBody>
      </p: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7 Cheurón"/>
          <p:cNvSpPr/>
          <p:nvPr/>
        </p:nvSpPr>
        <p:spPr>
          <a:xfrm>
            <a:off x="323528" y="1844824"/>
            <a:ext cx="484632" cy="21602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9 Cheurón"/>
          <p:cNvSpPr/>
          <p:nvPr/>
        </p:nvSpPr>
        <p:spPr>
          <a:xfrm>
            <a:off x="342952" y="2996952"/>
            <a:ext cx="484632" cy="21602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Cheurón"/>
          <p:cNvSpPr/>
          <p:nvPr/>
        </p:nvSpPr>
        <p:spPr>
          <a:xfrm>
            <a:off x="342952" y="4365104"/>
            <a:ext cx="484632" cy="21602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11560" y="1649120"/>
            <a:ext cx="8136903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62000">
              <a:buFontTx/>
              <a:buNone/>
              <a:defRPr/>
            </a:pPr>
            <a:r>
              <a:rPr lang="es-MX" b="1" dirty="0" smtClean="0">
                <a:cs typeface="Arial" pitchFamily="34" charset="0"/>
              </a:rPr>
              <a:t>Reglas de Operación.</a:t>
            </a:r>
          </a:p>
          <a:p>
            <a:pPr indent="22225" algn="just" defTabSz="762000">
              <a:defRPr/>
            </a:pPr>
            <a:r>
              <a:rPr lang="es-MX" dirty="0" smtClean="0">
                <a:cs typeface="Arial" pitchFamily="34" charset="0"/>
              </a:rPr>
              <a:t>Un conjunto de disposiciones que precisan la forma de operar un programa federal que otorga subsidios a la población, con el propósito de lograr niveles esperados de eficacia, eficiencia, equidad y transparencia</a:t>
            </a:r>
          </a:p>
          <a:p>
            <a:pPr marL="519113" indent="22225" algn="just" defTabSz="762000">
              <a:defRPr/>
            </a:pPr>
            <a:endParaRPr lang="es-MX" b="1" dirty="0" smtClean="0">
              <a:cs typeface="Arial" pitchFamily="34" charset="0"/>
            </a:endParaRPr>
          </a:p>
          <a:p>
            <a:pPr algn="just" defTabSz="762000">
              <a:defRPr/>
            </a:pPr>
            <a:r>
              <a:rPr lang="es-MX" b="1" dirty="0" smtClean="0">
                <a:cs typeface="Arial" pitchFamily="34" charset="0"/>
              </a:rPr>
              <a:t>Acuerdo por el que se establecen los lineamientos para la promoción y operación de la Contraloría Social en los Programas Federales de Desarrollo Social: se emiten el 11 de  abril de 2008. </a:t>
            </a:r>
          </a:p>
          <a:p>
            <a:pPr algn="just">
              <a:spcBef>
                <a:spcPct val="50000"/>
              </a:spcBef>
              <a:buFontTx/>
              <a:buNone/>
              <a:defRPr/>
            </a:pP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Objetivo: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Establecer las bases conforme a las cuales se promoverá y operará la Contraloría Social en los Programas Federales de Desarrollo Social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. </a:t>
            </a:r>
          </a:p>
          <a:p>
            <a:pPr marL="812800" indent="-812800" algn="just" defTabSz="762000">
              <a:defRPr/>
            </a:pPr>
            <a:endParaRPr lang="es-MX" b="1" dirty="0" smtClean="0">
              <a:cs typeface="Arial" pitchFamily="34" charset="0"/>
            </a:endParaRPr>
          </a:p>
        </p:txBody>
      </p:sp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7 Cheurón"/>
          <p:cNvSpPr/>
          <p:nvPr/>
        </p:nvSpPr>
        <p:spPr>
          <a:xfrm>
            <a:off x="251520" y="1772816"/>
            <a:ext cx="340616" cy="21602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Cheurón"/>
          <p:cNvSpPr/>
          <p:nvPr/>
        </p:nvSpPr>
        <p:spPr>
          <a:xfrm>
            <a:off x="251520" y="3140968"/>
            <a:ext cx="340616" cy="216024"/>
          </a:xfrm>
          <a:prstGeom prst="chevr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404664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55576" y="1133189"/>
            <a:ext cx="71436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 DE LAS REGLAS DE OPERACIÓN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288" y="1646509"/>
            <a:ext cx="496253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1. Introducción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2. Objetivos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2.1. Generales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2.2. Específicos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3. Lineamientos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3.1. Cobertura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3.2. Población Objetivo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3.3. Beneficiarios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	3.3.1. Requisitos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	3.3.2. Procedimiento de selección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3.4. Características de los apoyos 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       (tipo y monto)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3.5. Derechos, Obligaciones y Sanciones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3.6. Participantes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	3.6.1. Ejecutor (es)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	3.6.2. Instancia Normativa</a:t>
            </a: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	3.7 Coordinación institucional</a:t>
            </a:r>
            <a:endParaRPr lang="es-ES" sz="16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998090" y="1656409"/>
            <a:ext cx="38120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 Operación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4.1. Proceso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4.2. Ejecución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4.2.1. Avances físicos financieros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4.2.2. Acta de Entrega-Recepción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4.2.3. Cierre de ejercicio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4.2.4. Recursos no devengados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5. Auditoria, Control y Seguimiento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6. Evaluación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6.1. Interna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6.2. Externa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7. Transparencia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7.1. Difusión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20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7.2. CONTRALORÍA SOCIAL</a:t>
            </a:r>
            <a:endParaRPr lang="es-ES" sz="20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8. Quejas y Denuncias</a:t>
            </a:r>
            <a:endParaRPr lang="es-ES" sz="1600" dirty="0" smtClean="0">
              <a:latin typeface="Arial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1600" dirty="0" smtClean="0">
                <a:solidFill>
                  <a:srgbClr val="000000"/>
                </a:solidFill>
                <a:latin typeface="Arial" charset="0"/>
              </a:rPr>
              <a:t>9.- Anexos</a:t>
            </a:r>
            <a:endParaRPr lang="es-ES" sz="1600" dirty="0" smtClean="0"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endParaRPr lang="es-ES" sz="1600" dirty="0" smtClean="0">
              <a:solidFill>
                <a:srgbClr val="000000"/>
              </a:solidFill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endParaRPr lang="es-ES" sz="1600" dirty="0" smtClean="0">
              <a:solidFill>
                <a:srgbClr val="000000"/>
              </a:solidFill>
              <a:latin typeface="Arial" charset="0"/>
            </a:endParaRPr>
          </a:p>
          <a:p>
            <a:pPr marL="342900" lvl="0" indent="-342900" defTabSz="914400" fontAlgn="base">
              <a:spcBef>
                <a:spcPct val="0"/>
              </a:spcBef>
              <a:spcAft>
                <a:spcPct val="0"/>
              </a:spcAft>
            </a:pP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8" name="Rectangle 2"/>
          <p:cNvSpPr txBox="1">
            <a:spLocks/>
          </p:cNvSpPr>
          <p:nvPr/>
        </p:nvSpPr>
        <p:spPr>
          <a:xfrm>
            <a:off x="1142976" y="2780928"/>
            <a:ext cx="6715172" cy="157163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marR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StoneSansEF-MediumSC"/>
              </a:rPr>
              <a:t> </a:t>
            </a:r>
            <a:r>
              <a:rPr lang="es-E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StoneSansEF-MediumSC"/>
              </a:rPr>
              <a:t>OTROS INSTRUMENTOS NORMATIVOS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CuadroTexto"/>
          <p:cNvSpPr txBox="1">
            <a:spLocks noChangeArrowheads="1"/>
          </p:cNvSpPr>
          <p:nvPr/>
        </p:nvSpPr>
        <p:spPr bwMode="auto">
          <a:xfrm>
            <a:off x="5572132" y="500042"/>
            <a:ext cx="3071806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85" charset="0"/>
              </a:rPr>
              <a:t>MARCO NORMATIVO</a:t>
            </a:r>
            <a:endParaRPr lang="es-MX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85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57158" y="1714488"/>
            <a:ext cx="832964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25000"/>
              </a:spcAft>
              <a:buFont typeface="Wingdings" pitchFamily="2" charset="2"/>
              <a:buChar char="v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	ACUERDO DE COORDINACIÓN </a:t>
            </a:r>
          </a:p>
          <a:p>
            <a:pPr marL="514350" indent="-514350" algn="just"/>
            <a:r>
              <a:rPr lang="es-ES" sz="2000" dirty="0" smtClean="0">
                <a:latin typeface="Calibri" pitchFamily="34" charset="0"/>
              </a:rPr>
              <a:t>	Se establecen las acciones para fortalecer el sistema Estatal de Control y Evaluación de la Gestión Pública; inspeccionar, controlar y vigilar el ejercicio de los recursos federales, transferidos a las entidades federativas; y, avanzar en materia de transparencia y combate a la corrupción.</a:t>
            </a:r>
          </a:p>
          <a:p>
            <a:pPr marL="514350" indent="-514350" algn="just"/>
            <a:endParaRPr lang="es-ES" sz="20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  <a:p>
            <a:pPr indent="-514350">
              <a:spcAft>
                <a:spcPct val="25000"/>
              </a:spcAft>
              <a:buFont typeface="Wingdings" pitchFamily="2" charset="2"/>
              <a:buChar char="v"/>
            </a:pP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PROGRAMA ANUAL DE TRABAJO</a:t>
            </a:r>
          </a:p>
          <a:p>
            <a:pPr marL="514350" indent="-514350" algn="just"/>
            <a:r>
              <a:rPr lang="es-ES" sz="2000" dirty="0" smtClean="0">
                <a:latin typeface="Calibri" pitchFamily="34" charset="0"/>
              </a:rPr>
              <a:t>	Documento operativo en el cual se formalizan y precisan las actividades, los responsables, el tiempo y las metas, a fin de cumplir con los objetivos del </a:t>
            </a:r>
            <a:r>
              <a:rPr lang="es-ES" sz="2000" b="1" dirty="0" smtClean="0">
                <a:latin typeface="Calibri" pitchFamily="34" charset="0"/>
              </a:rPr>
              <a:t>Acuerdo de Coordinación SFP-Estado.</a:t>
            </a:r>
            <a:r>
              <a:rPr lang="es-ES" sz="2000" dirty="0" smtClean="0">
                <a:latin typeface="Calibri" pitchFamily="34" charset="0"/>
              </a:rPr>
              <a:t> </a:t>
            </a:r>
          </a:p>
          <a:p>
            <a:pPr marL="514350" indent="-514350"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6590</TotalTime>
  <Words>1861</Words>
  <Application>Microsoft Office PowerPoint</Application>
  <PresentationFormat>Presentación en pantalla (4:3)</PresentationFormat>
  <Paragraphs>591</Paragraphs>
  <Slides>40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</vt:vector>
  </TitlesOfParts>
  <Company>PW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BLINDAJE ELECTORAL  CONTRALORÍA GENERAL</dc:title>
  <dc:creator>LIC MAURICIO JOSÉ BACHBUSH</dc:creator>
  <cp:lastModifiedBy>JFCruz</cp:lastModifiedBy>
  <cp:revision>909</cp:revision>
  <dcterms:created xsi:type="dcterms:W3CDTF">2012-02-08T17:13:26Z</dcterms:created>
  <dcterms:modified xsi:type="dcterms:W3CDTF">2015-08-19T22:03:58Z</dcterms:modified>
</cp:coreProperties>
</file>