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7" r:id="rId6"/>
    <p:sldId id="266" r:id="rId7"/>
    <p:sldId id="262" r:id="rId8"/>
    <p:sldId id="263" r:id="rId9"/>
    <p:sldId id="264" r:id="rId10"/>
    <p:sldId id="268" r:id="rId11"/>
    <p:sldId id="259" r:id="rId12"/>
    <p:sldId id="269" r:id="rId13"/>
    <p:sldId id="270" r:id="rId14"/>
    <p:sldId id="260" r:id="rId15"/>
    <p:sldId id="272" r:id="rId16"/>
  </p:sldIdLst>
  <p:sldSz cx="9144000" cy="6858000" type="screen4x3"/>
  <p:notesSz cx="6797675" cy="9928225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94660"/>
  </p:normalViewPr>
  <p:slideViewPr>
    <p:cSldViewPr showGuides="1">
      <p:cViewPr varScale="1">
        <p:scale>
          <a:sx n="107" d="100"/>
          <a:sy n="107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CD5B0-7BC0-4BB9-95D5-EAFC47553A17}" type="datetimeFigureOut">
              <a:rPr lang="es-MX" smtClean="0"/>
              <a:t>20/01/2016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204A-3B32-4218-AC4E-138CA0DDC8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9505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CD5B0-7BC0-4BB9-95D5-EAFC47553A17}" type="datetimeFigureOut">
              <a:rPr lang="es-MX" smtClean="0"/>
              <a:t>20/01/2016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204A-3B32-4218-AC4E-138CA0DDC8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155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CD5B0-7BC0-4BB9-95D5-EAFC47553A17}" type="datetimeFigureOut">
              <a:rPr lang="es-MX" smtClean="0"/>
              <a:t>20/01/2016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204A-3B32-4218-AC4E-138CA0DDC8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4924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CD5B0-7BC0-4BB9-95D5-EAFC47553A17}" type="datetimeFigureOut">
              <a:rPr lang="es-MX" smtClean="0"/>
              <a:t>20/01/2016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204A-3B32-4218-AC4E-138CA0DDC8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33373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CD5B0-7BC0-4BB9-95D5-EAFC47553A17}" type="datetimeFigureOut">
              <a:rPr lang="es-MX" smtClean="0"/>
              <a:t>20/01/2016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204A-3B32-4218-AC4E-138CA0DDC8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1818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CD5B0-7BC0-4BB9-95D5-EAFC47553A17}" type="datetimeFigureOut">
              <a:rPr lang="es-MX" smtClean="0"/>
              <a:t>20/01/2016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204A-3B32-4218-AC4E-138CA0DDC8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7537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CD5B0-7BC0-4BB9-95D5-EAFC47553A17}" type="datetimeFigureOut">
              <a:rPr lang="es-MX" smtClean="0"/>
              <a:t>20/01/2016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204A-3B32-4218-AC4E-138CA0DDC8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5207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CD5B0-7BC0-4BB9-95D5-EAFC47553A17}" type="datetimeFigureOut">
              <a:rPr lang="es-MX" smtClean="0"/>
              <a:t>20/01/2016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204A-3B32-4218-AC4E-138CA0DDC8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63765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CD5B0-7BC0-4BB9-95D5-EAFC47553A17}" type="datetimeFigureOut">
              <a:rPr lang="es-MX" smtClean="0"/>
              <a:t>20/01/2016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204A-3B32-4218-AC4E-138CA0DDC8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5518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CD5B0-7BC0-4BB9-95D5-EAFC47553A17}" type="datetimeFigureOut">
              <a:rPr lang="es-MX" smtClean="0"/>
              <a:t>20/01/2016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204A-3B32-4218-AC4E-138CA0DDC8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4929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CD5B0-7BC0-4BB9-95D5-EAFC47553A17}" type="datetimeFigureOut">
              <a:rPr lang="es-MX" smtClean="0"/>
              <a:t>20/01/2016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204A-3B32-4218-AC4E-138CA0DDC8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4266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CD5B0-7BC0-4BB9-95D5-EAFC47553A17}" type="datetimeFigureOut">
              <a:rPr lang="es-MX" smtClean="0"/>
              <a:t>20/01/2016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9204A-3B32-4218-AC4E-138CA0DDC8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63787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28" y="0"/>
            <a:ext cx="88657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25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1" y="10096"/>
            <a:ext cx="9144000" cy="1137809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323528" y="1249596"/>
            <a:ext cx="61206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Énfasis</a:t>
            </a:r>
            <a:endParaRPr lang="es-MX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23528" y="1916832"/>
            <a:ext cx="8496944" cy="5009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Cobertura con equidad</a:t>
            </a:r>
          </a:p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Programas de estudio flexibles e integrales</a:t>
            </a:r>
          </a:p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Enseñanzas pertinentes y en contextos reales</a:t>
            </a:r>
          </a:p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Tecnologías de la información y comunicación</a:t>
            </a:r>
          </a:p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Internacionalización</a:t>
            </a:r>
          </a:p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Vinculación</a:t>
            </a:r>
          </a:p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Transversalización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 la igualdad de género</a:t>
            </a:r>
          </a:p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Rendición de cuentas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07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1" y="10096"/>
            <a:ext cx="9144000" cy="1137809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323528" y="1249596"/>
            <a:ext cx="87129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Autoevaluación académica y de la gestión institucional  </a:t>
            </a:r>
            <a:endParaRPr lang="es-MX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23528" y="2113686"/>
            <a:ext cx="7776864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70C0"/>
              </a:buClr>
              <a:buFont typeface="+mj-lt"/>
              <a:buAutoNum type="arabicPeriod"/>
            </a:pPr>
            <a:r>
              <a:rPr lang="es-MX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Análisis de la cobertura con equidad</a:t>
            </a:r>
          </a:p>
          <a:p>
            <a:pPr marL="457200" indent="-457200">
              <a:buClr>
                <a:srgbClr val="0070C0"/>
              </a:buClr>
              <a:buFont typeface="+mj-lt"/>
              <a:buAutoNum type="arabicPeriod"/>
            </a:pPr>
            <a:endParaRPr lang="es-MX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0070C0"/>
              </a:buClr>
              <a:buFont typeface="+mj-lt"/>
              <a:buAutoNum type="arabicPeriod"/>
            </a:pPr>
            <a:r>
              <a:rPr lang="es-MX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Análisis de programas de estudios flexibles e integrales</a:t>
            </a:r>
          </a:p>
          <a:p>
            <a:pPr marL="457200" indent="-457200">
              <a:buClr>
                <a:srgbClr val="0070C0"/>
              </a:buClr>
              <a:buFont typeface="+mj-lt"/>
              <a:buAutoNum type="arabicPeriod"/>
            </a:pPr>
            <a:endParaRPr lang="es-MX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0070C0"/>
              </a:buClr>
              <a:buFont typeface="+mj-lt"/>
              <a:buAutoNum type="arabicPeriod"/>
            </a:pPr>
            <a:r>
              <a:rPr lang="es-MX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Análisis de enseñanzas pertinentes y en contextos reales</a:t>
            </a:r>
          </a:p>
          <a:p>
            <a:pPr marL="457200" indent="-457200">
              <a:buClr>
                <a:srgbClr val="0070C0"/>
              </a:buClr>
              <a:buFont typeface="+mj-lt"/>
              <a:buAutoNum type="arabicPeriod"/>
            </a:pPr>
            <a:endParaRPr lang="es-MX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0070C0"/>
              </a:buClr>
              <a:buFont typeface="+mj-lt"/>
              <a:buAutoNum type="arabicPeriod"/>
            </a:pPr>
            <a:r>
              <a:rPr lang="es-MX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Análisis del uso de las Tecnologías de la Información y Comunicación  </a:t>
            </a:r>
          </a:p>
          <a:p>
            <a:pPr marL="457200" indent="-457200">
              <a:buClr>
                <a:srgbClr val="0070C0"/>
              </a:buClr>
              <a:buFont typeface="+mj-lt"/>
              <a:buAutoNum type="arabicPeriod"/>
            </a:pPr>
            <a:endParaRPr lang="es-MX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0070C0"/>
              </a:buClr>
              <a:buFont typeface="+mj-lt"/>
              <a:buAutoNum type="arabicPeriod"/>
            </a:pPr>
            <a:r>
              <a:rPr lang="es-MX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Análisis de la internacionalización</a:t>
            </a:r>
          </a:p>
          <a:p>
            <a:pPr>
              <a:buClr>
                <a:srgbClr val="0070C0"/>
              </a:buClr>
            </a:pPr>
            <a:endParaRPr lang="es-MX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9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1" y="10096"/>
            <a:ext cx="9144000" cy="1137809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323528" y="1268760"/>
            <a:ext cx="849694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70C0"/>
              </a:buClr>
              <a:buFont typeface="+mj-lt"/>
              <a:buAutoNum type="arabicPeriod" startAt="6"/>
            </a:pPr>
            <a:r>
              <a:rPr lang="es-MX" sz="2300" dirty="0">
                <a:latin typeface="Arial" panose="020B0604020202020204" pitchFamily="34" charset="0"/>
                <a:cs typeface="Arial" panose="020B0604020202020204" pitchFamily="34" charset="0"/>
              </a:rPr>
              <a:t>Análisis de la vinculación académica</a:t>
            </a:r>
          </a:p>
          <a:p>
            <a:pPr marL="457200" indent="-457200">
              <a:buClr>
                <a:srgbClr val="0070C0"/>
              </a:buClr>
              <a:buFont typeface="+mj-lt"/>
              <a:buAutoNum type="arabicPeriod" startAt="6"/>
            </a:pPr>
            <a:endParaRPr lang="es-MX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0070C0"/>
              </a:buClr>
              <a:buFont typeface="+mj-lt"/>
              <a:buAutoNum type="arabicPeriod" startAt="6"/>
            </a:pPr>
            <a:r>
              <a:rPr lang="es-MX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Análisis de la capacidad y competitividad académica</a:t>
            </a:r>
          </a:p>
          <a:p>
            <a:pPr marL="457200" indent="-457200">
              <a:buClr>
                <a:srgbClr val="0070C0"/>
              </a:buClr>
              <a:buFont typeface="+mj-lt"/>
              <a:buAutoNum type="arabicPeriod" startAt="6"/>
            </a:pPr>
            <a:endParaRPr lang="es-MX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0070C0"/>
              </a:buClr>
              <a:buFont typeface="+mj-lt"/>
              <a:buAutoNum type="arabicPeriod" startAt="6"/>
            </a:pPr>
            <a:r>
              <a:rPr lang="es-MX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Análisis de la formación integral del estudiante </a:t>
            </a:r>
          </a:p>
          <a:p>
            <a:pPr marL="457200" indent="-457200">
              <a:buClr>
                <a:srgbClr val="0070C0"/>
              </a:buClr>
              <a:buFont typeface="+mj-lt"/>
              <a:buAutoNum type="arabicPeriod" startAt="6"/>
            </a:pPr>
            <a:endParaRPr lang="es-MX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0070C0"/>
              </a:buClr>
              <a:buFont typeface="+mj-lt"/>
              <a:buAutoNum type="arabicPeriod" startAt="6"/>
            </a:pPr>
            <a:r>
              <a:rPr lang="es-MX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Análisis de la evaluación de la gestión</a:t>
            </a:r>
          </a:p>
          <a:p>
            <a:pPr marL="457200" indent="-457200">
              <a:buClr>
                <a:srgbClr val="0070C0"/>
              </a:buClr>
              <a:buFont typeface="+mj-lt"/>
              <a:buAutoNum type="arabicPeriod" startAt="6"/>
            </a:pPr>
            <a:endParaRPr lang="es-MX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0070C0"/>
              </a:buClr>
              <a:buFont typeface="+mj-lt"/>
              <a:buAutoNum type="arabicPeriod" startAt="6"/>
            </a:pPr>
            <a:r>
              <a:rPr lang="es-MX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Análisis de la capacidad física instalada </a:t>
            </a:r>
          </a:p>
          <a:p>
            <a:pPr marL="457200" indent="-457200">
              <a:buClr>
                <a:srgbClr val="0070C0"/>
              </a:buClr>
              <a:buFont typeface="+mj-lt"/>
              <a:buAutoNum type="arabicPeriod" startAt="6"/>
            </a:pPr>
            <a:endParaRPr lang="es-MX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0070C0"/>
              </a:buClr>
              <a:buFont typeface="+mj-lt"/>
              <a:buAutoNum type="arabicPeriod" startAt="6"/>
            </a:pPr>
            <a:r>
              <a:rPr lang="es-MX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Análisis de los problemas estructurales</a:t>
            </a:r>
          </a:p>
          <a:p>
            <a:pPr marL="457200" indent="-457200">
              <a:buClr>
                <a:srgbClr val="0070C0"/>
              </a:buClr>
              <a:buFont typeface="+mj-lt"/>
              <a:buAutoNum type="arabicPeriod" startAt="6"/>
            </a:pPr>
            <a:endParaRPr lang="es-MX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0070C0"/>
              </a:buClr>
              <a:buFont typeface="+mj-lt"/>
              <a:buAutoNum type="arabicPeriod" startAt="6"/>
            </a:pPr>
            <a:r>
              <a:rPr lang="es-MX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Análisis del requerimiento institucional, en su caso, de nuevas plazas de PTC</a:t>
            </a:r>
            <a:endParaRPr lang="es-MX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91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1" y="10096"/>
            <a:ext cx="9144000" cy="1137809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323528" y="1268760"/>
            <a:ext cx="849694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70C0"/>
              </a:buClr>
              <a:buFont typeface="+mj-lt"/>
              <a:buAutoNum type="arabicPeriod" startAt="13"/>
            </a:pPr>
            <a:r>
              <a:rPr lang="es-MX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Análisis de la igualdad de género universitaria</a:t>
            </a:r>
          </a:p>
          <a:p>
            <a:pPr marL="457200" indent="-457200">
              <a:buClr>
                <a:srgbClr val="0070C0"/>
              </a:buClr>
              <a:buFont typeface="+mj-lt"/>
              <a:buAutoNum type="arabicPeriod" startAt="13"/>
            </a:pPr>
            <a:endParaRPr lang="es-MX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0070C0"/>
              </a:buClr>
              <a:buFont typeface="+mj-lt"/>
              <a:buAutoNum type="arabicPeriod" startAt="13"/>
            </a:pPr>
            <a:r>
              <a:rPr lang="es-MX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Síntesis de la autoevaluación académica y de la gestión institucional</a:t>
            </a:r>
            <a:endParaRPr lang="es-MX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69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1" y="10096"/>
            <a:ext cx="9144000" cy="1137809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323528" y="1249596"/>
            <a:ext cx="61206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Fechas</a:t>
            </a:r>
            <a:endParaRPr lang="es-MX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23528" y="1988840"/>
            <a:ext cx="871296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27 de Diciembre</a:t>
            </a:r>
          </a:p>
          <a:p>
            <a:r>
              <a:rPr lang="es-MX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Acuerdo de la SEP. Reglas de Operación del PFCE 2016-2017</a:t>
            </a:r>
          </a:p>
          <a:p>
            <a:endParaRPr lang="es-MX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 de Enero</a:t>
            </a:r>
          </a:p>
          <a:p>
            <a:r>
              <a:rPr lang="es-MX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Recepción de la “Guía para la formulación de la planeación estratégica participativa 2016-2017”</a:t>
            </a:r>
          </a:p>
          <a:p>
            <a:endParaRPr lang="es-MX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 de Enero</a:t>
            </a:r>
          </a:p>
          <a:p>
            <a:r>
              <a:rPr lang="es-MX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Inicio del proceso</a:t>
            </a:r>
          </a:p>
          <a:p>
            <a:endParaRPr lang="es-MX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Segunda quincena de Febrero</a:t>
            </a:r>
          </a:p>
          <a:p>
            <a:r>
              <a:rPr lang="es-MX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Fecha de entrega del PFCE 2016-2017</a:t>
            </a:r>
          </a:p>
          <a:p>
            <a:endParaRPr lang="es-MX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4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28" y="0"/>
            <a:ext cx="88657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9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1" y="10096"/>
            <a:ext cx="9144000" cy="1137809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323528" y="1249596"/>
            <a:ext cx="29523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Contenido </a:t>
            </a:r>
            <a:endParaRPr lang="es-MX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23528" y="2244928"/>
            <a:ext cx="85689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general</a:t>
            </a:r>
          </a:p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 específicos</a:t>
            </a:r>
          </a:p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Énfasis</a:t>
            </a:r>
          </a:p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Autoevaluación académica y de la gestión institucional</a:t>
            </a:r>
          </a:p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Fechas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27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1" y="10096"/>
            <a:ext cx="9144000" cy="1137809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323528" y="1249596"/>
            <a:ext cx="61206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general</a:t>
            </a:r>
            <a:endParaRPr lang="es-MX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23528" y="2200215"/>
            <a:ext cx="777686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“Contribuir a fortalecer la calidad y pertinencia de la educación básica, </a:t>
            </a:r>
            <a:r>
              <a:rPr lang="es-MX" sz="2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educación superior </a:t>
            </a:r>
            <a:r>
              <a:rPr lang="es-MX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y de la formación para el trabajo, a fin de que contribuyan al desarrollo de México, mediante el fortalecimiento e instrumentación de planes y programas de estudio.”</a:t>
            </a:r>
            <a:endParaRPr lang="es-MX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15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1" y="10096"/>
            <a:ext cx="9144000" cy="1137809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323528" y="1249596"/>
            <a:ext cx="61206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 específicos</a:t>
            </a:r>
            <a:endParaRPr lang="es-MX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23528" y="1988840"/>
            <a:ext cx="8496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Clr>
                <a:srgbClr val="0070C0"/>
              </a:buClr>
              <a:buFont typeface="+mj-lt"/>
              <a:buAutoNum type="arabicPeriod"/>
            </a:pPr>
            <a:r>
              <a:rPr lang="es-MX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Consolidar </a:t>
            </a:r>
            <a:r>
              <a:rPr lang="es-MX" sz="2200" dirty="0">
                <a:latin typeface="Arial" panose="020B0604020202020204" pitchFamily="34" charset="0"/>
                <a:cs typeface="Arial" panose="020B0604020202020204" pitchFamily="34" charset="0"/>
              </a:rPr>
              <a:t>los procesos de autoevaluación institucional, de evaluación externa y de mejora continua de la calidad</a:t>
            </a:r>
            <a:r>
              <a:rPr lang="es-MX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827584" y="2875583"/>
            <a:ext cx="79928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Clr>
                <a:srgbClr val="0070C0"/>
              </a:buClr>
              <a:buFont typeface="+mj-lt"/>
              <a:buAutoNum type="romanUcPeriod"/>
            </a:pP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Promover y contribuir a la mejora y al aseguramiento de una educación superior de calidad que forme personal técnico superior, profesionistas, especialistas y profesores- investigadores que contribuyan a la sociedad del conocimiento al aplicar, innovar y transmitir conocimientos actuales,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academicamente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pertinentes y relevantes en las distintas áreas y disciplinas, con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responsablidad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social.</a:t>
            </a:r>
          </a:p>
          <a:p>
            <a:pPr marL="514350" lvl="0" indent="-514350">
              <a:buClr>
                <a:srgbClr val="0070C0"/>
              </a:buClr>
              <a:buFont typeface="+mj-lt"/>
              <a:buAutoNum type="romanUcPeriod"/>
            </a:pP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0" indent="-514350">
              <a:buClr>
                <a:srgbClr val="0070C0"/>
              </a:buClr>
              <a:buFont typeface="+mj-lt"/>
              <a:buAutoNum type="romanUcPeriod"/>
            </a:pP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Consolidar en las UPES, UPEAS, UPF y UUII estructuras organizacionales académicas y procesos de planeación estratégica participativa que den lugar a esquemas de mejora continua y aseguramiento de la calidad académica que permita: 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01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1" y="10096"/>
            <a:ext cx="9144000" cy="1137809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1187624" y="1875596"/>
            <a:ext cx="734481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Clr>
                <a:srgbClr val="0070C0"/>
              </a:buClr>
              <a:buFont typeface="+mj-lt"/>
              <a:buAutoNum type="alphaLcParenR"/>
            </a:pP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Lograr y/o conservar la acreditación de PE de TSU o Profesional Asociado y Licenciatura que haya sido otorgada por organismos especializados reconocidos por COPAES y/o conservar la clasificación en el nivel 1 del Padrón de Programas Evaluados por los CIEES.</a:t>
            </a:r>
          </a:p>
          <a:p>
            <a:pPr marL="457200" lvl="0" indent="-457200">
              <a:buClr>
                <a:srgbClr val="0070C0"/>
              </a:buClr>
              <a:buFont typeface="+mj-lt"/>
              <a:buAutoNum type="alphaLcParenR"/>
            </a:pPr>
            <a:endParaRPr lang="es-MX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Clr>
                <a:srgbClr val="0070C0"/>
              </a:buClr>
              <a:buFont typeface="+mj-lt"/>
              <a:buAutoNum type="alphaLcParenR"/>
            </a:pP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Mejorar y asegurar la calidad la permanencia de los PE de posgrado que lograron su ingreso al PNPC.</a:t>
            </a:r>
          </a:p>
          <a:p>
            <a:pPr marL="457200" lvl="0" indent="-457200">
              <a:buClr>
                <a:srgbClr val="0070C0"/>
              </a:buClr>
              <a:buFont typeface="+mj-lt"/>
              <a:buAutoNum type="alphaLcParenR"/>
            </a:pP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Clr>
                <a:srgbClr val="0070C0"/>
              </a:buClr>
              <a:buFont typeface="+mj-lt"/>
              <a:buAutoNum type="alphaLcParenR"/>
            </a:pP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Certificar los procesos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académico-administrativos.</a:t>
            </a:r>
            <a:endParaRPr lang="es-MX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Clr>
                <a:srgbClr val="0070C0"/>
              </a:buClr>
              <a:buFont typeface="+mj-lt"/>
              <a:buAutoNum type="alphaLcParenR"/>
            </a:pP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Clr>
                <a:srgbClr val="0070C0"/>
              </a:buClr>
              <a:buFont typeface="+mj-lt"/>
              <a:buAutoNum type="alphaLcParenR"/>
            </a:pP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Consolidar la rendición de cuentas a la sociedad sobre su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funcionamiento.</a:t>
            </a:r>
            <a:endParaRPr lang="es-MX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02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1" y="10096"/>
            <a:ext cx="9144000" cy="1137809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323528" y="1478389"/>
            <a:ext cx="84969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70C0"/>
              </a:buClr>
              <a:buFont typeface="+mj-lt"/>
              <a:buAutoNum type="arabicPeriod" startAt="2"/>
            </a:pPr>
            <a:r>
              <a:rPr lang="es-MX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Fortalecer </a:t>
            </a:r>
            <a:r>
              <a:rPr lang="es-MX" sz="2100" dirty="0">
                <a:latin typeface="Arial" panose="020B0604020202020204" pitchFamily="34" charset="0"/>
                <a:cs typeface="Arial" panose="020B0604020202020204" pitchFamily="34" charset="0"/>
              </a:rPr>
              <a:t>los modelos educativos centrados en el aprendizaje de las y los estudiantes y en el desarrollo de su capacidad de aprender a lo largo de la </a:t>
            </a:r>
            <a:r>
              <a:rPr lang="es-MX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vida.</a:t>
            </a:r>
          </a:p>
          <a:p>
            <a:pPr marL="457200" indent="-457200">
              <a:buClr>
                <a:srgbClr val="0070C0"/>
              </a:buClr>
              <a:buFont typeface="+mj-lt"/>
              <a:buAutoNum type="arabicPeriod" startAt="2"/>
            </a:pPr>
            <a:endParaRPr lang="es-MX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0070C0"/>
              </a:buClr>
              <a:buFont typeface="+mj-lt"/>
              <a:buAutoNum type="arabicPeriod" startAt="2"/>
            </a:pPr>
            <a:r>
              <a:rPr lang="es-MX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Lograr </a:t>
            </a:r>
            <a:r>
              <a:rPr lang="es-MX" sz="2100" dirty="0">
                <a:latin typeface="Arial" panose="020B0604020202020204" pitchFamily="34" charset="0"/>
                <a:cs typeface="Arial" panose="020B0604020202020204" pitchFamily="34" charset="0"/>
              </a:rPr>
              <a:t>la visión y las metas que se han fijado las IES en su Plan de Desarrollo </a:t>
            </a:r>
            <a:r>
              <a:rPr lang="es-MX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Institucional.</a:t>
            </a:r>
          </a:p>
          <a:p>
            <a:pPr marL="457200" indent="-457200">
              <a:buClr>
                <a:srgbClr val="0070C0"/>
              </a:buClr>
              <a:buFont typeface="+mj-lt"/>
              <a:buAutoNum type="arabicPeriod" startAt="2"/>
            </a:pPr>
            <a:endParaRPr lang="es-MX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0070C0"/>
              </a:buClr>
              <a:buFont typeface="+mj-lt"/>
              <a:buAutoNum type="arabicPeriod" startAt="2"/>
            </a:pPr>
            <a:r>
              <a:rPr lang="es-MX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Atender </a:t>
            </a:r>
            <a:r>
              <a:rPr lang="es-MX" sz="2100" dirty="0">
                <a:latin typeface="Arial" panose="020B0604020202020204" pitchFamily="34" charset="0"/>
                <a:cs typeface="Arial" panose="020B0604020202020204" pitchFamily="34" charset="0"/>
              </a:rPr>
              <a:t>las recomendaciones académicas de los organismos evaluadores y acreditadores externos reconocidos por la SES (CIEES, COPAES, </a:t>
            </a:r>
            <a:r>
              <a:rPr lang="es-MX" sz="2100" dirty="0" err="1">
                <a:latin typeface="Arial" panose="020B0604020202020204" pitchFamily="34" charset="0"/>
                <a:cs typeface="Arial" panose="020B0604020202020204" pitchFamily="34" charset="0"/>
              </a:rPr>
              <a:t>CONACyT</a:t>
            </a:r>
            <a:r>
              <a:rPr lang="es-MX" sz="2100" dirty="0">
                <a:latin typeface="Arial" panose="020B0604020202020204" pitchFamily="34" charset="0"/>
                <a:cs typeface="Arial" panose="020B0604020202020204" pitchFamily="34" charset="0"/>
              </a:rPr>
              <a:t>, CENEVAL</a:t>
            </a:r>
            <a:r>
              <a:rPr lang="es-MX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457200" indent="-457200">
              <a:buClr>
                <a:srgbClr val="0070C0"/>
              </a:buClr>
              <a:buFont typeface="+mj-lt"/>
              <a:buAutoNum type="arabicPeriod" startAt="2"/>
            </a:pPr>
            <a:endParaRPr lang="es-MX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0070C0"/>
              </a:buClr>
              <a:buFont typeface="+mj-lt"/>
              <a:buAutoNum type="arabicPeriod" startAt="2"/>
            </a:pPr>
            <a:r>
              <a:rPr lang="es-MX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Fomentar </a:t>
            </a:r>
            <a:r>
              <a:rPr lang="es-MX" sz="2100" dirty="0">
                <a:latin typeface="Arial" panose="020B0604020202020204" pitchFamily="34" charset="0"/>
                <a:cs typeface="Arial" panose="020B0604020202020204" pitchFamily="34" charset="0"/>
              </a:rPr>
              <a:t>la pertinencia y flexibilidad curricular, con apoyo en los resultados de los estudios de seguimiento de egresados y empleadores.</a:t>
            </a:r>
          </a:p>
          <a:p>
            <a:pPr lvl="0"/>
            <a:endParaRPr lang="es-MX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1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9785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1" y="10096"/>
            <a:ext cx="9144000" cy="1137809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323528" y="1425689"/>
            <a:ext cx="8496944" cy="5747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70C0"/>
              </a:buClr>
              <a:buFont typeface="+mj-lt"/>
              <a:buAutoNum type="arabicPeriod" startAt="6"/>
            </a:pPr>
            <a:r>
              <a:rPr lang="es-MX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Incrementar </a:t>
            </a:r>
            <a:r>
              <a:rPr lang="es-MX" sz="2100" dirty="0">
                <a:latin typeface="Arial" panose="020B0604020202020204" pitchFamily="34" charset="0"/>
                <a:cs typeface="Arial" panose="020B0604020202020204" pitchFamily="34" charset="0"/>
              </a:rPr>
              <a:t>el número de PTC con perfil deseable y miembros del </a:t>
            </a:r>
            <a:r>
              <a:rPr lang="es-MX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SNI/SNCA.</a:t>
            </a:r>
          </a:p>
          <a:p>
            <a:pPr marL="457200" indent="-457200">
              <a:buClr>
                <a:srgbClr val="0070C0"/>
              </a:buClr>
              <a:buFont typeface="+mj-lt"/>
              <a:buAutoNum type="arabicPeriod" startAt="6"/>
            </a:pPr>
            <a:endParaRPr lang="es-MX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0070C0"/>
              </a:buClr>
              <a:buFont typeface="+mj-lt"/>
              <a:buAutoNum type="arabicPeriod" startAt="6"/>
            </a:pPr>
            <a:r>
              <a:rPr lang="es-MX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Coadyuvar </a:t>
            </a:r>
            <a:r>
              <a:rPr lang="es-MX" sz="2100" dirty="0">
                <a:latin typeface="Arial" panose="020B0604020202020204" pitchFamily="34" charset="0"/>
                <a:cs typeface="Arial" panose="020B0604020202020204" pitchFamily="34" charset="0"/>
              </a:rPr>
              <a:t>a la consolidación de los CA reconocidos por la SES de la </a:t>
            </a:r>
            <a:r>
              <a:rPr lang="es-MX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SEP.</a:t>
            </a:r>
          </a:p>
          <a:p>
            <a:pPr marL="457200" indent="-457200">
              <a:buClr>
                <a:srgbClr val="0070C0"/>
              </a:buClr>
              <a:buFont typeface="+mj-lt"/>
              <a:buAutoNum type="arabicPeriod" startAt="6"/>
            </a:pPr>
            <a:endParaRPr lang="es-MX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0070C0"/>
              </a:buClr>
              <a:buFont typeface="+mj-lt"/>
              <a:buAutoNum type="arabicPeriod" startAt="6"/>
            </a:pPr>
            <a:r>
              <a:rPr lang="es-MX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Impulsar </a:t>
            </a:r>
            <a:r>
              <a:rPr lang="es-MX" sz="2100" dirty="0">
                <a:latin typeface="Arial" panose="020B0604020202020204" pitchFamily="34" charset="0"/>
                <a:cs typeface="Arial" panose="020B0604020202020204" pitchFamily="34" charset="0"/>
              </a:rPr>
              <a:t>y fortalecer la internacionalización de la educación superior, la innovación educativa y la formación integral  y en valores de las y los </a:t>
            </a:r>
            <a:r>
              <a:rPr lang="es-MX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estudiantes.</a:t>
            </a:r>
          </a:p>
          <a:p>
            <a:pPr marL="457200" indent="-457200">
              <a:buClr>
                <a:srgbClr val="0070C0"/>
              </a:buClr>
              <a:buFont typeface="+mj-lt"/>
              <a:buAutoNum type="arabicPeriod" startAt="6"/>
            </a:pPr>
            <a:endParaRPr lang="es-MX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0070C0"/>
              </a:buClr>
              <a:buFont typeface="+mj-lt"/>
              <a:buAutoNum type="arabicPeriod" startAt="6"/>
            </a:pPr>
            <a:r>
              <a:rPr lang="es-MX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Impulsar </a:t>
            </a:r>
            <a:r>
              <a:rPr lang="es-MX" sz="2100" dirty="0">
                <a:latin typeface="Arial" panose="020B0604020202020204" pitchFamily="34" charset="0"/>
                <a:cs typeface="Arial" panose="020B0604020202020204" pitchFamily="34" charset="0"/>
              </a:rPr>
              <a:t>la educación ambiental para el desarrollo sustentable a través de la oferta educativa relacionada con el medio ambiente.</a:t>
            </a:r>
          </a:p>
          <a:p>
            <a:pPr lvl="0"/>
            <a:endParaRPr lang="es-MX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1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0"/>
            <a:endParaRPr lang="es-MX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1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MX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94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1" y="10096"/>
            <a:ext cx="9144000" cy="1137809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323528" y="1441514"/>
            <a:ext cx="8496944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70C0"/>
              </a:buClr>
              <a:buFont typeface="+mj-lt"/>
              <a:buAutoNum type="arabicPeriod" startAt="10"/>
            </a:pPr>
            <a:r>
              <a:rPr lang="es-MX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Optimizar </a:t>
            </a:r>
            <a:r>
              <a:rPr lang="es-MX" sz="2100" dirty="0">
                <a:latin typeface="Arial" panose="020B0604020202020204" pitchFamily="34" charset="0"/>
                <a:cs typeface="Arial" panose="020B0604020202020204" pitchFamily="34" charset="0"/>
              </a:rPr>
              <a:t>los sistemas e instrumentos de las IES para la evaluación de los aprendizajes alcanzados por las y los </a:t>
            </a:r>
            <a:r>
              <a:rPr lang="es-MX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estudiantes.</a:t>
            </a:r>
          </a:p>
          <a:p>
            <a:pPr marL="457200" indent="-457200">
              <a:buClr>
                <a:srgbClr val="0070C0"/>
              </a:buClr>
              <a:buFont typeface="+mj-lt"/>
              <a:buAutoNum type="arabicPeriod" startAt="10"/>
            </a:pPr>
            <a:endParaRPr lang="es-MX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0070C0"/>
              </a:buClr>
              <a:buFont typeface="+mj-lt"/>
              <a:buAutoNum type="arabicPeriod" startAt="10"/>
            </a:pPr>
            <a:r>
              <a:rPr lang="es-MX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Fortalecer </a:t>
            </a:r>
            <a:r>
              <a:rPr lang="es-MX" sz="2100" dirty="0">
                <a:latin typeface="Arial" panose="020B0604020202020204" pitchFamily="34" charset="0"/>
                <a:cs typeface="Arial" panose="020B0604020202020204" pitchFamily="34" charset="0"/>
              </a:rPr>
              <a:t>los programas institucionales de acompañamiento a las y los estudiantes para sus permanencia, egreso, graduación y titulación </a:t>
            </a:r>
            <a:r>
              <a:rPr lang="es-MX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oportuna.</a:t>
            </a:r>
          </a:p>
          <a:p>
            <a:pPr marL="457200" indent="-457200">
              <a:buClr>
                <a:srgbClr val="0070C0"/>
              </a:buClr>
              <a:buFont typeface="+mj-lt"/>
              <a:buAutoNum type="arabicPeriod" startAt="10"/>
            </a:pPr>
            <a:endParaRPr lang="es-MX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0070C0"/>
              </a:buClr>
              <a:buFont typeface="+mj-lt"/>
              <a:buAutoNum type="arabicPeriod" startAt="10"/>
            </a:pPr>
            <a:r>
              <a:rPr lang="es-MX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Fortalecer </a:t>
            </a:r>
            <a:r>
              <a:rPr lang="es-MX" sz="2100" dirty="0">
                <a:latin typeface="Arial" panose="020B0604020202020204" pitchFamily="34" charset="0"/>
                <a:cs typeface="Arial" panose="020B0604020202020204" pitchFamily="34" charset="0"/>
              </a:rPr>
              <a:t>la vinculación de las IES con el entorno social y productivo</a:t>
            </a:r>
            <a:r>
              <a:rPr lang="es-MX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0" indent="-457200">
              <a:buClr>
                <a:srgbClr val="0070C0"/>
              </a:buClr>
              <a:buFont typeface="+mj-lt"/>
              <a:buAutoNum type="arabicPeriod" startAt="10"/>
            </a:pPr>
            <a:endParaRPr lang="es-MX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0070C0"/>
              </a:buClr>
              <a:buFont typeface="+mj-lt"/>
              <a:buAutoNum type="arabicPeriod" startAt="10"/>
            </a:pPr>
            <a:r>
              <a:rPr lang="es-MX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Revisar </a:t>
            </a:r>
            <a:r>
              <a:rPr lang="es-MX" sz="2100" dirty="0">
                <a:latin typeface="Arial" panose="020B0604020202020204" pitchFamily="34" charset="0"/>
                <a:cs typeface="Arial" panose="020B0604020202020204" pitchFamily="34" charset="0"/>
              </a:rPr>
              <a:t>y en su caso adecuar la normativa institucional, acorde con sus procesos de mejora continua.</a:t>
            </a:r>
          </a:p>
          <a:p>
            <a:pPr lvl="0"/>
            <a:endParaRPr lang="es-MX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1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6995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1" y="10096"/>
            <a:ext cx="9144000" cy="1137809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323528" y="1476648"/>
            <a:ext cx="849694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70C0"/>
              </a:buClr>
              <a:buFont typeface="+mj-lt"/>
              <a:buAutoNum type="arabicPeriod" startAt="14"/>
            </a:pPr>
            <a:r>
              <a:rPr lang="es-MX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Ampliar </a:t>
            </a:r>
            <a:r>
              <a:rPr lang="es-MX" sz="2100" dirty="0">
                <a:latin typeface="Arial" panose="020B0604020202020204" pitchFamily="34" charset="0"/>
                <a:cs typeface="Arial" panose="020B0604020202020204" pitchFamily="34" charset="0"/>
              </a:rPr>
              <a:t>y modernizar los sistemas integrales de información y la infraestructura académica de laboratorios, talleres, plantas piloto, centros de lenguas extranjeras, </a:t>
            </a:r>
            <a:r>
              <a:rPr lang="es-MX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cómputo y bibliotecas. </a:t>
            </a:r>
          </a:p>
          <a:p>
            <a:pPr marL="457200" indent="-457200">
              <a:buClr>
                <a:srgbClr val="0070C0"/>
              </a:buClr>
              <a:buFont typeface="+mj-lt"/>
              <a:buAutoNum type="arabicPeriod" startAt="14"/>
            </a:pPr>
            <a:endParaRPr lang="es-MX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0070C0"/>
              </a:buClr>
              <a:buFont typeface="+mj-lt"/>
              <a:buAutoNum type="arabicPeriod" startAt="14"/>
            </a:pPr>
            <a:r>
              <a:rPr lang="es-MX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Considerar </a:t>
            </a:r>
            <a:r>
              <a:rPr lang="es-MX" sz="2100" dirty="0">
                <a:latin typeface="Arial" panose="020B0604020202020204" pitchFamily="34" charset="0"/>
                <a:cs typeface="Arial" panose="020B0604020202020204" pitchFamily="34" charset="0"/>
              </a:rPr>
              <a:t>reformas de carácter estructural en las IES que incidan en un mejor funcionamiento y viabilidad </a:t>
            </a:r>
            <a:r>
              <a:rPr lang="es-MX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institucional.</a:t>
            </a:r>
          </a:p>
          <a:p>
            <a:pPr marL="457200" indent="-457200">
              <a:buClr>
                <a:srgbClr val="0070C0"/>
              </a:buClr>
              <a:buFont typeface="+mj-lt"/>
              <a:buAutoNum type="arabicPeriod" startAt="14"/>
            </a:pPr>
            <a:endParaRPr lang="es-MX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0070C0"/>
              </a:buClr>
              <a:buFont typeface="+mj-lt"/>
              <a:buAutoNum type="arabicPeriod" startAt="14"/>
            </a:pPr>
            <a:r>
              <a:rPr lang="es-MX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Fomentar </a:t>
            </a:r>
            <a:r>
              <a:rPr lang="es-MX" sz="2100" dirty="0">
                <a:latin typeface="Arial" panose="020B0604020202020204" pitchFamily="34" charset="0"/>
                <a:cs typeface="Arial" panose="020B0604020202020204" pitchFamily="34" charset="0"/>
              </a:rPr>
              <a:t>una política transversal de igualdad de género entre el personal administrativo, profesoras/es y </a:t>
            </a:r>
            <a:r>
              <a:rPr lang="es-MX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estudiantes.</a:t>
            </a:r>
          </a:p>
          <a:p>
            <a:pPr marL="457200" indent="-457200">
              <a:buClr>
                <a:srgbClr val="0070C0"/>
              </a:buClr>
              <a:buFont typeface="+mj-lt"/>
              <a:buAutoNum type="arabicPeriod" startAt="14"/>
            </a:pPr>
            <a:endParaRPr lang="es-MX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0070C0"/>
              </a:buClr>
              <a:buFont typeface="+mj-lt"/>
              <a:buAutoNum type="arabicPeriod" startAt="14"/>
            </a:pPr>
            <a:r>
              <a:rPr lang="es-MX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Impulsar </a:t>
            </a:r>
            <a:r>
              <a:rPr lang="es-MX" sz="2100" dirty="0">
                <a:latin typeface="Arial" panose="020B0604020202020204" pitchFamily="34" charset="0"/>
                <a:cs typeface="Arial" panose="020B0604020202020204" pitchFamily="34" charset="0"/>
              </a:rPr>
              <a:t>el fortalecimiento junto con el </a:t>
            </a:r>
            <a:r>
              <a:rPr lang="es-MX" sz="2100" dirty="0" err="1">
                <a:latin typeface="Arial" panose="020B0604020202020204" pitchFamily="34" charset="0"/>
                <a:cs typeface="Arial" panose="020B0604020202020204" pitchFamily="34" charset="0"/>
              </a:rPr>
              <a:t>CONACyT</a:t>
            </a:r>
            <a:r>
              <a:rPr lang="es-MX" sz="2100" dirty="0">
                <a:latin typeface="Arial" panose="020B0604020202020204" pitchFamily="34" charset="0"/>
                <a:cs typeface="Arial" panose="020B0604020202020204" pitchFamily="34" charset="0"/>
              </a:rPr>
              <a:t> y las demás IES fundadoras, el Consorcio que busque optimizar recursos para que las IES participantes sean beneficiadas para acceder a base de datos y </a:t>
            </a:r>
            <a:r>
              <a:rPr lang="es-MX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revistas.</a:t>
            </a:r>
            <a:endParaRPr lang="es-MX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51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788</Words>
  <Application>Microsoft Office PowerPoint</Application>
  <PresentationFormat>Presentación en pantalla (4:3)</PresentationFormat>
  <Paragraphs>109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Lopez Carretero Jesus Antonio</dc:creator>
  <cp:lastModifiedBy>Lopez Carretero Jesus Antonio</cp:lastModifiedBy>
  <cp:revision>38</cp:revision>
  <cp:lastPrinted>2016-01-20T02:52:36Z</cp:lastPrinted>
  <dcterms:created xsi:type="dcterms:W3CDTF">2016-01-19T22:35:27Z</dcterms:created>
  <dcterms:modified xsi:type="dcterms:W3CDTF">2016-01-20T15:15:35Z</dcterms:modified>
</cp:coreProperties>
</file>