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41"/>
  </p:notesMasterIdLst>
  <p:sldIdLst>
    <p:sldId id="256" r:id="rId2"/>
    <p:sldId id="257" r:id="rId3"/>
    <p:sldId id="259" r:id="rId4"/>
    <p:sldId id="263" r:id="rId5"/>
    <p:sldId id="264" r:id="rId6"/>
    <p:sldId id="260" r:id="rId7"/>
    <p:sldId id="261" r:id="rId8"/>
    <p:sldId id="262" r:id="rId9"/>
    <p:sldId id="265" r:id="rId10"/>
    <p:sldId id="266" r:id="rId11"/>
    <p:sldId id="267" r:id="rId12"/>
    <p:sldId id="268" r:id="rId13"/>
    <p:sldId id="332" r:id="rId14"/>
    <p:sldId id="304" r:id="rId15"/>
    <p:sldId id="307" r:id="rId16"/>
    <p:sldId id="333" r:id="rId17"/>
    <p:sldId id="269" r:id="rId18"/>
    <p:sldId id="270" r:id="rId19"/>
    <p:sldId id="271" r:id="rId20"/>
    <p:sldId id="273" r:id="rId21"/>
    <p:sldId id="320" r:id="rId22"/>
    <p:sldId id="278" r:id="rId23"/>
    <p:sldId id="344" r:id="rId24"/>
    <p:sldId id="334" r:id="rId25"/>
    <p:sldId id="335" r:id="rId26"/>
    <p:sldId id="283" r:id="rId27"/>
    <p:sldId id="284" r:id="rId28"/>
    <p:sldId id="337" r:id="rId29"/>
    <p:sldId id="338" r:id="rId30"/>
    <p:sldId id="339" r:id="rId31"/>
    <p:sldId id="288" r:id="rId32"/>
    <p:sldId id="340" r:id="rId33"/>
    <p:sldId id="341" r:id="rId34"/>
    <p:sldId id="294" r:id="rId35"/>
    <p:sldId id="342" r:id="rId36"/>
    <p:sldId id="343" r:id="rId37"/>
    <p:sldId id="295" r:id="rId38"/>
    <p:sldId id="300" r:id="rId39"/>
    <p:sldId id="301" r:id="rId40"/>
  </p:sldIdLst>
  <p:sldSz cx="9144000" cy="6858000" type="screen4x3"/>
  <p:notesSz cx="6797675" cy="985678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434" autoAdjust="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9EFF1DF8-BDB7-4E38-BD7D-33D1176466D1}" type="datetimeFigureOut">
              <a:rPr lang="es-MX" smtClean="0"/>
              <a:t>09/03/2015</a:t>
            </a:fld>
            <a:endParaRPr lang="es-MX"/>
          </a:p>
        </p:txBody>
      </p:sp>
      <p:sp>
        <p:nvSpPr>
          <p:cNvPr id="4" name="3 Marcador de imagen de diapositiva"/>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B04EAAC3-71A0-4EE8-AC16-7220239F9548}" type="slidenum">
              <a:rPr lang="es-MX" smtClean="0"/>
              <a:t>‹Nº›</a:t>
            </a:fld>
            <a:endParaRPr lang="es-MX"/>
          </a:p>
        </p:txBody>
      </p:sp>
    </p:spTree>
    <p:extLst>
      <p:ext uri="{BB962C8B-B14F-4D97-AF65-F5344CB8AC3E}">
        <p14:creationId xmlns:p14="http://schemas.microsoft.com/office/powerpoint/2010/main" val="134295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04EAAC3-71A0-4EE8-AC16-7220239F9548}" type="slidenum">
              <a:rPr lang="es-MX" smtClean="0"/>
              <a:t>24</a:t>
            </a:fld>
            <a:endParaRPr lang="es-MX"/>
          </a:p>
        </p:txBody>
      </p:sp>
    </p:spTree>
    <p:extLst>
      <p:ext uri="{BB962C8B-B14F-4D97-AF65-F5344CB8AC3E}">
        <p14:creationId xmlns:p14="http://schemas.microsoft.com/office/powerpoint/2010/main" val="2391723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ación">
    <p:bg>
      <p:bgRef idx="1003">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ido con título">
    <p:bg>
      <p:bgRef idx="1003">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n con títul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ifi.sep.gob.m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827584" y="5022695"/>
            <a:ext cx="7772400" cy="983945"/>
          </a:xfrm>
          <a:prstGeom prst="rect">
            <a:avLst/>
          </a:prstGeom>
        </p:spPr>
        <p:txBody>
          <a:bodyPr>
            <a:normAutofit fontScale="90000"/>
          </a:bodyPr>
          <a:lstStyle/>
          <a:p>
            <a:pPr algn="ctr"/>
            <a:r>
              <a:rPr lang="es-MX" sz="3200" dirty="0" smtClean="0">
                <a:solidFill>
                  <a:schemeClr val="tx1"/>
                </a:solidFill>
                <a:latin typeface="Arial" panose="020B0604020202020204" pitchFamily="34" charset="0"/>
                <a:cs typeface="Arial" panose="020B0604020202020204" pitchFamily="34" charset="0"/>
              </a:rPr>
              <a:t>Guía para la operación del módulo de</a:t>
            </a:r>
            <a:r>
              <a:rPr lang="es-MX" sz="3200" dirty="0">
                <a:solidFill>
                  <a:schemeClr val="tx1"/>
                </a:solidFill>
                <a:latin typeface="Arial" panose="020B0604020202020204" pitchFamily="34" charset="0"/>
                <a:cs typeface="Arial" panose="020B0604020202020204" pitchFamily="34" charset="0"/>
              </a:rPr>
              <a:t/>
            </a:r>
            <a:br>
              <a:rPr lang="es-MX" sz="3200" dirty="0">
                <a:solidFill>
                  <a:schemeClr val="tx1"/>
                </a:solidFill>
                <a:latin typeface="Arial" panose="020B0604020202020204" pitchFamily="34" charset="0"/>
                <a:cs typeface="Arial" panose="020B0604020202020204" pitchFamily="34" charset="0"/>
              </a:rPr>
            </a:br>
            <a:r>
              <a:rPr lang="es-MX" sz="3200" dirty="0" smtClean="0">
                <a:solidFill>
                  <a:schemeClr val="tx1"/>
                </a:solidFill>
                <a:latin typeface="Arial" panose="020B0604020202020204" pitchFamily="34" charset="0"/>
                <a:cs typeface="Arial" panose="020B0604020202020204" pitchFamily="34" charset="0"/>
              </a:rPr>
              <a:t>Seguimiento Académico 2014</a:t>
            </a:r>
            <a:endParaRPr lang="es-MX" sz="3200" dirty="0">
              <a:solidFill>
                <a:schemeClr val="tx1"/>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9" y="722"/>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6 Imagen"/>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179250" y="209905"/>
            <a:ext cx="8785237" cy="4596415"/>
          </a:xfrm>
          <a:prstGeom prst="rect">
            <a:avLst/>
          </a:prstGeom>
        </p:spPr>
      </p:pic>
      <p:sp>
        <p:nvSpPr>
          <p:cNvPr id="7" name="8 CuadroTexto"/>
          <p:cNvSpPr txBox="1"/>
          <p:nvPr/>
        </p:nvSpPr>
        <p:spPr>
          <a:xfrm>
            <a:off x="1259631" y="2276872"/>
            <a:ext cx="7704855" cy="1077218"/>
          </a:xfrm>
          <a:prstGeom prst="rect">
            <a:avLst/>
          </a:prstGeom>
          <a:noFill/>
        </p:spPr>
        <p:txBody>
          <a:bodyPr wrap="square" rtlCol="0">
            <a:spAutoFit/>
          </a:bodyPr>
          <a:lstStyle/>
          <a:p>
            <a:pPr algn="ctr"/>
            <a:r>
              <a:rPr lang="es-MX" sz="3200" b="1" dirty="0" smtClean="0">
                <a:latin typeface="Arial" panose="020B0604020202020204" pitchFamily="34" charset="0"/>
                <a:cs typeface="Arial" panose="020B0604020202020204" pitchFamily="34" charset="0"/>
              </a:rPr>
              <a:t>Programa de Fortalecimiento de la Calidad en Instituciones Educativas </a:t>
            </a:r>
          </a:p>
        </p:txBody>
      </p:sp>
      <p:pic>
        <p:nvPicPr>
          <p:cNvPr id="8" name="7 Imagen"/>
          <p:cNvPicPr/>
          <p:nvPr/>
        </p:nvPicPr>
        <p:blipFill rotWithShape="1">
          <a:blip r:embed="rId4" cstate="print">
            <a:extLst>
              <a:ext uri="{28A0092B-C50C-407E-A947-70E740481C1C}">
                <a14:useLocalDpi xmlns:a14="http://schemas.microsoft.com/office/drawing/2010/main" val="0"/>
              </a:ext>
            </a:extLst>
          </a:blip>
          <a:srcRect t="12012" b="18919"/>
          <a:stretch/>
        </p:blipFill>
        <p:spPr bwMode="auto">
          <a:xfrm>
            <a:off x="3601122" y="3284984"/>
            <a:ext cx="1941492" cy="7920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188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95536" y="3212976"/>
            <a:ext cx="8229600" cy="720080"/>
          </a:xfrm>
          <a:prstGeom prst="rect">
            <a:avLst/>
          </a:prstGeom>
        </p:spPr>
        <p:txBody>
          <a:bodyPr>
            <a:noAutofit/>
          </a:bodyPr>
          <a:lstStyle/>
          <a:p>
            <a:pPr algn="ctr"/>
            <a:r>
              <a:rPr lang="es-MX" sz="4000" b="1" dirty="0" smtClean="0">
                <a:solidFill>
                  <a:schemeClr val="tx1"/>
                </a:solidFill>
                <a:latin typeface="Arial" pitchFamily="34" charset="0"/>
                <a:cs typeface="Arial" pitchFamily="34" charset="0"/>
              </a:rPr>
              <a:t>Metas Académicas</a:t>
            </a:r>
            <a:r>
              <a:rPr lang="es-ES" sz="4000" b="1" dirty="0">
                <a:latin typeface="EurekaSans-Black" pitchFamily="50" charset="0"/>
              </a:rPr>
              <a:t/>
            </a:r>
            <a:br>
              <a:rPr lang="es-ES" sz="4000" b="1" dirty="0">
                <a:latin typeface="EurekaSans-Black" pitchFamily="50" charset="0"/>
              </a:rPr>
            </a:br>
            <a:endParaRPr lang="es-MX" sz="4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034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95536" y="1916832"/>
            <a:ext cx="8496944" cy="4608512"/>
          </a:xfrm>
          <a:prstGeom prst="rect">
            <a:avLst/>
          </a:prstGeom>
        </p:spPr>
        <p:txBody>
          <a:bodyPr wrap="square">
            <a:noAutofit/>
          </a:bodyPr>
          <a:lstStyle/>
          <a:p>
            <a:pPr marL="0" indent="0" algn="just">
              <a:spcBef>
                <a:spcPct val="35000"/>
              </a:spcBef>
              <a:buFont typeface="Wingdings" pitchFamily="2" charset="2"/>
              <a:buNone/>
            </a:pPr>
            <a:r>
              <a:rPr lang="es-MX" sz="1800" b="1" dirty="0" smtClean="0">
                <a:latin typeface="Arial" pitchFamily="34" charset="0"/>
                <a:cs typeface="Arial" pitchFamily="34" charset="0"/>
              </a:rPr>
              <a:t>Metas académicas</a:t>
            </a:r>
            <a:r>
              <a:rPr lang="es-MX" sz="1800" dirty="0" smtClean="0">
                <a:latin typeface="Arial" pitchFamily="34" charset="0"/>
                <a:cs typeface="Arial" pitchFamily="34" charset="0"/>
              </a:rPr>
              <a:t>: </a:t>
            </a:r>
            <a:r>
              <a:rPr lang="es-MX" sz="1800" b="1" dirty="0" smtClean="0">
                <a:latin typeface="Arial" pitchFamily="34" charset="0"/>
                <a:cs typeface="Arial" pitchFamily="34" charset="0"/>
              </a:rPr>
              <a:t>En este nivel su muestran los siguientes datos:  </a:t>
            </a:r>
          </a:p>
          <a:p>
            <a:pPr marL="1257300" lvl="2" indent="-342900" algn="just">
              <a:spcBef>
                <a:spcPct val="35000"/>
              </a:spcBef>
              <a:buFont typeface="Wingdings" pitchFamily="2" charset="2"/>
              <a:buNone/>
            </a:pPr>
            <a:endParaRPr lang="es-MX" sz="1600" b="1" dirty="0">
              <a:cs typeface="Arial" pitchFamily="34" charset="0"/>
            </a:endParaRPr>
          </a:p>
          <a:p>
            <a:pPr marL="493776" lvl="2" indent="0" algn="just">
              <a:spcBef>
                <a:spcPts val="0"/>
              </a:spcBef>
              <a:buClrTx/>
              <a:buNone/>
            </a:pPr>
            <a:r>
              <a:rPr lang="es-MX" sz="1600" b="1" dirty="0" smtClean="0">
                <a:latin typeface="Arial" pitchFamily="34" charset="0"/>
                <a:cs typeface="Arial" pitchFamily="34" charset="0"/>
              </a:rPr>
              <a:t>1. Clave </a:t>
            </a:r>
            <a:r>
              <a:rPr lang="es-MX" sz="1600" b="1" dirty="0">
                <a:latin typeface="Arial" pitchFamily="34" charset="0"/>
                <a:cs typeface="Arial" pitchFamily="34" charset="0"/>
              </a:rPr>
              <a:t>del convenio </a:t>
            </a:r>
            <a:r>
              <a:rPr lang="es-MX" sz="1600" b="1" dirty="0" smtClean="0">
                <a:latin typeface="Arial" pitchFamily="34" charset="0"/>
                <a:cs typeface="Arial" pitchFamily="34" charset="0"/>
              </a:rPr>
              <a:t>y </a:t>
            </a:r>
            <a:r>
              <a:rPr lang="es-MX" sz="1600" b="1" dirty="0">
                <a:latin typeface="Arial" pitchFamily="34" charset="0"/>
                <a:cs typeface="Arial" pitchFamily="34" charset="0"/>
              </a:rPr>
              <a:t>nombre de la institución</a:t>
            </a:r>
            <a:r>
              <a:rPr lang="es-MX" sz="1600" b="1" dirty="0" smtClean="0">
                <a:latin typeface="Arial" pitchFamily="34" charset="0"/>
                <a:cs typeface="Arial" pitchFamily="34" charset="0"/>
              </a:rPr>
              <a:t>.</a:t>
            </a:r>
          </a:p>
          <a:p>
            <a:pPr marL="493776" lvl="2" indent="0" algn="just">
              <a:spcBef>
                <a:spcPts val="0"/>
              </a:spcBef>
              <a:buClrTx/>
              <a:buNone/>
            </a:pPr>
            <a:endParaRPr lang="es-MX" sz="1600" dirty="0">
              <a:latin typeface="Arial" pitchFamily="34" charset="0"/>
              <a:cs typeface="Arial" pitchFamily="34" charset="0"/>
            </a:endParaRPr>
          </a:p>
          <a:p>
            <a:pPr marL="493776" lvl="2" indent="0" algn="just">
              <a:spcBef>
                <a:spcPts val="0"/>
              </a:spcBef>
              <a:buClrTx/>
              <a:buNone/>
            </a:pPr>
            <a:r>
              <a:rPr lang="es-MX" sz="1600" b="1" dirty="0" smtClean="0">
                <a:latin typeface="Arial" pitchFamily="34" charset="0"/>
                <a:cs typeface="Arial" pitchFamily="34" charset="0"/>
              </a:rPr>
              <a:t>2. Clave y </a:t>
            </a:r>
            <a:r>
              <a:rPr lang="es-MX" sz="1600" b="1" dirty="0">
                <a:latin typeface="Arial" pitchFamily="34" charset="0"/>
                <a:cs typeface="Arial" pitchFamily="34" charset="0"/>
              </a:rPr>
              <a:t>nombre del proyecto</a:t>
            </a:r>
            <a:r>
              <a:rPr lang="es-MX" sz="1600" b="1" dirty="0" smtClean="0">
                <a:latin typeface="Arial" pitchFamily="34" charset="0"/>
                <a:cs typeface="Arial" pitchFamily="34" charset="0"/>
              </a:rPr>
              <a:t>.</a:t>
            </a:r>
          </a:p>
          <a:p>
            <a:pPr marL="493776" lvl="2" indent="0" algn="just">
              <a:spcBef>
                <a:spcPts val="0"/>
              </a:spcBef>
              <a:buClrTx/>
              <a:buNone/>
            </a:pPr>
            <a:endParaRPr lang="es-MX" sz="1600" dirty="0">
              <a:latin typeface="Arial" pitchFamily="34" charset="0"/>
              <a:cs typeface="Arial" pitchFamily="34" charset="0"/>
            </a:endParaRPr>
          </a:p>
          <a:p>
            <a:pPr marL="493776" lvl="2" indent="0" algn="just">
              <a:spcBef>
                <a:spcPts val="0"/>
              </a:spcBef>
              <a:buClrTx/>
              <a:buNone/>
            </a:pPr>
            <a:r>
              <a:rPr lang="es-MX" sz="1600" b="1" dirty="0" smtClean="0">
                <a:latin typeface="Arial" pitchFamily="34" charset="0"/>
                <a:cs typeface="Arial" pitchFamily="34" charset="0"/>
              </a:rPr>
              <a:t>3. Objetivos particulares: </a:t>
            </a:r>
            <a:r>
              <a:rPr lang="es-MX" sz="1600" dirty="0" smtClean="0">
                <a:latin typeface="Arial" pitchFamily="34" charset="0"/>
                <a:cs typeface="Arial" pitchFamily="34" charset="0"/>
              </a:rPr>
              <a:t>Muestra el objetivo particular que contiene </a:t>
            </a:r>
            <a:r>
              <a:rPr lang="es-MX" sz="1600" b="1" dirty="0" smtClean="0">
                <a:latin typeface="Arial" pitchFamily="34" charset="0"/>
                <a:cs typeface="Arial" pitchFamily="34" charset="0"/>
              </a:rPr>
              <a:t>l</a:t>
            </a:r>
            <a:r>
              <a:rPr lang="es-MX" sz="1600" dirty="0" smtClean="0">
                <a:latin typeface="Arial" pitchFamily="34" charset="0"/>
                <a:cs typeface="Arial" pitchFamily="34" charset="0"/>
              </a:rPr>
              <a:t>as metas académicas que fueron apoyadas en cada uno de éstos.</a:t>
            </a:r>
          </a:p>
          <a:p>
            <a:pPr marL="493776" lvl="2" indent="0" algn="just">
              <a:spcBef>
                <a:spcPts val="0"/>
              </a:spcBef>
              <a:buClrTx/>
              <a:buNone/>
            </a:pPr>
            <a:endParaRPr lang="es-MX" sz="1600" dirty="0">
              <a:latin typeface="Arial" pitchFamily="34" charset="0"/>
              <a:cs typeface="Arial" pitchFamily="34" charset="0"/>
            </a:endParaRPr>
          </a:p>
          <a:p>
            <a:pPr marL="493776" lvl="2" indent="0" algn="just">
              <a:spcBef>
                <a:spcPts val="0"/>
              </a:spcBef>
              <a:buClrTx/>
              <a:buNone/>
            </a:pPr>
            <a:r>
              <a:rPr lang="es-MX" sz="1600" b="1" dirty="0" smtClean="0">
                <a:latin typeface="Arial" pitchFamily="34" charset="0"/>
                <a:cs typeface="Arial" pitchFamily="34" charset="0"/>
              </a:rPr>
              <a:t>4. Número y descripción de la meta académica</a:t>
            </a:r>
            <a:r>
              <a:rPr lang="es-MX" sz="1600" dirty="0" smtClean="0">
                <a:latin typeface="Arial" pitchFamily="34" charset="0"/>
                <a:cs typeface="Arial" pitchFamily="34" charset="0"/>
              </a:rPr>
              <a:t>: </a:t>
            </a:r>
            <a:r>
              <a:rPr lang="es-MX" sz="1600" dirty="0">
                <a:latin typeface="Arial" pitchFamily="34" charset="0"/>
                <a:cs typeface="Arial" pitchFamily="34" charset="0"/>
              </a:rPr>
              <a:t>Columna que </a:t>
            </a:r>
            <a:r>
              <a:rPr lang="es-MX" sz="1600" dirty="0" smtClean="0">
                <a:latin typeface="Arial" pitchFamily="34" charset="0"/>
                <a:cs typeface="Arial" pitchFamily="34" charset="0"/>
              </a:rPr>
              <a:t>muestra el número y descripción de las metas que fueron apoyadas en cada objetivo particular.</a:t>
            </a:r>
          </a:p>
          <a:p>
            <a:pPr marL="493776" lvl="2" indent="0" algn="just">
              <a:spcBef>
                <a:spcPts val="0"/>
              </a:spcBef>
              <a:buClrTx/>
              <a:buNone/>
            </a:pPr>
            <a:endParaRPr lang="es-MX" sz="1600" dirty="0" smtClean="0">
              <a:latin typeface="Arial" pitchFamily="34" charset="0"/>
              <a:cs typeface="Arial" pitchFamily="34" charset="0"/>
            </a:endParaRPr>
          </a:p>
          <a:p>
            <a:pPr marL="493776" lvl="2" indent="0" algn="just">
              <a:spcBef>
                <a:spcPts val="0"/>
              </a:spcBef>
              <a:buClrTx/>
              <a:buNone/>
            </a:pPr>
            <a:r>
              <a:rPr lang="es-MX" sz="1600" b="1" dirty="0" smtClean="0">
                <a:latin typeface="Arial" pitchFamily="34" charset="0"/>
                <a:cs typeface="Arial" pitchFamily="34" charset="0"/>
              </a:rPr>
              <a:t>5. Valores </a:t>
            </a:r>
            <a:r>
              <a:rPr lang="es-MX" sz="1600" b="1" dirty="0">
                <a:latin typeface="Arial" pitchFamily="34" charset="0"/>
                <a:cs typeface="Arial" pitchFamily="34" charset="0"/>
              </a:rPr>
              <a:t>Cualitativos: </a:t>
            </a:r>
            <a:r>
              <a:rPr lang="es-MX" sz="1600" dirty="0">
                <a:latin typeface="Arial" pitchFamily="34" charset="0"/>
                <a:cs typeface="Arial" pitchFamily="34" charset="0"/>
              </a:rPr>
              <a:t>Columnas que muestran el valor programado</a:t>
            </a:r>
            <a:r>
              <a:rPr lang="es-MX" sz="1600" dirty="0" smtClean="0">
                <a:latin typeface="Arial" pitchFamily="34" charset="0"/>
                <a:cs typeface="Arial" pitchFamily="34" charset="0"/>
              </a:rPr>
              <a:t>, anual alcanzado por trimestre y el porcentaje respectivo.</a:t>
            </a:r>
          </a:p>
          <a:p>
            <a:pPr marL="493776" lvl="2" indent="0" algn="just">
              <a:spcBef>
                <a:spcPts val="0"/>
              </a:spcBef>
              <a:buClrTx/>
              <a:buNone/>
            </a:pPr>
            <a:endParaRPr lang="es-MX" sz="1600" b="1" dirty="0">
              <a:latin typeface="Arial" pitchFamily="34" charset="0"/>
              <a:cs typeface="Arial" pitchFamily="34" charset="0"/>
            </a:endParaRPr>
          </a:p>
          <a:p>
            <a:pPr marL="493776" lvl="2" indent="0" algn="just">
              <a:spcBef>
                <a:spcPts val="0"/>
              </a:spcBef>
              <a:buClrTx/>
              <a:buNone/>
            </a:pPr>
            <a:r>
              <a:rPr lang="es-MX" sz="1600" b="1" dirty="0" smtClean="0">
                <a:latin typeface="Arial" pitchFamily="34" charset="0"/>
                <a:cs typeface="Arial" pitchFamily="34" charset="0"/>
              </a:rPr>
              <a:t>6. Valores </a:t>
            </a:r>
            <a:r>
              <a:rPr lang="es-MX" sz="1600" b="1" dirty="0">
                <a:latin typeface="Arial" pitchFamily="34" charset="0"/>
                <a:cs typeface="Arial" pitchFamily="34" charset="0"/>
              </a:rPr>
              <a:t>Financieros</a:t>
            </a:r>
            <a:r>
              <a:rPr lang="es-MX" sz="1600" dirty="0">
                <a:latin typeface="Arial" pitchFamily="34" charset="0"/>
                <a:cs typeface="Arial" pitchFamily="34" charset="0"/>
              </a:rPr>
              <a:t>: Columnas que muestra el </a:t>
            </a:r>
            <a:r>
              <a:rPr lang="es-MX" sz="1600" dirty="0" smtClean="0">
                <a:latin typeface="Arial" pitchFamily="34" charset="0"/>
                <a:cs typeface="Arial" pitchFamily="34" charset="0"/>
              </a:rPr>
              <a:t>monto autorizado a la meta programado</a:t>
            </a:r>
            <a:r>
              <a:rPr lang="es-MX" sz="1600" dirty="0">
                <a:latin typeface="Arial" pitchFamily="34" charset="0"/>
                <a:cs typeface="Arial" pitchFamily="34" charset="0"/>
              </a:rPr>
              <a:t>, </a:t>
            </a:r>
            <a:r>
              <a:rPr lang="es-MX" sz="1600" dirty="0" smtClean="0">
                <a:latin typeface="Arial" pitchFamily="34" charset="0"/>
                <a:cs typeface="Arial" pitchFamily="34" charset="0"/>
              </a:rPr>
              <a:t>el ejercido </a:t>
            </a:r>
            <a:r>
              <a:rPr lang="es-MX" sz="1600" dirty="0">
                <a:latin typeface="Arial" pitchFamily="34" charset="0"/>
                <a:cs typeface="Arial" pitchFamily="34" charset="0"/>
              </a:rPr>
              <a:t>y el porcentaje del monto </a:t>
            </a:r>
            <a:r>
              <a:rPr lang="es-MX" sz="1600" dirty="0" smtClean="0">
                <a:latin typeface="Arial" pitchFamily="34" charset="0"/>
                <a:cs typeface="Arial" pitchFamily="34" charset="0"/>
              </a:rPr>
              <a:t>autorizado en la metas académicas</a:t>
            </a:r>
            <a:r>
              <a:rPr lang="es-MX" sz="2800" dirty="0" smtClean="0">
                <a:latin typeface="Arial" pitchFamily="34" charset="0"/>
                <a:cs typeface="Arial" pitchFamily="34" charset="0"/>
              </a:rPr>
              <a:t>.</a:t>
            </a:r>
            <a:endParaRPr lang="es-MX" sz="1600" dirty="0">
              <a:latin typeface="Arial" pitchFamily="34" charset="0"/>
              <a:cs typeface="Arial" pitchFamily="34" charset="0"/>
            </a:endParaRPr>
          </a:p>
          <a:p>
            <a:pPr marL="2171700" lvl="4" indent="-342900" algn="just">
              <a:buClrTx/>
              <a:buFont typeface="Verdana" pitchFamily="34" charset="0"/>
              <a:buAutoNum type="arabicPeriod"/>
            </a:pPr>
            <a:endParaRPr lang="es-MX" sz="1600" dirty="0" smtClean="0">
              <a:latin typeface="Arial" pitchFamily="34" charset="0"/>
              <a:cs typeface="Arial" pitchFamily="34" charset="0"/>
            </a:endParaRPr>
          </a:p>
          <a:p>
            <a:pPr marL="2171700" lvl="4" indent="-342900" algn="just">
              <a:buClrTx/>
              <a:buFont typeface="Verdana" pitchFamily="34" charset="0"/>
              <a:buAutoNum type="arabicPeriod"/>
            </a:pPr>
            <a:endParaRPr lang="es-MX" sz="1600" dirty="0">
              <a:latin typeface="Arial" pitchFamily="34" charset="0"/>
              <a:cs typeface="Arial" pitchFamily="34" charset="0"/>
            </a:endParaRPr>
          </a:p>
          <a:p>
            <a:pPr marL="2171700" lvl="4" indent="-342900" algn="just">
              <a:buClrTx/>
              <a:buFont typeface="Verdana" pitchFamily="34" charset="0"/>
              <a:buAutoNum type="arabicPeriod"/>
            </a:pPr>
            <a:endParaRPr lang="es-MX" sz="1600" dirty="0" smtClean="0">
              <a:latin typeface="Arial" pitchFamily="34" charset="0"/>
              <a:cs typeface="Arial" pitchFamily="34" charset="0"/>
            </a:endParaRPr>
          </a:p>
          <a:p>
            <a:pPr marL="2171700" lvl="4" indent="-342900" algn="just">
              <a:buClrTx/>
              <a:buFont typeface="Verdana" pitchFamily="34" charset="0"/>
              <a:buAutoNum type="arabicPeriod"/>
            </a:pPr>
            <a:endParaRPr lang="es-MX" sz="1600" dirty="0">
              <a:latin typeface="Arial" pitchFamily="34" charset="0"/>
              <a:cs typeface="Arial" pitchFamily="34" charset="0"/>
            </a:endParaRPr>
          </a:p>
          <a:p>
            <a:pPr marL="2171700" lvl="4" indent="-342900" algn="just">
              <a:buClrTx/>
              <a:buFont typeface="Verdana" pitchFamily="34" charset="0"/>
              <a:buAutoNum type="arabicPeriod"/>
            </a:pPr>
            <a:endParaRPr lang="es-MX" sz="1600" dirty="0" smtClean="0">
              <a:latin typeface="Arial" pitchFamily="34" charset="0"/>
              <a:cs typeface="Arial" pitchFamily="34" charset="0"/>
            </a:endParaRPr>
          </a:p>
          <a:p>
            <a:pPr marL="2171700" lvl="4" indent="-342900" algn="just">
              <a:buClrTx/>
              <a:buFont typeface="Verdana" pitchFamily="34" charset="0"/>
              <a:buAutoNum type="arabicPeriod"/>
            </a:pPr>
            <a:endParaRPr lang="es-MX" sz="1600" dirty="0">
              <a:latin typeface="Arial" pitchFamily="34" charset="0"/>
              <a:cs typeface="Arial" pitchFamily="34" charset="0"/>
            </a:endParaRPr>
          </a:p>
          <a:p>
            <a:pPr marL="2171700" lvl="4" indent="-342900" algn="just">
              <a:buClrTx/>
              <a:buFont typeface="Verdana" pitchFamily="34" charset="0"/>
              <a:buAutoNum type="arabicPeriod"/>
            </a:pPr>
            <a:endParaRPr lang="es-MX" sz="1600" dirty="0" smtClean="0">
              <a:latin typeface="Arial" pitchFamily="34" charset="0"/>
              <a:cs typeface="Arial" pitchFamily="34" charset="0"/>
            </a:endParaRPr>
          </a:p>
          <a:p>
            <a:pPr marL="2171700" lvl="4" indent="-342900" algn="just">
              <a:buClrTx/>
              <a:buFont typeface="Verdana" pitchFamily="34" charset="0"/>
              <a:buAutoNum type="arabicPeriod"/>
            </a:pPr>
            <a:endParaRPr lang="es-MX" sz="1600" dirty="0">
              <a:latin typeface="Arial" pitchFamily="34" charset="0"/>
              <a:cs typeface="Arial" pitchFamily="34" charset="0"/>
            </a:endParaRPr>
          </a:p>
          <a:p>
            <a:pPr marL="2171700" lvl="4" indent="-342900" algn="just">
              <a:buClrTx/>
              <a:buFont typeface="Verdana" pitchFamily="34" charset="0"/>
              <a:buAutoNum type="arabicPeriod"/>
            </a:pPr>
            <a:endParaRPr lang="es-MX" sz="1600" dirty="0" smtClean="0">
              <a:latin typeface="Arial" pitchFamily="34" charset="0"/>
              <a:cs typeface="Arial" pitchFamily="34" charset="0"/>
            </a:endParaRPr>
          </a:p>
          <a:p>
            <a:pPr marL="2171700" lvl="4" indent="-342900" algn="just">
              <a:buClrTx/>
              <a:buFont typeface="Verdana" pitchFamily="34" charset="0"/>
              <a:buAutoNum type="arabicPeriod"/>
            </a:pPr>
            <a:endParaRPr lang="es-MX" sz="1600" dirty="0">
              <a:latin typeface="Arial" pitchFamily="34" charset="0"/>
              <a:cs typeface="Arial" pitchFamily="34" charset="0"/>
            </a:endParaRPr>
          </a:p>
          <a:p>
            <a:pPr marL="2171700" lvl="4" indent="-342900" algn="just">
              <a:buClrTx/>
              <a:buFont typeface="Verdana" pitchFamily="34" charset="0"/>
              <a:buAutoNum type="arabicPeriod"/>
            </a:pPr>
            <a:endParaRPr lang="es-MX" sz="1600" dirty="0" smtClean="0">
              <a:latin typeface="Arial" pitchFamily="34" charset="0"/>
              <a:cs typeface="Arial" pitchFamily="34" charset="0"/>
            </a:endParaRPr>
          </a:p>
          <a:p>
            <a:pPr marL="2171700" lvl="4" indent="-342900" algn="just">
              <a:buClrTx/>
              <a:buFont typeface="Verdana" pitchFamily="34" charset="0"/>
              <a:buAutoNum type="arabicPeriod"/>
            </a:pPr>
            <a:endParaRPr lang="es-MX" sz="1600" dirty="0">
              <a:latin typeface="Arial" pitchFamily="34" charset="0"/>
              <a:cs typeface="Arial" pitchFamily="34" charset="0"/>
            </a:endParaRPr>
          </a:p>
          <a:p>
            <a:pPr marL="2171700" lvl="4" indent="-342900" algn="just">
              <a:buClrTx/>
              <a:buFont typeface="Verdana" pitchFamily="34" charset="0"/>
              <a:buAutoNum type="arabicPeriod"/>
            </a:pPr>
            <a:endParaRPr lang="es-MX" sz="1600" dirty="0" smtClean="0">
              <a:latin typeface="Arial" pitchFamily="34" charset="0"/>
              <a:cs typeface="Arial" pitchFamily="34" charset="0"/>
            </a:endParaRPr>
          </a:p>
          <a:p>
            <a:pPr marL="2171700" lvl="4" indent="-342900" algn="just">
              <a:buClrTx/>
              <a:buFont typeface="Verdana" pitchFamily="34" charset="0"/>
              <a:buAutoNum type="arabicPeriod"/>
            </a:pPr>
            <a:endParaRPr lang="es-MX" sz="1600" dirty="0">
              <a:latin typeface="Arial" pitchFamily="34" charset="0"/>
              <a:cs typeface="Arial" pitchFamily="34" charset="0"/>
            </a:endParaRPr>
          </a:p>
          <a:p>
            <a:pPr marL="2171700" lvl="4" indent="-342900" algn="just">
              <a:buClrTx/>
              <a:buFont typeface="Verdana" pitchFamily="34" charset="0"/>
              <a:buAutoNum type="arabicPeriod"/>
            </a:pPr>
            <a:endParaRPr lang="es-MX" sz="1600" dirty="0" smtClean="0">
              <a:latin typeface="Arial" pitchFamily="34" charset="0"/>
              <a:cs typeface="Arial" pitchFamily="34" charset="0"/>
            </a:endParaRPr>
          </a:p>
          <a:p>
            <a:pPr marL="1828800" lvl="4" indent="0" algn="just">
              <a:buClrTx/>
              <a:buNone/>
            </a:pPr>
            <a:endParaRPr lang="es-MX" sz="1600" dirty="0">
              <a:latin typeface="Arial" pitchFamily="34" charset="0"/>
              <a:cs typeface="Arial" pitchFamily="34" charset="0"/>
            </a:endParaRPr>
          </a:p>
        </p:txBody>
      </p:sp>
      <p:sp>
        <p:nvSpPr>
          <p:cNvPr id="2" name="1 Título"/>
          <p:cNvSpPr>
            <a:spLocks noGrp="1"/>
          </p:cNvSpPr>
          <p:nvPr>
            <p:ph type="title" idx="4294967295"/>
          </p:nvPr>
        </p:nvSpPr>
        <p:spPr>
          <a:xfrm>
            <a:off x="251520" y="1161788"/>
            <a:ext cx="8712968" cy="576064"/>
          </a:xfrm>
          <a:prstGeom prst="rect">
            <a:avLst/>
          </a:prstGeom>
        </p:spPr>
        <p:txBody>
          <a:bodyPr>
            <a:noAutofit/>
          </a:bodyPr>
          <a:lstStyle/>
          <a:p>
            <a:r>
              <a:rPr lang="es-MX" sz="3200" b="1" dirty="0" smtClean="0">
                <a:solidFill>
                  <a:schemeClr val="tx1"/>
                </a:solidFill>
                <a:latin typeface="Arial" pitchFamily="34" charset="0"/>
                <a:cs typeface="Arial" pitchFamily="34" charset="0"/>
              </a:rPr>
              <a:t>Criterios </a:t>
            </a:r>
            <a:r>
              <a:rPr lang="es-MX" sz="3200" b="1" dirty="0">
                <a:solidFill>
                  <a:schemeClr val="tx1"/>
                </a:solidFill>
                <a:latin typeface="Arial" pitchFamily="34" charset="0"/>
                <a:cs typeface="Arial" pitchFamily="34" charset="0"/>
              </a:rPr>
              <a:t>para el seguimiento </a:t>
            </a:r>
            <a:r>
              <a:rPr lang="es-MX" sz="3200" b="1" dirty="0" smtClean="0">
                <a:solidFill>
                  <a:schemeClr val="tx1"/>
                </a:solidFill>
                <a:latin typeface="Arial" pitchFamily="34" charset="0"/>
                <a:cs typeface="Arial" pitchFamily="34" charset="0"/>
              </a:rPr>
              <a:t>académico</a:t>
            </a:r>
            <a:endParaRPr lang="es-MX" sz="4000" dirty="0">
              <a:solidFill>
                <a:schemeClr val="tx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670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23528" y="1196752"/>
            <a:ext cx="8568952" cy="5472608"/>
          </a:xfrm>
          <a:prstGeom prst="rect">
            <a:avLst/>
          </a:prstGeom>
        </p:spPr>
        <p:txBody>
          <a:bodyPr anchor="t" anchorCtr="0">
            <a:noAutofit/>
          </a:bodyPr>
          <a:lstStyle/>
          <a:p>
            <a:pPr marL="493200" indent="0" algn="just">
              <a:buClrTx/>
              <a:buNone/>
            </a:pPr>
            <a:r>
              <a:rPr lang="es-MX" sz="1600" b="1" dirty="0" smtClean="0">
                <a:latin typeface="Arial" pitchFamily="34" charset="0"/>
                <a:cs typeface="Arial" pitchFamily="34" charset="0"/>
              </a:rPr>
              <a:t>7. Reporte </a:t>
            </a:r>
            <a:r>
              <a:rPr lang="es-MX" sz="1600" b="1" dirty="0">
                <a:latin typeface="Arial" pitchFamily="34" charset="0"/>
                <a:cs typeface="Arial" pitchFamily="34" charset="0"/>
              </a:rPr>
              <a:t>de Metas Académicas: </a:t>
            </a:r>
            <a:r>
              <a:rPr lang="es-MX" sz="1600" dirty="0">
                <a:latin typeface="Arial" pitchFamily="34" charset="0"/>
                <a:cs typeface="Arial" pitchFamily="34" charset="0"/>
              </a:rPr>
              <a:t>Genera el reporte por </a:t>
            </a:r>
            <a:r>
              <a:rPr lang="es-MX" sz="1600" dirty="0" smtClean="0">
                <a:latin typeface="Arial" pitchFamily="34" charset="0"/>
                <a:cs typeface="Arial" pitchFamily="34" charset="0"/>
              </a:rPr>
              <a:t>trimestre del avance </a:t>
            </a:r>
            <a:r>
              <a:rPr lang="es-MX" sz="1600" dirty="0">
                <a:latin typeface="Arial" pitchFamily="34" charset="0"/>
                <a:cs typeface="Arial" pitchFamily="34" charset="0"/>
              </a:rPr>
              <a:t>del cumplimiento de las metas </a:t>
            </a:r>
            <a:r>
              <a:rPr lang="es-MX" sz="1600" dirty="0" smtClean="0">
                <a:latin typeface="Arial" pitchFamily="34" charset="0"/>
                <a:cs typeface="Arial" pitchFamily="34" charset="0"/>
              </a:rPr>
              <a:t>académicas:</a:t>
            </a:r>
          </a:p>
          <a:p>
            <a:pPr marL="822960" indent="0" algn="just">
              <a:buClrTx/>
              <a:buNone/>
            </a:pPr>
            <a:endParaRPr lang="es-MX" sz="1100" b="1" dirty="0" smtClean="0">
              <a:latin typeface="Arial" pitchFamily="34" charset="0"/>
              <a:cs typeface="Arial" pitchFamily="34" charset="0"/>
            </a:endParaRPr>
          </a:p>
          <a:p>
            <a:pPr marL="493200" indent="0" algn="just">
              <a:buClrTx/>
              <a:buNone/>
            </a:pPr>
            <a:r>
              <a:rPr lang="es-MX" sz="1600" b="1" dirty="0" smtClean="0">
                <a:latin typeface="Arial" pitchFamily="34" charset="0"/>
                <a:cs typeface="Arial" pitchFamily="34" charset="0"/>
              </a:rPr>
              <a:t>8. Reporte </a:t>
            </a:r>
            <a:r>
              <a:rPr lang="es-MX" sz="1600" b="1" dirty="0">
                <a:latin typeface="Arial" pitchFamily="34" charset="0"/>
                <a:cs typeface="Arial" pitchFamily="34" charset="0"/>
              </a:rPr>
              <a:t>o</a:t>
            </a:r>
            <a:r>
              <a:rPr lang="es-MX" sz="1600" b="1" dirty="0" smtClean="0">
                <a:latin typeface="Arial" pitchFamily="34" charset="0"/>
                <a:cs typeface="Arial" pitchFamily="34" charset="0"/>
              </a:rPr>
              <a:t>bservaciones de Metas Académicas: </a:t>
            </a:r>
            <a:r>
              <a:rPr lang="es-MX" sz="1600" dirty="0" smtClean="0">
                <a:latin typeface="Arial" pitchFamily="34" charset="0"/>
                <a:cs typeface="Arial" pitchFamily="34" charset="0"/>
              </a:rPr>
              <a:t>Genera el reporte por trimestre de</a:t>
            </a:r>
            <a:r>
              <a:rPr lang="es-MX" sz="1600" dirty="0">
                <a:latin typeface="Arial" pitchFamily="34" charset="0"/>
                <a:cs typeface="Arial" pitchFamily="34" charset="0"/>
              </a:rPr>
              <a:t> </a:t>
            </a:r>
            <a:r>
              <a:rPr lang="es-MX" sz="1600" dirty="0" smtClean="0">
                <a:latin typeface="Arial" pitchFamily="34" charset="0"/>
                <a:cs typeface="Arial" pitchFamily="34" charset="0"/>
              </a:rPr>
              <a:t>las observaciones </a:t>
            </a:r>
            <a:r>
              <a:rPr lang="es-MX" sz="1600" dirty="0">
                <a:latin typeface="Arial" pitchFamily="34" charset="0"/>
                <a:cs typeface="Arial" pitchFamily="34" charset="0"/>
              </a:rPr>
              <a:t>realizadas. </a:t>
            </a:r>
          </a:p>
          <a:p>
            <a:pPr marL="822960" indent="0" algn="just">
              <a:buClrTx/>
              <a:buNone/>
            </a:pPr>
            <a:endParaRPr lang="es-MX" sz="1100" dirty="0" smtClean="0">
              <a:latin typeface="Arial" pitchFamily="34" charset="0"/>
              <a:cs typeface="Arial" pitchFamily="34" charset="0"/>
            </a:endParaRPr>
          </a:p>
          <a:p>
            <a:pPr marL="493200" indent="0" algn="just">
              <a:buClrTx/>
              <a:buNone/>
            </a:pPr>
            <a:r>
              <a:rPr lang="es-MX" sz="1600" dirty="0" smtClean="0">
                <a:latin typeface="Arial" pitchFamily="34" charset="0"/>
                <a:cs typeface="Arial" pitchFamily="34" charset="0"/>
              </a:rPr>
              <a:t>Para consultar las metas académicas de cada objetivo particular, se debe colocar el mouse sobre la casilla que indica el número del OP y dar clic sobre la misma para desplegar los campos en donde podrá capturar los avances académicos trimestrales, que se describen a  continuación</a:t>
            </a:r>
            <a:r>
              <a:rPr lang="es-MX" sz="1600" b="1" dirty="0" smtClean="0">
                <a:latin typeface="Arial" pitchFamily="34" charset="0"/>
                <a:cs typeface="Arial" pitchFamily="34" charset="0"/>
              </a:rPr>
              <a:t>.</a:t>
            </a:r>
          </a:p>
          <a:p>
            <a:pPr marL="493200" indent="0">
              <a:buClrTx/>
              <a:buNone/>
            </a:pPr>
            <a:endParaRPr lang="es-MX" sz="1100" dirty="0" smtClean="0">
              <a:latin typeface="Arial" pitchFamily="34" charset="0"/>
              <a:cs typeface="Arial" pitchFamily="34" charset="0"/>
            </a:endParaRPr>
          </a:p>
          <a:p>
            <a:pPr marL="868680" indent="0" algn="just">
              <a:buClrTx/>
              <a:buNone/>
            </a:pPr>
            <a:r>
              <a:rPr lang="es-MX" sz="1500" b="1" dirty="0" smtClean="0">
                <a:latin typeface="Arial" pitchFamily="34" charset="0"/>
                <a:cs typeface="Arial" pitchFamily="34" charset="0"/>
              </a:rPr>
              <a:t>a) Meta </a:t>
            </a:r>
            <a:r>
              <a:rPr lang="es-MX" sz="1500" b="1" dirty="0">
                <a:latin typeface="Arial" pitchFamily="34" charset="0"/>
                <a:cs typeface="Arial" pitchFamily="34" charset="0"/>
              </a:rPr>
              <a:t>programada: </a:t>
            </a:r>
            <a:r>
              <a:rPr lang="es-MX" sz="1500" dirty="0">
                <a:latin typeface="Arial" pitchFamily="34" charset="0"/>
                <a:cs typeface="Arial" pitchFamily="34" charset="0"/>
              </a:rPr>
              <a:t>Corresponde al valor de la meta que se programa para   cumplirse durante el trimestre</a:t>
            </a:r>
            <a:r>
              <a:rPr lang="es-MX" sz="1500" dirty="0" smtClean="0">
                <a:latin typeface="Arial" pitchFamily="34" charset="0"/>
                <a:cs typeface="Arial" pitchFamily="34" charset="0"/>
              </a:rPr>
              <a:t>.</a:t>
            </a:r>
          </a:p>
          <a:p>
            <a:pPr marL="868680" indent="0" algn="just">
              <a:buClrTx/>
              <a:buNone/>
            </a:pPr>
            <a:endParaRPr lang="es-MX" sz="1500" dirty="0">
              <a:latin typeface="Arial" pitchFamily="34" charset="0"/>
              <a:cs typeface="Arial" pitchFamily="34" charset="0"/>
            </a:endParaRPr>
          </a:p>
          <a:p>
            <a:pPr marL="868680" indent="0" algn="just">
              <a:buClrTx/>
              <a:buNone/>
            </a:pPr>
            <a:r>
              <a:rPr lang="es-MX" sz="1500" b="1" dirty="0" smtClean="0">
                <a:latin typeface="Arial" pitchFamily="34" charset="0"/>
                <a:cs typeface="Arial" pitchFamily="34" charset="0"/>
              </a:rPr>
              <a:t>b) Meta</a:t>
            </a:r>
            <a:r>
              <a:rPr lang="es-MX" sz="1500" b="1" dirty="0">
                <a:latin typeface="Arial" pitchFamily="34" charset="0"/>
                <a:cs typeface="Arial" pitchFamily="34" charset="0"/>
              </a:rPr>
              <a:t>:</a:t>
            </a:r>
            <a:r>
              <a:rPr lang="es-MX" sz="1500" dirty="0">
                <a:latin typeface="Arial" pitchFamily="34" charset="0"/>
                <a:cs typeface="Arial" pitchFamily="34" charset="0"/>
              </a:rPr>
              <a:t> Corresponde al valor de la meta que se alcanza en el trimestre</a:t>
            </a:r>
            <a:r>
              <a:rPr lang="es-MX" sz="1500" dirty="0" smtClean="0">
                <a:latin typeface="Arial" pitchFamily="34" charset="0"/>
                <a:cs typeface="Arial" pitchFamily="34" charset="0"/>
              </a:rPr>
              <a:t>.</a:t>
            </a:r>
          </a:p>
          <a:p>
            <a:pPr marL="868680" indent="0" algn="just">
              <a:buClrTx/>
              <a:buNone/>
            </a:pPr>
            <a:endParaRPr lang="es-MX" sz="1500" dirty="0">
              <a:latin typeface="Arial" pitchFamily="34" charset="0"/>
              <a:cs typeface="Arial" pitchFamily="34" charset="0"/>
            </a:endParaRPr>
          </a:p>
          <a:p>
            <a:pPr marL="868680" indent="0" algn="just">
              <a:buClrTx/>
              <a:buNone/>
            </a:pPr>
            <a:r>
              <a:rPr lang="es-MX" sz="1500" b="1" dirty="0" smtClean="0">
                <a:latin typeface="Arial" pitchFamily="34" charset="0"/>
                <a:cs typeface="Arial" pitchFamily="34" charset="0"/>
              </a:rPr>
              <a:t>c) Monto alcanzado: </a:t>
            </a:r>
            <a:r>
              <a:rPr lang="es-MX" sz="1500" dirty="0" smtClean="0">
                <a:latin typeface="Arial" pitchFamily="34" charset="0"/>
                <a:cs typeface="Arial" pitchFamily="34" charset="0"/>
              </a:rPr>
              <a:t>Corresponde </a:t>
            </a:r>
            <a:r>
              <a:rPr lang="es-MX" sz="1500" dirty="0">
                <a:latin typeface="Arial" pitchFamily="34" charset="0"/>
                <a:cs typeface="Arial" pitchFamily="34" charset="0"/>
              </a:rPr>
              <a:t>al valor financiero que aprueba el Departamento de Comprobación Financiera durante el periodo de captura financiera</a:t>
            </a:r>
            <a:r>
              <a:rPr lang="es-MX" sz="1500" dirty="0" smtClean="0">
                <a:latin typeface="Arial" pitchFamily="34" charset="0"/>
                <a:cs typeface="Arial" pitchFamily="34" charset="0"/>
              </a:rPr>
              <a:t>.</a:t>
            </a:r>
          </a:p>
          <a:p>
            <a:pPr marL="868680" indent="0" algn="just">
              <a:buClrTx/>
              <a:buNone/>
            </a:pPr>
            <a:endParaRPr lang="es-MX" sz="1500" dirty="0" smtClean="0">
              <a:latin typeface="Arial" pitchFamily="34" charset="0"/>
              <a:cs typeface="Arial" pitchFamily="34" charset="0"/>
            </a:endParaRPr>
          </a:p>
          <a:p>
            <a:pPr marL="868680" indent="0" algn="just">
              <a:buClrTx/>
              <a:buNone/>
            </a:pPr>
            <a:r>
              <a:rPr lang="es-MX" sz="1500" b="1" dirty="0" smtClean="0">
                <a:latin typeface="Arial" pitchFamily="34" charset="0"/>
                <a:cs typeface="Arial" pitchFamily="34" charset="0"/>
              </a:rPr>
              <a:t>d) Observaciones</a:t>
            </a:r>
            <a:r>
              <a:rPr lang="es-MX" sz="1500" dirty="0">
                <a:latin typeface="Arial" pitchFamily="34" charset="0"/>
                <a:cs typeface="Arial" pitchFamily="34" charset="0"/>
              </a:rPr>
              <a:t>: Si se generan observaciones por parte la DFI en alguna </a:t>
            </a:r>
            <a:r>
              <a:rPr lang="es-MX" sz="1500" dirty="0" smtClean="0">
                <a:latin typeface="Arial" pitchFamily="34" charset="0"/>
                <a:cs typeface="Arial" pitchFamily="34" charset="0"/>
              </a:rPr>
              <a:t>de las </a:t>
            </a:r>
            <a:r>
              <a:rPr lang="es-MX" sz="1500" dirty="0">
                <a:latin typeface="Arial" pitchFamily="34" charset="0"/>
                <a:cs typeface="Arial" pitchFamily="34" charset="0"/>
              </a:rPr>
              <a:t>metas, la casilla de </a:t>
            </a:r>
            <a:r>
              <a:rPr lang="es-MX" sz="1500" b="1" dirty="0">
                <a:latin typeface="Arial" pitchFamily="34" charset="0"/>
                <a:cs typeface="Arial" pitchFamily="34" charset="0"/>
              </a:rPr>
              <a:t>“observaciones” </a:t>
            </a:r>
            <a:r>
              <a:rPr lang="es-MX" sz="1500" dirty="0">
                <a:latin typeface="Arial" pitchFamily="34" charset="0"/>
                <a:cs typeface="Arial" pitchFamily="34" charset="0"/>
              </a:rPr>
              <a:t>se marcara de diferente color o </a:t>
            </a:r>
            <a:r>
              <a:rPr lang="es-MX" sz="1500" dirty="0" smtClean="0">
                <a:latin typeface="Arial" pitchFamily="34" charset="0"/>
                <a:cs typeface="Arial" pitchFamily="34" charset="0"/>
              </a:rPr>
              <a:t>con un asterisco.</a:t>
            </a:r>
          </a:p>
          <a:p>
            <a:pPr marL="1828800" lvl="4" indent="0" algn="just">
              <a:lnSpc>
                <a:spcPct val="120000"/>
              </a:lnSpc>
              <a:buClrTx/>
              <a:buNone/>
            </a:pPr>
            <a:endParaRPr lang="es-MX" sz="1600" dirty="0" smtClean="0">
              <a:latin typeface="Arial" pitchFamily="34" charset="0"/>
              <a:cs typeface="Arial" pitchFamily="34" charset="0"/>
            </a:endParaRPr>
          </a:p>
          <a:p>
            <a:pPr marL="0" indent="0" algn="just">
              <a:lnSpc>
                <a:spcPct val="120000"/>
              </a:lnSpc>
              <a:buNone/>
            </a:pPr>
            <a:endParaRPr lang="es-MX" sz="1600" b="1" dirty="0" smtClean="0">
              <a:latin typeface="Arial" pitchFamily="34" charset="0"/>
              <a:cs typeface="Arial" pitchFamily="34" charset="0"/>
            </a:endParaRPr>
          </a:p>
          <a:p>
            <a:pPr marL="0" indent="0">
              <a:lnSpc>
                <a:spcPct val="120000"/>
              </a:lnSpc>
              <a:buNone/>
            </a:pPr>
            <a:endParaRPr lang="es-MX" sz="1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740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4294967295"/>
          </p:nvPr>
        </p:nvPicPr>
        <p:blipFill rotWithShape="1">
          <a:blip r:embed="rId2"/>
          <a:srcRect t="3769" b="10351"/>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
        <p:nvSpPr>
          <p:cNvPr id="8" name="7 Flecha abajo"/>
          <p:cNvSpPr/>
          <p:nvPr/>
        </p:nvSpPr>
        <p:spPr>
          <a:xfrm>
            <a:off x="1913882" y="1196006"/>
            <a:ext cx="785910" cy="540554"/>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2</a:t>
            </a:r>
          </a:p>
        </p:txBody>
      </p:sp>
      <p:sp>
        <p:nvSpPr>
          <p:cNvPr id="9" name="8 Flecha arriba"/>
          <p:cNvSpPr/>
          <p:nvPr/>
        </p:nvSpPr>
        <p:spPr>
          <a:xfrm>
            <a:off x="0" y="2708919"/>
            <a:ext cx="813752" cy="648073"/>
          </a:xfrm>
          <a:prstGeom prst="up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3</a:t>
            </a:r>
          </a:p>
        </p:txBody>
      </p:sp>
      <p:sp>
        <p:nvSpPr>
          <p:cNvPr id="10" name="9 Flecha abajo"/>
          <p:cNvSpPr/>
          <p:nvPr/>
        </p:nvSpPr>
        <p:spPr>
          <a:xfrm>
            <a:off x="1974764" y="2639668"/>
            <a:ext cx="797036" cy="627303"/>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4</a:t>
            </a:r>
            <a:endParaRPr lang="es-MX" sz="2000" dirty="0">
              <a:solidFill>
                <a:schemeClr val="tx1"/>
              </a:solidFill>
              <a:latin typeface="Arial" pitchFamily="34" charset="0"/>
              <a:cs typeface="Arial" pitchFamily="34" charset="0"/>
            </a:endParaRPr>
          </a:p>
        </p:txBody>
      </p:sp>
      <p:sp>
        <p:nvSpPr>
          <p:cNvPr id="11" name="10 Flecha derecha"/>
          <p:cNvSpPr/>
          <p:nvPr/>
        </p:nvSpPr>
        <p:spPr>
          <a:xfrm>
            <a:off x="4932040" y="2780928"/>
            <a:ext cx="648072" cy="792088"/>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5</a:t>
            </a:r>
            <a:endParaRPr lang="es-MX" sz="2000" dirty="0">
              <a:solidFill>
                <a:schemeClr val="tx1"/>
              </a:solidFill>
              <a:latin typeface="Arial" pitchFamily="34" charset="0"/>
              <a:cs typeface="Arial" pitchFamily="34" charset="0"/>
            </a:endParaRPr>
          </a:p>
        </p:txBody>
      </p:sp>
      <p:sp>
        <p:nvSpPr>
          <p:cNvPr id="12" name="11 Flecha abajo"/>
          <p:cNvSpPr/>
          <p:nvPr/>
        </p:nvSpPr>
        <p:spPr>
          <a:xfrm>
            <a:off x="7826180" y="2276872"/>
            <a:ext cx="798973" cy="653584"/>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rPr>
              <a:t>6</a:t>
            </a:r>
            <a:endParaRPr lang="es-MX" sz="2000" dirty="0">
              <a:solidFill>
                <a:schemeClr val="tx1"/>
              </a:solidFill>
            </a:endParaRPr>
          </a:p>
        </p:txBody>
      </p:sp>
      <p:sp>
        <p:nvSpPr>
          <p:cNvPr id="13" name="12 Flecha abajo"/>
          <p:cNvSpPr/>
          <p:nvPr/>
        </p:nvSpPr>
        <p:spPr>
          <a:xfrm>
            <a:off x="3419872" y="1466283"/>
            <a:ext cx="720080" cy="612409"/>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7</a:t>
            </a:r>
            <a:endParaRPr lang="es-MX" sz="2000" dirty="0" smtClean="0">
              <a:solidFill>
                <a:schemeClr val="tx1"/>
              </a:solidFill>
              <a:latin typeface="Arial" pitchFamily="34" charset="0"/>
              <a:cs typeface="Arial" pitchFamily="34" charset="0"/>
            </a:endParaRPr>
          </a:p>
        </p:txBody>
      </p:sp>
      <p:sp>
        <p:nvSpPr>
          <p:cNvPr id="14" name="13 Flecha abajo"/>
          <p:cNvSpPr/>
          <p:nvPr/>
        </p:nvSpPr>
        <p:spPr>
          <a:xfrm>
            <a:off x="8285822" y="1443741"/>
            <a:ext cx="678665" cy="634951"/>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8</a:t>
            </a:r>
          </a:p>
        </p:txBody>
      </p:sp>
      <p:sp>
        <p:nvSpPr>
          <p:cNvPr id="15" name="14 Flecha abajo"/>
          <p:cNvSpPr/>
          <p:nvPr/>
        </p:nvSpPr>
        <p:spPr>
          <a:xfrm>
            <a:off x="616506" y="1916833"/>
            <a:ext cx="733911" cy="522398"/>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9</a:t>
            </a:r>
          </a:p>
        </p:txBody>
      </p:sp>
      <p:sp>
        <p:nvSpPr>
          <p:cNvPr id="16" name="15 Flecha abajo"/>
          <p:cNvSpPr/>
          <p:nvPr/>
        </p:nvSpPr>
        <p:spPr>
          <a:xfrm>
            <a:off x="453455" y="948269"/>
            <a:ext cx="720595" cy="495473"/>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1</a:t>
            </a:r>
          </a:p>
        </p:txBody>
      </p:sp>
    </p:spTree>
    <p:extLst>
      <p:ext uri="{BB962C8B-B14F-4D97-AF65-F5344CB8AC3E}">
        <p14:creationId xmlns:p14="http://schemas.microsoft.com/office/powerpoint/2010/main" val="455571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40875" y="1036940"/>
            <a:ext cx="8856984" cy="5704428"/>
          </a:xfrm>
          <a:prstGeom prst="rect">
            <a:avLst/>
          </a:prstGeom>
        </p:spPr>
        <p:txBody>
          <a:bodyPr>
            <a:noAutofit/>
          </a:bodyPr>
          <a:lstStyle/>
          <a:p>
            <a:pPr marL="0" indent="0" algn="just">
              <a:spcBef>
                <a:spcPts val="0"/>
              </a:spcBef>
              <a:buFont typeface="Wingdings" pitchFamily="2" charset="2"/>
              <a:buNone/>
            </a:pPr>
            <a:r>
              <a:rPr lang="es-MX" sz="1600" b="1" dirty="0" smtClean="0">
                <a:latin typeface="Arial" panose="020B0604020202020204" pitchFamily="34" charset="0"/>
                <a:cs typeface="Arial" pitchFamily="34" charset="0"/>
              </a:rPr>
              <a:t>Metas </a:t>
            </a:r>
            <a:r>
              <a:rPr lang="es-MX" sz="1600" b="1" dirty="0">
                <a:latin typeface="Arial" pitchFamily="34" charset="0"/>
                <a:cs typeface="Arial" pitchFamily="34" charset="0"/>
              </a:rPr>
              <a:t>Académicas</a:t>
            </a:r>
            <a:r>
              <a:rPr lang="es-MX" sz="1600" dirty="0">
                <a:latin typeface="Arial" pitchFamily="34" charset="0"/>
                <a:cs typeface="Arial" pitchFamily="34" charset="0"/>
              </a:rPr>
              <a:t>: </a:t>
            </a:r>
            <a:r>
              <a:rPr lang="es-MX" sz="1600" b="1" dirty="0">
                <a:latin typeface="Arial" pitchFamily="34" charset="0"/>
                <a:cs typeface="Arial" pitchFamily="34" charset="0"/>
              </a:rPr>
              <a:t>En este nivel se debe informar, conforme al </a:t>
            </a:r>
            <a:r>
              <a:rPr lang="es-MX" sz="1600" b="1" dirty="0" smtClean="0">
                <a:latin typeface="Arial" pitchFamily="34" charset="0"/>
                <a:cs typeface="Arial" pitchFamily="34" charset="0"/>
              </a:rPr>
              <a:t>formato establecido</a:t>
            </a:r>
            <a:r>
              <a:rPr lang="es-MX" sz="1600" b="1" dirty="0">
                <a:latin typeface="Arial" pitchFamily="34" charset="0"/>
                <a:cs typeface="Arial" pitchFamily="34" charset="0"/>
              </a:rPr>
              <a:t>, los siguientes elementos</a:t>
            </a:r>
            <a:r>
              <a:rPr lang="es-MX" sz="1600" b="1" dirty="0" smtClean="0">
                <a:latin typeface="Arial" pitchFamily="34" charset="0"/>
                <a:cs typeface="Arial" pitchFamily="34" charset="0"/>
              </a:rPr>
              <a:t>:</a:t>
            </a:r>
          </a:p>
          <a:p>
            <a:pPr marL="0" indent="0" algn="just">
              <a:spcBef>
                <a:spcPts val="0"/>
              </a:spcBef>
              <a:buFont typeface="Wingdings" pitchFamily="2" charset="2"/>
              <a:buNone/>
            </a:pPr>
            <a:endParaRPr lang="es-MX" sz="1600" b="1" dirty="0">
              <a:latin typeface="Arial" pitchFamily="34" charset="0"/>
              <a:cs typeface="Arial" pitchFamily="34" charset="0"/>
            </a:endParaRPr>
          </a:p>
          <a:p>
            <a:pPr marL="396000" indent="0" algn="just">
              <a:lnSpc>
                <a:spcPct val="120000"/>
              </a:lnSpc>
              <a:buClrTx/>
              <a:buNone/>
            </a:pPr>
            <a:r>
              <a:rPr lang="es-MX" sz="1600" b="1" dirty="0" smtClean="0">
                <a:latin typeface="Arial" pitchFamily="34" charset="0"/>
                <a:cs typeface="Arial" pitchFamily="34" charset="0"/>
              </a:rPr>
              <a:t>1. Número </a:t>
            </a:r>
            <a:r>
              <a:rPr lang="es-MX" sz="1600" b="1" dirty="0">
                <a:latin typeface="Arial" pitchFamily="34" charset="0"/>
                <a:cs typeface="Arial" pitchFamily="34" charset="0"/>
              </a:rPr>
              <a:t>de meta académica: </a:t>
            </a:r>
            <a:r>
              <a:rPr lang="es-MX" sz="1600" dirty="0">
                <a:latin typeface="Arial" pitchFamily="34" charset="0"/>
                <a:cs typeface="Arial" pitchFamily="34" charset="0"/>
              </a:rPr>
              <a:t>Columna que muestra el valor numérico con el que se priorizó la importancia </a:t>
            </a:r>
            <a:r>
              <a:rPr lang="es-MX" sz="1600" dirty="0" smtClean="0">
                <a:latin typeface="Arial" pitchFamily="34" charset="0"/>
                <a:cs typeface="Arial" pitchFamily="34" charset="0"/>
              </a:rPr>
              <a:t>al </a:t>
            </a:r>
            <a:r>
              <a:rPr lang="es-MX" sz="1600" dirty="0">
                <a:latin typeface="Arial" pitchFamily="34" charset="0"/>
                <a:cs typeface="Arial" pitchFamily="34" charset="0"/>
              </a:rPr>
              <a:t>momento de formular el proyecto. El número con el que aparecen </a:t>
            </a:r>
            <a:r>
              <a:rPr lang="es-MX" sz="1600" dirty="0" smtClean="0">
                <a:latin typeface="Arial" pitchFamily="34" charset="0"/>
                <a:cs typeface="Arial" pitchFamily="34" charset="0"/>
              </a:rPr>
              <a:t>listadas </a:t>
            </a:r>
            <a:r>
              <a:rPr lang="es-MX" sz="1600" dirty="0">
                <a:latin typeface="Arial" pitchFamily="34" charset="0"/>
                <a:cs typeface="Arial" pitchFamily="34" charset="0"/>
              </a:rPr>
              <a:t>las metas académicas no se modifica, aun cuando haya sido apoyada o no</a:t>
            </a:r>
            <a:r>
              <a:rPr lang="es-MX" sz="1600" dirty="0" smtClean="0">
                <a:latin typeface="Arial" pitchFamily="34" charset="0"/>
                <a:cs typeface="Arial" pitchFamily="34" charset="0"/>
              </a:rPr>
              <a:t>.</a:t>
            </a:r>
          </a:p>
          <a:p>
            <a:pPr marL="396000" indent="0" algn="just">
              <a:lnSpc>
                <a:spcPct val="120000"/>
              </a:lnSpc>
              <a:buClrTx/>
              <a:buNone/>
            </a:pPr>
            <a:endParaRPr lang="es-MX" sz="1600" b="1" dirty="0">
              <a:latin typeface="Arial" pitchFamily="34" charset="0"/>
              <a:cs typeface="Arial" pitchFamily="34" charset="0"/>
            </a:endParaRPr>
          </a:p>
          <a:p>
            <a:pPr marL="396000" indent="0" algn="just">
              <a:lnSpc>
                <a:spcPct val="120000"/>
              </a:lnSpc>
              <a:buClrTx/>
              <a:buNone/>
            </a:pPr>
            <a:r>
              <a:rPr lang="es-MX" sz="1600" b="1" dirty="0" smtClean="0">
                <a:latin typeface="Arial" pitchFamily="34" charset="0"/>
                <a:cs typeface="Arial" pitchFamily="34" charset="0"/>
              </a:rPr>
              <a:t>2. Meta Programada: </a:t>
            </a:r>
            <a:r>
              <a:rPr lang="es-MX" sz="1600" dirty="0">
                <a:latin typeface="Arial" pitchFamily="34" charset="0"/>
                <a:cs typeface="Arial" pitchFamily="34" charset="0"/>
              </a:rPr>
              <a:t>Columna que muestra el valor numérico ajustado respecto al valor original planeado, que la institución, en el proceso de reprogramación, se comprometió alcanzar con los recursos </a:t>
            </a:r>
            <a:r>
              <a:rPr lang="es-MX" sz="1600" dirty="0" smtClean="0">
                <a:latin typeface="Arial" pitchFamily="34" charset="0"/>
                <a:cs typeface="Arial" pitchFamily="34" charset="0"/>
              </a:rPr>
              <a:t>autorizados.</a:t>
            </a:r>
          </a:p>
          <a:p>
            <a:pPr marL="396000" indent="0" algn="just">
              <a:lnSpc>
                <a:spcPct val="120000"/>
              </a:lnSpc>
              <a:buClrTx/>
              <a:buNone/>
            </a:pPr>
            <a:endParaRPr lang="es-MX" sz="1600" b="1" dirty="0">
              <a:latin typeface="Arial" pitchFamily="34" charset="0"/>
              <a:cs typeface="Arial" pitchFamily="34" charset="0"/>
            </a:endParaRPr>
          </a:p>
          <a:p>
            <a:pPr marL="396000" indent="0" algn="just">
              <a:lnSpc>
                <a:spcPct val="120000"/>
              </a:lnSpc>
              <a:buClrTx/>
              <a:buNone/>
            </a:pPr>
            <a:r>
              <a:rPr lang="es-MX" sz="1600" b="1" dirty="0" smtClean="0">
                <a:latin typeface="Arial" pitchFamily="34" charset="0"/>
                <a:cs typeface="Arial" pitchFamily="34" charset="0"/>
              </a:rPr>
              <a:t>3. Meta</a:t>
            </a:r>
            <a:r>
              <a:rPr lang="es-MX" sz="1600" dirty="0" smtClean="0">
                <a:latin typeface="Arial" pitchFamily="34" charset="0"/>
                <a:cs typeface="Arial" pitchFamily="34" charset="0"/>
              </a:rPr>
              <a:t>: Columna </a:t>
            </a:r>
            <a:r>
              <a:rPr lang="es-MX" sz="1600" dirty="0">
                <a:latin typeface="Arial" pitchFamily="34" charset="0"/>
                <a:cs typeface="Arial" pitchFamily="34" charset="0"/>
              </a:rPr>
              <a:t>que contiene los campos en donde se deberá capturar </a:t>
            </a:r>
            <a:r>
              <a:rPr lang="es-MX" sz="1600" dirty="0" smtClean="0">
                <a:latin typeface="Arial" pitchFamily="34" charset="0"/>
                <a:cs typeface="Arial" pitchFamily="34" charset="0"/>
              </a:rPr>
              <a:t>el valor </a:t>
            </a:r>
            <a:r>
              <a:rPr lang="es-MX" sz="1600" dirty="0">
                <a:latin typeface="Arial" pitchFamily="34" charset="0"/>
                <a:cs typeface="Arial" pitchFamily="34" charset="0"/>
              </a:rPr>
              <a:t>numérico alcanzado en cada trimestre, respecto del valor anual ajustado o comprometido. En esta parte se debe considerar lo siguiente</a:t>
            </a:r>
            <a:r>
              <a:rPr lang="es-MX" sz="1600" dirty="0" smtClean="0">
                <a:latin typeface="Arial" pitchFamily="34" charset="0"/>
                <a:cs typeface="Arial" pitchFamily="34" charset="0"/>
              </a:rPr>
              <a:t>:</a:t>
            </a:r>
          </a:p>
          <a:p>
            <a:pPr marL="396000" indent="0" algn="just">
              <a:lnSpc>
                <a:spcPct val="120000"/>
              </a:lnSpc>
              <a:buClrTx/>
              <a:buNone/>
            </a:pPr>
            <a:endParaRPr lang="es-MX" sz="1400" dirty="0">
              <a:latin typeface="Arial" pitchFamily="34" charset="0"/>
              <a:cs typeface="Arial" pitchFamily="34" charset="0"/>
            </a:endParaRPr>
          </a:p>
          <a:p>
            <a:pPr marL="853200" indent="0" algn="just">
              <a:lnSpc>
                <a:spcPct val="120000"/>
              </a:lnSpc>
              <a:buClrTx/>
              <a:buNone/>
            </a:pPr>
            <a:r>
              <a:rPr lang="es-MX" sz="1400" b="1" dirty="0">
                <a:latin typeface="Arial" pitchFamily="34" charset="0"/>
                <a:cs typeface="Arial" pitchFamily="34" charset="0"/>
              </a:rPr>
              <a:t>a) </a:t>
            </a:r>
            <a:r>
              <a:rPr lang="es-MX" sz="1400" dirty="0">
                <a:latin typeface="Arial" pitchFamily="34" charset="0"/>
                <a:cs typeface="Arial" pitchFamily="34" charset="0"/>
              </a:rPr>
              <a:t>El valor a capturar en un trimestre no puede ser menor o igual al registrado en trimestres anteriores. </a:t>
            </a:r>
          </a:p>
          <a:p>
            <a:pPr marL="396000" indent="0" algn="just">
              <a:lnSpc>
                <a:spcPct val="120000"/>
              </a:lnSpc>
              <a:buClrTx/>
              <a:buNone/>
            </a:pPr>
            <a:endParaRPr lang="es-MX" sz="1600" dirty="0" smtClean="0">
              <a:latin typeface="Arial" pitchFamily="34" charset="0"/>
              <a:cs typeface="Arial" pitchFamily="34" charset="0"/>
            </a:endParaRPr>
          </a:p>
          <a:p>
            <a:pPr marL="1828800" lvl="4" indent="0" algn="just">
              <a:lnSpc>
                <a:spcPct val="120000"/>
              </a:lnSpc>
              <a:buClr>
                <a:schemeClr val="accent1"/>
              </a:buClr>
              <a:buNone/>
            </a:pPr>
            <a:endParaRPr lang="es-MX" dirty="0" smtClean="0">
              <a:latin typeface="Arial" pitchFamily="34" charset="0"/>
              <a:cs typeface="Arial" pitchFamily="34" charset="0"/>
            </a:endParaRPr>
          </a:p>
          <a:p>
            <a:pPr marL="1828800" lvl="4" indent="0" algn="just">
              <a:lnSpc>
                <a:spcPct val="120000"/>
              </a:lnSpc>
              <a:buClr>
                <a:schemeClr val="accent1"/>
              </a:buClr>
              <a:buNone/>
            </a:pPr>
            <a:endParaRPr lang="es-MX" dirty="0">
              <a:latin typeface="Arial" pitchFamily="34" charset="0"/>
              <a:cs typeface="Arial" pitchFamily="34" charset="0"/>
            </a:endParaRPr>
          </a:p>
          <a:p>
            <a:pPr marL="0" indent="0">
              <a:buNone/>
            </a:pPr>
            <a:endParaRPr lang="es-MX" dirty="0">
              <a:latin typeface="Arial" pitchFamily="34" charset="0"/>
              <a:cs typeface="Arial"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750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9512" y="1052052"/>
            <a:ext cx="8784975" cy="5689315"/>
          </a:xfrm>
          <a:prstGeom prst="rect">
            <a:avLst/>
          </a:prstGeom>
        </p:spPr>
        <p:txBody>
          <a:bodyPr>
            <a:noAutofit/>
          </a:bodyPr>
          <a:lstStyle/>
          <a:p>
            <a:pPr marL="853200" indent="0" algn="just">
              <a:spcBef>
                <a:spcPts val="0"/>
              </a:spcBef>
              <a:buNone/>
            </a:pPr>
            <a:r>
              <a:rPr lang="es-MX" sz="1400" b="1" dirty="0" smtClean="0">
                <a:latin typeface="Arial" pitchFamily="34" charset="0"/>
                <a:cs typeface="Arial" pitchFamily="34" charset="0"/>
              </a:rPr>
              <a:t>b) Cuando no se tenga avance en la meta programada, el campo debe quedar en cero y no capturar el mismo valor del trimestre anterior.</a:t>
            </a:r>
            <a:r>
              <a:rPr lang="es-MX" sz="1400" dirty="0" smtClean="0">
                <a:latin typeface="Arial" pitchFamily="34" charset="0"/>
                <a:cs typeface="Arial" pitchFamily="34" charset="0"/>
              </a:rPr>
              <a:t> Se recomienda que en estos 	casos, se justifique el por qué no se tuvo avance.</a:t>
            </a:r>
          </a:p>
          <a:p>
            <a:pPr marL="853200" indent="0" algn="just">
              <a:spcBef>
                <a:spcPts val="0"/>
              </a:spcBef>
              <a:buNone/>
            </a:pPr>
            <a:endParaRPr lang="es-MX" sz="1400" dirty="0">
              <a:latin typeface="Arial" pitchFamily="34" charset="0"/>
              <a:cs typeface="Arial" pitchFamily="34" charset="0"/>
            </a:endParaRPr>
          </a:p>
          <a:p>
            <a:pPr marL="853200" indent="0" algn="just">
              <a:spcBef>
                <a:spcPts val="0"/>
              </a:spcBef>
              <a:buNone/>
            </a:pPr>
            <a:r>
              <a:rPr lang="es-MX" sz="1400" b="1" dirty="0" smtClean="0">
                <a:latin typeface="Arial" pitchFamily="34" charset="0"/>
                <a:cs typeface="Arial" pitchFamily="34" charset="0"/>
              </a:rPr>
              <a:t>c)</a:t>
            </a:r>
            <a:r>
              <a:rPr lang="es-MX" sz="1400" dirty="0" smtClean="0">
                <a:latin typeface="Arial" pitchFamily="34" charset="0"/>
                <a:cs typeface="Arial" pitchFamily="34" charset="0"/>
              </a:rPr>
              <a:t> Cuando </a:t>
            </a:r>
            <a:r>
              <a:rPr lang="es-MX" sz="1400" dirty="0">
                <a:latin typeface="Arial" pitchFamily="34" charset="0"/>
                <a:cs typeface="Arial" pitchFamily="34" charset="0"/>
              </a:rPr>
              <a:t>se logré cumplir la meta anual antes del </a:t>
            </a:r>
            <a:r>
              <a:rPr lang="es-MX" sz="1400" dirty="0" smtClean="0">
                <a:latin typeface="Arial" pitchFamily="34" charset="0"/>
                <a:cs typeface="Arial" pitchFamily="34" charset="0"/>
              </a:rPr>
              <a:t>cuarto trimestre</a:t>
            </a:r>
            <a:r>
              <a:rPr lang="es-MX" sz="1400" dirty="0">
                <a:latin typeface="Arial" pitchFamily="34" charset="0"/>
                <a:cs typeface="Arial" pitchFamily="34" charset="0"/>
              </a:rPr>
              <a:t>, </a:t>
            </a:r>
            <a:r>
              <a:rPr lang="es-MX" sz="1400" b="1" dirty="0">
                <a:latin typeface="Arial" pitchFamily="34" charset="0"/>
                <a:cs typeface="Arial" pitchFamily="34" charset="0"/>
              </a:rPr>
              <a:t>no</a:t>
            </a:r>
            <a:r>
              <a:rPr lang="es-MX" sz="1400" dirty="0">
                <a:latin typeface="Arial" pitchFamily="34" charset="0"/>
                <a:cs typeface="Arial" pitchFamily="34" charset="0"/>
              </a:rPr>
              <a:t> se debe recorrer el valor cumplido a los </a:t>
            </a:r>
            <a:r>
              <a:rPr lang="es-MX" sz="1400" dirty="0" smtClean="0">
                <a:latin typeface="Arial" pitchFamily="34" charset="0"/>
                <a:cs typeface="Arial" pitchFamily="34" charset="0"/>
              </a:rPr>
              <a:t>siguientes trimestres</a:t>
            </a:r>
            <a:r>
              <a:rPr lang="es-MX" sz="1400" dirty="0">
                <a:latin typeface="Arial" pitchFamily="34" charset="0"/>
                <a:cs typeface="Arial" pitchFamily="34" charset="0"/>
              </a:rPr>
              <a:t> </a:t>
            </a:r>
            <a:r>
              <a:rPr lang="es-MX" sz="1400" dirty="0" smtClean="0">
                <a:latin typeface="Arial" pitchFamily="34" charset="0"/>
                <a:cs typeface="Arial" pitchFamily="34" charset="0"/>
              </a:rPr>
              <a:t>y se deberá, invariablemente justificar la (s) causa (s) que permitió (</a:t>
            </a:r>
            <a:r>
              <a:rPr lang="es-MX" sz="1400" dirty="0" err="1" smtClean="0">
                <a:latin typeface="Arial" pitchFamily="34" charset="0"/>
                <a:cs typeface="Arial" pitchFamily="34" charset="0"/>
              </a:rPr>
              <a:t>eron</a:t>
            </a:r>
            <a:r>
              <a:rPr lang="es-MX" sz="1400" dirty="0" smtClean="0">
                <a:latin typeface="Arial" pitchFamily="34" charset="0"/>
                <a:cs typeface="Arial" pitchFamily="34" charset="0"/>
              </a:rPr>
              <a:t>), lograr la meta antes del trimestre programado.</a:t>
            </a:r>
          </a:p>
          <a:p>
            <a:pPr marL="853200" indent="0" algn="just">
              <a:spcBef>
                <a:spcPts val="0"/>
              </a:spcBef>
              <a:buNone/>
            </a:pPr>
            <a:endParaRPr lang="es-MX" sz="1400" dirty="0">
              <a:latin typeface="Arial" pitchFamily="34" charset="0"/>
              <a:cs typeface="Arial" pitchFamily="34" charset="0"/>
            </a:endParaRPr>
          </a:p>
          <a:p>
            <a:pPr marL="853200" indent="0" algn="just">
              <a:spcBef>
                <a:spcPts val="0"/>
              </a:spcBef>
              <a:buNone/>
            </a:pPr>
            <a:r>
              <a:rPr lang="es-MX" sz="1400" b="1" dirty="0" smtClean="0">
                <a:latin typeface="Arial" pitchFamily="34" charset="0"/>
                <a:cs typeface="Arial" pitchFamily="34" charset="0"/>
              </a:rPr>
              <a:t>d)</a:t>
            </a:r>
            <a:r>
              <a:rPr lang="es-MX" sz="1400" dirty="0" smtClean="0">
                <a:latin typeface="Arial" pitchFamily="34" charset="0"/>
                <a:cs typeface="Arial" pitchFamily="34" charset="0"/>
              </a:rPr>
              <a:t> Cuando </a:t>
            </a:r>
            <a:r>
              <a:rPr lang="es-MX" sz="1400" dirty="0">
                <a:latin typeface="Arial" pitchFamily="34" charset="0"/>
                <a:cs typeface="Arial" pitchFamily="34" charset="0"/>
              </a:rPr>
              <a:t>se tenga un </a:t>
            </a:r>
            <a:r>
              <a:rPr lang="es-MX" sz="1400" b="1" dirty="0">
                <a:latin typeface="Arial" pitchFamily="34" charset="0"/>
                <a:cs typeface="Arial" pitchFamily="34" charset="0"/>
              </a:rPr>
              <a:t>avance superior</a:t>
            </a:r>
            <a:r>
              <a:rPr lang="es-MX" sz="1400" dirty="0">
                <a:latin typeface="Arial" pitchFamily="34" charset="0"/>
                <a:cs typeface="Arial" pitchFamily="34" charset="0"/>
              </a:rPr>
              <a:t> al valor </a:t>
            </a:r>
            <a:r>
              <a:rPr lang="es-MX" sz="1400" dirty="0" smtClean="0">
                <a:latin typeface="Arial" pitchFamily="34" charset="0"/>
                <a:cs typeface="Arial" pitchFamily="34" charset="0"/>
              </a:rPr>
              <a:t>anual comprometido</a:t>
            </a:r>
            <a:r>
              <a:rPr lang="es-MX" sz="1400" dirty="0">
                <a:latin typeface="Arial" pitchFamily="34" charset="0"/>
                <a:cs typeface="Arial" pitchFamily="34" charset="0"/>
              </a:rPr>
              <a:t>, </a:t>
            </a:r>
            <a:r>
              <a:rPr lang="es-MX" sz="1400" b="1" dirty="0">
                <a:latin typeface="Arial" pitchFamily="34" charset="0"/>
                <a:cs typeface="Arial" pitchFamily="34" charset="0"/>
              </a:rPr>
              <a:t>se deberá justificar </a:t>
            </a:r>
            <a:r>
              <a:rPr lang="es-MX" sz="1400" dirty="0">
                <a:latin typeface="Arial" pitchFamily="34" charset="0"/>
                <a:cs typeface="Arial" pitchFamily="34" charset="0"/>
              </a:rPr>
              <a:t>el por qué se logró un </a:t>
            </a:r>
            <a:r>
              <a:rPr lang="es-MX" sz="1400" dirty="0" smtClean="0">
                <a:latin typeface="Arial" pitchFamily="34" charset="0"/>
                <a:cs typeface="Arial" pitchFamily="34" charset="0"/>
              </a:rPr>
              <a:t>alcance </a:t>
            </a:r>
            <a:r>
              <a:rPr lang="es-MX" sz="1400" dirty="0">
                <a:latin typeface="Arial" pitchFamily="34" charset="0"/>
                <a:cs typeface="Arial" pitchFamily="34" charset="0"/>
              </a:rPr>
              <a:t>mayor al comprometido</a:t>
            </a:r>
            <a:r>
              <a:rPr lang="es-MX" sz="1400" dirty="0" smtClean="0">
                <a:latin typeface="Arial" pitchFamily="34" charset="0"/>
                <a:cs typeface="Arial" pitchFamily="34" charset="0"/>
              </a:rPr>
              <a:t>.</a:t>
            </a:r>
          </a:p>
          <a:p>
            <a:pPr marL="396000" indent="0" algn="just">
              <a:spcBef>
                <a:spcPts val="0"/>
              </a:spcBef>
              <a:buNone/>
            </a:pPr>
            <a:endParaRPr lang="es-MX" sz="1600" b="1" dirty="0" smtClean="0">
              <a:latin typeface="Arial" panose="020B0604020202020204" pitchFamily="34" charset="0"/>
              <a:cs typeface="Arial" panose="020B0604020202020204" pitchFamily="34" charset="0"/>
            </a:endParaRPr>
          </a:p>
          <a:p>
            <a:pPr marL="396000" indent="0" algn="just">
              <a:spcBef>
                <a:spcPts val="0"/>
              </a:spcBef>
              <a:buNone/>
            </a:pPr>
            <a:r>
              <a:rPr lang="es-MX" sz="1600" b="1" dirty="0" smtClean="0">
                <a:latin typeface="Arial" panose="020B0604020202020204" pitchFamily="34" charset="0"/>
                <a:cs typeface="Arial" panose="020B0604020202020204" pitchFamily="34" charset="0"/>
              </a:rPr>
              <a:t>4. Porcentaje </a:t>
            </a:r>
            <a:r>
              <a:rPr lang="es-MX" sz="1600" b="1" dirty="0">
                <a:latin typeface="Arial" pitchFamily="34" charset="0"/>
                <a:cs typeface="Arial" pitchFamily="34" charset="0"/>
              </a:rPr>
              <a:t>de avance</a:t>
            </a:r>
            <a:r>
              <a:rPr lang="es-MX" sz="1600" dirty="0">
                <a:latin typeface="Arial" pitchFamily="34" charset="0"/>
                <a:cs typeface="Arial" pitchFamily="34" charset="0"/>
              </a:rPr>
              <a:t>: Campo que muestra el resultado </a:t>
            </a:r>
            <a:r>
              <a:rPr lang="es-MX" sz="1600" dirty="0" smtClean="0">
                <a:latin typeface="Arial" pitchFamily="34" charset="0"/>
                <a:cs typeface="Arial" pitchFamily="34" charset="0"/>
              </a:rPr>
              <a:t>numérico </a:t>
            </a:r>
            <a:r>
              <a:rPr lang="es-MX" sz="1600" dirty="0">
                <a:latin typeface="Arial" pitchFamily="34" charset="0"/>
                <a:cs typeface="Arial" pitchFamily="34" charset="0"/>
              </a:rPr>
              <a:t>que se obtiene al dividir el valor alcanzado </a:t>
            </a:r>
            <a:r>
              <a:rPr lang="es-MX" sz="1600" dirty="0" smtClean="0">
                <a:latin typeface="Arial" pitchFamily="34" charset="0"/>
                <a:cs typeface="Arial" pitchFamily="34" charset="0"/>
              </a:rPr>
              <a:t>	de </a:t>
            </a:r>
            <a:r>
              <a:rPr lang="es-MX" sz="1600" dirty="0">
                <a:latin typeface="Arial" pitchFamily="34" charset="0"/>
                <a:cs typeface="Arial" pitchFamily="34" charset="0"/>
              </a:rPr>
              <a:t>cada trimestre entre el valor anual ajustado </a:t>
            </a:r>
            <a:r>
              <a:rPr lang="es-MX" sz="1600" dirty="0" smtClean="0">
                <a:latin typeface="Arial" pitchFamily="34" charset="0"/>
                <a:cs typeface="Arial" pitchFamily="34" charset="0"/>
              </a:rPr>
              <a:t>o comprometido.</a:t>
            </a:r>
          </a:p>
          <a:p>
            <a:pPr marL="396000" indent="0" algn="just">
              <a:spcBef>
                <a:spcPts val="0"/>
              </a:spcBef>
              <a:buNone/>
            </a:pPr>
            <a:endParaRPr lang="es-MX" sz="1200" dirty="0">
              <a:latin typeface="Arial" pitchFamily="34" charset="0"/>
              <a:cs typeface="Arial" pitchFamily="34" charset="0"/>
            </a:endParaRPr>
          </a:p>
          <a:p>
            <a:pPr marL="396000" lvl="4" indent="0" algn="just">
              <a:spcBef>
                <a:spcPts val="0"/>
              </a:spcBef>
              <a:buClr>
                <a:schemeClr val="accent1"/>
              </a:buClr>
              <a:buSzPct val="68000"/>
              <a:buNone/>
            </a:pPr>
            <a:r>
              <a:rPr lang="es-MX" sz="1600" b="1" dirty="0" smtClean="0">
                <a:latin typeface="Arial" pitchFamily="34" charset="0"/>
                <a:cs typeface="Arial" pitchFamily="34" charset="0"/>
              </a:rPr>
              <a:t>5. Monto </a:t>
            </a:r>
            <a:r>
              <a:rPr lang="es-MX" sz="1600" b="1" dirty="0">
                <a:latin typeface="Arial" pitchFamily="34" charset="0"/>
                <a:cs typeface="Arial" pitchFamily="34" charset="0"/>
              </a:rPr>
              <a:t>trimestral aprobado</a:t>
            </a:r>
            <a:r>
              <a:rPr lang="es-MX" sz="1600" dirty="0">
                <a:latin typeface="Arial" pitchFamily="34" charset="0"/>
                <a:cs typeface="Arial" pitchFamily="34" charset="0"/>
              </a:rPr>
              <a:t>: Columna que contiene el </a:t>
            </a:r>
            <a:r>
              <a:rPr lang="es-MX" sz="1600" dirty="0" smtClean="0">
                <a:latin typeface="Arial" pitchFamily="34" charset="0"/>
                <a:cs typeface="Arial" pitchFamily="34" charset="0"/>
              </a:rPr>
              <a:t>valor </a:t>
            </a:r>
            <a:r>
              <a:rPr lang="es-MX" sz="1600" dirty="0">
                <a:latin typeface="Arial" pitchFamily="34" charset="0"/>
                <a:cs typeface="Arial" pitchFamily="34" charset="0"/>
              </a:rPr>
              <a:t>acumulado de los recursos ejercidos en el 	trimestre. El dato proviene de la comprobación de 	recursos aprobados en el módulo de </a:t>
            </a:r>
            <a:r>
              <a:rPr lang="es-MX" sz="1600" dirty="0" smtClean="0">
                <a:latin typeface="Arial" pitchFamily="34" charset="0"/>
                <a:cs typeface="Arial" pitchFamily="34" charset="0"/>
              </a:rPr>
              <a:t>Seguimiento Financiero.</a:t>
            </a:r>
          </a:p>
          <a:p>
            <a:pPr marL="396000" lvl="4" indent="0" algn="just">
              <a:spcBef>
                <a:spcPts val="0"/>
              </a:spcBef>
              <a:buClr>
                <a:schemeClr val="accent1"/>
              </a:buClr>
              <a:buSzPct val="68000"/>
              <a:buNone/>
            </a:pPr>
            <a:endParaRPr lang="es-MX" sz="1200" dirty="0">
              <a:latin typeface="Arial" pitchFamily="34" charset="0"/>
              <a:cs typeface="Arial" pitchFamily="34" charset="0"/>
            </a:endParaRPr>
          </a:p>
          <a:p>
            <a:pPr marL="396000" lvl="4" indent="0" algn="just">
              <a:spcBef>
                <a:spcPts val="0"/>
              </a:spcBef>
              <a:buClr>
                <a:schemeClr val="accent1"/>
              </a:buClr>
              <a:buSzPct val="68000"/>
              <a:buNone/>
            </a:pPr>
            <a:r>
              <a:rPr lang="es-MX" sz="1600" b="1" dirty="0" smtClean="0">
                <a:latin typeface="Arial" pitchFamily="34" charset="0"/>
                <a:cs typeface="Arial" pitchFamily="34" charset="0"/>
              </a:rPr>
              <a:t>6. Justificación</a:t>
            </a:r>
            <a:r>
              <a:rPr lang="es-MX" sz="1600" dirty="0">
                <a:latin typeface="Arial" pitchFamily="34" charset="0"/>
                <a:cs typeface="Arial" pitchFamily="34" charset="0"/>
              </a:rPr>
              <a:t>: Campo de texto que le permite </a:t>
            </a:r>
            <a:r>
              <a:rPr lang="es-MX" sz="1600" dirty="0" smtClean="0">
                <a:latin typeface="Arial" pitchFamily="34" charset="0"/>
                <a:cs typeface="Arial" pitchFamily="34" charset="0"/>
              </a:rPr>
              <a:t>expresar las </a:t>
            </a:r>
            <a:r>
              <a:rPr lang="es-MX" sz="1600" dirty="0">
                <a:latin typeface="Arial" pitchFamily="34" charset="0"/>
                <a:cs typeface="Arial" pitchFamily="34" charset="0"/>
              </a:rPr>
              <a:t>causas que afectan el desarrollo de la meta </a:t>
            </a:r>
            <a:r>
              <a:rPr lang="es-MX" sz="1600" dirty="0" smtClean="0">
                <a:latin typeface="Arial" pitchFamily="34" charset="0"/>
                <a:cs typeface="Arial" pitchFamily="34" charset="0"/>
              </a:rPr>
              <a:t>académica</a:t>
            </a:r>
            <a:r>
              <a:rPr lang="es-MX" sz="1600" dirty="0">
                <a:latin typeface="Arial" pitchFamily="34" charset="0"/>
                <a:cs typeface="Arial" pitchFamily="34" charset="0"/>
              </a:rPr>
              <a:t>, con el propósito de </a:t>
            </a:r>
            <a:r>
              <a:rPr lang="es-MX" sz="1600" dirty="0" smtClean="0">
                <a:latin typeface="Arial" pitchFamily="34" charset="0"/>
                <a:cs typeface="Arial" pitchFamily="34" charset="0"/>
              </a:rPr>
              <a:t>proponer </a:t>
            </a:r>
            <a:r>
              <a:rPr lang="es-MX" sz="1600" dirty="0">
                <a:latin typeface="Arial" pitchFamily="34" charset="0"/>
                <a:cs typeface="Arial" pitchFamily="34" charset="0"/>
              </a:rPr>
              <a:t>medidas </a:t>
            </a:r>
            <a:r>
              <a:rPr lang="es-MX" sz="1600" dirty="0" smtClean="0">
                <a:latin typeface="Arial" pitchFamily="34" charset="0"/>
                <a:cs typeface="Arial" pitchFamily="34" charset="0"/>
              </a:rPr>
              <a:t>correctivas  </a:t>
            </a:r>
            <a:r>
              <a:rPr lang="es-MX" sz="1600" dirty="0">
                <a:latin typeface="Arial" pitchFamily="34" charset="0"/>
                <a:cs typeface="Arial" pitchFamily="34" charset="0"/>
              </a:rPr>
              <a:t>que se </a:t>
            </a:r>
            <a:r>
              <a:rPr lang="es-MX" sz="1600" dirty="0" smtClean="0">
                <a:latin typeface="Arial" pitchFamily="34" charset="0"/>
                <a:cs typeface="Arial" pitchFamily="34" charset="0"/>
              </a:rPr>
              <a:t>aplicaran </a:t>
            </a:r>
            <a:r>
              <a:rPr lang="es-MX" sz="1600" dirty="0">
                <a:latin typeface="Arial" pitchFamily="34" charset="0"/>
                <a:cs typeface="Arial" pitchFamily="34" charset="0"/>
              </a:rPr>
              <a:t>en los siguientes trimestres, </a:t>
            </a:r>
            <a:r>
              <a:rPr lang="es-MX" sz="1600" dirty="0" smtClean="0">
                <a:latin typeface="Arial" pitchFamily="34" charset="0"/>
                <a:cs typeface="Arial" pitchFamily="34" charset="0"/>
              </a:rPr>
              <a:t>para </a:t>
            </a:r>
            <a:r>
              <a:rPr lang="es-MX" sz="1600" dirty="0">
                <a:latin typeface="Arial" pitchFamily="34" charset="0"/>
                <a:cs typeface="Arial" pitchFamily="34" charset="0"/>
              </a:rPr>
              <a:t>alcanzar el valor de la meta</a:t>
            </a:r>
            <a:r>
              <a:rPr lang="es-MX" sz="1600" dirty="0" smtClean="0">
                <a:latin typeface="Arial" pitchFamily="34" charset="0"/>
                <a:cs typeface="Arial" pitchFamily="34" charset="0"/>
              </a:rPr>
              <a:t>.</a:t>
            </a:r>
          </a:p>
          <a:p>
            <a:pPr marL="396000" lvl="4" indent="0" algn="just">
              <a:spcBef>
                <a:spcPts val="0"/>
              </a:spcBef>
              <a:buClr>
                <a:schemeClr val="accent1"/>
              </a:buClr>
              <a:buSzPct val="68000"/>
              <a:buNone/>
            </a:pPr>
            <a:endParaRPr lang="es-MX" sz="1200" dirty="0" smtClean="0">
              <a:latin typeface="Arial" pitchFamily="34" charset="0"/>
              <a:cs typeface="Arial" pitchFamily="34" charset="0"/>
            </a:endParaRPr>
          </a:p>
          <a:p>
            <a:pPr marL="396000" lvl="4" indent="0" algn="just">
              <a:spcBef>
                <a:spcPts val="0"/>
              </a:spcBef>
              <a:buClr>
                <a:schemeClr val="accent1"/>
              </a:buClr>
              <a:buSzPct val="68000"/>
              <a:buNone/>
            </a:pPr>
            <a:r>
              <a:rPr lang="es-MX" sz="1600" b="1" dirty="0" smtClean="0">
                <a:latin typeface="Arial" pitchFamily="34" charset="0"/>
                <a:cs typeface="Arial" pitchFamily="34" charset="0"/>
              </a:rPr>
              <a:t>7. Observaciones </a:t>
            </a:r>
            <a:r>
              <a:rPr lang="es-MX" sz="1600" b="1" dirty="0">
                <a:latin typeface="Arial" pitchFamily="34" charset="0"/>
                <a:cs typeface="Arial" pitchFamily="34" charset="0"/>
              </a:rPr>
              <a:t>DGESU</a:t>
            </a:r>
            <a:r>
              <a:rPr lang="es-MX" sz="1600" dirty="0">
                <a:latin typeface="Arial" pitchFamily="34" charset="0"/>
                <a:cs typeface="Arial" pitchFamily="34" charset="0"/>
              </a:rPr>
              <a:t>: Compro de texto de uso exclusivo </a:t>
            </a:r>
            <a:r>
              <a:rPr lang="es-MX" sz="1600" dirty="0" smtClean="0">
                <a:latin typeface="Arial" pitchFamily="34" charset="0"/>
                <a:cs typeface="Arial" pitchFamily="34" charset="0"/>
              </a:rPr>
              <a:t>de la DGESU, </a:t>
            </a:r>
            <a:r>
              <a:rPr lang="es-MX" sz="1600" dirty="0">
                <a:latin typeface="Arial" pitchFamily="34" charset="0"/>
                <a:cs typeface="Arial" pitchFamily="34" charset="0"/>
              </a:rPr>
              <a:t>en donde, se </a:t>
            </a:r>
            <a:r>
              <a:rPr lang="es-MX" sz="1600" dirty="0" smtClean="0">
                <a:latin typeface="Arial" pitchFamily="34" charset="0"/>
                <a:cs typeface="Arial" pitchFamily="34" charset="0"/>
              </a:rPr>
              <a:t>expresarán </a:t>
            </a:r>
            <a:r>
              <a:rPr lang="es-MX" sz="1600" dirty="0">
                <a:latin typeface="Arial" pitchFamily="34" charset="0"/>
                <a:cs typeface="Arial" pitchFamily="34" charset="0"/>
              </a:rPr>
              <a:t>las </a:t>
            </a:r>
            <a:r>
              <a:rPr lang="es-MX" sz="1600" dirty="0" smtClean="0">
                <a:latin typeface="Arial" pitchFamily="34" charset="0"/>
                <a:cs typeface="Arial" pitchFamily="34" charset="0"/>
              </a:rPr>
              <a:t>observaciones </a:t>
            </a:r>
            <a:r>
              <a:rPr lang="es-MX" sz="1600" dirty="0">
                <a:latin typeface="Arial" pitchFamily="34" charset="0"/>
                <a:cs typeface="Arial" pitchFamily="34" charset="0"/>
              </a:rPr>
              <a:t>o sugerencias que procedan respecto al </a:t>
            </a:r>
            <a:r>
              <a:rPr lang="es-MX" sz="1600" dirty="0" smtClean="0">
                <a:latin typeface="Arial" pitchFamily="34" charset="0"/>
                <a:cs typeface="Arial" pitchFamily="34" charset="0"/>
              </a:rPr>
              <a:t>valor </a:t>
            </a:r>
            <a:r>
              <a:rPr lang="es-MX" sz="1600" dirty="0">
                <a:latin typeface="Arial" pitchFamily="34" charset="0"/>
                <a:cs typeface="Arial" pitchFamily="34" charset="0"/>
              </a:rPr>
              <a:t>o justificación capturada en cada trimestre.</a:t>
            </a:r>
          </a:p>
          <a:p>
            <a:pPr marL="396000" lvl="4" indent="0" algn="just">
              <a:spcBef>
                <a:spcPts val="0"/>
              </a:spcBef>
              <a:buClr>
                <a:schemeClr val="accent1"/>
              </a:buClr>
              <a:buSzPct val="68000"/>
              <a:buNone/>
            </a:pPr>
            <a:endParaRPr lang="es-MX" sz="1600" dirty="0">
              <a:latin typeface="Arial" pitchFamily="34" charset="0"/>
              <a:cs typeface="Arial" pitchFamily="34" charset="0"/>
            </a:endParaRPr>
          </a:p>
          <a:p>
            <a:pPr marL="396000" lvl="4" indent="0" algn="just">
              <a:spcBef>
                <a:spcPts val="0"/>
              </a:spcBef>
              <a:buClr>
                <a:schemeClr val="accent1"/>
              </a:buClr>
              <a:buSzPct val="68000"/>
              <a:buNone/>
            </a:pPr>
            <a:endParaRPr lang="es-MX" sz="1600" dirty="0">
              <a:latin typeface="Arial" pitchFamily="34" charset="0"/>
              <a:cs typeface="Arial" pitchFamily="34" charset="0"/>
            </a:endParaRPr>
          </a:p>
          <a:p>
            <a:pPr marL="396000" indent="0" algn="just">
              <a:spcBef>
                <a:spcPts val="0"/>
              </a:spcBef>
              <a:buNone/>
            </a:pPr>
            <a:endParaRPr lang="es-MX" sz="1600" dirty="0">
              <a:latin typeface="Arial" pitchFamily="34" charset="0"/>
              <a:cs typeface="Arial" pitchFamily="34" charset="0"/>
            </a:endParaRPr>
          </a:p>
          <a:p>
            <a:pPr marL="0" indent="0">
              <a:buNone/>
            </a:pPr>
            <a:endParaRPr lang="es-MX"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076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4294967295"/>
          </p:nvPr>
        </p:nvPicPr>
        <p:blipFill rotWithShape="1">
          <a:blip r:embed="rId2"/>
          <a:srcRect t="3961" b="8134"/>
          <a:stretch/>
        </p:blipFill>
        <p:spPr>
          <a:xfrm>
            <a:off x="0" y="-12701"/>
            <a:ext cx="9144000" cy="6858000"/>
          </a:xfrm>
          <a:prstGeom prst="rect">
            <a:avLst/>
          </a:prstGeom>
        </p:spPr>
      </p:pic>
      <p:sp>
        <p:nvSpPr>
          <p:cNvPr id="5" name="4 Flecha abajo"/>
          <p:cNvSpPr/>
          <p:nvPr/>
        </p:nvSpPr>
        <p:spPr>
          <a:xfrm>
            <a:off x="0" y="2348880"/>
            <a:ext cx="648072" cy="504056"/>
          </a:xfrm>
          <a:prstGeom prst="downArrow">
            <a:avLst>
              <a:gd name="adj1" fmla="val 55879"/>
              <a:gd name="adj2"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a:t>
            </a:r>
            <a:endParaRPr lang="es-MX" sz="2000" dirty="0">
              <a:solidFill>
                <a:schemeClr val="tx1"/>
              </a:solidFill>
              <a:latin typeface="Arial" pitchFamily="34" charset="0"/>
              <a:cs typeface="Arial" pitchFamily="34" charset="0"/>
            </a:endParaRPr>
          </a:p>
        </p:txBody>
      </p:sp>
      <p:sp>
        <p:nvSpPr>
          <p:cNvPr id="6" name="5 Flecha abajo"/>
          <p:cNvSpPr/>
          <p:nvPr/>
        </p:nvSpPr>
        <p:spPr>
          <a:xfrm>
            <a:off x="432545" y="3284984"/>
            <a:ext cx="611063" cy="432048"/>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2</a:t>
            </a:r>
          </a:p>
        </p:txBody>
      </p:sp>
      <p:sp>
        <p:nvSpPr>
          <p:cNvPr id="7" name="6 Flecha abajo"/>
          <p:cNvSpPr/>
          <p:nvPr/>
        </p:nvSpPr>
        <p:spPr>
          <a:xfrm>
            <a:off x="1115616" y="3284984"/>
            <a:ext cx="720080" cy="432048"/>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3</a:t>
            </a:r>
          </a:p>
        </p:txBody>
      </p:sp>
      <p:sp>
        <p:nvSpPr>
          <p:cNvPr id="8" name="7 Flecha abajo"/>
          <p:cNvSpPr/>
          <p:nvPr/>
        </p:nvSpPr>
        <p:spPr>
          <a:xfrm>
            <a:off x="6804248" y="2492896"/>
            <a:ext cx="648072" cy="540795"/>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4</a:t>
            </a:r>
            <a:endParaRPr lang="es-MX" sz="2000" dirty="0">
              <a:solidFill>
                <a:schemeClr val="tx1"/>
              </a:solidFill>
              <a:latin typeface="Arial" pitchFamily="34" charset="0"/>
              <a:cs typeface="Arial" pitchFamily="34" charset="0"/>
            </a:endParaRPr>
          </a:p>
        </p:txBody>
      </p:sp>
      <p:sp>
        <p:nvSpPr>
          <p:cNvPr id="9" name="8 Flecha abajo"/>
          <p:cNvSpPr/>
          <p:nvPr/>
        </p:nvSpPr>
        <p:spPr>
          <a:xfrm>
            <a:off x="8316416" y="2492896"/>
            <a:ext cx="678879" cy="540795"/>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5</a:t>
            </a:r>
            <a:endParaRPr lang="es-MX" sz="2000" dirty="0">
              <a:solidFill>
                <a:schemeClr val="tx1"/>
              </a:solidFill>
              <a:latin typeface="Arial" pitchFamily="34" charset="0"/>
              <a:cs typeface="Arial" pitchFamily="34" charset="0"/>
            </a:endParaRPr>
          </a:p>
        </p:txBody>
      </p:sp>
      <p:sp>
        <p:nvSpPr>
          <p:cNvPr id="10" name="9 Flecha abajo"/>
          <p:cNvSpPr/>
          <p:nvPr/>
        </p:nvSpPr>
        <p:spPr>
          <a:xfrm>
            <a:off x="4072114" y="3212976"/>
            <a:ext cx="715910" cy="521071"/>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6</a:t>
            </a:r>
            <a:endParaRPr lang="es-MX" sz="2000" dirty="0">
              <a:solidFill>
                <a:schemeClr val="tx1"/>
              </a:solidFill>
              <a:latin typeface="Arial" pitchFamily="34" charset="0"/>
              <a:cs typeface="Arial" pitchFamily="34" charset="0"/>
            </a:endParaRPr>
          </a:p>
        </p:txBody>
      </p:sp>
      <p:sp>
        <p:nvSpPr>
          <p:cNvPr id="11" name="10 Flecha abajo"/>
          <p:cNvSpPr/>
          <p:nvPr/>
        </p:nvSpPr>
        <p:spPr>
          <a:xfrm>
            <a:off x="6140772" y="3573016"/>
            <a:ext cx="663476" cy="592338"/>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7</a:t>
            </a:r>
            <a:endParaRPr lang="es-MX"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01969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95536" y="3212976"/>
            <a:ext cx="8229600" cy="72008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MX" sz="4000" dirty="0" smtClean="0">
                <a:solidFill>
                  <a:schemeClr val="tx1"/>
                </a:solidFill>
                <a:latin typeface="Arial" pitchFamily="34" charset="0"/>
                <a:cs typeface="Arial" pitchFamily="34" charset="0"/>
              </a:rPr>
              <a:t>Metas Compromiso</a:t>
            </a:r>
            <a:r>
              <a:rPr lang="es-ES" sz="4000" dirty="0" smtClean="0">
                <a:latin typeface="EurekaSans-Black" pitchFamily="50" charset="0"/>
              </a:rPr>
              <a:t/>
            </a:r>
            <a:br>
              <a:rPr lang="es-ES" sz="4000" dirty="0" smtClean="0">
                <a:latin typeface="EurekaSans-Black" pitchFamily="50" charset="0"/>
              </a:rPr>
            </a:br>
            <a:endParaRPr lang="es-MX" sz="40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005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9512" y="1340768"/>
            <a:ext cx="8784976" cy="5328592"/>
          </a:xfrm>
          <a:prstGeom prst="rect">
            <a:avLst/>
          </a:prstGeom>
        </p:spPr>
        <p:txBody>
          <a:bodyPr>
            <a:noAutofit/>
          </a:bodyPr>
          <a:lstStyle/>
          <a:p>
            <a:pPr marL="0" indent="0" algn="just">
              <a:spcBef>
                <a:spcPts val="0"/>
              </a:spcBef>
              <a:buFont typeface="Wingdings" pitchFamily="2" charset="2"/>
              <a:buNone/>
              <a:defRPr/>
            </a:pPr>
            <a:r>
              <a:rPr lang="es-MX" sz="1600" b="1" dirty="0">
                <a:latin typeface="Arial" pitchFamily="34" charset="0"/>
                <a:cs typeface="Arial" pitchFamily="34" charset="0"/>
              </a:rPr>
              <a:t>Metas Compromiso</a:t>
            </a:r>
            <a:r>
              <a:rPr lang="es-MX" sz="1600" dirty="0">
                <a:latin typeface="Arial" pitchFamily="34" charset="0"/>
                <a:cs typeface="Arial" pitchFamily="34" charset="0"/>
              </a:rPr>
              <a:t>: Se refieren a un grupo de indicadores que forman parte del Anexo </a:t>
            </a:r>
            <a:r>
              <a:rPr lang="es-MX" sz="1600" dirty="0" smtClean="0">
                <a:latin typeface="Arial" pitchFamily="34" charset="0"/>
                <a:cs typeface="Arial" pitchFamily="34" charset="0"/>
              </a:rPr>
              <a:t>XIII </a:t>
            </a:r>
            <a:r>
              <a:rPr lang="es-MX" sz="1600" dirty="0">
                <a:latin typeface="Arial" pitchFamily="34" charset="0"/>
                <a:cs typeface="Arial" pitchFamily="34" charset="0"/>
              </a:rPr>
              <a:t>“Indicadores Básicos” que se actualizaron el marco del la formulación </a:t>
            </a:r>
            <a:r>
              <a:rPr lang="es-MX" sz="1600" dirty="0" smtClean="0">
                <a:latin typeface="Arial" pitchFamily="34" charset="0"/>
                <a:cs typeface="Arial" pitchFamily="34" charset="0"/>
              </a:rPr>
              <a:t>de la metodología del Programa Integral de Fortalecimiento Institucional</a:t>
            </a:r>
            <a:r>
              <a:rPr lang="es-MX" sz="1600" i="1" dirty="0" smtClean="0">
                <a:latin typeface="Arial" pitchFamily="34" charset="0"/>
                <a:cs typeface="Arial" pitchFamily="34" charset="0"/>
              </a:rPr>
              <a:t> </a:t>
            </a:r>
            <a:r>
              <a:rPr lang="es-MX" sz="1600" dirty="0" smtClean="0">
                <a:latin typeface="Arial" pitchFamily="34" charset="0"/>
                <a:cs typeface="Arial" pitchFamily="34" charset="0"/>
              </a:rPr>
              <a:t>(PIFI), </a:t>
            </a:r>
            <a:r>
              <a:rPr lang="es-MX" sz="1600" dirty="0">
                <a:latin typeface="Arial" pitchFamily="34" charset="0"/>
                <a:cs typeface="Arial" pitchFamily="34" charset="0"/>
              </a:rPr>
              <a:t>versión </a:t>
            </a:r>
            <a:r>
              <a:rPr lang="es-MX" sz="1600" dirty="0" smtClean="0">
                <a:latin typeface="Arial" pitchFamily="34" charset="0"/>
                <a:cs typeface="Arial" pitchFamily="34" charset="0"/>
              </a:rPr>
              <a:t>2014-2015. </a:t>
            </a:r>
            <a:r>
              <a:rPr lang="es-MX" sz="1600" dirty="0">
                <a:latin typeface="Arial" pitchFamily="34" charset="0"/>
                <a:cs typeface="Arial" pitchFamily="34" charset="0"/>
              </a:rPr>
              <a:t>Esta muestra de indicadores, específicamente, se actualizaron en el Módulo de “Captura de Metas Compromiso” y son las mismas que se relacionaron con los proyectos </a:t>
            </a:r>
            <a:r>
              <a:rPr lang="es-MX" sz="1600" dirty="0" err="1">
                <a:latin typeface="Arial" pitchFamily="34" charset="0"/>
                <a:cs typeface="Arial" pitchFamily="34" charset="0"/>
              </a:rPr>
              <a:t>ProGES</a:t>
            </a:r>
            <a:r>
              <a:rPr lang="es-MX" sz="1600" dirty="0">
                <a:latin typeface="Arial" pitchFamily="34" charset="0"/>
                <a:cs typeface="Arial" pitchFamily="34" charset="0"/>
              </a:rPr>
              <a:t>, </a:t>
            </a:r>
            <a:r>
              <a:rPr lang="es-MX" sz="1600" dirty="0" err="1">
                <a:latin typeface="Arial" pitchFamily="34" charset="0"/>
                <a:cs typeface="Arial" pitchFamily="34" charset="0"/>
              </a:rPr>
              <a:t>ProDES</a:t>
            </a:r>
            <a:r>
              <a:rPr lang="es-MX" sz="1600" dirty="0">
                <a:latin typeface="Arial" pitchFamily="34" charset="0"/>
                <a:cs typeface="Arial" pitchFamily="34" charset="0"/>
              </a:rPr>
              <a:t> o </a:t>
            </a:r>
            <a:r>
              <a:rPr lang="es-MX" sz="1600" dirty="0" err="1">
                <a:latin typeface="Arial" pitchFamily="34" charset="0"/>
                <a:cs typeface="Arial" pitchFamily="34" charset="0"/>
              </a:rPr>
              <a:t>ProFOE</a:t>
            </a:r>
            <a:r>
              <a:rPr lang="es-MX" sz="1600" dirty="0">
                <a:latin typeface="Arial" pitchFamily="34" charset="0"/>
                <a:cs typeface="Arial" pitchFamily="34" charset="0"/>
              </a:rPr>
              <a:t>, que igualmente se capturaron en el módulo electrónico que se </a:t>
            </a:r>
            <a:r>
              <a:rPr lang="es-MX" sz="1600" dirty="0" smtClean="0">
                <a:latin typeface="Arial" pitchFamily="34" charset="0"/>
                <a:cs typeface="Arial" pitchFamily="34" charset="0"/>
              </a:rPr>
              <a:t>desarrolló </a:t>
            </a:r>
            <a:r>
              <a:rPr lang="es-MX" sz="1600" dirty="0">
                <a:latin typeface="Arial" pitchFamily="34" charset="0"/>
                <a:cs typeface="Arial" pitchFamily="34" charset="0"/>
              </a:rPr>
              <a:t>para tal fin.</a:t>
            </a:r>
          </a:p>
          <a:p>
            <a:pPr marL="0" indent="0" algn="just">
              <a:spcBef>
                <a:spcPts val="0"/>
              </a:spcBef>
              <a:buFont typeface="Wingdings" pitchFamily="2" charset="2"/>
              <a:buNone/>
              <a:defRPr/>
            </a:pPr>
            <a:endParaRPr lang="es-MX" sz="2200" dirty="0">
              <a:latin typeface="Arial" pitchFamily="34" charset="0"/>
              <a:cs typeface="Arial" pitchFamily="34" charset="0"/>
            </a:endParaRPr>
          </a:p>
          <a:p>
            <a:pPr marL="0" indent="0" algn="just">
              <a:spcBef>
                <a:spcPts val="0"/>
              </a:spcBef>
              <a:buFont typeface="Wingdings" pitchFamily="2" charset="2"/>
              <a:buNone/>
              <a:defRPr/>
            </a:pPr>
            <a:r>
              <a:rPr lang="es-MX" sz="1600" dirty="0" smtClean="0">
                <a:latin typeface="Arial" pitchFamily="34" charset="0"/>
                <a:cs typeface="Arial" pitchFamily="34" charset="0"/>
              </a:rPr>
              <a:t>Con </a:t>
            </a:r>
            <a:r>
              <a:rPr lang="es-MX" sz="1600" dirty="0">
                <a:latin typeface="Arial" pitchFamily="34" charset="0"/>
                <a:cs typeface="Arial" pitchFamily="34" charset="0"/>
              </a:rPr>
              <a:t>base en lo anterior, </a:t>
            </a:r>
            <a:r>
              <a:rPr lang="es-MX" sz="1600" dirty="0" smtClean="0">
                <a:latin typeface="Arial" pitchFamily="34" charset="0"/>
                <a:cs typeface="Arial" pitchFamily="34" charset="0"/>
              </a:rPr>
              <a:t>este módulo contiene los </a:t>
            </a:r>
            <a:r>
              <a:rPr lang="es-MX" sz="1600" dirty="0">
                <a:latin typeface="Arial" pitchFamily="34" charset="0"/>
                <a:cs typeface="Arial" pitchFamily="34" charset="0"/>
              </a:rPr>
              <a:t>siguientes elementos</a:t>
            </a:r>
            <a:r>
              <a:rPr lang="es-MX" sz="1600" dirty="0" smtClean="0">
                <a:latin typeface="Arial" pitchFamily="34" charset="0"/>
                <a:cs typeface="Arial" pitchFamily="34" charset="0"/>
              </a:rPr>
              <a:t>:</a:t>
            </a:r>
          </a:p>
          <a:p>
            <a:pPr marL="0" indent="0" algn="just">
              <a:spcBef>
                <a:spcPts val="0"/>
              </a:spcBef>
              <a:buFont typeface="Wingdings" pitchFamily="2" charset="2"/>
              <a:buNone/>
              <a:defRPr/>
            </a:pPr>
            <a:endParaRPr lang="es-MX" sz="1600" dirty="0">
              <a:latin typeface="Arial" pitchFamily="34" charset="0"/>
              <a:cs typeface="Arial" pitchFamily="34" charset="0"/>
            </a:endParaRPr>
          </a:p>
          <a:p>
            <a:pPr marL="396000" indent="0" algn="just">
              <a:spcBef>
                <a:spcPts val="0"/>
              </a:spcBef>
              <a:buNone/>
              <a:defRPr/>
            </a:pPr>
            <a:r>
              <a:rPr lang="es-MX" sz="1600" b="1" dirty="0" smtClean="0">
                <a:latin typeface="Arial" pitchFamily="34" charset="0"/>
                <a:cs typeface="Arial" pitchFamily="34" charset="0"/>
              </a:rPr>
              <a:t>1. Número </a:t>
            </a:r>
            <a:r>
              <a:rPr lang="es-MX" sz="1600" b="1" dirty="0">
                <a:latin typeface="Arial" pitchFamily="34" charset="0"/>
                <a:cs typeface="Arial" pitchFamily="34" charset="0"/>
              </a:rPr>
              <a:t>de Meta Compromiso (MC): </a:t>
            </a:r>
            <a:r>
              <a:rPr lang="es-MX" sz="1600" dirty="0">
                <a:latin typeface="Arial" pitchFamily="34" charset="0"/>
                <a:cs typeface="Arial" pitchFamily="34" charset="0"/>
              </a:rPr>
              <a:t>Columna que </a:t>
            </a:r>
            <a:r>
              <a:rPr lang="es-MX" sz="1600" dirty="0" smtClean="0">
                <a:latin typeface="Arial" pitchFamily="34" charset="0"/>
                <a:cs typeface="Arial" pitchFamily="34" charset="0"/>
              </a:rPr>
              <a:t>muestra la clave </a:t>
            </a:r>
            <a:r>
              <a:rPr lang="es-MX" sz="1600" dirty="0">
                <a:latin typeface="Arial" pitchFamily="34" charset="0"/>
                <a:cs typeface="Arial" pitchFamily="34" charset="0"/>
              </a:rPr>
              <a:t>numérica con el que se identifica </a:t>
            </a:r>
            <a:r>
              <a:rPr lang="es-MX" sz="1600" dirty="0" smtClean="0">
                <a:latin typeface="Arial" pitchFamily="34" charset="0"/>
                <a:cs typeface="Arial" pitchFamily="34" charset="0"/>
              </a:rPr>
              <a:t>cada MC </a:t>
            </a:r>
            <a:r>
              <a:rPr lang="es-MX" sz="1600" dirty="0">
                <a:latin typeface="Arial" pitchFamily="34" charset="0"/>
                <a:cs typeface="Arial" pitchFamily="34" charset="0"/>
              </a:rPr>
              <a:t>y que está definida por el propio sistema. </a:t>
            </a:r>
          </a:p>
          <a:p>
            <a:pPr marL="396000" indent="0" algn="just">
              <a:spcBef>
                <a:spcPts val="0"/>
              </a:spcBef>
              <a:buNone/>
              <a:defRPr/>
            </a:pPr>
            <a:endParaRPr lang="es-MX" sz="1600" b="1" dirty="0" smtClean="0">
              <a:latin typeface="Arial" pitchFamily="34" charset="0"/>
              <a:cs typeface="Arial" pitchFamily="34" charset="0"/>
            </a:endParaRPr>
          </a:p>
          <a:p>
            <a:pPr marL="396000" indent="0" algn="just">
              <a:spcBef>
                <a:spcPts val="0"/>
              </a:spcBef>
              <a:buNone/>
              <a:defRPr/>
            </a:pPr>
            <a:r>
              <a:rPr lang="es-MX" sz="1600" b="1" dirty="0" smtClean="0">
                <a:latin typeface="Arial" pitchFamily="34" charset="0"/>
                <a:cs typeface="Arial" pitchFamily="34" charset="0"/>
              </a:rPr>
              <a:t>2. Meta </a:t>
            </a:r>
            <a:r>
              <a:rPr lang="es-MX" sz="1600" b="1" dirty="0">
                <a:latin typeface="Arial" pitchFamily="34" charset="0"/>
                <a:cs typeface="Arial" pitchFamily="34" charset="0"/>
              </a:rPr>
              <a:t>Compromiso: </a:t>
            </a:r>
            <a:r>
              <a:rPr lang="es-MX" sz="1600" dirty="0">
                <a:latin typeface="Arial" pitchFamily="34" charset="0"/>
                <a:cs typeface="Arial" pitchFamily="34" charset="0"/>
              </a:rPr>
              <a:t>Columna que muestra la </a:t>
            </a:r>
            <a:r>
              <a:rPr lang="es-MX" sz="1600" dirty="0" smtClean="0">
                <a:latin typeface="Arial" pitchFamily="34" charset="0"/>
                <a:cs typeface="Arial" pitchFamily="34" charset="0"/>
              </a:rPr>
              <a:t>descripción del indicador.</a:t>
            </a:r>
          </a:p>
          <a:p>
            <a:pPr marL="396000" indent="0" algn="just">
              <a:spcBef>
                <a:spcPts val="0"/>
              </a:spcBef>
              <a:buNone/>
              <a:defRPr/>
            </a:pPr>
            <a:endParaRPr lang="es-MX" sz="1600" b="1" dirty="0">
              <a:latin typeface="Arial" pitchFamily="34" charset="0"/>
              <a:cs typeface="Arial" pitchFamily="34" charset="0"/>
            </a:endParaRPr>
          </a:p>
          <a:p>
            <a:pPr marL="396000" lvl="4" indent="0" algn="just">
              <a:spcBef>
                <a:spcPts val="0"/>
              </a:spcBef>
              <a:buClr>
                <a:schemeClr val="accent1"/>
              </a:buClr>
              <a:buSzPct val="68000"/>
              <a:buNone/>
              <a:defRPr/>
            </a:pPr>
            <a:r>
              <a:rPr lang="es-MX" sz="1600" b="1" dirty="0" smtClean="0">
                <a:latin typeface="Arial" pitchFamily="34" charset="0"/>
                <a:cs typeface="Arial" pitchFamily="34" charset="0"/>
              </a:rPr>
              <a:t>3. Valores </a:t>
            </a:r>
            <a:r>
              <a:rPr lang="es-MX" sz="1600" b="1" dirty="0">
                <a:latin typeface="Arial" pitchFamily="34" charset="0"/>
                <a:cs typeface="Arial" pitchFamily="34" charset="0"/>
              </a:rPr>
              <a:t>originales:</a:t>
            </a:r>
            <a:r>
              <a:rPr lang="es-MX" sz="1600" dirty="0">
                <a:latin typeface="Arial" pitchFamily="34" charset="0"/>
                <a:cs typeface="Arial" pitchFamily="34" charset="0"/>
              </a:rPr>
              <a:t> Columna que muestra el número </a:t>
            </a:r>
            <a:r>
              <a:rPr lang="es-MX" sz="1600" dirty="0" smtClean="0">
                <a:latin typeface="Arial" pitchFamily="34" charset="0"/>
                <a:cs typeface="Arial" pitchFamily="34" charset="0"/>
              </a:rPr>
              <a:t>y porcentaje </a:t>
            </a:r>
            <a:r>
              <a:rPr lang="es-MX" sz="1600" dirty="0">
                <a:latin typeface="Arial" pitchFamily="34" charset="0"/>
                <a:cs typeface="Arial" pitchFamily="34" charset="0"/>
              </a:rPr>
              <a:t>original del </a:t>
            </a:r>
            <a:r>
              <a:rPr lang="es-MX" sz="1600" dirty="0" smtClean="0">
                <a:latin typeface="Arial" pitchFamily="34" charset="0"/>
                <a:cs typeface="Arial" pitchFamily="34" charset="0"/>
              </a:rPr>
              <a:t>indicador </a:t>
            </a:r>
            <a:r>
              <a:rPr lang="es-MX" sz="1600" dirty="0">
                <a:latin typeface="Arial" pitchFamily="34" charset="0"/>
                <a:cs typeface="Arial" pitchFamily="34" charset="0"/>
              </a:rPr>
              <a:t>que se planeó </a:t>
            </a:r>
            <a:r>
              <a:rPr lang="es-MX" sz="1600" dirty="0" smtClean="0">
                <a:latin typeface="Arial" pitchFamily="34" charset="0"/>
                <a:cs typeface="Arial" pitchFamily="34" charset="0"/>
              </a:rPr>
              <a:t>alcanzar a partir </a:t>
            </a:r>
            <a:r>
              <a:rPr lang="es-MX" sz="1600" dirty="0">
                <a:latin typeface="Arial" pitchFamily="34" charset="0"/>
                <a:cs typeface="Arial" pitchFamily="34" charset="0"/>
              </a:rPr>
              <a:t>de la formulación de los documentos </a:t>
            </a:r>
            <a:r>
              <a:rPr lang="es-MX" sz="1600" dirty="0" err="1">
                <a:latin typeface="Arial" pitchFamily="34" charset="0"/>
                <a:cs typeface="Arial" pitchFamily="34" charset="0"/>
              </a:rPr>
              <a:t>ProGES</a:t>
            </a:r>
            <a:r>
              <a:rPr lang="es-MX" sz="1600" dirty="0">
                <a:latin typeface="Arial" pitchFamily="34" charset="0"/>
                <a:cs typeface="Arial" pitchFamily="34" charset="0"/>
              </a:rPr>
              <a:t>, </a:t>
            </a:r>
            <a:r>
              <a:rPr lang="es-MX" sz="1600" dirty="0" err="1" smtClean="0">
                <a:latin typeface="Arial" pitchFamily="34" charset="0"/>
                <a:cs typeface="Arial" pitchFamily="34" charset="0"/>
              </a:rPr>
              <a:t>ProDES</a:t>
            </a:r>
            <a:r>
              <a:rPr lang="es-MX" sz="1600" dirty="0" smtClean="0">
                <a:latin typeface="Arial" pitchFamily="34" charset="0"/>
                <a:cs typeface="Arial" pitchFamily="34" charset="0"/>
              </a:rPr>
              <a:t> </a:t>
            </a:r>
            <a:r>
              <a:rPr lang="es-MX" sz="1600" dirty="0">
                <a:latin typeface="Arial" pitchFamily="34" charset="0"/>
                <a:cs typeface="Arial" pitchFamily="34" charset="0"/>
              </a:rPr>
              <a:t>o PIFI-</a:t>
            </a:r>
            <a:r>
              <a:rPr lang="es-MX" sz="1600" dirty="0" err="1">
                <a:latin typeface="Arial" pitchFamily="34" charset="0"/>
                <a:cs typeface="Arial" pitchFamily="34" charset="0"/>
              </a:rPr>
              <a:t>ProFOE</a:t>
            </a:r>
            <a:r>
              <a:rPr lang="es-MX" sz="1600" dirty="0">
                <a:latin typeface="Arial" pitchFamily="34" charset="0"/>
                <a:cs typeface="Arial" pitchFamily="34" charset="0"/>
              </a:rPr>
              <a:t> y con el desarrollo de los </a:t>
            </a:r>
            <a:r>
              <a:rPr lang="es-MX" sz="1600" dirty="0" smtClean="0">
                <a:latin typeface="Arial" pitchFamily="34" charset="0"/>
                <a:cs typeface="Arial" pitchFamily="34" charset="0"/>
              </a:rPr>
              <a:t>proyectos </a:t>
            </a:r>
            <a:r>
              <a:rPr lang="es-MX" sz="1600" dirty="0">
                <a:latin typeface="Arial" pitchFamily="34" charset="0"/>
                <a:cs typeface="Arial" pitchFamily="34" charset="0"/>
              </a:rPr>
              <a:t>asociados a éstos.</a:t>
            </a:r>
          </a:p>
          <a:p>
            <a:pPr marL="396000" indent="0" algn="just">
              <a:spcBef>
                <a:spcPts val="0"/>
              </a:spcBef>
              <a:buNone/>
              <a:defRPr/>
            </a:pPr>
            <a:endParaRPr lang="es-MX" sz="1600" b="1" dirty="0" smtClean="0">
              <a:latin typeface="Arial" pitchFamily="34" charset="0"/>
              <a:cs typeface="Arial" pitchFamily="34" charset="0"/>
            </a:endParaRPr>
          </a:p>
          <a:p>
            <a:pPr marL="853200" lvl="5" indent="0" algn="just">
              <a:spcBef>
                <a:spcPts val="0"/>
              </a:spcBef>
              <a:buClr>
                <a:schemeClr val="accent1"/>
              </a:buClr>
              <a:buSzPct val="68000"/>
              <a:buNone/>
              <a:defRPr/>
            </a:pPr>
            <a:r>
              <a:rPr lang="es-MX" sz="1500" b="1" dirty="0" smtClean="0">
                <a:latin typeface="Arial" pitchFamily="34" charset="0"/>
                <a:cs typeface="Arial" pitchFamily="34" charset="0"/>
              </a:rPr>
              <a:t>a) Número</a:t>
            </a:r>
            <a:r>
              <a:rPr lang="es-MX" sz="1500" dirty="0">
                <a:latin typeface="Arial" pitchFamily="34" charset="0"/>
                <a:cs typeface="Arial" pitchFamily="34" charset="0"/>
              </a:rPr>
              <a:t>: Columna que muestra el valor absoluto </a:t>
            </a:r>
            <a:r>
              <a:rPr lang="es-MX" sz="1500" dirty="0" smtClean="0">
                <a:latin typeface="Arial" pitchFamily="34" charset="0"/>
                <a:cs typeface="Arial" pitchFamily="34" charset="0"/>
              </a:rPr>
              <a:t>que representa </a:t>
            </a:r>
            <a:r>
              <a:rPr lang="es-MX" sz="1500" dirty="0">
                <a:latin typeface="Arial" pitchFamily="34" charset="0"/>
                <a:cs typeface="Arial" pitchFamily="34" charset="0"/>
              </a:rPr>
              <a:t>una parte del universo total de la </a:t>
            </a:r>
            <a:r>
              <a:rPr lang="es-MX" sz="1500" dirty="0" smtClean="0">
                <a:latin typeface="Arial" pitchFamily="34" charset="0"/>
                <a:cs typeface="Arial" pitchFamily="34" charset="0"/>
              </a:rPr>
              <a:t>muestra que </a:t>
            </a:r>
            <a:r>
              <a:rPr lang="es-MX" sz="1500" dirty="0">
                <a:latin typeface="Arial" pitchFamily="34" charset="0"/>
                <a:cs typeface="Arial" pitchFamily="34" charset="0"/>
              </a:rPr>
              <a:t>se planeó alcanzar con el desarrollo del proyecto </a:t>
            </a:r>
            <a:r>
              <a:rPr lang="es-MX" sz="1500" dirty="0" err="1" smtClean="0">
                <a:latin typeface="Arial" pitchFamily="34" charset="0"/>
                <a:cs typeface="Arial" pitchFamily="34" charset="0"/>
              </a:rPr>
              <a:t>ProGES</a:t>
            </a:r>
            <a:r>
              <a:rPr lang="es-MX" sz="1500" dirty="0">
                <a:latin typeface="Arial" pitchFamily="34" charset="0"/>
                <a:cs typeface="Arial" pitchFamily="34" charset="0"/>
              </a:rPr>
              <a:t>, </a:t>
            </a:r>
            <a:r>
              <a:rPr lang="es-MX" sz="1500" dirty="0" err="1">
                <a:latin typeface="Arial" pitchFamily="34" charset="0"/>
                <a:cs typeface="Arial" pitchFamily="34" charset="0"/>
              </a:rPr>
              <a:t>ProDES</a:t>
            </a:r>
            <a:r>
              <a:rPr lang="es-MX" sz="1500" dirty="0">
                <a:latin typeface="Arial" pitchFamily="34" charset="0"/>
                <a:cs typeface="Arial" pitchFamily="34" charset="0"/>
              </a:rPr>
              <a:t> o </a:t>
            </a:r>
            <a:r>
              <a:rPr lang="es-MX" sz="1500" dirty="0" smtClean="0">
                <a:latin typeface="Arial" pitchFamily="34" charset="0"/>
                <a:cs typeface="Arial" pitchFamily="34" charset="0"/>
              </a:rPr>
              <a:t>PIFI-</a:t>
            </a:r>
            <a:r>
              <a:rPr lang="es-MX" sz="1500" dirty="0" err="1" smtClean="0">
                <a:latin typeface="Arial" pitchFamily="34" charset="0"/>
                <a:cs typeface="Arial" pitchFamily="34" charset="0"/>
              </a:rPr>
              <a:t>ProFOE</a:t>
            </a:r>
            <a:r>
              <a:rPr lang="es-MX" sz="1500" dirty="0">
                <a:latin typeface="Arial" pitchFamily="34" charset="0"/>
                <a:cs typeface="Arial" pitchFamily="34" charset="0"/>
              </a:rPr>
              <a:t>.</a:t>
            </a:r>
          </a:p>
          <a:p>
            <a:pPr marL="396000" indent="0" algn="just">
              <a:spcBef>
                <a:spcPts val="0"/>
              </a:spcBef>
              <a:buNone/>
              <a:defRPr/>
            </a:pPr>
            <a:endParaRPr lang="es-MX" sz="1600" b="1" dirty="0">
              <a:latin typeface="Arial" pitchFamily="34" charset="0"/>
              <a:cs typeface="Arial"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874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9512" y="1124744"/>
            <a:ext cx="8784976" cy="5559896"/>
          </a:xfrm>
          <a:prstGeom prst="rect">
            <a:avLst/>
          </a:prstGeom>
        </p:spPr>
        <p:txBody>
          <a:bodyPr>
            <a:normAutofit/>
          </a:bodyPr>
          <a:lstStyle/>
          <a:p>
            <a:pPr marL="853200" lvl="5" indent="0" algn="just">
              <a:lnSpc>
                <a:spcPct val="110000"/>
              </a:lnSpc>
              <a:spcBef>
                <a:spcPts val="0"/>
              </a:spcBef>
              <a:buClr>
                <a:schemeClr val="accent1"/>
              </a:buClr>
              <a:buNone/>
              <a:defRPr/>
            </a:pPr>
            <a:r>
              <a:rPr lang="es-MX" sz="1500" b="1" dirty="0" smtClean="0">
                <a:latin typeface="Arial" pitchFamily="34" charset="0"/>
                <a:cs typeface="Arial" pitchFamily="34" charset="0"/>
              </a:rPr>
              <a:t>b) Porcentaje</a:t>
            </a:r>
            <a:r>
              <a:rPr lang="es-MX" sz="1500" dirty="0">
                <a:latin typeface="Arial" pitchFamily="34" charset="0"/>
                <a:cs typeface="Arial" pitchFamily="34" charset="0"/>
              </a:rPr>
              <a:t>: Columna que muestra el valor </a:t>
            </a:r>
            <a:r>
              <a:rPr lang="es-MX" sz="1500" dirty="0" smtClean="0">
                <a:latin typeface="Arial" pitchFamily="34" charset="0"/>
                <a:cs typeface="Arial" pitchFamily="34" charset="0"/>
              </a:rPr>
              <a:t>porcentual que </a:t>
            </a:r>
            <a:r>
              <a:rPr lang="es-MX" sz="1500" dirty="0">
                <a:latin typeface="Arial" pitchFamily="34" charset="0"/>
                <a:cs typeface="Arial" pitchFamily="34" charset="0"/>
              </a:rPr>
              <a:t>resulta al dividir el número planeado, entre </a:t>
            </a:r>
            <a:r>
              <a:rPr lang="es-MX" sz="1500" dirty="0" smtClean="0">
                <a:latin typeface="Arial" pitchFamily="34" charset="0"/>
                <a:cs typeface="Arial" pitchFamily="34" charset="0"/>
              </a:rPr>
              <a:t>el universo </a:t>
            </a:r>
            <a:r>
              <a:rPr lang="es-MX" sz="1500" dirty="0">
                <a:latin typeface="Arial" pitchFamily="34" charset="0"/>
                <a:cs typeface="Arial" pitchFamily="34" charset="0"/>
              </a:rPr>
              <a:t>total de la muestra que representa el indicador </a:t>
            </a:r>
            <a:r>
              <a:rPr lang="es-MX" sz="1500" dirty="0" smtClean="0">
                <a:latin typeface="Arial" pitchFamily="34" charset="0"/>
                <a:cs typeface="Arial" pitchFamily="34" charset="0"/>
              </a:rPr>
              <a:t>o </a:t>
            </a:r>
            <a:r>
              <a:rPr lang="es-MX" sz="1500" dirty="0">
                <a:latin typeface="Arial" pitchFamily="34" charset="0"/>
                <a:cs typeface="Arial" pitchFamily="34" charset="0"/>
              </a:rPr>
              <a:t>Meta Compromiso</a:t>
            </a:r>
            <a:r>
              <a:rPr lang="es-MX" sz="1500" dirty="0" smtClean="0">
                <a:latin typeface="Arial" pitchFamily="34" charset="0"/>
                <a:cs typeface="Arial" pitchFamily="34" charset="0"/>
              </a:rPr>
              <a:t>.</a:t>
            </a:r>
          </a:p>
          <a:p>
            <a:pPr marL="853200" lvl="5" indent="0" algn="just">
              <a:lnSpc>
                <a:spcPct val="110000"/>
              </a:lnSpc>
              <a:spcBef>
                <a:spcPts val="0"/>
              </a:spcBef>
              <a:buClr>
                <a:schemeClr val="accent1"/>
              </a:buClr>
              <a:buNone/>
              <a:defRPr/>
            </a:pPr>
            <a:endParaRPr lang="es-MX" sz="1600" dirty="0">
              <a:latin typeface="Arial" pitchFamily="34" charset="0"/>
              <a:cs typeface="Arial" pitchFamily="34" charset="0"/>
            </a:endParaRPr>
          </a:p>
          <a:p>
            <a:pPr marL="396000" lvl="4" indent="0" algn="just">
              <a:lnSpc>
                <a:spcPct val="110000"/>
              </a:lnSpc>
              <a:spcBef>
                <a:spcPts val="0"/>
              </a:spcBef>
              <a:buClr>
                <a:schemeClr val="accent1"/>
              </a:buClr>
              <a:buNone/>
              <a:defRPr/>
            </a:pPr>
            <a:r>
              <a:rPr lang="es-MX" sz="1600" b="1" dirty="0" smtClean="0">
                <a:latin typeface="Arial" pitchFamily="34" charset="0"/>
                <a:cs typeface="Arial" pitchFamily="34" charset="0"/>
              </a:rPr>
              <a:t>4. Universo </a:t>
            </a:r>
            <a:r>
              <a:rPr lang="es-MX" sz="1600" b="1" dirty="0">
                <a:latin typeface="Arial" pitchFamily="34" charset="0"/>
                <a:cs typeface="Arial" pitchFamily="34" charset="0"/>
              </a:rPr>
              <a:t>total: </a:t>
            </a:r>
            <a:r>
              <a:rPr lang="es-MX" sz="1600" dirty="0">
                <a:latin typeface="Arial" pitchFamily="34" charset="0"/>
                <a:cs typeface="Arial" pitchFamily="34" charset="0"/>
              </a:rPr>
              <a:t>Es el universo total del </a:t>
            </a:r>
            <a:r>
              <a:rPr lang="es-MX" sz="1600" dirty="0" smtClean="0">
                <a:latin typeface="Arial" pitchFamily="34" charset="0"/>
                <a:cs typeface="Arial" pitchFamily="34" charset="0"/>
              </a:rPr>
              <a:t>indicador capturado </a:t>
            </a:r>
            <a:r>
              <a:rPr lang="es-MX" sz="1600" dirty="0">
                <a:latin typeface="Arial" pitchFamily="34" charset="0"/>
                <a:cs typeface="Arial" pitchFamily="34" charset="0"/>
              </a:rPr>
              <a:t>durante el proceso de </a:t>
            </a:r>
            <a:r>
              <a:rPr lang="es-MX" sz="1600" dirty="0" smtClean="0">
                <a:latin typeface="Arial" pitchFamily="34" charset="0"/>
                <a:cs typeface="Arial" pitchFamily="34" charset="0"/>
              </a:rPr>
              <a:t>Reprogramación 2014</a:t>
            </a:r>
            <a:r>
              <a:rPr lang="es-MX" sz="1600" dirty="0">
                <a:latin typeface="Arial" pitchFamily="34" charset="0"/>
                <a:cs typeface="Arial" pitchFamily="34" charset="0"/>
              </a:rPr>
              <a:t>, el cual no es el mismo que fue registrado 	      durante el proceso de formulación del PROFOCIE.</a:t>
            </a:r>
          </a:p>
          <a:p>
            <a:pPr marL="396000" lvl="4" indent="0" algn="just">
              <a:lnSpc>
                <a:spcPct val="110000"/>
              </a:lnSpc>
              <a:spcBef>
                <a:spcPts val="0"/>
              </a:spcBef>
              <a:buClr>
                <a:schemeClr val="accent1"/>
              </a:buClr>
              <a:buNone/>
              <a:defRPr/>
            </a:pPr>
            <a:endParaRPr lang="es-MX" sz="1600" b="1" dirty="0">
              <a:latin typeface="Arial" pitchFamily="34" charset="0"/>
              <a:cs typeface="Arial" pitchFamily="34" charset="0"/>
            </a:endParaRPr>
          </a:p>
          <a:p>
            <a:pPr marL="396000" lvl="4" indent="0" algn="just">
              <a:lnSpc>
                <a:spcPct val="110000"/>
              </a:lnSpc>
              <a:spcBef>
                <a:spcPts val="0"/>
              </a:spcBef>
              <a:buClr>
                <a:schemeClr val="accent1"/>
              </a:buClr>
              <a:buNone/>
              <a:defRPr/>
            </a:pPr>
            <a:r>
              <a:rPr lang="es-MX" sz="1600" b="1" dirty="0">
                <a:latin typeface="Arial" pitchFamily="34" charset="0"/>
                <a:cs typeface="Arial" pitchFamily="34" charset="0"/>
              </a:rPr>
              <a:t>5</a:t>
            </a:r>
            <a:r>
              <a:rPr lang="es-MX" sz="1600" b="1" dirty="0" smtClean="0">
                <a:latin typeface="Arial" pitchFamily="34" charset="0"/>
                <a:cs typeface="Arial" pitchFamily="34" charset="0"/>
              </a:rPr>
              <a:t>. Valor </a:t>
            </a:r>
            <a:r>
              <a:rPr lang="es-MX" sz="1600" b="1" dirty="0">
                <a:latin typeface="Arial" pitchFamily="34" charset="0"/>
                <a:cs typeface="Arial" pitchFamily="34" charset="0"/>
              </a:rPr>
              <a:t>Ajustado Anual</a:t>
            </a:r>
            <a:r>
              <a:rPr lang="es-MX" sz="1600" dirty="0">
                <a:latin typeface="Arial" pitchFamily="34" charset="0"/>
                <a:cs typeface="Arial" pitchFamily="34" charset="0"/>
              </a:rPr>
              <a:t>: Columna que muestra el </a:t>
            </a:r>
            <a:r>
              <a:rPr lang="es-MX" sz="1600" dirty="0" smtClean="0">
                <a:latin typeface="Arial" pitchFamily="34" charset="0"/>
                <a:cs typeface="Arial" pitchFamily="34" charset="0"/>
              </a:rPr>
              <a:t>valor  </a:t>
            </a:r>
            <a:r>
              <a:rPr lang="es-MX" sz="1600" dirty="0">
                <a:latin typeface="Arial" pitchFamily="34" charset="0"/>
                <a:cs typeface="Arial" pitchFamily="34" charset="0"/>
              </a:rPr>
              <a:t>y porcentaje numérico ajustado o comprometido </a:t>
            </a:r>
            <a:r>
              <a:rPr lang="es-MX" sz="1600" dirty="0" smtClean="0">
                <a:latin typeface="Arial" pitchFamily="34" charset="0"/>
                <a:cs typeface="Arial" pitchFamily="34" charset="0"/>
              </a:rPr>
              <a:t>a partir </a:t>
            </a:r>
            <a:r>
              <a:rPr lang="es-MX" sz="1600" dirty="0">
                <a:latin typeface="Arial" pitchFamily="34" charset="0"/>
                <a:cs typeface="Arial" pitchFamily="34" charset="0"/>
              </a:rPr>
              <a:t>del proceso de reprogramación, y que </a:t>
            </a:r>
            <a:r>
              <a:rPr lang="es-MX" sz="1600" dirty="0" smtClean="0">
                <a:latin typeface="Arial" pitchFamily="34" charset="0"/>
                <a:cs typeface="Arial" pitchFamily="34" charset="0"/>
              </a:rPr>
              <a:t>la </a:t>
            </a:r>
            <a:r>
              <a:rPr lang="es-MX" sz="1600" dirty="0">
                <a:latin typeface="Arial" pitchFamily="34" charset="0"/>
                <a:cs typeface="Arial" pitchFamily="34" charset="0"/>
              </a:rPr>
              <a:t>institución deberá alcanzar con los </a:t>
            </a:r>
            <a:r>
              <a:rPr lang="es-MX" sz="1600" dirty="0" smtClean="0">
                <a:latin typeface="Arial" pitchFamily="34" charset="0"/>
                <a:cs typeface="Arial" pitchFamily="34" charset="0"/>
              </a:rPr>
              <a:t>recursos </a:t>
            </a:r>
            <a:r>
              <a:rPr lang="es-MX" sz="1600" dirty="0">
                <a:latin typeface="Arial" pitchFamily="34" charset="0"/>
                <a:cs typeface="Arial" pitchFamily="34" charset="0"/>
              </a:rPr>
              <a:t>asignados a cada proyecto </a:t>
            </a:r>
            <a:r>
              <a:rPr lang="es-MX" sz="1600" dirty="0" err="1">
                <a:latin typeface="Arial" pitchFamily="34" charset="0"/>
                <a:cs typeface="Arial" pitchFamily="34" charset="0"/>
              </a:rPr>
              <a:t>ProGES</a:t>
            </a:r>
            <a:r>
              <a:rPr lang="es-MX" sz="1600" dirty="0">
                <a:latin typeface="Arial" pitchFamily="34" charset="0"/>
                <a:cs typeface="Arial" pitchFamily="34" charset="0"/>
              </a:rPr>
              <a:t>, </a:t>
            </a:r>
            <a:r>
              <a:rPr lang="es-MX" sz="1600" dirty="0" err="1">
                <a:latin typeface="Arial" pitchFamily="34" charset="0"/>
                <a:cs typeface="Arial" pitchFamily="34" charset="0"/>
              </a:rPr>
              <a:t>ProDES</a:t>
            </a:r>
            <a:r>
              <a:rPr lang="es-MX" sz="1600" dirty="0">
                <a:latin typeface="Arial" pitchFamily="34" charset="0"/>
                <a:cs typeface="Arial" pitchFamily="34" charset="0"/>
              </a:rPr>
              <a:t> </a:t>
            </a:r>
            <a:r>
              <a:rPr lang="es-MX" sz="1600" dirty="0" smtClean="0">
                <a:latin typeface="Arial" pitchFamily="34" charset="0"/>
                <a:cs typeface="Arial" pitchFamily="34" charset="0"/>
              </a:rPr>
              <a:t>o </a:t>
            </a:r>
            <a:r>
              <a:rPr lang="es-MX" sz="1600" dirty="0" err="1" smtClean="0">
                <a:latin typeface="Arial" pitchFamily="34" charset="0"/>
                <a:cs typeface="Arial" pitchFamily="34" charset="0"/>
              </a:rPr>
              <a:t>ProFOE</a:t>
            </a:r>
            <a:r>
              <a:rPr lang="es-MX" sz="1600" dirty="0">
                <a:latin typeface="Arial" pitchFamily="34" charset="0"/>
                <a:cs typeface="Arial" pitchFamily="34" charset="0"/>
              </a:rPr>
              <a:t>. Estos valores son establecidos por la </a:t>
            </a:r>
            <a:r>
              <a:rPr lang="es-MX" sz="1600" dirty="0" smtClean="0">
                <a:latin typeface="Arial" pitchFamily="34" charset="0"/>
                <a:cs typeface="Arial" pitchFamily="34" charset="0"/>
              </a:rPr>
              <a:t>propia </a:t>
            </a:r>
            <a:r>
              <a:rPr lang="es-MX" sz="1600" dirty="0">
                <a:latin typeface="Arial" pitchFamily="34" charset="0"/>
                <a:cs typeface="Arial" pitchFamily="34" charset="0"/>
              </a:rPr>
              <a:t>institución y no por la DGESU, por lo tanto, el 	</a:t>
            </a:r>
            <a:r>
              <a:rPr lang="es-MX" sz="1600" dirty="0" smtClean="0">
                <a:latin typeface="Arial" pitchFamily="34" charset="0"/>
                <a:cs typeface="Arial" pitchFamily="34" charset="0"/>
              </a:rPr>
              <a:t>cumplimiento </a:t>
            </a:r>
            <a:r>
              <a:rPr lang="es-MX" sz="1600" dirty="0">
                <a:latin typeface="Arial" pitchFamily="34" charset="0"/>
                <a:cs typeface="Arial" pitchFamily="34" charset="0"/>
              </a:rPr>
              <a:t>del mismo es responsabilidad de </a:t>
            </a:r>
            <a:r>
              <a:rPr lang="es-MX" sz="1600" dirty="0" smtClean="0">
                <a:latin typeface="Arial" pitchFamily="34" charset="0"/>
                <a:cs typeface="Arial" pitchFamily="34" charset="0"/>
              </a:rPr>
              <a:t>la institución.</a:t>
            </a:r>
          </a:p>
          <a:p>
            <a:pPr marL="396000" lvl="4" indent="0" algn="just">
              <a:lnSpc>
                <a:spcPct val="110000"/>
              </a:lnSpc>
              <a:spcBef>
                <a:spcPts val="0"/>
              </a:spcBef>
              <a:buClr>
                <a:schemeClr val="accent1"/>
              </a:buClr>
              <a:buNone/>
              <a:defRPr/>
            </a:pPr>
            <a:endParaRPr lang="es-MX" sz="1600" dirty="0">
              <a:latin typeface="Arial" pitchFamily="34" charset="0"/>
              <a:cs typeface="Arial" pitchFamily="34" charset="0"/>
            </a:endParaRPr>
          </a:p>
          <a:p>
            <a:pPr marL="396000" lvl="4" indent="0" algn="just">
              <a:lnSpc>
                <a:spcPct val="110000"/>
              </a:lnSpc>
              <a:spcBef>
                <a:spcPts val="0"/>
              </a:spcBef>
              <a:buClr>
                <a:schemeClr val="accent1"/>
              </a:buClr>
              <a:buNone/>
              <a:defRPr/>
            </a:pPr>
            <a:r>
              <a:rPr lang="es-MX" sz="1600" b="1" dirty="0">
                <a:latin typeface="Arial" pitchFamily="34" charset="0"/>
                <a:cs typeface="Arial" pitchFamily="34" charset="0"/>
              </a:rPr>
              <a:t>6. </a:t>
            </a:r>
            <a:r>
              <a:rPr lang="es-MX" sz="1600" b="1" dirty="0" smtClean="0">
                <a:latin typeface="Arial" pitchFamily="34" charset="0"/>
                <a:cs typeface="Arial" pitchFamily="34" charset="0"/>
              </a:rPr>
              <a:t>Valor </a:t>
            </a:r>
            <a:r>
              <a:rPr lang="es-MX" sz="1600" b="1" dirty="0">
                <a:latin typeface="Arial" pitchFamily="34" charset="0"/>
                <a:cs typeface="Arial" pitchFamily="34" charset="0"/>
              </a:rPr>
              <a:t>Ajustado Trimestral:</a:t>
            </a:r>
            <a:r>
              <a:rPr lang="es-MX" sz="1600" dirty="0">
                <a:latin typeface="Arial" pitchFamily="34" charset="0"/>
                <a:cs typeface="Arial" pitchFamily="34" charset="0"/>
              </a:rPr>
              <a:t> Columna que muestra el </a:t>
            </a:r>
            <a:r>
              <a:rPr lang="es-MX" sz="1600" dirty="0" smtClean="0">
                <a:latin typeface="Arial" pitchFamily="34" charset="0"/>
                <a:cs typeface="Arial" pitchFamily="34" charset="0"/>
              </a:rPr>
              <a:t>valor y </a:t>
            </a:r>
            <a:r>
              <a:rPr lang="es-MX" sz="1600" dirty="0">
                <a:latin typeface="Arial" pitchFamily="34" charset="0"/>
                <a:cs typeface="Arial" pitchFamily="34" charset="0"/>
              </a:rPr>
              <a:t>porcentaje numérico calendarizado trimestralmente, </a:t>
            </a:r>
            <a:r>
              <a:rPr lang="es-MX" sz="1600" dirty="0" smtClean="0">
                <a:latin typeface="Arial" pitchFamily="34" charset="0"/>
                <a:cs typeface="Arial" pitchFamily="34" charset="0"/>
              </a:rPr>
              <a:t>a partir </a:t>
            </a:r>
            <a:r>
              <a:rPr lang="es-MX" sz="1600" dirty="0">
                <a:latin typeface="Arial" pitchFamily="34" charset="0"/>
                <a:cs typeface="Arial" pitchFamily="34" charset="0"/>
              </a:rPr>
              <a:t>del valor ajustado o comprometido anual que la </a:t>
            </a:r>
            <a:r>
              <a:rPr lang="es-MX" sz="1600" dirty="0" smtClean="0">
                <a:latin typeface="Arial" pitchFamily="34" charset="0"/>
                <a:cs typeface="Arial" pitchFamily="34" charset="0"/>
              </a:rPr>
              <a:t>institución </a:t>
            </a:r>
            <a:r>
              <a:rPr lang="es-MX" sz="1600" dirty="0">
                <a:latin typeface="Arial" pitchFamily="34" charset="0"/>
                <a:cs typeface="Arial" pitchFamily="34" charset="0"/>
              </a:rPr>
              <a:t>deberá alcanzar con los recursos asignados </a:t>
            </a:r>
            <a:r>
              <a:rPr lang="es-MX" sz="1600" dirty="0" smtClean="0">
                <a:latin typeface="Arial" pitchFamily="34" charset="0"/>
                <a:cs typeface="Arial" pitchFamily="34" charset="0"/>
              </a:rPr>
              <a:t>a cada </a:t>
            </a:r>
            <a:r>
              <a:rPr lang="es-MX" sz="1600" dirty="0">
                <a:latin typeface="Arial" pitchFamily="34" charset="0"/>
                <a:cs typeface="Arial" pitchFamily="34" charset="0"/>
              </a:rPr>
              <a:t>proyecto </a:t>
            </a:r>
            <a:r>
              <a:rPr lang="es-MX" sz="1600" dirty="0" err="1">
                <a:latin typeface="Arial" pitchFamily="34" charset="0"/>
                <a:cs typeface="Arial" pitchFamily="34" charset="0"/>
              </a:rPr>
              <a:t>ProGES</a:t>
            </a:r>
            <a:r>
              <a:rPr lang="es-MX" sz="1600" dirty="0">
                <a:latin typeface="Arial" pitchFamily="34" charset="0"/>
                <a:cs typeface="Arial" pitchFamily="34" charset="0"/>
              </a:rPr>
              <a:t>, </a:t>
            </a:r>
            <a:r>
              <a:rPr lang="es-MX" sz="1600" dirty="0" err="1">
                <a:latin typeface="Arial" pitchFamily="34" charset="0"/>
                <a:cs typeface="Arial" pitchFamily="34" charset="0"/>
              </a:rPr>
              <a:t>ProDES</a:t>
            </a:r>
            <a:r>
              <a:rPr lang="es-MX" sz="1600" dirty="0">
                <a:latin typeface="Arial" pitchFamily="34" charset="0"/>
                <a:cs typeface="Arial" pitchFamily="34" charset="0"/>
              </a:rPr>
              <a:t> o </a:t>
            </a:r>
            <a:r>
              <a:rPr lang="es-MX" sz="1600" dirty="0" err="1">
                <a:latin typeface="Arial" pitchFamily="34" charset="0"/>
                <a:cs typeface="Arial" pitchFamily="34" charset="0"/>
              </a:rPr>
              <a:t>ProFOE</a:t>
            </a:r>
            <a:r>
              <a:rPr lang="es-MX" sz="1600" dirty="0">
                <a:latin typeface="Arial" pitchFamily="34" charset="0"/>
                <a:cs typeface="Arial" pitchFamily="34" charset="0"/>
              </a:rPr>
              <a:t>. Estos valores 	son establecidos </a:t>
            </a:r>
            <a:r>
              <a:rPr lang="es-MX" sz="1600" dirty="0" smtClean="0">
                <a:latin typeface="Arial" pitchFamily="34" charset="0"/>
                <a:cs typeface="Arial" pitchFamily="34" charset="0"/>
              </a:rPr>
              <a:t>por la propia </a:t>
            </a:r>
            <a:r>
              <a:rPr lang="es-MX" sz="1600" dirty="0">
                <a:latin typeface="Arial" pitchFamily="34" charset="0"/>
                <a:cs typeface="Arial" pitchFamily="34" charset="0"/>
              </a:rPr>
              <a:t>institución y no por la </a:t>
            </a:r>
            <a:r>
              <a:rPr lang="es-MX" sz="1600" dirty="0" smtClean="0">
                <a:latin typeface="Arial" pitchFamily="34" charset="0"/>
                <a:cs typeface="Arial" pitchFamily="34" charset="0"/>
              </a:rPr>
              <a:t>DGESU</a:t>
            </a:r>
            <a:r>
              <a:rPr lang="es-MX" sz="1600" dirty="0">
                <a:latin typeface="Arial" pitchFamily="34" charset="0"/>
                <a:cs typeface="Arial" pitchFamily="34" charset="0"/>
              </a:rPr>
              <a:t>, por lo tanto, el cumplimiento del mismo es </a:t>
            </a:r>
            <a:r>
              <a:rPr lang="es-MX" sz="1600" dirty="0" smtClean="0">
                <a:latin typeface="Arial" pitchFamily="34" charset="0"/>
                <a:cs typeface="Arial" pitchFamily="34" charset="0"/>
              </a:rPr>
              <a:t>responsabilidad </a:t>
            </a:r>
            <a:r>
              <a:rPr lang="es-MX" sz="1600" dirty="0">
                <a:latin typeface="Arial" pitchFamily="34" charset="0"/>
                <a:cs typeface="Arial" pitchFamily="34" charset="0"/>
              </a:rPr>
              <a:t>de la institución.</a:t>
            </a:r>
          </a:p>
          <a:p>
            <a:pPr marL="396000" lvl="4" indent="0" algn="just">
              <a:lnSpc>
                <a:spcPct val="110000"/>
              </a:lnSpc>
              <a:spcBef>
                <a:spcPts val="0"/>
              </a:spcBef>
              <a:buClr>
                <a:schemeClr val="accent1"/>
              </a:buClr>
              <a:buNone/>
              <a:defRPr/>
            </a:pPr>
            <a:endParaRPr lang="es-MX" sz="1600" dirty="0">
              <a:latin typeface="Arial" pitchFamily="34" charset="0"/>
              <a:cs typeface="Arial" pitchFamily="34" charset="0"/>
            </a:endParaRPr>
          </a:p>
          <a:p>
            <a:pPr marL="853200" lvl="5" indent="0" algn="just">
              <a:lnSpc>
                <a:spcPct val="110000"/>
              </a:lnSpc>
              <a:spcBef>
                <a:spcPts val="0"/>
              </a:spcBef>
              <a:buClr>
                <a:schemeClr val="accent1"/>
              </a:buClr>
              <a:buNone/>
              <a:defRPr/>
            </a:pPr>
            <a:endParaRPr lang="es-MX" sz="1600" dirty="0" smtClean="0">
              <a:latin typeface="Arial" pitchFamily="34" charset="0"/>
              <a:cs typeface="Arial" pitchFamily="34" charset="0"/>
            </a:endParaRPr>
          </a:p>
          <a:p>
            <a:pPr marL="0" indent="0">
              <a:buNone/>
            </a:pPr>
            <a:endParaRPr lang="es-MX" sz="18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859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89856" y="1700808"/>
            <a:ext cx="8784976" cy="5040560"/>
          </a:xfrm>
          <a:prstGeom prst="rect">
            <a:avLst/>
          </a:prstGeom>
        </p:spPr>
        <p:txBody>
          <a:bodyPr>
            <a:noAutofit/>
          </a:bodyPr>
          <a:lstStyle/>
          <a:p>
            <a:pPr marL="0" indent="0" algn="just">
              <a:buNone/>
              <a:defRPr/>
            </a:pPr>
            <a:r>
              <a:rPr lang="es-MX" sz="1600" dirty="0" smtClean="0">
                <a:latin typeface="Arial" pitchFamily="34" charset="0"/>
                <a:cs typeface="Arial" pitchFamily="34" charset="0"/>
              </a:rPr>
              <a:t>Con </a:t>
            </a:r>
            <a:r>
              <a:rPr lang="es-MX" sz="1600" dirty="0">
                <a:latin typeface="Arial" pitchFamily="34" charset="0"/>
                <a:cs typeface="Arial" pitchFamily="34" charset="0"/>
              </a:rPr>
              <a:t>el propósito de dar cumplimiento al lineamiento </a:t>
            </a:r>
            <a:r>
              <a:rPr lang="es-MX" sz="1600" dirty="0" smtClean="0">
                <a:latin typeface="Arial" pitchFamily="34" charset="0"/>
                <a:cs typeface="Arial" pitchFamily="34" charset="0"/>
              </a:rPr>
              <a:t>4, </a:t>
            </a:r>
            <a:r>
              <a:rPr lang="es-MX" sz="1600" dirty="0">
                <a:latin typeface="Arial" pitchFamily="34" charset="0"/>
                <a:cs typeface="Arial" pitchFamily="34" charset="0"/>
              </a:rPr>
              <a:t>numeral </a:t>
            </a:r>
            <a:r>
              <a:rPr lang="es-MX" sz="1600" dirty="0" smtClean="0">
                <a:latin typeface="Arial" pitchFamily="34" charset="0"/>
                <a:cs typeface="Arial" pitchFamily="34" charset="0"/>
              </a:rPr>
              <a:t>4.2. </a:t>
            </a:r>
            <a:r>
              <a:rPr lang="es-MX" sz="1600" dirty="0">
                <a:latin typeface="Arial" pitchFamily="34" charset="0"/>
                <a:cs typeface="Arial" pitchFamily="34" charset="0"/>
              </a:rPr>
              <a:t>de las Reglas de Operación del </a:t>
            </a:r>
            <a:r>
              <a:rPr lang="es-MX" sz="1600" i="1" dirty="0" smtClean="0">
                <a:latin typeface="Arial" pitchFamily="34" charset="0"/>
                <a:cs typeface="Arial" pitchFamily="34" charset="0"/>
              </a:rPr>
              <a:t>Programa de Fortalecimiento de la Calidad en Instituciones Educativas (</a:t>
            </a:r>
            <a:r>
              <a:rPr lang="es-MX" sz="1600" b="1" i="1" dirty="0" smtClean="0">
                <a:latin typeface="Arial" pitchFamily="34" charset="0"/>
                <a:cs typeface="Arial" pitchFamily="34" charset="0"/>
              </a:rPr>
              <a:t>PROFOCIE</a:t>
            </a:r>
            <a:r>
              <a:rPr lang="es-MX" sz="1600" i="1" dirty="0" smtClean="0">
                <a:latin typeface="Arial" pitchFamily="34" charset="0"/>
                <a:cs typeface="Arial" pitchFamily="34" charset="0"/>
              </a:rPr>
              <a:t>)</a:t>
            </a:r>
            <a:r>
              <a:rPr lang="es-MX" sz="1600" dirty="0" smtClean="0">
                <a:latin typeface="Arial" pitchFamily="34" charset="0"/>
                <a:cs typeface="Arial" pitchFamily="34" charset="0"/>
              </a:rPr>
              <a:t>; </a:t>
            </a:r>
            <a:r>
              <a:rPr lang="es-MX" sz="1600" dirty="0">
                <a:latin typeface="Arial" pitchFamily="34" charset="0"/>
                <a:cs typeface="Arial" pitchFamily="34" charset="0"/>
              </a:rPr>
              <a:t>la </a:t>
            </a:r>
            <a:r>
              <a:rPr lang="es-MX" sz="1600" i="1" dirty="0">
                <a:latin typeface="Arial" pitchFamily="34" charset="0"/>
                <a:cs typeface="Arial" pitchFamily="34" charset="0"/>
              </a:rPr>
              <a:t>Dirección General de Educación Superior Universitaria</a:t>
            </a:r>
            <a:r>
              <a:rPr lang="es-MX" sz="1600" dirty="0">
                <a:latin typeface="Arial" pitchFamily="34" charset="0"/>
                <a:cs typeface="Arial" pitchFamily="34" charset="0"/>
              </a:rPr>
              <a:t> (</a:t>
            </a:r>
            <a:r>
              <a:rPr lang="es-MX" sz="1600" b="1" dirty="0">
                <a:latin typeface="Arial" pitchFamily="34" charset="0"/>
                <a:cs typeface="Arial" pitchFamily="34" charset="0"/>
              </a:rPr>
              <a:t>DGESU</a:t>
            </a:r>
            <a:r>
              <a:rPr lang="es-MX" sz="1600" dirty="0">
                <a:latin typeface="Arial" pitchFamily="34" charset="0"/>
                <a:cs typeface="Arial" pitchFamily="34" charset="0"/>
              </a:rPr>
              <a:t>), en el marco de las atribuciones que le confieren las </a:t>
            </a:r>
            <a:r>
              <a:rPr lang="es-MX" sz="1600" dirty="0" smtClean="0">
                <a:latin typeface="Arial" pitchFamily="34" charset="0"/>
                <a:cs typeface="Arial" pitchFamily="34" charset="0"/>
              </a:rPr>
              <a:t>Reglas </a:t>
            </a:r>
            <a:r>
              <a:rPr lang="es-MX" sz="1600" dirty="0">
                <a:latin typeface="Arial" pitchFamily="34" charset="0"/>
                <a:cs typeface="Arial" pitchFamily="34" charset="0"/>
              </a:rPr>
              <a:t>de </a:t>
            </a:r>
            <a:r>
              <a:rPr lang="es-MX" sz="1600" dirty="0" smtClean="0">
                <a:latin typeface="Arial" pitchFamily="34" charset="0"/>
                <a:cs typeface="Arial" pitchFamily="34" charset="0"/>
              </a:rPr>
              <a:t>Operación </a:t>
            </a:r>
            <a:r>
              <a:rPr lang="es-MX" sz="1600" dirty="0">
                <a:latin typeface="Arial" pitchFamily="34" charset="0"/>
                <a:cs typeface="Arial" pitchFamily="34" charset="0"/>
              </a:rPr>
              <a:t>referidas, ha actualizado el módulo electrónico para llevar a cabo el seguimiento académico de las metas académicas y Metas Compromiso de los proyectos </a:t>
            </a:r>
            <a:r>
              <a:rPr lang="es-MX" sz="1600" dirty="0" err="1">
                <a:latin typeface="Arial" pitchFamily="34" charset="0"/>
                <a:cs typeface="Arial" pitchFamily="34" charset="0"/>
              </a:rPr>
              <a:t>ProGES</a:t>
            </a:r>
            <a:r>
              <a:rPr lang="es-MX" sz="1600" dirty="0">
                <a:latin typeface="Arial" pitchFamily="34" charset="0"/>
                <a:cs typeface="Arial" pitchFamily="34" charset="0"/>
              </a:rPr>
              <a:t>, </a:t>
            </a:r>
            <a:r>
              <a:rPr lang="es-MX" sz="1600" dirty="0" err="1">
                <a:latin typeface="Arial" pitchFamily="34" charset="0"/>
                <a:cs typeface="Arial" pitchFamily="34" charset="0"/>
              </a:rPr>
              <a:t>ProDES</a:t>
            </a:r>
            <a:r>
              <a:rPr lang="es-MX" sz="1600" dirty="0">
                <a:latin typeface="Arial" pitchFamily="34" charset="0"/>
                <a:cs typeface="Arial" pitchFamily="34" charset="0"/>
              </a:rPr>
              <a:t> o </a:t>
            </a:r>
            <a:r>
              <a:rPr lang="es-MX" sz="1600" dirty="0" err="1">
                <a:latin typeface="Arial" pitchFamily="34" charset="0"/>
                <a:cs typeface="Arial" pitchFamily="34" charset="0"/>
              </a:rPr>
              <a:t>ProFOE</a:t>
            </a:r>
            <a:r>
              <a:rPr lang="es-MX" sz="1600" dirty="0">
                <a:latin typeface="Arial" pitchFamily="34" charset="0"/>
                <a:cs typeface="Arial" pitchFamily="34" charset="0"/>
              </a:rPr>
              <a:t>, en su caso, que fueron apoyados con recursos </a:t>
            </a:r>
            <a:r>
              <a:rPr lang="es-MX" sz="1600" dirty="0" smtClean="0">
                <a:latin typeface="Arial" pitchFamily="34" charset="0"/>
                <a:cs typeface="Arial" pitchFamily="34" charset="0"/>
              </a:rPr>
              <a:t>del programa.</a:t>
            </a:r>
            <a:endParaRPr lang="es-MX" sz="1600" dirty="0">
              <a:latin typeface="Arial" pitchFamily="34" charset="0"/>
              <a:cs typeface="Arial" pitchFamily="34" charset="0"/>
            </a:endParaRPr>
          </a:p>
          <a:p>
            <a:pPr marL="0" lvl="1" indent="0" algn="just">
              <a:buClr>
                <a:schemeClr val="accent3"/>
              </a:buClr>
              <a:buSzPct val="95000"/>
              <a:buNone/>
              <a:defRPr/>
            </a:pPr>
            <a:endParaRPr lang="es-MX" sz="1600" dirty="0" smtClean="0">
              <a:latin typeface="Arial" pitchFamily="34" charset="0"/>
              <a:cs typeface="Arial" pitchFamily="34" charset="0"/>
            </a:endParaRPr>
          </a:p>
          <a:p>
            <a:pPr marL="0" lvl="1" indent="0" algn="just">
              <a:buClr>
                <a:schemeClr val="accent3"/>
              </a:buClr>
              <a:buSzPct val="95000"/>
              <a:buNone/>
              <a:defRPr/>
            </a:pPr>
            <a:r>
              <a:rPr lang="es-MX" sz="1600" dirty="0" smtClean="0">
                <a:latin typeface="Arial" pitchFamily="34" charset="0"/>
                <a:cs typeface="Arial" pitchFamily="34" charset="0"/>
              </a:rPr>
              <a:t>En </a:t>
            </a:r>
            <a:r>
              <a:rPr lang="es-MX" sz="1600" dirty="0">
                <a:latin typeface="Arial" pitchFamily="34" charset="0"/>
                <a:cs typeface="Arial" pitchFamily="34" charset="0"/>
              </a:rPr>
              <a:t>tal sentido, a continuación se presenta la guía que explica el funcionamiento del </a:t>
            </a:r>
            <a:r>
              <a:rPr lang="es-MX" sz="1600" b="1" dirty="0">
                <a:latin typeface="Arial" pitchFamily="34" charset="0"/>
                <a:cs typeface="Arial" pitchFamily="34" charset="0"/>
              </a:rPr>
              <a:t>Módulo de Seguimiento Académico </a:t>
            </a:r>
            <a:r>
              <a:rPr lang="es-MX" sz="1600" b="1" dirty="0" smtClean="0">
                <a:latin typeface="Arial" pitchFamily="34" charset="0"/>
                <a:cs typeface="Arial" pitchFamily="34" charset="0"/>
              </a:rPr>
              <a:t>2014</a:t>
            </a:r>
            <a:r>
              <a:rPr lang="es-MX" sz="1600" dirty="0" smtClean="0">
                <a:latin typeface="Arial" pitchFamily="34" charset="0"/>
                <a:cs typeface="Arial" pitchFamily="34" charset="0"/>
              </a:rPr>
              <a:t>, </a:t>
            </a:r>
            <a:r>
              <a:rPr lang="es-MX" sz="1600" dirty="0">
                <a:latin typeface="Arial" pitchFamily="34" charset="0"/>
                <a:cs typeface="Arial" pitchFamily="34" charset="0"/>
              </a:rPr>
              <a:t>que le permitirá a los responsables de los proyectos </a:t>
            </a:r>
            <a:r>
              <a:rPr lang="es-MX" sz="1600" dirty="0" err="1">
                <a:latin typeface="Arial" pitchFamily="34" charset="0"/>
                <a:cs typeface="Arial" pitchFamily="34" charset="0"/>
              </a:rPr>
              <a:t>ProGES</a:t>
            </a:r>
            <a:r>
              <a:rPr lang="es-MX" sz="1600" dirty="0">
                <a:latin typeface="Arial" pitchFamily="34" charset="0"/>
                <a:cs typeface="Arial" pitchFamily="34" charset="0"/>
              </a:rPr>
              <a:t>, </a:t>
            </a:r>
            <a:r>
              <a:rPr lang="es-MX" sz="1600" dirty="0" err="1">
                <a:latin typeface="Arial" pitchFamily="34" charset="0"/>
                <a:cs typeface="Arial" pitchFamily="34" charset="0"/>
              </a:rPr>
              <a:t>ProDES</a:t>
            </a:r>
            <a:r>
              <a:rPr lang="es-MX" sz="1600" dirty="0">
                <a:latin typeface="Arial" pitchFamily="34" charset="0"/>
                <a:cs typeface="Arial" pitchFamily="34" charset="0"/>
              </a:rPr>
              <a:t> o </a:t>
            </a:r>
            <a:r>
              <a:rPr lang="es-MX" sz="1600" dirty="0" err="1">
                <a:latin typeface="Arial" pitchFamily="34" charset="0"/>
                <a:cs typeface="Arial" pitchFamily="34" charset="0"/>
              </a:rPr>
              <a:t>ProFOE</a:t>
            </a:r>
            <a:r>
              <a:rPr lang="es-MX" sz="1600" dirty="0">
                <a:latin typeface="Arial" pitchFamily="34" charset="0"/>
                <a:cs typeface="Arial" pitchFamily="34" charset="0"/>
              </a:rPr>
              <a:t>, familiarizarse con las diferentes pantallas, el modo de navegación y la estructura de la información que deberá ser reportada a través de esta herramienta electrónica.</a:t>
            </a:r>
          </a:p>
          <a:p>
            <a:pPr indent="0" algn="ctr">
              <a:buNone/>
            </a:pPr>
            <a:endParaRPr lang="es-MX" sz="1800" b="1" dirty="0" smtClean="0">
              <a:latin typeface="Arial" pitchFamily="34" charset="0"/>
              <a:cs typeface="Arial" pitchFamily="34" charset="0"/>
            </a:endParaRPr>
          </a:p>
          <a:p>
            <a:pPr indent="0" algn="ctr">
              <a:buNone/>
            </a:pPr>
            <a:endParaRPr lang="es-MX" sz="1800" b="1" dirty="0">
              <a:latin typeface="Arial" pitchFamily="34" charset="0"/>
              <a:cs typeface="Arial" pitchFamily="34" charset="0"/>
            </a:endParaRPr>
          </a:p>
          <a:p>
            <a:pPr indent="0" algn="ctr">
              <a:buNone/>
            </a:pPr>
            <a:r>
              <a:rPr lang="es-MX" sz="1800" b="1" dirty="0" smtClean="0">
                <a:latin typeface="Arial" pitchFamily="34" charset="0"/>
                <a:cs typeface="Arial" pitchFamily="34" charset="0"/>
              </a:rPr>
              <a:t>Atentamente</a:t>
            </a:r>
            <a:endParaRPr lang="es-MX" sz="1800" b="1" dirty="0">
              <a:latin typeface="Arial" pitchFamily="34" charset="0"/>
              <a:cs typeface="Arial" pitchFamily="34" charset="0"/>
            </a:endParaRPr>
          </a:p>
          <a:p>
            <a:pPr indent="0" algn="ctr">
              <a:buNone/>
            </a:pPr>
            <a:r>
              <a:rPr lang="es-MX" sz="1800" b="1" dirty="0" smtClean="0">
                <a:latin typeface="Arial" pitchFamily="34" charset="0"/>
                <a:cs typeface="Arial" pitchFamily="34" charset="0"/>
              </a:rPr>
              <a:t>Mtra. </a:t>
            </a:r>
            <a:r>
              <a:rPr lang="es-MX" sz="1800" b="1" dirty="0">
                <a:latin typeface="Arial" pitchFamily="34" charset="0"/>
                <a:cs typeface="Arial" pitchFamily="34" charset="0"/>
              </a:rPr>
              <a:t>Julieta </a:t>
            </a:r>
            <a:r>
              <a:rPr lang="es-MX" sz="1800" b="1" dirty="0" err="1">
                <a:latin typeface="Arial" pitchFamily="34" charset="0"/>
                <a:cs typeface="Arial" pitchFamily="34" charset="0"/>
              </a:rPr>
              <a:t>Nishisawa</a:t>
            </a:r>
            <a:r>
              <a:rPr lang="es-MX" sz="1800" b="1" dirty="0">
                <a:latin typeface="Arial" pitchFamily="34" charset="0"/>
                <a:cs typeface="Arial" pitchFamily="34" charset="0"/>
              </a:rPr>
              <a:t> Calatayud</a:t>
            </a:r>
          </a:p>
          <a:p>
            <a:pPr indent="0" algn="ctr">
              <a:buNone/>
            </a:pPr>
            <a:r>
              <a:rPr lang="es-MX" sz="1800" b="1" dirty="0">
                <a:latin typeface="Arial" pitchFamily="34" charset="0"/>
                <a:cs typeface="Arial" pitchFamily="34" charset="0"/>
              </a:rPr>
              <a:t>Directora de Fortalecimiento Institucional</a:t>
            </a:r>
            <a:endParaRPr lang="es-ES" sz="1800" b="1" dirty="0">
              <a:latin typeface="Arial" pitchFamily="34" charset="0"/>
              <a:cs typeface="Arial" pitchFamily="34" charset="0"/>
            </a:endParaRPr>
          </a:p>
          <a:p>
            <a:pPr marL="0" lvl="1" indent="0" algn="just">
              <a:buClr>
                <a:schemeClr val="accent3"/>
              </a:buClr>
              <a:buSzPct val="95000"/>
              <a:buNone/>
              <a:defRPr/>
            </a:pPr>
            <a:r>
              <a:rPr lang="es-MX" sz="1800" b="1" i="1" dirty="0">
                <a:latin typeface="Arial" pitchFamily="34" charset="0"/>
                <a:cs typeface="Arial" pitchFamily="34" charset="0"/>
              </a:rPr>
              <a:t>	</a:t>
            </a:r>
            <a:endParaRPr lang="es-MX" sz="1600" b="1" i="1" dirty="0" smtClean="0">
              <a:cs typeface="Arial" pitchFamily="34" charset="0"/>
            </a:endParaRPr>
          </a:p>
          <a:p>
            <a:pPr marL="0" lvl="1" indent="0" algn="just">
              <a:buClr>
                <a:schemeClr val="accent3"/>
              </a:buClr>
              <a:buSzPct val="95000"/>
              <a:buNone/>
              <a:defRPr/>
            </a:pPr>
            <a:endParaRPr lang="es-MX" sz="1600" b="1" i="1" dirty="0">
              <a:cs typeface="Arial" pitchFamily="34" charset="0"/>
            </a:endParaRPr>
          </a:p>
          <a:p>
            <a:pPr marL="0" lvl="1" indent="0" algn="just">
              <a:buClr>
                <a:schemeClr val="accent3"/>
              </a:buClr>
              <a:buSzPct val="95000"/>
              <a:buNone/>
              <a:defRPr/>
            </a:pPr>
            <a:endParaRPr lang="es-MX" sz="1600" b="1" i="1" dirty="0" smtClean="0">
              <a:cs typeface="Arial" pitchFamily="34" charset="0"/>
            </a:endParaRPr>
          </a:p>
          <a:p>
            <a:pPr marL="0" lvl="1" indent="0" algn="just">
              <a:buClr>
                <a:schemeClr val="accent3"/>
              </a:buClr>
              <a:buSzPct val="95000"/>
              <a:buNone/>
              <a:defRPr/>
            </a:pPr>
            <a:endParaRPr lang="es-MX" sz="1600" b="1" i="1" dirty="0">
              <a:cs typeface="Arial" pitchFamily="34" charset="0"/>
            </a:endParaRPr>
          </a:p>
          <a:p>
            <a:pPr marL="0" lvl="1" indent="0" algn="just">
              <a:buClr>
                <a:schemeClr val="accent3"/>
              </a:buClr>
              <a:buSzPct val="95000"/>
              <a:buNone/>
              <a:defRPr/>
            </a:pPr>
            <a:endParaRPr lang="es-MX" sz="1600" b="1" i="1" dirty="0" smtClean="0">
              <a:cs typeface="Arial" pitchFamily="34" charset="0"/>
            </a:endParaRPr>
          </a:p>
          <a:p>
            <a:pPr marL="0" lvl="1" indent="0" algn="just">
              <a:buClr>
                <a:schemeClr val="accent3"/>
              </a:buClr>
              <a:buSzPct val="95000"/>
              <a:buNone/>
              <a:defRPr/>
            </a:pPr>
            <a:endParaRPr lang="es-MX" sz="1600" b="1" i="1" dirty="0">
              <a:cs typeface="Arial" pitchFamily="34" charset="0"/>
            </a:endParaRPr>
          </a:p>
          <a:p>
            <a:pPr marL="0" lvl="1" indent="0" algn="just">
              <a:buClr>
                <a:schemeClr val="accent3"/>
              </a:buClr>
              <a:buSzPct val="95000"/>
              <a:buNone/>
              <a:defRPr/>
            </a:pPr>
            <a:endParaRPr lang="es-MX" sz="1600" b="1" i="1" dirty="0" smtClean="0">
              <a:cs typeface="Arial" pitchFamily="34" charset="0"/>
            </a:endParaRPr>
          </a:p>
          <a:p>
            <a:pPr marL="0" lvl="1" indent="0" algn="just">
              <a:buClr>
                <a:schemeClr val="accent3"/>
              </a:buClr>
              <a:buSzPct val="95000"/>
              <a:buNone/>
              <a:defRPr/>
            </a:pPr>
            <a:endParaRPr lang="es-MX" sz="1600" b="1" i="1" dirty="0">
              <a:cs typeface="Arial" pitchFamily="34" charset="0"/>
            </a:endParaRPr>
          </a:p>
          <a:p>
            <a:pPr marL="0" lvl="1" indent="0" algn="just">
              <a:buClr>
                <a:schemeClr val="accent3"/>
              </a:buClr>
              <a:buSzPct val="95000"/>
              <a:buNone/>
              <a:defRPr/>
            </a:pPr>
            <a:endParaRPr lang="es-MX" sz="1600" b="1" i="1" dirty="0">
              <a:cs typeface="Arial" pitchFamily="34" charset="0"/>
            </a:endParaRPr>
          </a:p>
          <a:p>
            <a:pPr marL="0" lvl="1" indent="0" algn="just">
              <a:buClr>
                <a:schemeClr val="accent3"/>
              </a:buClr>
              <a:buSzPct val="95000"/>
              <a:buNone/>
              <a:defRPr/>
            </a:pPr>
            <a:endParaRPr lang="es-MX" sz="1600" b="1" i="1" dirty="0" smtClean="0">
              <a:cs typeface="Arial" pitchFamily="34" charset="0"/>
            </a:endParaRPr>
          </a:p>
          <a:p>
            <a:pPr marL="0" lvl="1" indent="0" algn="just">
              <a:buClr>
                <a:schemeClr val="accent3"/>
              </a:buClr>
              <a:buSzPct val="95000"/>
              <a:buNone/>
              <a:defRPr/>
            </a:pPr>
            <a:endParaRPr lang="es-MX" sz="1600" b="1" i="1" dirty="0">
              <a:cs typeface="Arial" pitchFamily="34" charset="0"/>
            </a:endParaRPr>
          </a:p>
          <a:p>
            <a:pPr marL="0" lvl="1" indent="0" algn="just">
              <a:buClr>
                <a:schemeClr val="accent3"/>
              </a:buClr>
              <a:buSzPct val="95000"/>
              <a:buNone/>
              <a:defRPr/>
            </a:pPr>
            <a:endParaRPr lang="es-MX" sz="1600" dirty="0">
              <a:cs typeface="Arial" pitchFamily="34" charset="0"/>
            </a:endParaRPr>
          </a:p>
          <a:p>
            <a:pPr marL="0" indent="0" algn="just">
              <a:buNone/>
              <a:defRPr/>
            </a:pPr>
            <a:endParaRPr lang="es-MX" sz="1800" dirty="0">
              <a:cs typeface="Arial" pitchFamily="34" charset="0"/>
            </a:endParaRPr>
          </a:p>
          <a:p>
            <a:pPr marL="0" indent="0">
              <a:buNone/>
            </a:pPr>
            <a:endParaRPr lang="es-MX" sz="3200" dirty="0"/>
          </a:p>
        </p:txBody>
      </p:sp>
      <p:sp>
        <p:nvSpPr>
          <p:cNvPr id="2" name="1 Título"/>
          <p:cNvSpPr>
            <a:spLocks noGrp="1"/>
          </p:cNvSpPr>
          <p:nvPr>
            <p:ph type="title" idx="4294967295"/>
          </p:nvPr>
        </p:nvSpPr>
        <p:spPr>
          <a:xfrm>
            <a:off x="187125" y="1174773"/>
            <a:ext cx="8229600" cy="420656"/>
          </a:xfrm>
          <a:prstGeom prst="rect">
            <a:avLst/>
          </a:prstGeom>
        </p:spPr>
        <p:txBody>
          <a:bodyPr>
            <a:noAutofit/>
          </a:bodyPr>
          <a:lstStyle/>
          <a:p>
            <a:r>
              <a:rPr lang="es-MX" sz="2000" b="1" dirty="0" smtClean="0">
                <a:solidFill>
                  <a:schemeClr val="tx1"/>
                </a:solidFill>
                <a:latin typeface="Arial" pitchFamily="34" charset="0"/>
                <a:cs typeface="Arial" pitchFamily="34" charset="0"/>
              </a:rPr>
              <a:t>Estimados </a:t>
            </a:r>
            <a:r>
              <a:rPr lang="es-MX" sz="2000" b="1" dirty="0">
                <a:solidFill>
                  <a:schemeClr val="tx1"/>
                </a:solidFill>
                <a:latin typeface="Arial" pitchFamily="34" charset="0"/>
                <a:cs typeface="Arial" pitchFamily="34" charset="0"/>
              </a:rPr>
              <a:t>Representantes </a:t>
            </a:r>
            <a:r>
              <a:rPr lang="es-MX" sz="2000" b="1" dirty="0" smtClean="0">
                <a:solidFill>
                  <a:schemeClr val="tx1"/>
                </a:solidFill>
                <a:latin typeface="Arial" pitchFamily="34" charset="0"/>
                <a:cs typeface="Arial" pitchFamily="34" charset="0"/>
              </a:rPr>
              <a:t>Institucionales</a:t>
            </a:r>
            <a:endParaRPr lang="es-MX" sz="2000" dirty="0">
              <a:solidFill>
                <a:schemeClr val="tx1"/>
              </a:solidFill>
              <a:latin typeface="Arial" pitchFamily="34" charset="0"/>
              <a:cs typeface="Arial" pitchFamily="34"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72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07504" y="1124744"/>
            <a:ext cx="8928992" cy="5631904"/>
          </a:xfrm>
          <a:prstGeom prst="rect">
            <a:avLst/>
          </a:prstGeom>
        </p:spPr>
        <p:txBody>
          <a:bodyPr>
            <a:normAutofit/>
          </a:bodyPr>
          <a:lstStyle/>
          <a:p>
            <a:pPr marL="396000" lvl="4" indent="0" algn="just">
              <a:spcBef>
                <a:spcPts val="0"/>
              </a:spcBef>
              <a:buClr>
                <a:schemeClr val="accent1"/>
              </a:buClr>
              <a:buNone/>
              <a:defRPr/>
            </a:pPr>
            <a:r>
              <a:rPr lang="es-MX" sz="1600" b="1" dirty="0" smtClean="0">
                <a:latin typeface="Arial" pitchFamily="34" charset="0"/>
                <a:cs typeface="Arial" pitchFamily="34" charset="0"/>
              </a:rPr>
              <a:t>7. Valores Trimestrales Alcanzados</a:t>
            </a:r>
            <a:r>
              <a:rPr lang="es-MX" sz="1600" b="1" dirty="0">
                <a:latin typeface="Arial" pitchFamily="34" charset="0"/>
                <a:cs typeface="Arial" pitchFamily="34" charset="0"/>
              </a:rPr>
              <a:t>: </a:t>
            </a:r>
            <a:r>
              <a:rPr lang="es-MX" sz="1600" dirty="0">
                <a:latin typeface="Arial" pitchFamily="34" charset="0"/>
                <a:cs typeface="Arial" pitchFamily="34" charset="0"/>
              </a:rPr>
              <a:t>Columna que </a:t>
            </a:r>
            <a:r>
              <a:rPr lang="es-MX" sz="1600" dirty="0" smtClean="0">
                <a:latin typeface="Arial" pitchFamily="34" charset="0"/>
                <a:cs typeface="Arial" pitchFamily="34" charset="0"/>
              </a:rPr>
              <a:t>contiene </a:t>
            </a:r>
            <a:r>
              <a:rPr lang="es-MX" sz="1600" dirty="0">
                <a:latin typeface="Arial" pitchFamily="34" charset="0"/>
                <a:cs typeface="Arial" pitchFamily="34" charset="0"/>
              </a:rPr>
              <a:t>los campos en donde se deberá capturar el </a:t>
            </a:r>
            <a:r>
              <a:rPr lang="es-MX" sz="1600" dirty="0" smtClean="0">
                <a:latin typeface="Arial" pitchFamily="34" charset="0"/>
                <a:cs typeface="Arial" pitchFamily="34" charset="0"/>
              </a:rPr>
              <a:t>valor </a:t>
            </a:r>
            <a:r>
              <a:rPr lang="es-MX" sz="1600" dirty="0">
                <a:latin typeface="Arial" pitchFamily="34" charset="0"/>
                <a:cs typeface="Arial" pitchFamily="34" charset="0"/>
              </a:rPr>
              <a:t>numérico y </a:t>
            </a:r>
            <a:r>
              <a:rPr lang="es-MX" sz="1600" dirty="0" smtClean="0">
                <a:latin typeface="Arial" pitchFamily="34" charset="0"/>
                <a:cs typeface="Arial" pitchFamily="34" charset="0"/>
              </a:rPr>
              <a:t>comprometido, </a:t>
            </a:r>
            <a:r>
              <a:rPr lang="es-MX" sz="1600" dirty="0">
                <a:latin typeface="Arial" pitchFamily="34" charset="0"/>
                <a:cs typeface="Arial" pitchFamily="34" charset="0"/>
              </a:rPr>
              <a:t>conforme a lo </a:t>
            </a:r>
            <a:r>
              <a:rPr lang="es-MX" sz="1600" dirty="0" smtClean="0">
                <a:latin typeface="Arial" pitchFamily="34" charset="0"/>
                <a:cs typeface="Arial" pitchFamily="34" charset="0"/>
              </a:rPr>
              <a:t>	calendarizado o programado </a:t>
            </a:r>
            <a:r>
              <a:rPr lang="es-MX" sz="1600" dirty="0">
                <a:latin typeface="Arial" pitchFamily="34" charset="0"/>
                <a:cs typeface="Arial" pitchFamily="34" charset="0"/>
              </a:rPr>
              <a:t>en los cuatro trimestres </a:t>
            </a:r>
            <a:r>
              <a:rPr lang="es-MX" sz="1600" dirty="0" smtClean="0">
                <a:latin typeface="Arial" pitchFamily="34" charset="0"/>
                <a:cs typeface="Arial" pitchFamily="34" charset="0"/>
              </a:rPr>
              <a:t>que </a:t>
            </a:r>
            <a:r>
              <a:rPr lang="es-MX" sz="1600" dirty="0">
                <a:latin typeface="Arial" pitchFamily="34" charset="0"/>
                <a:cs typeface="Arial" pitchFamily="34" charset="0"/>
              </a:rPr>
              <a:t>conforman el año de ejecución del proyecto </a:t>
            </a:r>
            <a:r>
              <a:rPr lang="es-MX" sz="1600" dirty="0" err="1" smtClean="0">
                <a:latin typeface="Arial" pitchFamily="34" charset="0"/>
                <a:cs typeface="Arial" pitchFamily="34" charset="0"/>
              </a:rPr>
              <a:t>ProGES</a:t>
            </a:r>
            <a:r>
              <a:rPr lang="es-MX" sz="1600" dirty="0">
                <a:latin typeface="Arial" pitchFamily="34" charset="0"/>
                <a:cs typeface="Arial" pitchFamily="34" charset="0"/>
              </a:rPr>
              <a:t>, </a:t>
            </a:r>
            <a:r>
              <a:rPr lang="es-MX" sz="1600" dirty="0" err="1">
                <a:latin typeface="Arial" pitchFamily="34" charset="0"/>
                <a:cs typeface="Arial" pitchFamily="34" charset="0"/>
              </a:rPr>
              <a:t>ProDES</a:t>
            </a:r>
            <a:r>
              <a:rPr lang="es-MX" sz="1600" dirty="0">
                <a:latin typeface="Arial" pitchFamily="34" charset="0"/>
                <a:cs typeface="Arial" pitchFamily="34" charset="0"/>
              </a:rPr>
              <a:t> o </a:t>
            </a:r>
            <a:r>
              <a:rPr lang="es-MX" sz="1600" dirty="0" err="1">
                <a:latin typeface="Arial" pitchFamily="34" charset="0"/>
                <a:cs typeface="Arial" pitchFamily="34" charset="0"/>
              </a:rPr>
              <a:t>ProFOE</a:t>
            </a:r>
            <a:r>
              <a:rPr lang="es-MX" sz="1600" dirty="0">
                <a:latin typeface="Arial" pitchFamily="34" charset="0"/>
                <a:cs typeface="Arial" pitchFamily="34" charset="0"/>
              </a:rPr>
              <a:t>. </a:t>
            </a:r>
          </a:p>
          <a:p>
            <a:pPr marL="396000" lvl="4" indent="0" algn="just">
              <a:spcBef>
                <a:spcPts val="0"/>
              </a:spcBef>
              <a:buClr>
                <a:schemeClr val="accent1"/>
              </a:buClr>
              <a:buNone/>
              <a:defRPr/>
            </a:pPr>
            <a:endParaRPr lang="es-MX" sz="1600" dirty="0" smtClean="0">
              <a:latin typeface="Arial" pitchFamily="34" charset="0"/>
              <a:cs typeface="Arial" pitchFamily="34" charset="0"/>
            </a:endParaRPr>
          </a:p>
          <a:p>
            <a:pPr marL="396000" lvl="4" indent="0" algn="just">
              <a:spcBef>
                <a:spcPts val="0"/>
              </a:spcBef>
              <a:buClr>
                <a:schemeClr val="accent1"/>
              </a:buClr>
              <a:buNone/>
              <a:defRPr/>
            </a:pPr>
            <a:r>
              <a:rPr lang="es-MX" sz="1600" dirty="0" smtClean="0">
                <a:latin typeface="Arial" pitchFamily="34" charset="0"/>
                <a:cs typeface="Arial" pitchFamily="34" charset="0"/>
              </a:rPr>
              <a:t>En el registro de estos valores se debe considerar lo siguiente:</a:t>
            </a:r>
          </a:p>
          <a:p>
            <a:pPr marL="396000" lvl="4" indent="0" algn="just">
              <a:spcBef>
                <a:spcPts val="0"/>
              </a:spcBef>
              <a:buClr>
                <a:schemeClr val="accent1"/>
              </a:buClr>
              <a:buNone/>
              <a:defRPr/>
            </a:pPr>
            <a:endParaRPr lang="es-MX" sz="1600" dirty="0" smtClean="0">
              <a:latin typeface="Arial" pitchFamily="34" charset="0"/>
              <a:cs typeface="Arial" pitchFamily="34" charset="0"/>
            </a:endParaRPr>
          </a:p>
          <a:p>
            <a:pPr marL="853200" lvl="6" indent="0" algn="just">
              <a:spcBef>
                <a:spcPts val="0"/>
              </a:spcBef>
              <a:buClr>
                <a:schemeClr val="accent1"/>
              </a:buClr>
              <a:buNone/>
            </a:pPr>
            <a:r>
              <a:rPr lang="es-MX" sz="1500" dirty="0">
                <a:latin typeface="Arial" pitchFamily="34" charset="0"/>
                <a:cs typeface="Arial" pitchFamily="34" charset="0"/>
              </a:rPr>
              <a:t>c) </a:t>
            </a:r>
            <a:r>
              <a:rPr lang="es-MX" sz="1500" b="1" dirty="0">
                <a:latin typeface="Arial" pitchFamily="34" charset="0"/>
                <a:cs typeface="Arial" pitchFamily="34" charset="0"/>
              </a:rPr>
              <a:t>El valor a capturar en un trimestre no </a:t>
            </a:r>
            <a:r>
              <a:rPr lang="es-MX" sz="1500" b="1" dirty="0" smtClean="0">
                <a:latin typeface="Arial" pitchFamily="34" charset="0"/>
                <a:cs typeface="Arial" pitchFamily="34" charset="0"/>
              </a:rPr>
              <a:t>debe ser </a:t>
            </a:r>
            <a:r>
              <a:rPr lang="es-MX" sz="1500" b="1" dirty="0">
                <a:latin typeface="Arial" pitchFamily="34" charset="0"/>
                <a:cs typeface="Arial" pitchFamily="34" charset="0"/>
              </a:rPr>
              <a:t>menor al valor calendarizado en el 	trimestre que se esté reportando. </a:t>
            </a:r>
            <a:r>
              <a:rPr lang="es-MX" sz="1500" dirty="0">
                <a:latin typeface="Arial" pitchFamily="34" charset="0"/>
                <a:cs typeface="Arial" pitchFamily="34" charset="0"/>
              </a:rPr>
              <a:t>En </a:t>
            </a:r>
            <a:r>
              <a:rPr lang="es-MX" sz="1500" dirty="0" smtClean="0">
                <a:latin typeface="Arial" pitchFamily="34" charset="0"/>
                <a:cs typeface="Arial" pitchFamily="34" charset="0"/>
              </a:rPr>
              <a:t>caso de que </a:t>
            </a:r>
            <a:r>
              <a:rPr lang="es-MX" sz="1500" dirty="0">
                <a:latin typeface="Arial" pitchFamily="34" charset="0"/>
                <a:cs typeface="Arial" pitchFamily="34" charset="0"/>
              </a:rPr>
              <a:t>el avance sea menor o nulo, es 	recomendable explicar el por qué y </a:t>
            </a:r>
            <a:r>
              <a:rPr lang="es-MX" sz="1500" dirty="0" smtClean="0">
                <a:latin typeface="Arial" pitchFamily="34" charset="0"/>
                <a:cs typeface="Arial" pitchFamily="34" charset="0"/>
              </a:rPr>
              <a:t>definir</a:t>
            </a:r>
            <a:r>
              <a:rPr lang="es-MX" sz="1500" dirty="0">
                <a:latin typeface="Arial" pitchFamily="34" charset="0"/>
                <a:cs typeface="Arial" pitchFamily="34" charset="0"/>
              </a:rPr>
              <a:t>	las estrategias que se implementarán para 	alcanzar en los siguientes trimestres el valor </a:t>
            </a:r>
            <a:r>
              <a:rPr lang="es-MX" sz="1500" dirty="0" smtClean="0">
                <a:latin typeface="Arial" pitchFamily="34" charset="0"/>
                <a:cs typeface="Arial" pitchFamily="34" charset="0"/>
              </a:rPr>
              <a:t>calendarizado </a:t>
            </a:r>
            <a:r>
              <a:rPr lang="es-MX" sz="1500" dirty="0">
                <a:latin typeface="Arial" pitchFamily="34" charset="0"/>
                <a:cs typeface="Arial" pitchFamily="34" charset="0"/>
              </a:rPr>
              <a:t>y al mismo </a:t>
            </a:r>
            <a:r>
              <a:rPr lang="es-MX" sz="1500" dirty="0" smtClean="0">
                <a:latin typeface="Arial" pitchFamily="34" charset="0"/>
                <a:cs typeface="Arial" pitchFamily="34" charset="0"/>
              </a:rPr>
              <a:t>tiempo el </a:t>
            </a:r>
            <a:r>
              <a:rPr lang="es-MX" sz="1500" dirty="0">
                <a:latin typeface="Arial" pitchFamily="34" charset="0"/>
                <a:cs typeface="Arial" pitchFamily="34" charset="0"/>
              </a:rPr>
              <a:t>valor anual 	comprometido.</a:t>
            </a:r>
          </a:p>
          <a:p>
            <a:pPr marL="853200" lvl="6" indent="-342900" algn="just">
              <a:spcBef>
                <a:spcPts val="0"/>
              </a:spcBef>
              <a:buClr>
                <a:schemeClr val="accent1"/>
              </a:buClr>
              <a:buAutoNum type="alphaLcParenR" startAt="3"/>
            </a:pPr>
            <a:endParaRPr lang="es-MX" sz="1500" dirty="0">
              <a:latin typeface="Arial" pitchFamily="34" charset="0"/>
              <a:cs typeface="Arial" pitchFamily="34" charset="0"/>
            </a:endParaRPr>
          </a:p>
          <a:p>
            <a:pPr marL="853200" lvl="6" indent="0" algn="just">
              <a:spcBef>
                <a:spcPts val="0"/>
              </a:spcBef>
              <a:buClr>
                <a:schemeClr val="accent1"/>
              </a:buClr>
              <a:buNone/>
            </a:pPr>
            <a:r>
              <a:rPr lang="es-MX" sz="1500" dirty="0">
                <a:latin typeface="Arial" pitchFamily="34" charset="0"/>
                <a:cs typeface="Arial" pitchFamily="34" charset="0"/>
              </a:rPr>
              <a:t>d) </a:t>
            </a:r>
            <a:r>
              <a:rPr lang="es-MX" sz="1500" b="1" dirty="0">
                <a:latin typeface="Arial" pitchFamily="34" charset="0"/>
                <a:cs typeface="Arial" pitchFamily="34" charset="0"/>
              </a:rPr>
              <a:t>Una vez capturado el avance comprometido </a:t>
            </a:r>
            <a:r>
              <a:rPr lang="es-MX" sz="1500" b="1" dirty="0" smtClean="0">
                <a:latin typeface="Arial" pitchFamily="34" charset="0"/>
                <a:cs typeface="Arial" pitchFamily="34" charset="0"/>
              </a:rPr>
              <a:t>de </a:t>
            </a:r>
            <a:r>
              <a:rPr lang="es-MX" sz="1500" b="1" dirty="0">
                <a:latin typeface="Arial" pitchFamily="34" charset="0"/>
                <a:cs typeface="Arial" pitchFamily="34" charset="0"/>
              </a:rPr>
              <a:t>un trimestre, el valor a reportar en el 	siguiente no puede ser menor o igual.</a:t>
            </a:r>
            <a:r>
              <a:rPr lang="es-MX" sz="1500" dirty="0">
                <a:latin typeface="Arial" pitchFamily="34" charset="0"/>
                <a:cs typeface="Arial" pitchFamily="34" charset="0"/>
              </a:rPr>
              <a:t> </a:t>
            </a:r>
            <a:r>
              <a:rPr lang="es-MX" sz="1500" dirty="0" smtClean="0">
                <a:latin typeface="Arial" pitchFamily="34" charset="0"/>
                <a:cs typeface="Arial" pitchFamily="34" charset="0"/>
              </a:rPr>
              <a:t>Tal como </a:t>
            </a:r>
            <a:r>
              <a:rPr lang="es-MX" sz="1500" dirty="0">
                <a:latin typeface="Arial" pitchFamily="34" charset="0"/>
                <a:cs typeface="Arial" pitchFamily="34" charset="0"/>
              </a:rPr>
              <a:t>se explicó en el Manual de 	Reprogramación, el valor de un 	trimestre no se puede repetir en el siguiente 	porque esto significa que no se logró avance </a:t>
            </a:r>
            <a:r>
              <a:rPr lang="es-MX" sz="1500" dirty="0" smtClean="0">
                <a:latin typeface="Arial" pitchFamily="34" charset="0"/>
                <a:cs typeface="Arial" pitchFamily="34" charset="0"/>
              </a:rPr>
              <a:t>alguno </a:t>
            </a:r>
            <a:r>
              <a:rPr lang="es-MX" sz="1500" dirty="0">
                <a:latin typeface="Arial" pitchFamily="34" charset="0"/>
                <a:cs typeface="Arial" pitchFamily="34" charset="0"/>
              </a:rPr>
              <a:t>de un trimestre a otro, en estos casos, 	no es necesario reportar ningún valor</a:t>
            </a:r>
            <a:r>
              <a:rPr lang="es-MX" sz="1500" dirty="0" smtClean="0">
                <a:latin typeface="Arial" pitchFamily="34" charset="0"/>
                <a:cs typeface="Arial" pitchFamily="34" charset="0"/>
              </a:rPr>
              <a:t>.</a:t>
            </a:r>
          </a:p>
          <a:p>
            <a:pPr marL="853200" lvl="6" indent="0" algn="just">
              <a:spcBef>
                <a:spcPts val="0"/>
              </a:spcBef>
              <a:buClr>
                <a:schemeClr val="accent1"/>
              </a:buClr>
              <a:buNone/>
            </a:pPr>
            <a:endParaRPr lang="es-MX" sz="1500" dirty="0">
              <a:latin typeface="Arial" pitchFamily="34" charset="0"/>
              <a:cs typeface="Arial" pitchFamily="34" charset="0"/>
            </a:endParaRPr>
          </a:p>
          <a:p>
            <a:pPr marL="853200" lvl="6" indent="0" algn="just">
              <a:spcBef>
                <a:spcPts val="0"/>
              </a:spcBef>
              <a:buClr>
                <a:schemeClr val="accent1"/>
              </a:buClr>
              <a:buNone/>
            </a:pPr>
            <a:r>
              <a:rPr lang="es-MX" sz="1400" dirty="0" smtClean="0">
                <a:latin typeface="Arial" pitchFamily="34" charset="0"/>
                <a:cs typeface="Arial" pitchFamily="34" charset="0"/>
              </a:rPr>
              <a:t>e) Cuando </a:t>
            </a:r>
            <a:r>
              <a:rPr lang="es-MX" sz="1400" dirty="0">
                <a:latin typeface="Arial" pitchFamily="34" charset="0"/>
                <a:cs typeface="Arial" pitchFamily="34" charset="0"/>
              </a:rPr>
              <a:t>se logré cumplir la meta anual antes </a:t>
            </a:r>
            <a:r>
              <a:rPr lang="es-MX" sz="1400" dirty="0" smtClean="0">
                <a:latin typeface="Arial" pitchFamily="34" charset="0"/>
                <a:cs typeface="Arial" pitchFamily="34" charset="0"/>
              </a:rPr>
              <a:t>del </a:t>
            </a:r>
            <a:r>
              <a:rPr lang="es-MX" sz="1400" dirty="0">
                <a:latin typeface="Arial" pitchFamily="34" charset="0"/>
                <a:cs typeface="Arial" pitchFamily="34" charset="0"/>
              </a:rPr>
              <a:t>cuarto trimestre, no se debe recorrer el </a:t>
            </a:r>
            <a:r>
              <a:rPr lang="es-MX" sz="1400" dirty="0" smtClean="0">
                <a:latin typeface="Arial" pitchFamily="34" charset="0"/>
                <a:cs typeface="Arial" pitchFamily="34" charset="0"/>
              </a:rPr>
              <a:t>valor </a:t>
            </a:r>
            <a:r>
              <a:rPr lang="es-MX" sz="1400" dirty="0">
                <a:latin typeface="Arial" pitchFamily="34" charset="0"/>
                <a:cs typeface="Arial" pitchFamily="34" charset="0"/>
              </a:rPr>
              <a:t>cumplido a los siguientes trimestres. </a:t>
            </a:r>
            <a:r>
              <a:rPr lang="es-MX" sz="1400" dirty="0" smtClean="0">
                <a:latin typeface="Arial" pitchFamily="34" charset="0"/>
                <a:cs typeface="Arial" pitchFamily="34" charset="0"/>
              </a:rPr>
              <a:t>Además</a:t>
            </a:r>
            <a:r>
              <a:rPr lang="es-MX" sz="1400" dirty="0">
                <a:latin typeface="Arial" pitchFamily="34" charset="0"/>
                <a:cs typeface="Arial" pitchFamily="34" charset="0"/>
              </a:rPr>
              <a:t>, se deberá justificar el por qué </a:t>
            </a:r>
            <a:r>
              <a:rPr lang="es-MX" sz="1400" dirty="0" smtClean="0">
                <a:latin typeface="Arial" pitchFamily="34" charset="0"/>
                <a:cs typeface="Arial" pitchFamily="34" charset="0"/>
              </a:rPr>
              <a:t>se</a:t>
            </a:r>
            <a:r>
              <a:rPr lang="es-MX" sz="1400" dirty="0">
                <a:latin typeface="Arial" pitchFamily="34" charset="0"/>
                <a:cs typeface="Arial" pitchFamily="34" charset="0"/>
              </a:rPr>
              <a:t>	logró la meta antes del tiempo programado.</a:t>
            </a:r>
            <a:endParaRPr lang="es-MX" sz="1500" dirty="0">
              <a:latin typeface="Arial" pitchFamily="34" charset="0"/>
              <a:cs typeface="Arial" pitchFamily="34" charset="0"/>
            </a:endParaRPr>
          </a:p>
          <a:p>
            <a:pPr marL="396000" lvl="4" indent="0" algn="just">
              <a:spcBef>
                <a:spcPts val="0"/>
              </a:spcBef>
              <a:buClr>
                <a:schemeClr val="accent1"/>
              </a:buClr>
              <a:buNone/>
              <a:defRPr/>
            </a:pPr>
            <a:endParaRPr lang="es-MX" sz="1600" dirty="0" smtClean="0">
              <a:latin typeface="Arial" pitchFamily="34" charset="0"/>
              <a:cs typeface="Arial" pitchFamily="34" charset="0"/>
            </a:endParaRPr>
          </a:p>
          <a:p>
            <a:pPr marL="2171700" lvl="4" indent="-342900" algn="just">
              <a:buClr>
                <a:schemeClr val="accent1"/>
              </a:buClr>
              <a:buAutoNum type="arabicPeriod" startAt="6"/>
              <a:defRPr/>
            </a:pPr>
            <a:endParaRPr lang="es-MX" sz="1600" dirty="0">
              <a:latin typeface="Arial" pitchFamily="34" charset="0"/>
              <a:cs typeface="Arial" pitchFamily="34" charset="0"/>
            </a:endParaRPr>
          </a:p>
          <a:p>
            <a:pPr marL="1828800" lvl="4" indent="0" algn="just">
              <a:buClr>
                <a:schemeClr val="accent1"/>
              </a:buClr>
              <a:buNone/>
              <a:defRPr/>
            </a:pPr>
            <a:endParaRPr lang="es-MX" sz="1600" dirty="0">
              <a:latin typeface="Arial" pitchFamily="34" charset="0"/>
              <a:cs typeface="Arial"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780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9512" y="1178607"/>
            <a:ext cx="8784976" cy="5472608"/>
          </a:xfrm>
          <a:prstGeom prst="rect">
            <a:avLst/>
          </a:prstGeom>
        </p:spPr>
        <p:txBody>
          <a:bodyPr wrap="square">
            <a:noAutofit/>
          </a:bodyPr>
          <a:lstStyle/>
          <a:p>
            <a:pPr marL="853200" lvl="6"/>
            <a:r>
              <a:rPr lang="es-MX" sz="1500" dirty="0" smtClean="0">
                <a:latin typeface="Arial" pitchFamily="34" charset="0"/>
                <a:cs typeface="Arial" pitchFamily="34" charset="0"/>
              </a:rPr>
              <a:t>f) Cuando </a:t>
            </a:r>
            <a:r>
              <a:rPr lang="es-MX" sz="1500" dirty="0">
                <a:latin typeface="Arial" pitchFamily="34" charset="0"/>
                <a:cs typeface="Arial" pitchFamily="34" charset="0"/>
              </a:rPr>
              <a:t>se tenga un avance superior al valor </a:t>
            </a:r>
            <a:r>
              <a:rPr lang="es-MX" sz="1500" dirty="0" smtClean="0">
                <a:latin typeface="Arial" pitchFamily="34" charset="0"/>
                <a:cs typeface="Arial" pitchFamily="34" charset="0"/>
              </a:rPr>
              <a:t>trimestral </a:t>
            </a:r>
            <a:r>
              <a:rPr lang="es-MX" sz="1500" dirty="0">
                <a:latin typeface="Arial" pitchFamily="34" charset="0"/>
                <a:cs typeface="Arial" pitchFamily="34" charset="0"/>
              </a:rPr>
              <a:t>o anual comprometido, se deberá </a:t>
            </a:r>
            <a:r>
              <a:rPr lang="es-MX" sz="1500" dirty="0" smtClean="0">
                <a:latin typeface="Arial" pitchFamily="34" charset="0"/>
                <a:cs typeface="Arial" pitchFamily="34" charset="0"/>
              </a:rPr>
              <a:t>justificar </a:t>
            </a:r>
            <a:r>
              <a:rPr lang="es-MX" sz="1500" dirty="0">
                <a:latin typeface="Arial" pitchFamily="34" charset="0"/>
                <a:cs typeface="Arial" pitchFamily="34" charset="0"/>
              </a:rPr>
              <a:t>el por qué se logró un alcance mayor </a:t>
            </a:r>
            <a:r>
              <a:rPr lang="es-MX" sz="1500" dirty="0" smtClean="0">
                <a:latin typeface="Arial" pitchFamily="34" charset="0"/>
                <a:cs typeface="Arial" pitchFamily="34" charset="0"/>
              </a:rPr>
              <a:t>al </a:t>
            </a:r>
            <a:r>
              <a:rPr lang="es-MX" sz="1500" dirty="0">
                <a:latin typeface="Arial" pitchFamily="34" charset="0"/>
                <a:cs typeface="Arial" pitchFamily="34" charset="0"/>
              </a:rPr>
              <a:t>programado</a:t>
            </a:r>
            <a:r>
              <a:rPr lang="es-MX" sz="1500" dirty="0" smtClean="0">
                <a:latin typeface="Arial" pitchFamily="34" charset="0"/>
                <a:cs typeface="Arial" pitchFamily="34" charset="0"/>
              </a:rPr>
              <a:t>.</a:t>
            </a:r>
          </a:p>
          <a:p>
            <a:pPr marL="0" lvl="6"/>
            <a:endParaRPr lang="es-MX" sz="1600" dirty="0">
              <a:latin typeface="Arial" pitchFamily="34" charset="0"/>
              <a:cs typeface="Arial" pitchFamily="34" charset="0"/>
            </a:endParaRPr>
          </a:p>
          <a:p>
            <a:pPr marL="396000" lvl="6" algn="just"/>
            <a:r>
              <a:rPr lang="es-MX" sz="1600" b="1" dirty="0" smtClean="0">
                <a:latin typeface="Arial" pitchFamily="34" charset="0"/>
                <a:cs typeface="Arial" pitchFamily="34" charset="0"/>
              </a:rPr>
              <a:t>8. Porcentaje </a:t>
            </a:r>
            <a:r>
              <a:rPr lang="es-MX" sz="1600" b="1" dirty="0">
                <a:latin typeface="Arial" pitchFamily="34" charset="0"/>
                <a:cs typeface="Arial" pitchFamily="34" charset="0"/>
              </a:rPr>
              <a:t>alcanzado</a:t>
            </a:r>
            <a:r>
              <a:rPr lang="es-MX" sz="1600" dirty="0">
                <a:latin typeface="Arial" pitchFamily="34" charset="0"/>
                <a:cs typeface="Arial" pitchFamily="34" charset="0"/>
              </a:rPr>
              <a:t>: Columna que calcula el porcentaje que representa el </a:t>
            </a:r>
            <a:r>
              <a:rPr lang="es-MX" sz="1600" dirty="0" smtClean="0">
                <a:latin typeface="Arial" pitchFamily="34" charset="0"/>
                <a:cs typeface="Arial" pitchFamily="34" charset="0"/>
              </a:rPr>
              <a:t>avance logrado </a:t>
            </a:r>
            <a:r>
              <a:rPr lang="es-MX" sz="1600" dirty="0">
                <a:latin typeface="Arial" pitchFamily="34" charset="0"/>
                <a:cs typeface="Arial" pitchFamily="34" charset="0"/>
              </a:rPr>
              <a:t>en el </a:t>
            </a:r>
            <a:r>
              <a:rPr lang="es-MX" sz="1600" dirty="0" smtClean="0">
                <a:latin typeface="Arial" pitchFamily="34" charset="0"/>
                <a:cs typeface="Arial" pitchFamily="34" charset="0"/>
              </a:rPr>
              <a:t>trimestre, que se obtiene a partir de la división del valor trimestral capturado entre el universo total del apartado correspondiente a la Meta Compromiso.</a:t>
            </a:r>
          </a:p>
          <a:p>
            <a:pPr marL="396000" lvl="6" algn="just"/>
            <a:endParaRPr lang="es-MX" sz="1600" dirty="0">
              <a:latin typeface="Arial" pitchFamily="34" charset="0"/>
              <a:cs typeface="Arial" pitchFamily="34" charset="0"/>
            </a:endParaRPr>
          </a:p>
          <a:p>
            <a:pPr marL="853200" lvl="5" indent="0" algn="just">
              <a:buClr>
                <a:schemeClr val="accent1"/>
              </a:buClr>
              <a:buNone/>
              <a:defRPr/>
            </a:pPr>
            <a:r>
              <a:rPr lang="es-MX" sz="1500" dirty="0">
                <a:latin typeface="Arial" pitchFamily="34" charset="0"/>
                <a:cs typeface="Arial" pitchFamily="34" charset="0"/>
              </a:rPr>
              <a:t>f</a:t>
            </a:r>
            <a:r>
              <a:rPr lang="es-MX" sz="1500" dirty="0" smtClean="0">
                <a:latin typeface="Arial" pitchFamily="34" charset="0"/>
                <a:cs typeface="Arial" pitchFamily="34" charset="0"/>
              </a:rPr>
              <a:t>) </a:t>
            </a:r>
            <a:r>
              <a:rPr lang="es-MX" sz="1500" b="1" dirty="0">
                <a:latin typeface="Arial" pitchFamily="34" charset="0"/>
                <a:cs typeface="Arial" pitchFamily="34" charset="0"/>
              </a:rPr>
              <a:t>Porcentaje trimestral alcanzado</a:t>
            </a:r>
            <a:r>
              <a:rPr lang="es-MX" sz="1500" dirty="0">
                <a:latin typeface="Arial" pitchFamily="34" charset="0"/>
                <a:cs typeface="Arial" pitchFamily="34" charset="0"/>
              </a:rPr>
              <a:t>: Columna </a:t>
            </a:r>
            <a:r>
              <a:rPr lang="es-MX" sz="1500" dirty="0" smtClean="0">
                <a:latin typeface="Arial" pitchFamily="34" charset="0"/>
                <a:cs typeface="Arial" pitchFamily="34" charset="0"/>
              </a:rPr>
              <a:t>que muestra </a:t>
            </a:r>
            <a:r>
              <a:rPr lang="es-MX" sz="1500" dirty="0">
                <a:latin typeface="Arial" pitchFamily="34" charset="0"/>
                <a:cs typeface="Arial" pitchFamily="34" charset="0"/>
              </a:rPr>
              <a:t>el porcentaje que representa el </a:t>
            </a:r>
            <a:r>
              <a:rPr lang="es-MX" sz="1500" dirty="0" smtClean="0">
                <a:latin typeface="Arial" pitchFamily="34" charset="0"/>
                <a:cs typeface="Arial" pitchFamily="34" charset="0"/>
              </a:rPr>
              <a:t>avance </a:t>
            </a:r>
            <a:r>
              <a:rPr lang="es-MX" sz="1500" dirty="0">
                <a:latin typeface="Arial" pitchFamily="34" charset="0"/>
                <a:cs typeface="Arial" pitchFamily="34" charset="0"/>
              </a:rPr>
              <a:t>logrado en cada trimestre, respecto a la meta </a:t>
            </a:r>
            <a:r>
              <a:rPr lang="es-MX" sz="1500" dirty="0" smtClean="0">
                <a:latin typeface="Arial" pitchFamily="34" charset="0"/>
                <a:cs typeface="Arial" pitchFamily="34" charset="0"/>
              </a:rPr>
              <a:t>calendarizada </a:t>
            </a:r>
            <a:r>
              <a:rPr lang="es-MX" sz="1500" dirty="0">
                <a:latin typeface="Arial" pitchFamily="34" charset="0"/>
                <a:cs typeface="Arial" pitchFamily="34" charset="0"/>
              </a:rPr>
              <a:t>en el mismo trimestre. Este </a:t>
            </a:r>
            <a:r>
              <a:rPr lang="es-MX" sz="1500" dirty="0" smtClean="0">
                <a:latin typeface="Arial" pitchFamily="34" charset="0"/>
                <a:cs typeface="Arial" pitchFamily="34" charset="0"/>
              </a:rPr>
              <a:t>porcentaje se </a:t>
            </a:r>
            <a:r>
              <a:rPr lang="es-MX" sz="1500" dirty="0">
                <a:latin typeface="Arial" pitchFamily="34" charset="0"/>
                <a:cs typeface="Arial" pitchFamily="34" charset="0"/>
              </a:rPr>
              <a:t>obtiene dividiendo el número capturado en </a:t>
            </a:r>
            <a:r>
              <a:rPr lang="es-MX" sz="1500" dirty="0" smtClean="0">
                <a:latin typeface="Arial" pitchFamily="34" charset="0"/>
                <a:cs typeface="Arial" pitchFamily="34" charset="0"/>
              </a:rPr>
              <a:t>cada </a:t>
            </a:r>
            <a:r>
              <a:rPr lang="es-MX" sz="1500" dirty="0">
                <a:latin typeface="Arial" pitchFamily="34" charset="0"/>
                <a:cs typeface="Arial" pitchFamily="34" charset="0"/>
              </a:rPr>
              <a:t>trimestre entre el número calendarizado en el </a:t>
            </a:r>
            <a:r>
              <a:rPr lang="es-MX" sz="1500" dirty="0" smtClean="0">
                <a:latin typeface="Arial" pitchFamily="34" charset="0"/>
                <a:cs typeface="Arial" pitchFamily="34" charset="0"/>
              </a:rPr>
              <a:t>mismo. Este </a:t>
            </a:r>
            <a:r>
              <a:rPr lang="es-MX" sz="1500" dirty="0">
                <a:latin typeface="Arial" pitchFamily="34" charset="0"/>
                <a:cs typeface="Arial" pitchFamily="34" charset="0"/>
              </a:rPr>
              <a:t>valor se calcula automáticamente.</a:t>
            </a:r>
          </a:p>
          <a:p>
            <a:pPr marL="853200" lvl="5" indent="-342000" algn="just">
              <a:buClr>
                <a:schemeClr val="accent1"/>
              </a:buClr>
              <a:buFont typeface="+mj-lt"/>
              <a:buAutoNum type="alphaUcPeriod" startAt="3"/>
              <a:defRPr/>
            </a:pPr>
            <a:endParaRPr lang="es-MX" sz="1500" dirty="0">
              <a:latin typeface="Arial" pitchFamily="34" charset="0"/>
              <a:cs typeface="Arial" pitchFamily="34" charset="0"/>
            </a:endParaRPr>
          </a:p>
          <a:p>
            <a:pPr marL="853200" lvl="5" indent="0" algn="just">
              <a:buClr>
                <a:schemeClr val="accent1"/>
              </a:buClr>
              <a:buNone/>
              <a:defRPr/>
            </a:pPr>
            <a:r>
              <a:rPr lang="es-MX" sz="1500" dirty="0">
                <a:latin typeface="Arial" pitchFamily="34" charset="0"/>
                <a:cs typeface="Arial" pitchFamily="34" charset="0"/>
              </a:rPr>
              <a:t>g</a:t>
            </a:r>
            <a:r>
              <a:rPr lang="es-MX" sz="1500" dirty="0" smtClean="0">
                <a:latin typeface="Arial" pitchFamily="34" charset="0"/>
                <a:cs typeface="Arial" pitchFamily="34" charset="0"/>
              </a:rPr>
              <a:t>) </a:t>
            </a:r>
            <a:r>
              <a:rPr lang="es-MX" sz="1500" b="1" dirty="0" smtClean="0">
                <a:latin typeface="Arial" pitchFamily="34" charset="0"/>
                <a:cs typeface="Arial" pitchFamily="34" charset="0"/>
              </a:rPr>
              <a:t>Porcentaje </a:t>
            </a:r>
            <a:r>
              <a:rPr lang="es-MX" sz="1500" b="1" dirty="0">
                <a:latin typeface="Arial" pitchFamily="34" charset="0"/>
                <a:cs typeface="Arial" pitchFamily="34" charset="0"/>
              </a:rPr>
              <a:t>total de indicador </a:t>
            </a:r>
            <a:r>
              <a:rPr lang="es-MX" sz="1500" b="1" dirty="0" smtClean="0">
                <a:latin typeface="Arial" pitchFamily="34" charset="0"/>
                <a:cs typeface="Arial" pitchFamily="34" charset="0"/>
              </a:rPr>
              <a:t>comprometido</a:t>
            </a:r>
            <a:r>
              <a:rPr lang="es-MX" sz="1500" dirty="0" smtClean="0">
                <a:latin typeface="Arial" pitchFamily="34" charset="0"/>
                <a:cs typeface="Arial" pitchFamily="34" charset="0"/>
              </a:rPr>
              <a:t>: Columna </a:t>
            </a:r>
            <a:r>
              <a:rPr lang="es-MX" sz="1500" dirty="0">
                <a:latin typeface="Arial" pitchFamily="34" charset="0"/>
                <a:cs typeface="Arial" pitchFamily="34" charset="0"/>
              </a:rPr>
              <a:t>que muestra el porcentaje que representa el </a:t>
            </a:r>
            <a:r>
              <a:rPr lang="es-MX" sz="1500" dirty="0" smtClean="0">
                <a:latin typeface="Arial" pitchFamily="34" charset="0"/>
                <a:cs typeface="Arial" pitchFamily="34" charset="0"/>
              </a:rPr>
              <a:t>avance </a:t>
            </a:r>
            <a:r>
              <a:rPr lang="es-MX" sz="1500" dirty="0">
                <a:latin typeface="Arial" pitchFamily="34" charset="0"/>
                <a:cs typeface="Arial" pitchFamily="34" charset="0"/>
              </a:rPr>
              <a:t>logrado en el trimestre que se esté </a:t>
            </a:r>
            <a:r>
              <a:rPr lang="es-MX" sz="1500" dirty="0" smtClean="0">
                <a:latin typeface="Arial" pitchFamily="34" charset="0"/>
                <a:cs typeface="Arial" pitchFamily="34" charset="0"/>
              </a:rPr>
              <a:t>reportando, respecto </a:t>
            </a:r>
            <a:r>
              <a:rPr lang="es-MX" sz="1500" dirty="0">
                <a:latin typeface="Arial" pitchFamily="34" charset="0"/>
                <a:cs typeface="Arial" pitchFamily="34" charset="0"/>
              </a:rPr>
              <a:t>a valor anual comprometido. Este </a:t>
            </a:r>
            <a:r>
              <a:rPr lang="es-MX" sz="1500" dirty="0" smtClean="0">
                <a:latin typeface="Arial" pitchFamily="34" charset="0"/>
                <a:cs typeface="Arial" pitchFamily="34" charset="0"/>
              </a:rPr>
              <a:t>porcentaje se </a:t>
            </a:r>
            <a:r>
              <a:rPr lang="es-MX" sz="1500" dirty="0">
                <a:latin typeface="Arial" pitchFamily="34" charset="0"/>
                <a:cs typeface="Arial" pitchFamily="34" charset="0"/>
              </a:rPr>
              <a:t>obtiene dividiendo el numero capturado en cada </a:t>
            </a:r>
            <a:r>
              <a:rPr lang="es-MX" sz="1500" dirty="0" smtClean="0">
                <a:latin typeface="Arial" pitchFamily="34" charset="0"/>
                <a:cs typeface="Arial" pitchFamily="34" charset="0"/>
              </a:rPr>
              <a:t>trimestre </a:t>
            </a:r>
            <a:r>
              <a:rPr lang="es-MX" sz="1500" dirty="0">
                <a:latin typeface="Arial" pitchFamily="34" charset="0"/>
                <a:cs typeface="Arial" pitchFamily="34" charset="0"/>
              </a:rPr>
              <a:t>entre el numero anual comprometido. Este </a:t>
            </a:r>
            <a:r>
              <a:rPr lang="es-MX" sz="1500" dirty="0" smtClean="0">
                <a:latin typeface="Arial" pitchFamily="34" charset="0"/>
                <a:cs typeface="Arial" pitchFamily="34" charset="0"/>
              </a:rPr>
              <a:t>valor </a:t>
            </a:r>
            <a:r>
              <a:rPr lang="es-MX" sz="1500" dirty="0">
                <a:latin typeface="Arial" pitchFamily="34" charset="0"/>
                <a:cs typeface="Arial" pitchFamily="34" charset="0"/>
              </a:rPr>
              <a:t>lo calcula automáticamente el sistema.</a:t>
            </a:r>
          </a:p>
          <a:p>
            <a:pPr marL="396000" lvl="6" algn="just"/>
            <a:endParaRPr lang="es-MX" sz="1600" b="1" dirty="0" smtClean="0">
              <a:latin typeface="Arial" pitchFamily="34" charset="0"/>
              <a:cs typeface="Arial" pitchFamily="34" charset="0"/>
            </a:endParaRPr>
          </a:p>
          <a:p>
            <a:pPr marL="396000" lvl="6" algn="just"/>
            <a:r>
              <a:rPr lang="es-MX" sz="1600" b="1" dirty="0" smtClean="0">
                <a:latin typeface="Arial" pitchFamily="34" charset="0"/>
                <a:cs typeface="Arial" pitchFamily="34" charset="0"/>
              </a:rPr>
              <a:t>9</a:t>
            </a:r>
            <a:r>
              <a:rPr lang="es-MX" sz="1600" b="1" dirty="0">
                <a:latin typeface="Arial" pitchFamily="34" charset="0"/>
                <a:cs typeface="Arial" pitchFamily="34" charset="0"/>
              </a:rPr>
              <a:t>. Descripción de los CA y PE</a:t>
            </a:r>
            <a:r>
              <a:rPr lang="es-MX" sz="1600" dirty="0">
                <a:latin typeface="Arial" pitchFamily="34" charset="0"/>
                <a:cs typeface="Arial" pitchFamily="34" charset="0"/>
              </a:rPr>
              <a:t>: Campo de texto en donde se deberá captura el nombre de los Cuerpos Académicos y Programa Educativos, según sea el caso, que representan el valor comprometido y capturado.</a:t>
            </a:r>
          </a:p>
          <a:p>
            <a:pPr marL="396000" lvl="6" algn="just"/>
            <a:endParaRPr lang="es-MX" sz="1600" dirty="0">
              <a:latin typeface="Arial" pitchFamily="34" charset="0"/>
              <a:cs typeface="Arial" pitchFamily="34" charset="0"/>
            </a:endParaRPr>
          </a:p>
          <a:p>
            <a:pPr marL="342900" indent="-342900">
              <a:buAutoNum type="alphaLcParenR" startAt="5"/>
            </a:pPr>
            <a:endParaRPr lang="es-MX" sz="1600" dirty="0">
              <a:latin typeface="Arial" pitchFamily="34" charset="0"/>
              <a:cs typeface="Arial"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625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9512" y="1124744"/>
            <a:ext cx="8784976" cy="5544616"/>
          </a:xfrm>
          <a:prstGeom prst="rect">
            <a:avLst/>
          </a:prstGeom>
        </p:spPr>
        <p:txBody>
          <a:bodyPr>
            <a:noAutofit/>
          </a:bodyPr>
          <a:lstStyle/>
          <a:p>
            <a:pPr marL="396000" lvl="4" indent="0" algn="just">
              <a:spcBef>
                <a:spcPts val="0"/>
              </a:spcBef>
              <a:buClr>
                <a:schemeClr val="accent1"/>
              </a:buClr>
              <a:buNone/>
              <a:defRPr/>
            </a:pPr>
            <a:r>
              <a:rPr lang="es-MX" sz="1600" dirty="0" smtClean="0">
                <a:latin typeface="Arial" pitchFamily="34" charset="0"/>
                <a:cs typeface="Arial" pitchFamily="34" charset="0"/>
              </a:rPr>
              <a:t>El sistema debe validar que una vez que se reporte un valor numérico, también debe de capturarse valores alfanuméricos en el espacio que corresponde al nombre de los cuerpos académicos.</a:t>
            </a:r>
          </a:p>
          <a:p>
            <a:pPr marL="396000" lvl="4" indent="0" algn="just">
              <a:spcBef>
                <a:spcPts val="0"/>
              </a:spcBef>
              <a:buClr>
                <a:schemeClr val="accent1"/>
              </a:buClr>
              <a:buNone/>
              <a:defRPr/>
            </a:pPr>
            <a:endParaRPr lang="es-MX" sz="1600" dirty="0">
              <a:latin typeface="Arial" pitchFamily="34" charset="0"/>
              <a:cs typeface="Arial" pitchFamily="34" charset="0"/>
            </a:endParaRPr>
          </a:p>
          <a:p>
            <a:pPr marL="396000" lvl="4" indent="0" algn="just">
              <a:spcBef>
                <a:spcPts val="0"/>
              </a:spcBef>
              <a:buClr>
                <a:schemeClr val="accent1"/>
              </a:buClr>
              <a:buNone/>
              <a:defRPr/>
            </a:pPr>
            <a:r>
              <a:rPr lang="es-MX" sz="1600" b="1" dirty="0">
                <a:latin typeface="Arial" pitchFamily="34" charset="0"/>
                <a:cs typeface="Arial" pitchFamily="34" charset="0"/>
              </a:rPr>
              <a:t>10. Justificaciones IES</a:t>
            </a:r>
            <a:r>
              <a:rPr lang="es-MX" sz="1600" dirty="0">
                <a:latin typeface="Arial" pitchFamily="34" charset="0"/>
                <a:cs typeface="Arial" pitchFamily="34" charset="0"/>
              </a:rPr>
              <a:t>: Campo de texto que permite expresar las causas que afectan el cumplimiento de la Meta Compromiso, con el propósito de  proponer medidas correctivas  que se aplicarán en los siguientes trimestres  para alcanzar el valor comprometido de la Meta compromiso.</a:t>
            </a:r>
          </a:p>
          <a:p>
            <a:pPr marL="396000" lvl="4" indent="-342900" algn="just">
              <a:spcBef>
                <a:spcPts val="0"/>
              </a:spcBef>
              <a:buClr>
                <a:schemeClr val="accent1"/>
              </a:buClr>
              <a:buAutoNum type="arabicPeriod" startAt="10"/>
              <a:defRPr/>
            </a:pPr>
            <a:endParaRPr lang="es-MX" sz="1600" dirty="0">
              <a:latin typeface="Arial" pitchFamily="34" charset="0"/>
              <a:cs typeface="Arial" pitchFamily="34" charset="0"/>
            </a:endParaRPr>
          </a:p>
          <a:p>
            <a:pPr marL="396000" lvl="4" indent="0" algn="just">
              <a:spcBef>
                <a:spcPts val="0"/>
              </a:spcBef>
              <a:buClr>
                <a:schemeClr val="accent1"/>
              </a:buClr>
              <a:buNone/>
              <a:defRPr/>
            </a:pPr>
            <a:r>
              <a:rPr lang="es-MX" sz="1600" b="1" dirty="0">
                <a:latin typeface="Arial" pitchFamily="34" charset="0"/>
                <a:cs typeface="Arial" pitchFamily="34" charset="0"/>
              </a:rPr>
              <a:t>11. Observaciones y Aclaraciones</a:t>
            </a:r>
            <a:r>
              <a:rPr lang="es-MX" sz="1600" dirty="0">
                <a:latin typeface="Arial" pitchFamily="34" charset="0"/>
                <a:cs typeface="Arial" pitchFamily="34" charset="0"/>
              </a:rPr>
              <a:t>: Campo de texto en donde aparecerán las observaciones que en su caso realice la DGESU.</a:t>
            </a:r>
          </a:p>
          <a:p>
            <a:pPr marL="396000" lvl="4" indent="0" algn="just">
              <a:spcBef>
                <a:spcPts val="0"/>
              </a:spcBef>
              <a:buClr>
                <a:schemeClr val="accent1"/>
              </a:buClr>
              <a:buNone/>
              <a:defRPr/>
            </a:pPr>
            <a:endParaRPr lang="es-MX" sz="1600" dirty="0">
              <a:latin typeface="Arial" pitchFamily="34" charset="0"/>
              <a:cs typeface="Arial" pitchFamily="34" charset="0"/>
            </a:endParaRPr>
          </a:p>
          <a:p>
            <a:pPr marL="396000" lvl="4" indent="0" algn="just">
              <a:spcBef>
                <a:spcPts val="0"/>
              </a:spcBef>
              <a:buClr>
                <a:schemeClr val="accent1"/>
              </a:buClr>
              <a:buNone/>
              <a:defRPr/>
            </a:pPr>
            <a:r>
              <a:rPr lang="es-MX" sz="1600" b="1" dirty="0">
                <a:latin typeface="Arial" pitchFamily="34" charset="0"/>
                <a:cs typeface="Arial" pitchFamily="34" charset="0"/>
              </a:rPr>
              <a:t>12. MC con observaciones por atender: </a:t>
            </a:r>
            <a:r>
              <a:rPr lang="es-MX" sz="1600" dirty="0">
                <a:latin typeface="Arial" pitchFamily="34" charset="0"/>
                <a:cs typeface="Arial" pitchFamily="34" charset="0"/>
              </a:rPr>
              <a:t>Cuando alguna Meta compromiso tenga alguna observación, se indicará en color rojo.</a:t>
            </a:r>
          </a:p>
          <a:p>
            <a:pPr marL="396000" lvl="4" indent="0" algn="just">
              <a:spcBef>
                <a:spcPts val="0"/>
              </a:spcBef>
              <a:buClr>
                <a:schemeClr val="accent1"/>
              </a:buClr>
              <a:buNone/>
              <a:defRPr/>
            </a:pPr>
            <a:endParaRPr lang="es-MX" sz="1600" b="1" dirty="0">
              <a:latin typeface="Arial" pitchFamily="34" charset="0"/>
              <a:cs typeface="Arial" pitchFamily="34" charset="0"/>
            </a:endParaRPr>
          </a:p>
          <a:p>
            <a:pPr marL="396000" lvl="4" indent="0" algn="just">
              <a:spcBef>
                <a:spcPts val="0"/>
              </a:spcBef>
              <a:buClr>
                <a:schemeClr val="accent1"/>
              </a:buClr>
              <a:buNone/>
              <a:defRPr/>
            </a:pPr>
            <a:r>
              <a:rPr lang="es-MX" sz="1600" b="1" dirty="0">
                <a:latin typeface="Arial" pitchFamily="34" charset="0"/>
                <a:cs typeface="Arial" pitchFamily="34" charset="0"/>
              </a:rPr>
              <a:t>13. MC con observaciones atendidas: </a:t>
            </a:r>
            <a:r>
              <a:rPr lang="es-MX" sz="1600" dirty="0">
                <a:latin typeface="Arial" pitchFamily="34" charset="0"/>
                <a:cs typeface="Arial" pitchFamily="34" charset="0"/>
              </a:rPr>
              <a:t>Cuando se haya atendido la observación en la Meta Compromiso correspondiente, se mostrará en color verde.</a:t>
            </a:r>
          </a:p>
          <a:p>
            <a:pPr marL="396000" lvl="4" indent="0" algn="just">
              <a:spcBef>
                <a:spcPts val="0"/>
              </a:spcBef>
              <a:buClr>
                <a:schemeClr val="accent1"/>
              </a:buClr>
              <a:buNone/>
              <a:defRPr/>
            </a:pPr>
            <a:endParaRPr lang="es-MX" sz="1600" dirty="0">
              <a:latin typeface="Arial" pitchFamily="34" charset="0"/>
              <a:cs typeface="Arial" pitchFamily="34" charset="0"/>
            </a:endParaRPr>
          </a:p>
          <a:p>
            <a:pPr marL="396000" lvl="4" indent="0" algn="just">
              <a:spcBef>
                <a:spcPts val="0"/>
              </a:spcBef>
              <a:buClr>
                <a:schemeClr val="accent1"/>
              </a:buClr>
              <a:buNone/>
              <a:defRPr/>
            </a:pPr>
            <a:r>
              <a:rPr lang="es-MX" sz="1600" b="1" dirty="0">
                <a:latin typeface="Arial" pitchFamily="34" charset="0"/>
                <a:cs typeface="Arial" pitchFamily="34" charset="0"/>
              </a:rPr>
              <a:t>14. MC con observaciones atendidas y revisadas: </a:t>
            </a:r>
            <a:r>
              <a:rPr lang="es-MX" sz="1600" dirty="0">
                <a:latin typeface="Arial" pitchFamily="34" charset="0"/>
                <a:cs typeface="Arial" pitchFamily="34" charset="0"/>
              </a:rPr>
              <a:t>Cuando se hayan atendido y revisado por parte de la DFI las observaciones de cualquier Meta Compromiso, se mostrará en color negro</a:t>
            </a:r>
            <a:r>
              <a:rPr lang="es-MX" sz="1600" dirty="0" smtClean="0">
                <a:latin typeface="Arial" pitchFamily="34" charset="0"/>
                <a:cs typeface="Arial" pitchFamily="34" charset="0"/>
              </a:rPr>
              <a:t>.</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3301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9512" y="1124744"/>
            <a:ext cx="8784976" cy="5544616"/>
          </a:xfrm>
          <a:prstGeom prst="rect">
            <a:avLst/>
          </a:prstGeom>
        </p:spPr>
        <p:txBody>
          <a:bodyPr>
            <a:noAutofit/>
          </a:bodyPr>
          <a:lstStyle/>
          <a:p>
            <a:pPr marL="396000" lvl="4" indent="0" algn="just">
              <a:spcBef>
                <a:spcPts val="0"/>
              </a:spcBef>
              <a:buClr>
                <a:schemeClr val="accent1"/>
              </a:buClr>
              <a:buNone/>
              <a:defRPr/>
            </a:pPr>
            <a:r>
              <a:rPr lang="es-MX" sz="1600" b="1" dirty="0" smtClean="0">
                <a:latin typeface="Arial" pitchFamily="34" charset="0"/>
                <a:cs typeface="Arial" pitchFamily="34" charset="0"/>
              </a:rPr>
              <a:t>15. Indicador de Trimestre: </a:t>
            </a:r>
            <a:r>
              <a:rPr lang="es-MX" sz="1600" dirty="0" smtClean="0">
                <a:latin typeface="Arial" pitchFamily="34" charset="0"/>
                <a:cs typeface="Arial" pitchFamily="34" charset="0"/>
              </a:rPr>
              <a:t>Para poder cargar y revisar los indicadores alcanzados de cada Meta en cualquier trimestre, se debe posicionar el mouse en las casillas correspondientes a cada uno de los trimestres.</a:t>
            </a:r>
          </a:p>
          <a:p>
            <a:pPr marL="396000" lvl="4" indent="0" algn="just">
              <a:spcBef>
                <a:spcPts val="0"/>
              </a:spcBef>
              <a:buClr>
                <a:schemeClr val="accent1"/>
              </a:buClr>
              <a:buNone/>
              <a:defRPr/>
            </a:pPr>
            <a:endParaRPr lang="es-MX" sz="1600" dirty="0">
              <a:latin typeface="Arial" pitchFamily="34" charset="0"/>
              <a:cs typeface="Arial" pitchFamily="34" charset="0"/>
            </a:endParaRPr>
          </a:p>
          <a:p>
            <a:pPr marL="396000" lvl="4" indent="0" algn="just">
              <a:lnSpc>
                <a:spcPct val="120000"/>
              </a:lnSpc>
              <a:buClrTx/>
              <a:buNone/>
            </a:pPr>
            <a:r>
              <a:rPr lang="es-MX" sz="1600" b="1" dirty="0">
                <a:latin typeface="Arial" pitchFamily="34" charset="0"/>
                <a:cs typeface="Arial" pitchFamily="34" charset="0"/>
              </a:rPr>
              <a:t>16. Reporte de Metas Compromiso: </a:t>
            </a:r>
            <a:r>
              <a:rPr lang="es-MX" sz="1600" dirty="0">
                <a:latin typeface="Arial" pitchFamily="34" charset="0"/>
                <a:cs typeface="Arial" pitchFamily="34" charset="0"/>
              </a:rPr>
              <a:t>Genera el reporte por trimestre del avance del cumplimiento de las Metas Compromiso:</a:t>
            </a:r>
          </a:p>
          <a:p>
            <a:pPr marL="396000" lvl="4" indent="-342900" algn="just">
              <a:lnSpc>
                <a:spcPct val="120000"/>
              </a:lnSpc>
              <a:buClrTx/>
              <a:buAutoNum type="arabicPeriod" startAt="7"/>
            </a:pPr>
            <a:endParaRPr lang="es-MX" sz="1600" b="1" dirty="0">
              <a:latin typeface="Arial" pitchFamily="34" charset="0"/>
              <a:cs typeface="Arial" pitchFamily="34" charset="0"/>
            </a:endParaRPr>
          </a:p>
          <a:p>
            <a:pPr marL="396000" lvl="4" indent="0" algn="just">
              <a:lnSpc>
                <a:spcPct val="120000"/>
              </a:lnSpc>
              <a:buClrTx/>
              <a:buNone/>
            </a:pPr>
            <a:r>
              <a:rPr lang="es-MX" sz="1600" b="1" dirty="0">
                <a:latin typeface="Arial" pitchFamily="34" charset="0"/>
                <a:cs typeface="Arial" pitchFamily="34" charset="0"/>
              </a:rPr>
              <a:t>17. Reporte Observaciones de Metas Compromiso: </a:t>
            </a:r>
            <a:r>
              <a:rPr lang="es-MX" sz="1600" dirty="0">
                <a:latin typeface="Arial" pitchFamily="34" charset="0"/>
                <a:cs typeface="Arial" pitchFamily="34" charset="0"/>
              </a:rPr>
              <a:t>Genera el reporte por trimestre de las observaciones realizadas. </a:t>
            </a:r>
          </a:p>
          <a:p>
            <a:pPr marL="396000" lvl="4" indent="0" algn="just">
              <a:lnSpc>
                <a:spcPct val="120000"/>
              </a:lnSpc>
              <a:buClrTx/>
              <a:buNone/>
            </a:pPr>
            <a:endParaRPr lang="es-MX" sz="1600" dirty="0">
              <a:latin typeface="Arial" pitchFamily="34" charset="0"/>
              <a:cs typeface="Arial" pitchFamily="34" charset="0"/>
            </a:endParaRPr>
          </a:p>
          <a:p>
            <a:pPr marL="396000" lvl="4" indent="0" algn="just">
              <a:lnSpc>
                <a:spcPct val="120000"/>
              </a:lnSpc>
              <a:buClrTx/>
              <a:buNone/>
            </a:pPr>
            <a:r>
              <a:rPr lang="es-MX" sz="1600" b="1" dirty="0">
                <a:latin typeface="Arial" pitchFamily="34" charset="0"/>
                <a:cs typeface="Arial" pitchFamily="34" charset="0"/>
              </a:rPr>
              <a:t>18. Reporte General de Metas Compromiso: </a:t>
            </a:r>
            <a:r>
              <a:rPr lang="es-MX" sz="1600" dirty="0">
                <a:latin typeface="Arial" pitchFamily="34" charset="0"/>
                <a:cs typeface="Arial" pitchFamily="34" charset="0"/>
              </a:rPr>
              <a:t>Genera el reporte de los valores alcanzados y acumulados en todos los trimestres</a:t>
            </a:r>
            <a:r>
              <a:rPr lang="es-MX" sz="1600" dirty="0" smtClean="0">
                <a:latin typeface="Arial" pitchFamily="34" charset="0"/>
                <a:cs typeface="Arial" pitchFamily="34" charset="0"/>
              </a:rPr>
              <a:t>.</a:t>
            </a:r>
          </a:p>
          <a:p>
            <a:pPr marL="396000" lvl="4" indent="0" algn="just">
              <a:lnSpc>
                <a:spcPct val="120000"/>
              </a:lnSpc>
              <a:buClrTx/>
              <a:buNone/>
            </a:pPr>
            <a:endParaRPr lang="es-MX" sz="1600" dirty="0">
              <a:latin typeface="Arial" pitchFamily="34" charset="0"/>
              <a:cs typeface="Arial" pitchFamily="34" charset="0"/>
            </a:endParaRPr>
          </a:p>
          <a:p>
            <a:pPr marL="0" lvl="2" indent="-116064" algn="just">
              <a:lnSpc>
                <a:spcPct val="120000"/>
              </a:lnSpc>
              <a:buClrTx/>
              <a:buNone/>
            </a:pPr>
            <a:r>
              <a:rPr lang="es-ES" sz="1600" b="1" dirty="0">
                <a:latin typeface="Arial" pitchFamily="34" charset="0"/>
                <a:cs typeface="Arial" pitchFamily="34" charset="0"/>
              </a:rPr>
              <a:t>Informe Final</a:t>
            </a:r>
            <a:r>
              <a:rPr lang="es-ES" sz="1600" b="1" dirty="0" smtClean="0">
                <a:latin typeface="Arial" pitchFamily="34" charset="0"/>
                <a:cs typeface="Arial" pitchFamily="34" charset="0"/>
              </a:rPr>
              <a:t>. </a:t>
            </a:r>
            <a:r>
              <a:rPr lang="es-ES" sz="1600" dirty="0">
                <a:latin typeface="Arial" pitchFamily="34" charset="0"/>
                <a:cs typeface="Arial" pitchFamily="34" charset="0"/>
              </a:rPr>
              <a:t>En el periodo que se tiene contemplado para reportar el cuarto trimestre, también se liberará la pantalla para capturar la autoevaluación final del impacto de los proyectos </a:t>
            </a:r>
            <a:r>
              <a:rPr lang="es-ES" sz="1600" dirty="0" err="1">
                <a:latin typeface="Arial" pitchFamily="34" charset="0"/>
                <a:cs typeface="Arial" pitchFamily="34" charset="0"/>
              </a:rPr>
              <a:t>ProGES</a:t>
            </a:r>
            <a:r>
              <a:rPr lang="es-ES" sz="1600" dirty="0">
                <a:latin typeface="Arial" pitchFamily="34" charset="0"/>
                <a:cs typeface="Arial" pitchFamily="34" charset="0"/>
              </a:rPr>
              <a:t>, </a:t>
            </a:r>
            <a:r>
              <a:rPr lang="es-ES" sz="1600" dirty="0" err="1">
                <a:latin typeface="Arial" pitchFamily="34" charset="0"/>
                <a:cs typeface="Arial" pitchFamily="34" charset="0"/>
              </a:rPr>
              <a:t>ProDES</a:t>
            </a:r>
            <a:r>
              <a:rPr lang="es-ES" sz="1600" dirty="0">
                <a:latin typeface="Arial" pitchFamily="34" charset="0"/>
                <a:cs typeface="Arial" pitchFamily="34" charset="0"/>
              </a:rPr>
              <a:t> o </a:t>
            </a:r>
            <a:r>
              <a:rPr lang="es-ES" sz="1600" dirty="0" err="1">
                <a:latin typeface="Arial" pitchFamily="34" charset="0"/>
                <a:cs typeface="Arial" pitchFamily="34" charset="0"/>
              </a:rPr>
              <a:t>ProFOE</a:t>
            </a:r>
            <a:r>
              <a:rPr lang="es-ES" sz="1600" dirty="0">
                <a:latin typeface="Arial" pitchFamily="34" charset="0"/>
                <a:cs typeface="Arial" pitchFamily="34" charset="0"/>
              </a:rPr>
              <a:t> a la mejora o el aseguramiento de la capacidad y competitividad académicas.</a:t>
            </a:r>
          </a:p>
          <a:p>
            <a:pPr marL="396000" lvl="4" indent="0" algn="just">
              <a:lnSpc>
                <a:spcPct val="120000"/>
              </a:lnSpc>
              <a:buClrTx/>
              <a:buNone/>
            </a:pPr>
            <a:endParaRPr lang="es-MX" sz="1600" dirty="0">
              <a:latin typeface="Arial" pitchFamily="34" charset="0"/>
              <a:cs typeface="Arial" pitchFamily="34" charset="0"/>
            </a:endParaRPr>
          </a:p>
          <a:p>
            <a:pPr marL="396000" lvl="4" indent="0" algn="just">
              <a:spcBef>
                <a:spcPts val="0"/>
              </a:spcBef>
              <a:buClr>
                <a:schemeClr val="accent1"/>
              </a:buClr>
              <a:buNone/>
              <a:defRPr/>
            </a:pPr>
            <a:endParaRPr lang="es-MX" sz="1600" dirty="0" smtClean="0">
              <a:latin typeface="Arial" pitchFamily="34" charset="0"/>
              <a:cs typeface="Arial" pitchFamily="34" charset="0"/>
            </a:endParaRPr>
          </a:p>
          <a:p>
            <a:pPr marL="396000" lvl="4" indent="0" algn="just">
              <a:spcBef>
                <a:spcPts val="0"/>
              </a:spcBef>
              <a:buClr>
                <a:schemeClr val="accent1"/>
              </a:buClr>
              <a:buNone/>
              <a:defRPr/>
            </a:pPr>
            <a:endParaRPr lang="es-MX" sz="1600" dirty="0">
              <a:latin typeface="Arial" pitchFamily="34" charset="0"/>
              <a:cs typeface="Arial"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260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3"/>
          <a:srcRect t="3663" b="3628"/>
          <a:stretch/>
        </p:blipFill>
        <p:spPr>
          <a:xfrm>
            <a:off x="0" y="-46645"/>
            <a:ext cx="9144000" cy="7029400"/>
          </a:xfrm>
          <a:prstGeom prst="rect">
            <a:avLst/>
          </a:prstGeom>
        </p:spPr>
      </p:pic>
      <p:sp>
        <p:nvSpPr>
          <p:cNvPr id="3" name="4 Flecha abajo"/>
          <p:cNvSpPr/>
          <p:nvPr/>
        </p:nvSpPr>
        <p:spPr>
          <a:xfrm>
            <a:off x="107504" y="2924945"/>
            <a:ext cx="936104" cy="543110"/>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1</a:t>
            </a:r>
          </a:p>
        </p:txBody>
      </p:sp>
      <p:sp>
        <p:nvSpPr>
          <p:cNvPr id="4" name="6 Flecha izquierda"/>
          <p:cNvSpPr/>
          <p:nvPr/>
        </p:nvSpPr>
        <p:spPr>
          <a:xfrm>
            <a:off x="1979712" y="3826570"/>
            <a:ext cx="792088" cy="648072"/>
          </a:xfrm>
          <a:prstGeom prst="lef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2</a:t>
            </a:r>
          </a:p>
        </p:txBody>
      </p:sp>
      <p:sp>
        <p:nvSpPr>
          <p:cNvPr id="7" name="7 Flecha abajo"/>
          <p:cNvSpPr/>
          <p:nvPr/>
        </p:nvSpPr>
        <p:spPr>
          <a:xfrm>
            <a:off x="1979712" y="2132856"/>
            <a:ext cx="792088" cy="540060"/>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3</a:t>
            </a:r>
            <a:endParaRPr lang="es-MX" sz="2000" dirty="0">
              <a:solidFill>
                <a:schemeClr val="tx1"/>
              </a:solidFill>
              <a:latin typeface="Arial" pitchFamily="34" charset="0"/>
              <a:cs typeface="Arial" pitchFamily="34" charset="0"/>
            </a:endParaRPr>
          </a:p>
        </p:txBody>
      </p:sp>
      <p:sp>
        <p:nvSpPr>
          <p:cNvPr id="8" name="9 Flecha derecha"/>
          <p:cNvSpPr/>
          <p:nvPr/>
        </p:nvSpPr>
        <p:spPr>
          <a:xfrm>
            <a:off x="1619672" y="3140968"/>
            <a:ext cx="678142" cy="685602"/>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4</a:t>
            </a:r>
            <a:endParaRPr lang="es-MX" sz="2000" dirty="0">
              <a:solidFill>
                <a:schemeClr val="tx1"/>
              </a:solidFill>
              <a:latin typeface="Arial" pitchFamily="34" charset="0"/>
              <a:cs typeface="Arial" pitchFamily="34" charset="0"/>
            </a:endParaRPr>
          </a:p>
        </p:txBody>
      </p:sp>
      <p:sp>
        <p:nvSpPr>
          <p:cNvPr id="11" name="10 Flecha abajo"/>
          <p:cNvSpPr/>
          <p:nvPr/>
        </p:nvSpPr>
        <p:spPr>
          <a:xfrm>
            <a:off x="2987824" y="2132856"/>
            <a:ext cx="792088" cy="504056"/>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5</a:t>
            </a:r>
          </a:p>
        </p:txBody>
      </p:sp>
      <p:sp>
        <p:nvSpPr>
          <p:cNvPr id="12" name="11 Flecha abajo"/>
          <p:cNvSpPr/>
          <p:nvPr/>
        </p:nvSpPr>
        <p:spPr>
          <a:xfrm>
            <a:off x="4206426" y="2240868"/>
            <a:ext cx="741496" cy="504056"/>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6</a:t>
            </a:r>
            <a:endParaRPr lang="es-MX" sz="2000" dirty="0">
              <a:solidFill>
                <a:schemeClr val="tx1"/>
              </a:solidFill>
              <a:latin typeface="Arial" pitchFamily="34" charset="0"/>
              <a:cs typeface="Arial" pitchFamily="34" charset="0"/>
            </a:endParaRPr>
          </a:p>
        </p:txBody>
      </p:sp>
      <p:sp>
        <p:nvSpPr>
          <p:cNvPr id="13" name="12 Flecha abajo"/>
          <p:cNvSpPr/>
          <p:nvPr/>
        </p:nvSpPr>
        <p:spPr>
          <a:xfrm>
            <a:off x="5364088" y="2384884"/>
            <a:ext cx="741496" cy="504056"/>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7</a:t>
            </a:r>
            <a:endParaRPr lang="es-MX" sz="2000" dirty="0">
              <a:solidFill>
                <a:schemeClr val="tx1"/>
              </a:solidFill>
              <a:latin typeface="Arial" pitchFamily="34" charset="0"/>
              <a:cs typeface="Arial" pitchFamily="34" charset="0"/>
            </a:endParaRPr>
          </a:p>
        </p:txBody>
      </p:sp>
      <p:sp>
        <p:nvSpPr>
          <p:cNvPr id="15" name="12 Flecha abajo"/>
          <p:cNvSpPr/>
          <p:nvPr/>
        </p:nvSpPr>
        <p:spPr>
          <a:xfrm>
            <a:off x="6300192" y="2420888"/>
            <a:ext cx="741496" cy="504056"/>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8</a:t>
            </a:r>
          </a:p>
        </p:txBody>
      </p:sp>
      <p:sp>
        <p:nvSpPr>
          <p:cNvPr id="16" name="16 Flecha abajo"/>
          <p:cNvSpPr/>
          <p:nvPr/>
        </p:nvSpPr>
        <p:spPr>
          <a:xfrm>
            <a:off x="7077202" y="2443048"/>
            <a:ext cx="951182" cy="481896"/>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10</a:t>
            </a:r>
            <a:endParaRPr lang="es-MX" sz="2000" dirty="0">
              <a:solidFill>
                <a:schemeClr val="tx1"/>
              </a:solidFill>
              <a:latin typeface="Arial" pitchFamily="34" charset="0"/>
              <a:cs typeface="Arial" pitchFamily="34" charset="0"/>
            </a:endParaRPr>
          </a:p>
        </p:txBody>
      </p:sp>
      <p:sp>
        <p:nvSpPr>
          <p:cNvPr id="18" name="17 Flecha abajo"/>
          <p:cNvSpPr/>
          <p:nvPr/>
        </p:nvSpPr>
        <p:spPr>
          <a:xfrm>
            <a:off x="8028384" y="2492896"/>
            <a:ext cx="936104" cy="396044"/>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11</a:t>
            </a:r>
            <a:endParaRPr lang="es-MX"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45660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t="3586" b="4518"/>
          <a:stretch/>
        </p:blipFill>
        <p:spPr>
          <a:xfrm>
            <a:off x="-1" y="-20935"/>
            <a:ext cx="9143999" cy="7029399"/>
          </a:xfrm>
          <a:prstGeom prst="rect">
            <a:avLst/>
          </a:prstGeom>
        </p:spPr>
      </p:pic>
      <p:sp>
        <p:nvSpPr>
          <p:cNvPr id="4" name="3 Flecha abajo"/>
          <p:cNvSpPr/>
          <p:nvPr/>
        </p:nvSpPr>
        <p:spPr>
          <a:xfrm>
            <a:off x="3923928" y="2636912"/>
            <a:ext cx="1080120" cy="576064"/>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9</a:t>
            </a:r>
            <a:endParaRPr lang="es-MX" sz="2000" dirty="0">
              <a:solidFill>
                <a:schemeClr val="tx1"/>
              </a:solidFill>
              <a:latin typeface="Arial" pitchFamily="34" charset="0"/>
              <a:cs typeface="Arial" pitchFamily="34" charset="0"/>
            </a:endParaRPr>
          </a:p>
        </p:txBody>
      </p:sp>
      <p:sp>
        <p:nvSpPr>
          <p:cNvPr id="5" name="7 Flecha abajo"/>
          <p:cNvSpPr/>
          <p:nvPr/>
        </p:nvSpPr>
        <p:spPr>
          <a:xfrm>
            <a:off x="1047964" y="5949280"/>
            <a:ext cx="1149904" cy="64807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12</a:t>
            </a:r>
            <a:endParaRPr lang="es-MX" sz="2000" dirty="0">
              <a:solidFill>
                <a:schemeClr val="tx1"/>
              </a:solidFill>
              <a:latin typeface="Arial" pitchFamily="34" charset="0"/>
              <a:cs typeface="Arial" pitchFamily="34" charset="0"/>
            </a:endParaRPr>
          </a:p>
        </p:txBody>
      </p:sp>
      <p:sp>
        <p:nvSpPr>
          <p:cNvPr id="6" name="7 Flecha abajo"/>
          <p:cNvSpPr/>
          <p:nvPr/>
        </p:nvSpPr>
        <p:spPr>
          <a:xfrm>
            <a:off x="3631474" y="5964857"/>
            <a:ext cx="1149904" cy="64807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13</a:t>
            </a:r>
            <a:endParaRPr lang="es-MX" sz="2000" dirty="0">
              <a:solidFill>
                <a:schemeClr val="tx1"/>
              </a:solidFill>
              <a:latin typeface="Arial" pitchFamily="34" charset="0"/>
              <a:cs typeface="Arial" pitchFamily="34" charset="0"/>
            </a:endParaRPr>
          </a:p>
        </p:txBody>
      </p:sp>
      <p:sp>
        <p:nvSpPr>
          <p:cNvPr id="7" name="7 Flecha abajo"/>
          <p:cNvSpPr/>
          <p:nvPr/>
        </p:nvSpPr>
        <p:spPr>
          <a:xfrm>
            <a:off x="6675387" y="5964857"/>
            <a:ext cx="1149904" cy="64807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14</a:t>
            </a:r>
            <a:endParaRPr lang="es-MX" sz="2000" dirty="0">
              <a:solidFill>
                <a:schemeClr val="tx1"/>
              </a:solidFill>
              <a:latin typeface="Arial" pitchFamily="34" charset="0"/>
              <a:cs typeface="Arial" pitchFamily="34" charset="0"/>
            </a:endParaRPr>
          </a:p>
        </p:txBody>
      </p:sp>
      <p:sp>
        <p:nvSpPr>
          <p:cNvPr id="8" name="7 Flecha abajo"/>
          <p:cNvSpPr/>
          <p:nvPr/>
        </p:nvSpPr>
        <p:spPr>
          <a:xfrm>
            <a:off x="323528" y="1754932"/>
            <a:ext cx="1149904" cy="64807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15</a:t>
            </a:r>
            <a:endParaRPr lang="es-MX" sz="2000" dirty="0">
              <a:solidFill>
                <a:schemeClr val="tx1"/>
              </a:solidFill>
              <a:latin typeface="Arial" pitchFamily="34" charset="0"/>
              <a:cs typeface="Arial" pitchFamily="34" charset="0"/>
            </a:endParaRPr>
          </a:p>
        </p:txBody>
      </p:sp>
      <p:sp>
        <p:nvSpPr>
          <p:cNvPr id="9" name="8 Flecha abajo"/>
          <p:cNvSpPr/>
          <p:nvPr/>
        </p:nvSpPr>
        <p:spPr>
          <a:xfrm>
            <a:off x="2481570" y="1340768"/>
            <a:ext cx="1149904" cy="64807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16</a:t>
            </a:r>
            <a:endParaRPr lang="es-MX" sz="2000" dirty="0">
              <a:solidFill>
                <a:schemeClr val="tx1"/>
              </a:solidFill>
              <a:latin typeface="Arial" pitchFamily="34" charset="0"/>
              <a:cs typeface="Arial" pitchFamily="34" charset="0"/>
            </a:endParaRPr>
          </a:p>
        </p:txBody>
      </p:sp>
      <p:sp>
        <p:nvSpPr>
          <p:cNvPr id="10" name="9 Flecha abajo"/>
          <p:cNvSpPr/>
          <p:nvPr/>
        </p:nvSpPr>
        <p:spPr>
          <a:xfrm>
            <a:off x="6444208" y="1340768"/>
            <a:ext cx="1149904" cy="64807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17</a:t>
            </a:r>
            <a:endParaRPr lang="es-MX" sz="2000" dirty="0">
              <a:solidFill>
                <a:schemeClr val="tx1"/>
              </a:solidFill>
              <a:latin typeface="Arial" pitchFamily="34" charset="0"/>
              <a:cs typeface="Arial" pitchFamily="34" charset="0"/>
            </a:endParaRPr>
          </a:p>
        </p:txBody>
      </p:sp>
      <p:sp>
        <p:nvSpPr>
          <p:cNvPr id="11" name="10 Flecha abajo"/>
          <p:cNvSpPr/>
          <p:nvPr/>
        </p:nvSpPr>
        <p:spPr>
          <a:xfrm>
            <a:off x="7812293" y="1352439"/>
            <a:ext cx="1149904" cy="64807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18</a:t>
            </a:r>
            <a:endParaRPr lang="es-MX"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46946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77389" y="1193672"/>
            <a:ext cx="8785237" cy="4596415"/>
          </a:xfrm>
          <a:prstGeom prst="rect">
            <a:avLst/>
          </a:prstGeom>
        </p:spPr>
      </p:pic>
      <p:sp>
        <p:nvSpPr>
          <p:cNvPr id="2" name="1 Título"/>
          <p:cNvSpPr>
            <a:spLocks noGrp="1"/>
          </p:cNvSpPr>
          <p:nvPr>
            <p:ph type="title" idx="4294967295"/>
          </p:nvPr>
        </p:nvSpPr>
        <p:spPr>
          <a:xfrm>
            <a:off x="1535327" y="3131839"/>
            <a:ext cx="6069360" cy="720080"/>
          </a:xfrm>
          <a:prstGeom prst="rect">
            <a:avLst/>
          </a:prstGeom>
        </p:spPr>
        <p:txBody>
          <a:bodyPr>
            <a:noAutofit/>
          </a:bodyPr>
          <a:lstStyle/>
          <a:p>
            <a:pPr algn="ctr"/>
            <a:r>
              <a:rPr lang="es-MX" sz="4000" b="1" dirty="0" smtClean="0">
                <a:solidFill>
                  <a:schemeClr val="tx1"/>
                </a:solidFill>
                <a:latin typeface="Arial" pitchFamily="34" charset="0"/>
                <a:cs typeface="Arial" pitchFamily="34" charset="0"/>
              </a:rPr>
              <a:t>Pantallas </a:t>
            </a:r>
            <a:r>
              <a:rPr lang="es-MX" sz="4000" b="1" dirty="0">
                <a:solidFill>
                  <a:schemeClr val="tx1"/>
                </a:solidFill>
                <a:latin typeface="Arial" pitchFamily="34" charset="0"/>
                <a:cs typeface="Arial" pitchFamily="34" charset="0"/>
              </a:rPr>
              <a:t>de Acceso</a:t>
            </a:r>
            <a:r>
              <a:rPr lang="es-ES" sz="4000" b="1" dirty="0">
                <a:solidFill>
                  <a:schemeClr val="accent1">
                    <a:lumMod val="75000"/>
                  </a:schemeClr>
                </a:solidFill>
                <a:latin typeface="EurekaSans-RegularItalic" pitchFamily="50" charset="0"/>
              </a:rPr>
              <a:t/>
            </a:r>
            <a:br>
              <a:rPr lang="es-ES" sz="4000" b="1" dirty="0">
                <a:solidFill>
                  <a:schemeClr val="accent1">
                    <a:lumMod val="75000"/>
                  </a:schemeClr>
                </a:solidFill>
                <a:latin typeface="EurekaSans-RegularItalic" pitchFamily="50" charset="0"/>
              </a:rPr>
            </a:br>
            <a:endParaRPr lang="es-MX" sz="4000" dirty="0">
              <a:solidFill>
                <a:schemeClr val="accent1">
                  <a:lumMod val="75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240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9512" y="1268760"/>
            <a:ext cx="8784976" cy="5256584"/>
          </a:xfrm>
          <a:prstGeom prst="rect">
            <a:avLst/>
          </a:prstGeom>
        </p:spPr>
        <p:txBody>
          <a:bodyPr>
            <a:noAutofit/>
          </a:bodyPr>
          <a:lstStyle/>
          <a:p>
            <a:pPr marL="0" indent="0" algn="just">
              <a:buNone/>
            </a:pPr>
            <a:r>
              <a:rPr lang="es-MX" sz="1600" b="1" dirty="0" smtClean="0">
                <a:latin typeface="Arial" pitchFamily="34" charset="0"/>
                <a:cs typeface="Arial" pitchFamily="34" charset="0"/>
              </a:rPr>
              <a:t>1.- </a:t>
            </a:r>
            <a:r>
              <a:rPr lang="es-MX" sz="1600" dirty="0" smtClean="0">
                <a:latin typeface="Arial" pitchFamily="34" charset="0"/>
                <a:cs typeface="Arial" pitchFamily="34" charset="0"/>
              </a:rPr>
              <a:t>Para ingresar al módulo de Seguimiento Académico,  deberá teclear en la barra de direcciones de su navegador la siguiente dirección: </a:t>
            </a:r>
            <a:r>
              <a:rPr lang="es-MX" sz="1600" b="1" dirty="0" smtClean="0">
                <a:latin typeface="Arial" pitchFamily="34" charset="0"/>
                <a:cs typeface="Arial" pitchFamily="34" charset="0"/>
                <a:hlinkClick r:id="rId2"/>
              </a:rPr>
              <a:t>http://pifi.sep.gob.mx</a:t>
            </a:r>
            <a:endParaRPr lang="es-MX" sz="1600" b="1" dirty="0" smtClean="0">
              <a:latin typeface="Arial" pitchFamily="34" charset="0"/>
              <a:cs typeface="Arial" pitchFamily="34" charset="0"/>
            </a:endParaRPr>
          </a:p>
          <a:p>
            <a:pPr algn="just"/>
            <a:endParaRPr lang="es-MX" sz="1600" dirty="0" smtClean="0">
              <a:latin typeface="Arial" pitchFamily="34" charset="0"/>
              <a:cs typeface="Arial" pitchFamily="34" charset="0"/>
            </a:endParaRPr>
          </a:p>
          <a:p>
            <a:pPr marL="0" indent="0" algn="just">
              <a:buNone/>
            </a:pPr>
            <a:r>
              <a:rPr lang="es-MX" sz="1600" b="1" dirty="0" smtClean="0">
                <a:latin typeface="Arial" pitchFamily="34" charset="0"/>
                <a:cs typeface="Arial" pitchFamily="34" charset="0"/>
              </a:rPr>
              <a:t>2.- </a:t>
            </a:r>
            <a:r>
              <a:rPr lang="es-MX" sz="1600" dirty="0" smtClean="0">
                <a:latin typeface="Arial" pitchFamily="34" charset="0"/>
                <a:cs typeface="Arial" pitchFamily="34" charset="0"/>
              </a:rPr>
              <a:t>Una vez que el navegador haya cargado la página Web del programa, en el apartado “Módulos de Captura” que se encuentra en el lado izquierdo de la página, deberá  seleccionar la opción “</a:t>
            </a:r>
            <a:r>
              <a:rPr lang="es-MX" sz="1600" dirty="0" err="1" smtClean="0">
                <a:latin typeface="Arial" pitchFamily="34" charset="0"/>
                <a:cs typeface="Arial" pitchFamily="34" charset="0"/>
              </a:rPr>
              <a:t>ePIFI</a:t>
            </a:r>
            <a:r>
              <a:rPr lang="es-MX" sz="1600" dirty="0" smtClean="0">
                <a:latin typeface="Arial" pitchFamily="34" charset="0"/>
                <a:cs typeface="Arial" pitchFamily="34" charset="0"/>
              </a:rPr>
              <a:t> 3.0” para pueda ingresar a la pantalla de inicio de sesión del sistema.</a:t>
            </a:r>
          </a:p>
          <a:p>
            <a:pPr algn="just"/>
            <a:endParaRPr lang="es-MX" sz="1600" dirty="0" smtClean="0">
              <a:latin typeface="Arial" pitchFamily="34" charset="0"/>
              <a:cs typeface="Arial" pitchFamily="34" charset="0"/>
            </a:endParaRPr>
          </a:p>
          <a:p>
            <a:pPr marL="0" indent="0" algn="just">
              <a:buNone/>
            </a:pPr>
            <a:r>
              <a:rPr lang="es-MX" sz="1600" b="1" dirty="0" smtClean="0">
                <a:latin typeface="Arial" pitchFamily="34" charset="0"/>
                <a:cs typeface="Arial" pitchFamily="34" charset="0"/>
              </a:rPr>
              <a:t>3.- </a:t>
            </a:r>
            <a:r>
              <a:rPr lang="es-MX" sz="1600" dirty="0" smtClean="0">
                <a:latin typeface="Arial" pitchFamily="34" charset="0"/>
                <a:cs typeface="Arial" pitchFamily="34" charset="0"/>
              </a:rPr>
              <a:t>Una vez que el navegador haya cargado la página seleccionada, en el recuadro correspondiente introducir el nombre de usuario y la clave de acceso para poder iniciar la sesión al sistema “e-PIFI 3.0”.</a:t>
            </a:r>
          </a:p>
          <a:p>
            <a:pPr algn="just"/>
            <a:endParaRPr lang="es-MX" sz="1600" dirty="0" smtClean="0">
              <a:latin typeface="Arial" pitchFamily="34" charset="0"/>
              <a:cs typeface="Arial" pitchFamily="34" charset="0"/>
            </a:endParaRPr>
          </a:p>
          <a:p>
            <a:pPr marL="0" indent="0" algn="just">
              <a:buNone/>
            </a:pPr>
            <a:r>
              <a:rPr lang="es-MX" sz="1600" b="1" dirty="0" smtClean="0">
                <a:latin typeface="Arial" pitchFamily="34" charset="0"/>
                <a:cs typeface="Arial" pitchFamily="34" charset="0"/>
              </a:rPr>
              <a:t>4.- </a:t>
            </a:r>
            <a:r>
              <a:rPr lang="es-MX" sz="1600" dirty="0" smtClean="0">
                <a:latin typeface="Arial" pitchFamily="34" charset="0"/>
                <a:cs typeface="Arial" pitchFamily="34" charset="0"/>
              </a:rPr>
              <a:t>Habiendo cargado el sistema, en la parte superior derecha de la pantalla se encuentra el listado de módulos activos, de los cuales deberá seleccionar, con ayuda del mouse, el siguiente módulo: “Seguimiento Académico 2014”.</a:t>
            </a:r>
          </a:p>
          <a:p>
            <a:pPr marL="0" indent="0">
              <a:buNone/>
            </a:pPr>
            <a:endParaRPr lang="es-MX"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065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b="21619"/>
          <a:stretch/>
        </p:blipFill>
        <p:spPr>
          <a:xfrm>
            <a:off x="0" y="44626"/>
            <a:ext cx="9144000" cy="6846372"/>
          </a:xfrm>
          <a:prstGeom prst="rect">
            <a:avLst/>
          </a:prstGeom>
        </p:spPr>
      </p:pic>
      <p:sp>
        <p:nvSpPr>
          <p:cNvPr id="3" name="2 Flecha izquierda"/>
          <p:cNvSpPr/>
          <p:nvPr/>
        </p:nvSpPr>
        <p:spPr>
          <a:xfrm>
            <a:off x="899592" y="188640"/>
            <a:ext cx="648072" cy="576064"/>
          </a:xfrm>
          <a:prstGeom prst="lef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1</a:t>
            </a:r>
          </a:p>
        </p:txBody>
      </p:sp>
      <p:sp>
        <p:nvSpPr>
          <p:cNvPr id="4" name="3 Rectángulo redondeado"/>
          <p:cNvSpPr/>
          <p:nvPr/>
        </p:nvSpPr>
        <p:spPr>
          <a:xfrm>
            <a:off x="45957" y="344616"/>
            <a:ext cx="853635" cy="288032"/>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6 Flecha izquierda"/>
          <p:cNvSpPr/>
          <p:nvPr/>
        </p:nvSpPr>
        <p:spPr>
          <a:xfrm>
            <a:off x="3666861" y="2924945"/>
            <a:ext cx="648072" cy="542868"/>
          </a:xfrm>
          <a:prstGeom prst="lef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2</a:t>
            </a:r>
          </a:p>
        </p:txBody>
      </p:sp>
      <p:sp>
        <p:nvSpPr>
          <p:cNvPr id="7" name="6 Rectángulo redondeado"/>
          <p:cNvSpPr/>
          <p:nvPr/>
        </p:nvSpPr>
        <p:spPr>
          <a:xfrm>
            <a:off x="3059832" y="3140968"/>
            <a:ext cx="576064" cy="216024"/>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9415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b="25048"/>
          <a:stretch/>
        </p:blipFill>
        <p:spPr bwMode="auto">
          <a:xfrm>
            <a:off x="0" y="0"/>
            <a:ext cx="9143999" cy="6957391"/>
          </a:xfrm>
          <a:prstGeom prst="rect">
            <a:avLst/>
          </a:prstGeom>
          <a:ln>
            <a:noFill/>
          </a:ln>
          <a:extLst>
            <a:ext uri="{53640926-AAD7-44D8-BBD7-CCE9431645EC}">
              <a14:shadowObscured xmlns:a14="http://schemas.microsoft.com/office/drawing/2010/main"/>
            </a:ext>
          </a:extLst>
        </p:spPr>
      </p:pic>
      <p:sp>
        <p:nvSpPr>
          <p:cNvPr id="3" name="9 Flecha derecha"/>
          <p:cNvSpPr/>
          <p:nvPr/>
        </p:nvSpPr>
        <p:spPr>
          <a:xfrm>
            <a:off x="2806385" y="3741468"/>
            <a:ext cx="669488" cy="648072"/>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3</a:t>
            </a:r>
          </a:p>
        </p:txBody>
      </p:sp>
      <p:sp>
        <p:nvSpPr>
          <p:cNvPr id="4" name="3 Rectángulo redondeado"/>
          <p:cNvSpPr/>
          <p:nvPr/>
        </p:nvSpPr>
        <p:spPr>
          <a:xfrm>
            <a:off x="3491880" y="3284984"/>
            <a:ext cx="2376264" cy="1728192"/>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7788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46140" y="2009358"/>
            <a:ext cx="8856984" cy="4323936"/>
          </a:xfrm>
          <a:prstGeom prst="rect">
            <a:avLst/>
          </a:prstGeom>
        </p:spPr>
        <p:txBody>
          <a:bodyPr>
            <a:noAutofit/>
          </a:bodyPr>
          <a:lstStyle/>
          <a:p>
            <a:pPr lvl="1">
              <a:buClr>
                <a:srgbClr val="0070C0"/>
              </a:buClr>
              <a:buFont typeface="Wingdings" pitchFamily="2" charset="2"/>
              <a:buChar char="v"/>
            </a:pPr>
            <a:endParaRPr lang="es-MX" sz="2200" b="1" dirty="0" smtClean="0">
              <a:latin typeface="Arial" pitchFamily="34" charset="0"/>
              <a:cs typeface="Arial" pitchFamily="34" charset="0"/>
            </a:endParaRPr>
          </a:p>
          <a:p>
            <a:pPr lvl="1">
              <a:buClr>
                <a:srgbClr val="92D050"/>
              </a:buClr>
              <a:buFont typeface="Wingdings" pitchFamily="2" charset="2"/>
              <a:buChar char="Ø"/>
            </a:pPr>
            <a:r>
              <a:rPr lang="es-MX" sz="2200" b="1" dirty="0" smtClean="0">
                <a:latin typeface="Arial" pitchFamily="34" charset="0"/>
                <a:cs typeface="Arial" pitchFamily="34" charset="0"/>
              </a:rPr>
              <a:t>Calendario de captura y entrega</a:t>
            </a:r>
          </a:p>
          <a:p>
            <a:pPr marL="393192" lvl="1" indent="0">
              <a:buClr>
                <a:srgbClr val="92D050"/>
              </a:buClr>
              <a:buNone/>
            </a:pPr>
            <a:endParaRPr lang="es-MX" sz="2200" b="1" dirty="0" smtClean="0">
              <a:latin typeface="Arial" pitchFamily="34" charset="0"/>
              <a:cs typeface="Arial" pitchFamily="34" charset="0"/>
            </a:endParaRPr>
          </a:p>
          <a:p>
            <a:pPr lvl="1">
              <a:buClr>
                <a:srgbClr val="92D050"/>
              </a:buClr>
              <a:buFont typeface="Wingdings" pitchFamily="2" charset="2"/>
              <a:buChar char="Ø"/>
            </a:pPr>
            <a:r>
              <a:rPr lang="es-MX" sz="2200" b="1" dirty="0" smtClean="0">
                <a:latin typeface="Arial" pitchFamily="34" charset="0"/>
                <a:cs typeface="Arial" pitchFamily="34" charset="0"/>
              </a:rPr>
              <a:t>Especificaciones </a:t>
            </a:r>
            <a:r>
              <a:rPr lang="es-MX" sz="2200" b="1" dirty="0">
                <a:latin typeface="Arial" pitchFamily="34" charset="0"/>
                <a:cs typeface="Arial" pitchFamily="34" charset="0"/>
              </a:rPr>
              <a:t>técnicas</a:t>
            </a:r>
          </a:p>
          <a:p>
            <a:pPr marL="360363" indent="-360363">
              <a:buClr>
                <a:srgbClr val="92D050"/>
              </a:buClr>
              <a:buFont typeface="Wingdings" pitchFamily="2" charset="2"/>
              <a:buChar char="Ø"/>
            </a:pPr>
            <a:endParaRPr lang="es-MX" sz="2400" b="1" dirty="0">
              <a:latin typeface="Arial" pitchFamily="34" charset="0"/>
              <a:cs typeface="Arial" pitchFamily="34" charset="0"/>
            </a:endParaRPr>
          </a:p>
          <a:p>
            <a:pPr lvl="1">
              <a:buClr>
                <a:srgbClr val="92D050"/>
              </a:buClr>
              <a:buFont typeface="Wingdings" pitchFamily="2" charset="2"/>
              <a:buChar char="Ø"/>
            </a:pPr>
            <a:r>
              <a:rPr lang="es-MX" sz="2200" b="1" dirty="0">
                <a:latin typeface="Arial" pitchFamily="34" charset="0"/>
                <a:cs typeface="Arial" pitchFamily="34" charset="0"/>
              </a:rPr>
              <a:t>Criterios para el llenado de los formatos de Seguimiento </a:t>
            </a:r>
            <a:r>
              <a:rPr lang="es-MX" sz="2200" b="1" dirty="0" smtClean="0">
                <a:latin typeface="Arial" pitchFamily="34" charset="0"/>
                <a:cs typeface="Arial" pitchFamily="34" charset="0"/>
              </a:rPr>
              <a:t>Académico</a:t>
            </a:r>
          </a:p>
          <a:p>
            <a:pPr lvl="1">
              <a:buClr>
                <a:srgbClr val="92D050"/>
              </a:buClr>
              <a:buFont typeface="Wingdings" pitchFamily="2" charset="2"/>
              <a:buChar char="Ø"/>
            </a:pPr>
            <a:endParaRPr lang="es-MX" sz="2200" b="1" dirty="0" smtClean="0">
              <a:latin typeface="Arial" pitchFamily="34" charset="0"/>
              <a:cs typeface="Arial" pitchFamily="34" charset="0"/>
            </a:endParaRPr>
          </a:p>
          <a:p>
            <a:pPr lvl="1">
              <a:buClr>
                <a:srgbClr val="92D050"/>
              </a:buClr>
              <a:buFont typeface="Wingdings" pitchFamily="2" charset="2"/>
              <a:buChar char="Ø"/>
            </a:pPr>
            <a:r>
              <a:rPr lang="es-MX" sz="2200" b="1" dirty="0" smtClean="0">
                <a:latin typeface="Arial" pitchFamily="34" charset="0"/>
                <a:cs typeface="Arial" pitchFamily="34" charset="0"/>
              </a:rPr>
              <a:t>Pantallas </a:t>
            </a:r>
            <a:r>
              <a:rPr lang="es-MX" sz="2200" b="1" dirty="0">
                <a:latin typeface="Arial" pitchFamily="34" charset="0"/>
                <a:cs typeface="Arial" pitchFamily="34" charset="0"/>
              </a:rPr>
              <a:t>de Captura </a:t>
            </a:r>
            <a:endParaRPr lang="es-MX" sz="2200" b="1" dirty="0" smtClean="0">
              <a:latin typeface="Arial" pitchFamily="34" charset="0"/>
              <a:cs typeface="Arial" pitchFamily="34" charset="0"/>
            </a:endParaRPr>
          </a:p>
          <a:p>
            <a:pPr lvl="1">
              <a:buClr>
                <a:srgbClr val="92D050"/>
              </a:buClr>
              <a:buFont typeface="Wingdings" pitchFamily="2" charset="2"/>
              <a:buChar char="Ø"/>
            </a:pPr>
            <a:endParaRPr lang="es-MX" sz="2200" b="1" dirty="0">
              <a:latin typeface="Arial" pitchFamily="34" charset="0"/>
              <a:cs typeface="Arial" pitchFamily="34" charset="0"/>
            </a:endParaRPr>
          </a:p>
          <a:p>
            <a:pPr lvl="1">
              <a:buClr>
                <a:srgbClr val="92D050"/>
              </a:buClr>
              <a:buFont typeface="Wingdings" pitchFamily="2" charset="2"/>
              <a:buChar char="Ø"/>
            </a:pPr>
            <a:r>
              <a:rPr lang="es-ES" sz="2200" b="1" dirty="0" smtClean="0">
                <a:latin typeface="Arial" pitchFamily="34" charset="0"/>
                <a:cs typeface="Arial" pitchFamily="34" charset="0"/>
              </a:rPr>
              <a:t>Contactos</a:t>
            </a:r>
            <a:endParaRPr lang="es-MX" sz="2200" b="1" dirty="0">
              <a:latin typeface="Arial" pitchFamily="34" charset="0"/>
              <a:cs typeface="Arial" pitchFamily="34" charset="0"/>
            </a:endParaRPr>
          </a:p>
        </p:txBody>
      </p:sp>
      <p:sp>
        <p:nvSpPr>
          <p:cNvPr id="2" name="1 Título"/>
          <p:cNvSpPr>
            <a:spLocks noGrp="1"/>
          </p:cNvSpPr>
          <p:nvPr>
            <p:ph type="title" idx="4294967295"/>
          </p:nvPr>
        </p:nvSpPr>
        <p:spPr>
          <a:xfrm>
            <a:off x="421196" y="1491043"/>
            <a:ext cx="8229600" cy="523698"/>
          </a:xfrm>
          <a:prstGeom prst="rect">
            <a:avLst/>
          </a:prstGeom>
        </p:spPr>
        <p:txBody>
          <a:bodyPr>
            <a:noAutofit/>
          </a:bodyPr>
          <a:lstStyle/>
          <a:p>
            <a:r>
              <a:rPr lang="es-MX" sz="2800" b="1" dirty="0" smtClean="0">
                <a:solidFill>
                  <a:schemeClr val="tx1"/>
                </a:solidFill>
                <a:latin typeface="Arial" pitchFamily="34" charset="0"/>
                <a:cs typeface="Arial" pitchFamily="34" charset="0"/>
              </a:rPr>
              <a:t>Índice </a:t>
            </a:r>
            <a:r>
              <a:rPr lang="es-MX" sz="2800" b="1" dirty="0">
                <a:solidFill>
                  <a:schemeClr val="tx1"/>
                </a:solidFill>
                <a:latin typeface="Arial" pitchFamily="34" charset="0"/>
                <a:cs typeface="Arial" pitchFamily="34" charset="0"/>
              </a:rPr>
              <a:t>del Módulo de </a:t>
            </a:r>
            <a:r>
              <a:rPr lang="es-MX" sz="2800" b="1" dirty="0" smtClean="0">
                <a:solidFill>
                  <a:schemeClr val="tx1"/>
                </a:solidFill>
                <a:latin typeface="Arial" pitchFamily="34" charset="0"/>
                <a:cs typeface="Arial" pitchFamily="34" charset="0"/>
              </a:rPr>
              <a:t>Seguimiento </a:t>
            </a:r>
            <a:r>
              <a:rPr lang="es-MX" sz="2800" b="1" dirty="0">
                <a:solidFill>
                  <a:schemeClr val="tx1"/>
                </a:solidFill>
                <a:latin typeface="Arial" pitchFamily="34" charset="0"/>
                <a:cs typeface="Arial" pitchFamily="34" charset="0"/>
              </a:rPr>
              <a:t>Académico</a:t>
            </a:r>
            <a:endParaRPr lang="es-MX" sz="2800" dirty="0">
              <a:solidFill>
                <a:schemeClr val="tx1"/>
              </a:solidFill>
              <a:latin typeface="Arial" pitchFamily="34" charset="0"/>
              <a:cs typeface="Arial"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072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b="39649"/>
          <a:stretch/>
        </p:blipFill>
        <p:spPr>
          <a:xfrm>
            <a:off x="0" y="0"/>
            <a:ext cx="9144000" cy="6858000"/>
          </a:xfrm>
          <a:prstGeom prst="rect">
            <a:avLst/>
          </a:prstGeom>
        </p:spPr>
      </p:pic>
      <p:sp>
        <p:nvSpPr>
          <p:cNvPr id="3" name="6 Flecha izquierda"/>
          <p:cNvSpPr/>
          <p:nvPr/>
        </p:nvSpPr>
        <p:spPr>
          <a:xfrm>
            <a:off x="1115616" y="3717032"/>
            <a:ext cx="720080" cy="648073"/>
          </a:xfrm>
          <a:prstGeom prst="lef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4</a:t>
            </a:r>
          </a:p>
        </p:txBody>
      </p:sp>
      <p:sp>
        <p:nvSpPr>
          <p:cNvPr id="5" name="4 Rectángulo redondeado"/>
          <p:cNvSpPr/>
          <p:nvPr/>
        </p:nvSpPr>
        <p:spPr>
          <a:xfrm>
            <a:off x="107504" y="3933056"/>
            <a:ext cx="997218" cy="216024"/>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4033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07504" y="1196752"/>
            <a:ext cx="8784976" cy="5415880"/>
          </a:xfrm>
          <a:prstGeom prst="rect">
            <a:avLst/>
          </a:prstGeom>
        </p:spPr>
        <p:txBody>
          <a:bodyPr>
            <a:normAutofit/>
          </a:bodyPr>
          <a:lstStyle/>
          <a:p>
            <a:pPr marL="0" indent="0" algn="just">
              <a:buNone/>
            </a:pPr>
            <a:endParaRPr lang="es-MX" sz="1600" dirty="0" smtClean="0">
              <a:latin typeface="Arial" pitchFamily="34" charset="0"/>
              <a:cs typeface="Arial" pitchFamily="34" charset="0"/>
            </a:endParaRPr>
          </a:p>
          <a:p>
            <a:pPr marL="0" indent="0" algn="just">
              <a:buNone/>
            </a:pPr>
            <a:r>
              <a:rPr lang="es-MX" sz="1600" dirty="0" smtClean="0">
                <a:latin typeface="Arial" pitchFamily="34" charset="0"/>
                <a:cs typeface="Arial" pitchFamily="34" charset="0"/>
              </a:rPr>
              <a:t>5.- </a:t>
            </a:r>
            <a:r>
              <a:rPr lang="es-MX" sz="1600" dirty="0">
                <a:latin typeface="Arial" pitchFamily="34" charset="0"/>
                <a:cs typeface="Arial" pitchFamily="34" charset="0"/>
              </a:rPr>
              <a:t>En la pantalla que aparece, encontrará el listado de proyectos apoyados en el </a:t>
            </a:r>
            <a:r>
              <a:rPr lang="es-MX" sz="1600" dirty="0" smtClean="0">
                <a:latin typeface="Arial" pitchFamily="34" charset="0"/>
                <a:cs typeface="Arial" pitchFamily="34" charset="0"/>
              </a:rPr>
              <a:t>PROFOCIE 2014.</a:t>
            </a:r>
            <a:endParaRPr lang="es-MX" sz="1600" dirty="0">
              <a:latin typeface="Arial" pitchFamily="34" charset="0"/>
              <a:cs typeface="Arial" pitchFamily="34" charset="0"/>
            </a:endParaRPr>
          </a:p>
          <a:p>
            <a:pPr algn="just"/>
            <a:endParaRPr lang="es-MX" sz="1600" dirty="0">
              <a:latin typeface="Arial" pitchFamily="34" charset="0"/>
              <a:cs typeface="Arial" pitchFamily="34" charset="0"/>
            </a:endParaRPr>
          </a:p>
          <a:p>
            <a:pPr marL="0" indent="0" algn="just">
              <a:buNone/>
            </a:pPr>
            <a:r>
              <a:rPr lang="es-MX" sz="1600" dirty="0">
                <a:latin typeface="Arial" pitchFamily="34" charset="0"/>
                <a:cs typeface="Arial" pitchFamily="34" charset="0"/>
              </a:rPr>
              <a:t>6</a:t>
            </a:r>
            <a:r>
              <a:rPr lang="es-MX" sz="1600" dirty="0" smtClean="0">
                <a:latin typeface="Arial" pitchFamily="34" charset="0"/>
                <a:cs typeface="Arial" pitchFamily="34" charset="0"/>
              </a:rPr>
              <a:t>.- </a:t>
            </a:r>
            <a:r>
              <a:rPr lang="es-MX" sz="1600" dirty="0">
                <a:latin typeface="Arial" pitchFamily="34" charset="0"/>
                <a:cs typeface="Arial" pitchFamily="34" charset="0"/>
              </a:rPr>
              <a:t>Para acceder a la pantalla para capturar el avance de las metas académicas, primero deberá colocar el mouse sobre la descripción de cada proyecto, que desplegará los Objetivos Particulares  apoyados.</a:t>
            </a:r>
          </a:p>
          <a:p>
            <a:pPr algn="just"/>
            <a:endParaRPr lang="es-MX" sz="1600" dirty="0">
              <a:latin typeface="Arial" pitchFamily="34" charset="0"/>
              <a:cs typeface="Arial" pitchFamily="34" charset="0"/>
            </a:endParaRPr>
          </a:p>
          <a:p>
            <a:pPr marL="0" indent="0" algn="just">
              <a:buNone/>
            </a:pPr>
            <a:r>
              <a:rPr lang="es-MX" sz="1600" dirty="0">
                <a:latin typeface="Arial" pitchFamily="34" charset="0"/>
                <a:cs typeface="Arial" pitchFamily="34" charset="0"/>
              </a:rPr>
              <a:t>7</a:t>
            </a:r>
            <a:r>
              <a:rPr lang="es-MX" sz="1600" dirty="0" smtClean="0">
                <a:latin typeface="Arial" pitchFamily="34" charset="0"/>
                <a:cs typeface="Arial" pitchFamily="34" charset="0"/>
              </a:rPr>
              <a:t>.- </a:t>
            </a:r>
            <a:r>
              <a:rPr lang="es-MX" sz="1600" dirty="0">
                <a:latin typeface="Arial" pitchFamily="34" charset="0"/>
                <a:cs typeface="Arial" pitchFamily="34" charset="0"/>
              </a:rPr>
              <a:t>Una vez que haya cargado la pantalla de los Objetivos Particulares, deberá colocar el mouse sobre </a:t>
            </a:r>
            <a:r>
              <a:rPr lang="es-MX" sz="1600" dirty="0" smtClean="0">
                <a:latin typeface="Arial" pitchFamily="34" charset="0"/>
                <a:cs typeface="Arial" pitchFamily="34" charset="0"/>
              </a:rPr>
              <a:t>el número de cada objetivo y se desplegarán las </a:t>
            </a:r>
            <a:r>
              <a:rPr lang="es-MX" sz="1600" dirty="0">
                <a:latin typeface="Arial" pitchFamily="34" charset="0"/>
                <a:cs typeface="Arial" pitchFamily="34" charset="0"/>
              </a:rPr>
              <a:t>metas académicas, que es en donde se podrá capturar el avance de acuerdo al tipo de información que se requiere para este nivel (Ver criterios del nivel de metas académicas expuestos en este manual). </a:t>
            </a:r>
          </a:p>
          <a:p>
            <a:pPr algn="just"/>
            <a:endParaRPr lang="es-MX" sz="1600" dirty="0">
              <a:latin typeface="Arial" pitchFamily="34" charset="0"/>
              <a:cs typeface="Arial" pitchFamily="34" charset="0"/>
            </a:endParaRPr>
          </a:p>
          <a:p>
            <a:pPr marL="0" indent="0" algn="just">
              <a:buNone/>
            </a:pPr>
            <a:r>
              <a:rPr lang="es-MX" sz="1600" dirty="0">
                <a:latin typeface="Arial" pitchFamily="34" charset="0"/>
                <a:cs typeface="Arial" pitchFamily="34" charset="0"/>
              </a:rPr>
              <a:t>8</a:t>
            </a:r>
            <a:r>
              <a:rPr lang="es-MX" sz="1600" dirty="0" smtClean="0">
                <a:latin typeface="Arial" pitchFamily="34" charset="0"/>
                <a:cs typeface="Arial" pitchFamily="34" charset="0"/>
              </a:rPr>
              <a:t>.- </a:t>
            </a:r>
            <a:r>
              <a:rPr lang="es-MX" sz="1600" dirty="0">
                <a:latin typeface="Arial" pitchFamily="34" charset="0"/>
                <a:cs typeface="Arial" pitchFamily="34" charset="0"/>
              </a:rPr>
              <a:t>En esta sección de la pantalla podrá generar la impresión de los reportes de cada trimestre. Se irán habilitando los botones conforme se vayan cumpliendo los trimestres y para los trimestres concluidos, este botón quedará habilitado permanentemente.</a:t>
            </a:r>
          </a:p>
          <a:p>
            <a:pPr marL="0" indent="0">
              <a:buNone/>
            </a:pPr>
            <a:endParaRPr lang="es-MX"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901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t="7181" b="3912"/>
          <a:stretch/>
        </p:blipFill>
        <p:spPr>
          <a:xfrm>
            <a:off x="0" y="0"/>
            <a:ext cx="9144000" cy="7029400"/>
          </a:xfrm>
          <a:prstGeom prst="rect">
            <a:avLst/>
          </a:prstGeom>
        </p:spPr>
      </p:pic>
      <p:sp>
        <p:nvSpPr>
          <p:cNvPr id="3" name="2 Rectángulo redondeado"/>
          <p:cNvSpPr/>
          <p:nvPr/>
        </p:nvSpPr>
        <p:spPr>
          <a:xfrm>
            <a:off x="395536" y="2582286"/>
            <a:ext cx="2520280" cy="792088"/>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Flecha abajo"/>
          <p:cNvSpPr/>
          <p:nvPr/>
        </p:nvSpPr>
        <p:spPr>
          <a:xfrm>
            <a:off x="953111" y="1942700"/>
            <a:ext cx="1008112" cy="576064"/>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5</a:t>
            </a:r>
          </a:p>
        </p:txBody>
      </p:sp>
      <p:sp>
        <p:nvSpPr>
          <p:cNvPr id="5" name="6 Flecha izquierda"/>
          <p:cNvSpPr/>
          <p:nvPr/>
        </p:nvSpPr>
        <p:spPr>
          <a:xfrm>
            <a:off x="2940735" y="2582286"/>
            <a:ext cx="720080" cy="648073"/>
          </a:xfrm>
          <a:prstGeom prst="lef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6</a:t>
            </a:r>
          </a:p>
        </p:txBody>
      </p:sp>
    </p:spTree>
    <p:extLst>
      <p:ext uri="{BB962C8B-B14F-4D97-AF65-F5344CB8AC3E}">
        <p14:creationId xmlns:p14="http://schemas.microsoft.com/office/powerpoint/2010/main" val="2151892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b="9255"/>
          <a:stretch/>
        </p:blipFill>
        <p:spPr>
          <a:xfrm>
            <a:off x="1" y="0"/>
            <a:ext cx="9144000" cy="6957392"/>
          </a:xfrm>
          <a:prstGeom prst="rect">
            <a:avLst/>
          </a:prstGeom>
        </p:spPr>
      </p:pic>
      <p:sp>
        <p:nvSpPr>
          <p:cNvPr id="3" name="2 Rectángulo redondeado"/>
          <p:cNvSpPr/>
          <p:nvPr/>
        </p:nvSpPr>
        <p:spPr>
          <a:xfrm>
            <a:off x="30999" y="2564904"/>
            <a:ext cx="1372649" cy="288032"/>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Flecha abajo"/>
          <p:cNvSpPr/>
          <p:nvPr/>
        </p:nvSpPr>
        <p:spPr>
          <a:xfrm>
            <a:off x="377746" y="1988840"/>
            <a:ext cx="881886" cy="504056"/>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7</a:t>
            </a:r>
            <a:endParaRPr lang="es-MX" sz="2000" dirty="0">
              <a:solidFill>
                <a:schemeClr val="tx1"/>
              </a:solidFill>
              <a:latin typeface="Arial" pitchFamily="34" charset="0"/>
              <a:cs typeface="Arial" pitchFamily="34" charset="0"/>
            </a:endParaRPr>
          </a:p>
        </p:txBody>
      </p:sp>
      <p:sp>
        <p:nvSpPr>
          <p:cNvPr id="5" name="4 Rectángulo redondeado"/>
          <p:cNvSpPr/>
          <p:nvPr/>
        </p:nvSpPr>
        <p:spPr>
          <a:xfrm>
            <a:off x="2843809" y="2119082"/>
            <a:ext cx="1512167" cy="576064"/>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abajo"/>
          <p:cNvSpPr/>
          <p:nvPr/>
        </p:nvSpPr>
        <p:spPr>
          <a:xfrm>
            <a:off x="3158949" y="1596726"/>
            <a:ext cx="881886" cy="504056"/>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8</a:t>
            </a:r>
          </a:p>
        </p:txBody>
      </p:sp>
    </p:spTree>
    <p:extLst>
      <p:ext uri="{BB962C8B-B14F-4D97-AF65-F5344CB8AC3E}">
        <p14:creationId xmlns:p14="http://schemas.microsoft.com/office/powerpoint/2010/main" val="3041397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9512" y="1196752"/>
            <a:ext cx="8784976" cy="5487888"/>
          </a:xfrm>
          <a:prstGeom prst="rect">
            <a:avLst/>
          </a:prstGeom>
        </p:spPr>
        <p:txBody>
          <a:bodyPr>
            <a:normAutofit/>
          </a:bodyPr>
          <a:lstStyle/>
          <a:p>
            <a:pPr marL="0" indent="0" algn="just">
              <a:buNone/>
            </a:pPr>
            <a:r>
              <a:rPr lang="es-MX" sz="1600" dirty="0" smtClean="0">
                <a:latin typeface="Arial" pitchFamily="34" charset="0"/>
                <a:cs typeface="Arial" pitchFamily="34" charset="0"/>
              </a:rPr>
              <a:t>9.- </a:t>
            </a:r>
            <a:r>
              <a:rPr lang="es-MX" sz="1600" dirty="0">
                <a:latin typeface="Arial" pitchFamily="34" charset="0"/>
                <a:cs typeface="Arial" pitchFamily="34" charset="0"/>
              </a:rPr>
              <a:t>Para ingresar a la pantalla para captura el avance de las Metas Compromiso deberá colocar el mouse y dar clic en el botón </a:t>
            </a:r>
            <a:r>
              <a:rPr lang="es-MX" sz="1600" dirty="0" smtClean="0">
                <a:latin typeface="Arial" pitchFamily="34" charset="0"/>
                <a:cs typeface="Arial" pitchFamily="34" charset="0"/>
              </a:rPr>
              <a:t>correspondiente,.</a:t>
            </a:r>
            <a:endParaRPr lang="es-MX" sz="1600" dirty="0">
              <a:latin typeface="Arial" pitchFamily="34" charset="0"/>
              <a:cs typeface="Arial" pitchFamily="34" charset="0"/>
            </a:endParaRPr>
          </a:p>
          <a:p>
            <a:pPr algn="just"/>
            <a:endParaRPr lang="es-MX" sz="1600" dirty="0">
              <a:latin typeface="Arial" pitchFamily="34" charset="0"/>
              <a:cs typeface="Arial" pitchFamily="34" charset="0"/>
            </a:endParaRPr>
          </a:p>
          <a:p>
            <a:pPr marL="0" indent="0" algn="just">
              <a:buNone/>
            </a:pPr>
            <a:r>
              <a:rPr lang="es-MX" sz="1600" dirty="0" smtClean="0">
                <a:latin typeface="Arial" pitchFamily="34" charset="0"/>
                <a:cs typeface="Arial" pitchFamily="34" charset="0"/>
              </a:rPr>
              <a:t>10.- </a:t>
            </a:r>
            <a:r>
              <a:rPr lang="es-MX" sz="1600" dirty="0">
                <a:latin typeface="Arial" pitchFamily="34" charset="0"/>
                <a:cs typeface="Arial" pitchFamily="34" charset="0"/>
              </a:rPr>
              <a:t>Una vez que haya cargado la pantalla, se deberá capturar el avance del trimestre correspondiente, conforme a los criterios expuestos en el presente manual.</a:t>
            </a:r>
          </a:p>
          <a:p>
            <a:pPr algn="just"/>
            <a:endParaRPr lang="es-MX" sz="1600" dirty="0">
              <a:latin typeface="Arial" pitchFamily="34" charset="0"/>
              <a:cs typeface="Arial" pitchFamily="34" charset="0"/>
            </a:endParaRPr>
          </a:p>
          <a:p>
            <a:pPr marL="0" indent="0" algn="just">
              <a:buNone/>
            </a:pPr>
            <a:r>
              <a:rPr lang="es-MX" sz="1600" dirty="0" smtClean="0">
                <a:latin typeface="Arial" pitchFamily="34" charset="0"/>
                <a:cs typeface="Arial" pitchFamily="34" charset="0"/>
              </a:rPr>
              <a:t>11.- </a:t>
            </a:r>
            <a:r>
              <a:rPr lang="es-MX" sz="1600" dirty="0">
                <a:latin typeface="Arial" pitchFamily="34" charset="0"/>
                <a:cs typeface="Arial" pitchFamily="34" charset="0"/>
              </a:rPr>
              <a:t>En este sección de la pantalla, de acuerdo al cumplimiento de los periodos de los trimestres, se habilitarán los botones para navegar o consultar los datos capturados en cada trimestre y éstos quedarán activos permanentemente.</a:t>
            </a:r>
          </a:p>
          <a:p>
            <a:pPr algn="just"/>
            <a:endParaRPr lang="es-MX" sz="1600" dirty="0">
              <a:latin typeface="Arial" pitchFamily="34" charset="0"/>
              <a:cs typeface="Arial" pitchFamily="34" charset="0"/>
            </a:endParaRPr>
          </a:p>
          <a:p>
            <a:pPr marL="0" indent="0" algn="just">
              <a:buNone/>
            </a:pPr>
            <a:r>
              <a:rPr lang="es-MX" sz="1600" dirty="0" smtClean="0">
                <a:latin typeface="Arial" pitchFamily="34" charset="0"/>
                <a:cs typeface="Arial" pitchFamily="34" charset="0"/>
              </a:rPr>
              <a:t>12.- </a:t>
            </a:r>
            <a:r>
              <a:rPr lang="es-MX" sz="1600" dirty="0">
                <a:latin typeface="Arial" pitchFamily="34" charset="0"/>
                <a:cs typeface="Arial" pitchFamily="34" charset="0"/>
              </a:rPr>
              <a:t>Para generar la impresión de la información capturada en cada trimestre, deberá clic en el botón correspondiente.</a:t>
            </a:r>
          </a:p>
          <a:p>
            <a:pPr algn="just"/>
            <a:endParaRPr lang="es-MX" sz="2800" dirty="0">
              <a:cs typeface="Arial"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66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b="4124"/>
          <a:stretch/>
        </p:blipFill>
        <p:spPr>
          <a:xfrm>
            <a:off x="0" y="0"/>
            <a:ext cx="9153727" cy="6957391"/>
          </a:xfrm>
          <a:prstGeom prst="rect">
            <a:avLst/>
          </a:prstGeom>
        </p:spPr>
      </p:pic>
      <p:sp>
        <p:nvSpPr>
          <p:cNvPr id="3" name="2 Rectángulo redondeado"/>
          <p:cNvSpPr/>
          <p:nvPr/>
        </p:nvSpPr>
        <p:spPr>
          <a:xfrm>
            <a:off x="2843808" y="2600908"/>
            <a:ext cx="968852" cy="396044"/>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Flecha abajo"/>
          <p:cNvSpPr/>
          <p:nvPr/>
        </p:nvSpPr>
        <p:spPr>
          <a:xfrm>
            <a:off x="2915816" y="1988840"/>
            <a:ext cx="1008112" cy="576064"/>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tx1"/>
                </a:solidFill>
                <a:latin typeface="Arial" pitchFamily="34" charset="0"/>
                <a:cs typeface="Arial" pitchFamily="34" charset="0"/>
              </a:rPr>
              <a:t>9</a:t>
            </a:r>
          </a:p>
        </p:txBody>
      </p:sp>
    </p:spTree>
    <p:extLst>
      <p:ext uri="{BB962C8B-B14F-4D97-AF65-F5344CB8AC3E}">
        <p14:creationId xmlns:p14="http://schemas.microsoft.com/office/powerpoint/2010/main" val="3045226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srcRect b="5206"/>
          <a:stretch/>
        </p:blipFill>
        <p:spPr>
          <a:xfrm>
            <a:off x="16858" y="0"/>
            <a:ext cx="9143999" cy="6957392"/>
          </a:xfrm>
          <a:prstGeom prst="rect">
            <a:avLst/>
          </a:prstGeom>
        </p:spPr>
      </p:pic>
      <p:sp>
        <p:nvSpPr>
          <p:cNvPr id="4" name="3 Rectángulo redondeado"/>
          <p:cNvSpPr/>
          <p:nvPr/>
        </p:nvSpPr>
        <p:spPr>
          <a:xfrm>
            <a:off x="5004048" y="3861048"/>
            <a:ext cx="1152128" cy="288032"/>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3 Flecha abajo"/>
          <p:cNvSpPr/>
          <p:nvPr/>
        </p:nvSpPr>
        <p:spPr>
          <a:xfrm>
            <a:off x="5148064" y="3190664"/>
            <a:ext cx="1008112" cy="576064"/>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10</a:t>
            </a:r>
            <a:endParaRPr lang="es-MX" sz="2000" dirty="0">
              <a:solidFill>
                <a:schemeClr val="tx1"/>
              </a:solidFill>
              <a:latin typeface="Arial" pitchFamily="34" charset="0"/>
              <a:cs typeface="Arial" pitchFamily="34" charset="0"/>
            </a:endParaRPr>
          </a:p>
        </p:txBody>
      </p:sp>
      <p:sp>
        <p:nvSpPr>
          <p:cNvPr id="6" name="5 Rectángulo redondeado"/>
          <p:cNvSpPr/>
          <p:nvPr/>
        </p:nvSpPr>
        <p:spPr>
          <a:xfrm>
            <a:off x="0" y="2564904"/>
            <a:ext cx="1979712" cy="288032"/>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izquierda"/>
          <p:cNvSpPr/>
          <p:nvPr/>
        </p:nvSpPr>
        <p:spPr>
          <a:xfrm>
            <a:off x="2004398" y="2384883"/>
            <a:ext cx="720080" cy="648073"/>
          </a:xfrm>
          <a:prstGeom prst="lef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smtClean="0">
                <a:solidFill>
                  <a:schemeClr val="tx1"/>
                </a:solidFill>
                <a:latin typeface="Arial" pitchFamily="34" charset="0"/>
                <a:cs typeface="Arial" pitchFamily="34" charset="0"/>
              </a:rPr>
              <a:t>11</a:t>
            </a:r>
            <a:endParaRPr lang="es-MX" sz="2000" dirty="0">
              <a:solidFill>
                <a:schemeClr val="tx1"/>
              </a:solidFill>
              <a:latin typeface="Arial" pitchFamily="34" charset="0"/>
              <a:cs typeface="Arial" pitchFamily="34" charset="0"/>
            </a:endParaRPr>
          </a:p>
        </p:txBody>
      </p:sp>
      <p:sp>
        <p:nvSpPr>
          <p:cNvPr id="8" name="7 Rectángulo redondeado"/>
          <p:cNvSpPr/>
          <p:nvPr/>
        </p:nvSpPr>
        <p:spPr>
          <a:xfrm>
            <a:off x="2411760" y="2106945"/>
            <a:ext cx="1224136" cy="277938"/>
          </a:xfrm>
          <a:prstGeom prst="roundRect">
            <a:avLst/>
          </a:prstGeom>
          <a:noFill/>
          <a:ln w="25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6 Flecha izquierda"/>
          <p:cNvSpPr/>
          <p:nvPr/>
        </p:nvSpPr>
        <p:spPr>
          <a:xfrm>
            <a:off x="3707904" y="1902664"/>
            <a:ext cx="792088" cy="662240"/>
          </a:xfrm>
          <a:prstGeom prst="lef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smtClean="0">
                <a:solidFill>
                  <a:schemeClr val="tx1"/>
                </a:solidFill>
                <a:latin typeface="Arial" pitchFamily="34" charset="0"/>
                <a:cs typeface="Arial" pitchFamily="34" charset="0"/>
              </a:rPr>
              <a:t>12</a:t>
            </a:r>
            <a:endParaRPr lang="es-MX" sz="2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36886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9512" y="1124744"/>
            <a:ext cx="8784976" cy="5559896"/>
          </a:xfrm>
          <a:prstGeom prst="rect">
            <a:avLst/>
          </a:prstGeom>
        </p:spPr>
        <p:txBody>
          <a:bodyPr>
            <a:noAutofit/>
          </a:bodyPr>
          <a:lstStyle/>
          <a:p>
            <a:pPr marL="0" indent="0" algn="just">
              <a:buNone/>
            </a:pPr>
            <a:r>
              <a:rPr lang="es-MX" sz="1600" dirty="0" smtClean="0">
                <a:latin typeface="Arial" pitchFamily="34" charset="0"/>
                <a:cs typeface="Arial" pitchFamily="34" charset="0"/>
              </a:rPr>
              <a:t>Todas </a:t>
            </a:r>
            <a:r>
              <a:rPr lang="es-MX" sz="1600" dirty="0">
                <a:latin typeface="Arial" pitchFamily="34" charset="0"/>
                <a:cs typeface="Arial" pitchFamily="34" charset="0"/>
              </a:rPr>
              <a:t>las pantallas incluyen un botón de regreso en la parte superior derecha, con la cual nos lleva a pantalla anterior.</a:t>
            </a:r>
          </a:p>
          <a:p>
            <a:pPr algn="just"/>
            <a:endParaRPr lang="es-MX" sz="1600" dirty="0">
              <a:latin typeface="Arial" pitchFamily="34" charset="0"/>
              <a:cs typeface="Arial" pitchFamily="34" charset="0"/>
            </a:endParaRPr>
          </a:p>
          <a:p>
            <a:pPr marL="0" indent="0" algn="just">
              <a:buNone/>
            </a:pPr>
            <a:r>
              <a:rPr lang="es-MX" sz="1600" dirty="0">
                <a:latin typeface="Arial" pitchFamily="34" charset="0"/>
                <a:cs typeface="Arial" pitchFamily="34" charset="0"/>
              </a:rPr>
              <a:t>Del lado derecho se encuentra el menú de módulos. Con el cual se puede cambiar de modulo.</a:t>
            </a:r>
          </a:p>
          <a:p>
            <a:pPr marL="0" indent="0" algn="just">
              <a:buNone/>
            </a:pPr>
            <a:endParaRPr lang="es-MX" sz="1600" dirty="0">
              <a:latin typeface="Arial" pitchFamily="34" charset="0"/>
              <a:cs typeface="Arial" pitchFamily="34" charset="0"/>
            </a:endParaRPr>
          </a:p>
          <a:p>
            <a:pPr marL="0" indent="0" algn="just">
              <a:buNone/>
            </a:pPr>
            <a:r>
              <a:rPr lang="es-MX" sz="1600" dirty="0">
                <a:latin typeface="Arial" pitchFamily="34" charset="0"/>
                <a:cs typeface="Arial" pitchFamily="34" charset="0"/>
              </a:rPr>
              <a:t>Es importante mencionar que el dato escrito en cualquier campo de captura se registra inmediatamente después de cambiarnos de campo, excepto cuando nos mande una alerta por haber ingresado un valor no </a:t>
            </a:r>
            <a:r>
              <a:rPr lang="es-MX" sz="1600" dirty="0" smtClean="0">
                <a:latin typeface="Arial" pitchFamily="34" charset="0"/>
                <a:cs typeface="Arial" pitchFamily="34" charset="0"/>
              </a:rPr>
              <a:t>valido.</a:t>
            </a:r>
            <a:endParaRPr lang="es-MX" sz="1600" dirty="0">
              <a:latin typeface="Arial" pitchFamily="34" charset="0"/>
              <a:cs typeface="Arial" pitchFamily="34" charset="0"/>
            </a:endParaRPr>
          </a:p>
          <a:p>
            <a:pPr marL="0" indent="0" algn="just">
              <a:buNone/>
            </a:pPr>
            <a:endParaRPr lang="es-MX" sz="1600" b="1" dirty="0" smtClean="0">
              <a:latin typeface="Arial" pitchFamily="34" charset="0"/>
              <a:cs typeface="Arial" pitchFamily="34" charset="0"/>
            </a:endParaRPr>
          </a:p>
          <a:p>
            <a:pPr marL="0" indent="0" algn="just">
              <a:buNone/>
            </a:pPr>
            <a:r>
              <a:rPr lang="es-MX" sz="1600" b="1" dirty="0" smtClean="0">
                <a:latin typeface="Arial" pitchFamily="34" charset="0"/>
                <a:cs typeface="Arial" pitchFamily="34" charset="0"/>
              </a:rPr>
              <a:t>Valores </a:t>
            </a:r>
            <a:r>
              <a:rPr lang="es-MX" sz="1600" b="1" dirty="0">
                <a:latin typeface="Arial" pitchFamily="34" charset="0"/>
                <a:cs typeface="Arial" pitchFamily="34" charset="0"/>
              </a:rPr>
              <a:t>no validos</a:t>
            </a:r>
          </a:p>
          <a:p>
            <a:pPr algn="just"/>
            <a:endParaRPr lang="es-MX" sz="1600" b="1" dirty="0">
              <a:latin typeface="Arial" pitchFamily="34" charset="0"/>
              <a:cs typeface="Arial" pitchFamily="34" charset="0"/>
            </a:endParaRPr>
          </a:p>
          <a:p>
            <a:pPr marL="0" indent="0" algn="just">
              <a:buNone/>
            </a:pPr>
            <a:r>
              <a:rPr lang="es-MX" sz="1600" dirty="0">
                <a:latin typeface="Arial" pitchFamily="34" charset="0"/>
                <a:cs typeface="Arial" pitchFamily="34" charset="0"/>
              </a:rPr>
              <a:t>Las pantallas de captura solo aceptan valores numéricos, excepto en las campo de observaciones. En caso de que se escriba texto </a:t>
            </a:r>
            <a:r>
              <a:rPr lang="es-MX" sz="1600" dirty="0" smtClean="0">
                <a:latin typeface="Arial" pitchFamily="34" charset="0"/>
                <a:cs typeface="Arial" pitchFamily="34" charset="0"/>
              </a:rPr>
              <a:t>se mostrará una alerta</a:t>
            </a:r>
            <a:r>
              <a:rPr lang="es-MX" sz="1600" dirty="0" smtClean="0">
                <a:latin typeface="Arial" pitchFamily="34" charset="0"/>
                <a:cs typeface="Arial" pitchFamily="34" charset="0"/>
              </a:rPr>
              <a:t>.</a:t>
            </a:r>
          </a:p>
          <a:p>
            <a:pPr marL="0" indent="0" algn="just">
              <a:buNone/>
            </a:pPr>
            <a:endParaRPr lang="es-MX" sz="1600" dirty="0" smtClean="0">
              <a:latin typeface="Arial" pitchFamily="34" charset="0"/>
              <a:cs typeface="Arial" pitchFamily="34" charset="0"/>
            </a:endParaRPr>
          </a:p>
          <a:p>
            <a:pPr marL="0" indent="0" algn="just">
              <a:buNone/>
            </a:pPr>
            <a:r>
              <a:rPr lang="es-MX" sz="1600" dirty="0" smtClean="0">
                <a:latin typeface="Arial" pitchFamily="34" charset="0"/>
                <a:cs typeface="Arial" pitchFamily="34" charset="0"/>
              </a:rPr>
              <a:t>Cabe recordar que no se pueden ingresar valores iguales o menores en cada trimestre tanto en metas académicas como Metas Compromiso.</a:t>
            </a:r>
            <a:endParaRPr lang="es-MX" sz="1600" dirty="0">
              <a:latin typeface="Arial" pitchFamily="34" charset="0"/>
              <a:cs typeface="Arial" pitchFamily="34" charset="0"/>
            </a:endParaRPr>
          </a:p>
          <a:p>
            <a:pPr marL="0" indent="0">
              <a:buNone/>
            </a:pPr>
            <a:endParaRPr lang="es-MX"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13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77389" y="1193672"/>
            <a:ext cx="8785237" cy="4596415"/>
          </a:xfrm>
          <a:prstGeom prst="rect">
            <a:avLst/>
          </a:prstGeom>
        </p:spPr>
      </p:pic>
      <p:sp>
        <p:nvSpPr>
          <p:cNvPr id="2" name="1 Título"/>
          <p:cNvSpPr>
            <a:spLocks noGrp="1"/>
          </p:cNvSpPr>
          <p:nvPr>
            <p:ph type="title" idx="4294967295"/>
          </p:nvPr>
        </p:nvSpPr>
        <p:spPr>
          <a:xfrm>
            <a:off x="1103279" y="3023827"/>
            <a:ext cx="6933456" cy="936104"/>
          </a:xfrm>
          <a:prstGeom prst="rect">
            <a:avLst/>
          </a:prstGeom>
        </p:spPr>
        <p:txBody>
          <a:bodyPr>
            <a:noAutofit/>
          </a:bodyPr>
          <a:lstStyle/>
          <a:p>
            <a:pPr algn="ctr"/>
            <a:r>
              <a:rPr lang="es-MX" sz="5000" b="1" dirty="0" smtClean="0">
                <a:solidFill>
                  <a:schemeClr val="tx1"/>
                </a:solidFill>
                <a:latin typeface="Arial" pitchFamily="34" charset="0"/>
                <a:cs typeface="Arial" pitchFamily="34" charset="0"/>
              </a:rPr>
              <a:t>Contactos</a:t>
            </a:r>
            <a:endParaRPr lang="es-MX" sz="5000" dirty="0">
              <a:solidFill>
                <a:schemeClr val="tx1"/>
              </a:solidFill>
              <a:latin typeface="Arial" pitchFamily="34" charset="0"/>
              <a:cs typeface="Arial"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5361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45383" y="1988840"/>
            <a:ext cx="8229600" cy="4623792"/>
          </a:xfrm>
          <a:prstGeom prst="rect">
            <a:avLst/>
          </a:prstGeom>
        </p:spPr>
        <p:txBody>
          <a:bodyPr>
            <a:normAutofit fontScale="62500" lnSpcReduction="20000"/>
          </a:bodyPr>
          <a:lstStyle/>
          <a:p>
            <a:pPr marL="0" indent="0" algn="ctr">
              <a:buNone/>
            </a:pPr>
            <a:r>
              <a:rPr lang="es-MX" b="1" dirty="0">
                <a:latin typeface="Arial" panose="020B0604020202020204" pitchFamily="34" charset="0"/>
                <a:cs typeface="Arial" panose="020B0604020202020204" pitchFamily="34" charset="0"/>
              </a:rPr>
              <a:t>Para mayores informes, favor de comunicarse a los teléfonos de la </a:t>
            </a:r>
            <a:r>
              <a:rPr lang="es-MX" b="1" dirty="0" smtClean="0">
                <a:latin typeface="Arial" panose="020B0604020202020204" pitchFamily="34" charset="0"/>
                <a:cs typeface="Arial" panose="020B0604020202020204" pitchFamily="34" charset="0"/>
              </a:rPr>
              <a:t>SEP</a:t>
            </a:r>
          </a:p>
          <a:p>
            <a:pPr marL="0" indent="0" algn="ctr">
              <a:buNone/>
            </a:pPr>
            <a:endParaRPr lang="es-MX" b="1" dirty="0">
              <a:latin typeface="Arial" panose="020B0604020202020204" pitchFamily="34" charset="0"/>
              <a:cs typeface="Arial" panose="020B0604020202020204" pitchFamily="34" charset="0"/>
            </a:endParaRPr>
          </a:p>
          <a:p>
            <a:pPr marL="0" indent="0" algn="ctr">
              <a:buNone/>
            </a:pPr>
            <a:r>
              <a:rPr lang="es-MX" sz="3200" b="1" dirty="0" smtClean="0">
                <a:latin typeface="Arial" panose="020B0604020202020204" pitchFamily="34" charset="0"/>
                <a:cs typeface="Arial" panose="020B0604020202020204" pitchFamily="34" charset="0"/>
              </a:rPr>
              <a:t>Subdirección de Desarrollo y Operación</a:t>
            </a:r>
            <a:endParaRPr lang="es-MX" sz="3200" b="1" dirty="0">
              <a:latin typeface="Arial" panose="020B0604020202020204" pitchFamily="34" charset="0"/>
              <a:cs typeface="Arial" panose="020B0604020202020204" pitchFamily="34" charset="0"/>
            </a:endParaRPr>
          </a:p>
          <a:p>
            <a:pPr marL="360363" indent="-360363" algn="ctr"/>
            <a:endParaRPr lang="es-MX" b="1" dirty="0">
              <a:latin typeface="Arial" panose="020B0604020202020204" pitchFamily="34" charset="0"/>
              <a:cs typeface="Arial" panose="020B0604020202020204" pitchFamily="34" charset="0"/>
            </a:endParaRPr>
          </a:p>
          <a:p>
            <a:pPr marL="0" indent="0" algn="ctr">
              <a:buNone/>
            </a:pPr>
            <a:r>
              <a:rPr lang="es-MX" sz="3200" b="1" dirty="0">
                <a:latin typeface="Arial" panose="020B0604020202020204" pitchFamily="34" charset="0"/>
                <a:cs typeface="Arial" panose="020B0604020202020204" pitchFamily="34" charset="0"/>
              </a:rPr>
              <a:t>Departamento de Integración</a:t>
            </a:r>
          </a:p>
          <a:p>
            <a:pPr marL="360363" indent="-360363" algn="ct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Conmutador: </a:t>
            </a:r>
            <a:r>
              <a:rPr lang="es-MX" sz="3200" b="1" dirty="0">
                <a:latin typeface="Arial" panose="020B0604020202020204" pitchFamily="34" charset="0"/>
                <a:cs typeface="Arial" panose="020B0604020202020204" pitchFamily="34" charset="0"/>
              </a:rPr>
              <a:t>0155-3601-10 00</a:t>
            </a:r>
          </a:p>
          <a:p>
            <a:pPr marL="0" indent="0" algn="ctr">
              <a:buNone/>
            </a:pPr>
            <a:r>
              <a:rPr lang="es-MX" sz="3200" b="1" dirty="0">
                <a:latin typeface="Arial" panose="020B0604020202020204" pitchFamily="34" charset="0"/>
                <a:cs typeface="Arial" panose="020B0604020202020204" pitchFamily="34" charset="0"/>
              </a:rPr>
              <a:t>Extensiones: </a:t>
            </a:r>
            <a:r>
              <a:rPr lang="es-MX" sz="3200" b="1" dirty="0" smtClean="0">
                <a:latin typeface="Arial" panose="020B0604020202020204" pitchFamily="34" charset="0"/>
                <a:cs typeface="Arial" panose="020B0604020202020204" pitchFamily="34" charset="0"/>
              </a:rPr>
              <a:t>65617 </a:t>
            </a:r>
            <a:r>
              <a:rPr lang="es-MX" sz="3200" b="1" dirty="0">
                <a:latin typeface="Arial" panose="020B0604020202020204" pitchFamily="34" charset="0"/>
                <a:cs typeface="Arial" panose="020B0604020202020204" pitchFamily="34" charset="0"/>
              </a:rPr>
              <a:t>y </a:t>
            </a:r>
            <a:r>
              <a:rPr lang="es-MX" sz="3200" b="1" dirty="0" smtClean="0">
                <a:latin typeface="Arial" panose="020B0604020202020204" pitchFamily="34" charset="0"/>
                <a:cs typeface="Arial" panose="020B0604020202020204" pitchFamily="34" charset="0"/>
              </a:rPr>
              <a:t>65607</a:t>
            </a:r>
            <a:endParaRPr lang="es-MX" sz="3200" b="1" dirty="0">
              <a:latin typeface="Arial" panose="020B0604020202020204" pitchFamily="34" charset="0"/>
              <a:cs typeface="Arial" panose="020B0604020202020204" pitchFamily="34" charset="0"/>
            </a:endParaRPr>
          </a:p>
          <a:p>
            <a:pPr marL="360363" indent="-360363" algn="ctr"/>
            <a:endParaRPr lang="es-MX" sz="3200"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o a los correos electrónicos:</a:t>
            </a:r>
          </a:p>
          <a:p>
            <a:pPr marL="360363" indent="-360363" algn="ct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sconde@sep.gob.mx</a:t>
            </a:r>
          </a:p>
          <a:p>
            <a:pPr marL="0" indent="0" algn="ctr">
              <a:buNone/>
            </a:pPr>
            <a:r>
              <a:rPr lang="es-MX" b="1" dirty="0">
                <a:latin typeface="Arial" panose="020B0604020202020204" pitchFamily="34" charset="0"/>
                <a:cs typeface="Arial" panose="020B0604020202020204" pitchFamily="34" charset="0"/>
              </a:rPr>
              <a:t>a</a:t>
            </a:r>
            <a:r>
              <a:rPr lang="es-MX" b="1" dirty="0" smtClean="0">
                <a:latin typeface="Arial" panose="020B0604020202020204" pitchFamily="34" charset="0"/>
                <a:cs typeface="Arial" panose="020B0604020202020204" pitchFamily="34" charset="0"/>
              </a:rPr>
              <a:t>lejandro.vazquez@sep.gob.mx</a:t>
            </a:r>
            <a:endParaRPr lang="es-MX" b="1" dirty="0">
              <a:latin typeface="Arial" panose="020B0604020202020204" pitchFamily="34" charset="0"/>
              <a:cs typeface="Arial" panose="020B0604020202020204" pitchFamily="34" charset="0"/>
            </a:endParaRPr>
          </a:p>
          <a:p>
            <a:pPr marL="360363" indent="-360363" algn="ctr"/>
            <a:endParaRPr lang="es-MX" b="1" dirty="0">
              <a:latin typeface="Arial" panose="020B0604020202020204" pitchFamily="34" charset="0"/>
              <a:cs typeface="Arial" panose="020B0604020202020204" pitchFamily="34" charset="0"/>
            </a:endParaRPr>
          </a:p>
          <a:p>
            <a:pPr marL="0" indent="0" algn="ctr">
              <a:buNone/>
            </a:pPr>
            <a:r>
              <a:rPr lang="es-MX" b="1" dirty="0">
                <a:latin typeface="Arial" panose="020B0604020202020204" pitchFamily="34" charset="0"/>
                <a:cs typeface="Arial" panose="020B0604020202020204" pitchFamily="34" charset="0"/>
              </a:rPr>
              <a:t>De lunes a viernes</a:t>
            </a:r>
          </a:p>
          <a:p>
            <a:pPr marL="0" indent="0" algn="ctr">
              <a:buNone/>
            </a:pPr>
            <a:r>
              <a:rPr lang="es-MX" b="1" dirty="0">
                <a:latin typeface="Arial" panose="020B0604020202020204" pitchFamily="34" charset="0"/>
                <a:cs typeface="Arial" panose="020B0604020202020204" pitchFamily="34" charset="0"/>
              </a:rPr>
              <a:t>De </a:t>
            </a:r>
            <a:r>
              <a:rPr lang="es-MX" b="1" dirty="0" smtClean="0">
                <a:latin typeface="Arial" panose="020B0604020202020204" pitchFamily="34" charset="0"/>
                <a:cs typeface="Arial" panose="020B0604020202020204" pitchFamily="34" charset="0"/>
              </a:rPr>
              <a:t>09:00 </a:t>
            </a:r>
            <a:r>
              <a:rPr lang="es-MX" b="1" dirty="0">
                <a:latin typeface="Arial" panose="020B0604020202020204" pitchFamily="34" charset="0"/>
                <a:cs typeface="Arial" panose="020B0604020202020204" pitchFamily="34" charset="0"/>
              </a:rPr>
              <a:t>a 15:00 </a:t>
            </a:r>
            <a:r>
              <a:rPr lang="es-MX" b="1" dirty="0" err="1">
                <a:latin typeface="Arial" panose="020B0604020202020204" pitchFamily="34" charset="0"/>
                <a:cs typeface="Arial" panose="020B0604020202020204" pitchFamily="34" charset="0"/>
              </a:rPr>
              <a:t>hrs</a:t>
            </a:r>
            <a:r>
              <a:rPr lang="es-MX" b="1" dirty="0">
                <a:latin typeface="Arial" panose="020B0604020202020204" pitchFamily="34" charset="0"/>
                <a:cs typeface="Arial" panose="020B0604020202020204" pitchFamily="34" charset="0"/>
              </a:rPr>
              <a:t>.</a:t>
            </a:r>
          </a:p>
          <a:p>
            <a:pPr marL="0" indent="0" algn="ctr">
              <a:buNone/>
            </a:pPr>
            <a:r>
              <a:rPr lang="es-MX" b="1" dirty="0"/>
              <a:t> </a:t>
            </a:r>
            <a:endParaRPr lang="es-ES" b="1" dirty="0"/>
          </a:p>
          <a:p>
            <a:pPr marL="0" indent="0">
              <a:buNone/>
            </a:pPr>
            <a:endParaRPr lang="es-MX" dirty="0"/>
          </a:p>
        </p:txBody>
      </p:sp>
      <p:sp>
        <p:nvSpPr>
          <p:cNvPr id="2" name="1 Título"/>
          <p:cNvSpPr>
            <a:spLocks noGrp="1"/>
          </p:cNvSpPr>
          <p:nvPr>
            <p:ph type="title" idx="4294967295"/>
          </p:nvPr>
        </p:nvSpPr>
        <p:spPr>
          <a:xfrm>
            <a:off x="445383" y="1181013"/>
            <a:ext cx="8229600" cy="576064"/>
          </a:xfrm>
          <a:prstGeom prst="rect">
            <a:avLst/>
          </a:prstGeom>
        </p:spPr>
        <p:txBody>
          <a:bodyPr>
            <a:normAutofit fontScale="90000"/>
          </a:bodyPr>
          <a:lstStyle/>
          <a:p>
            <a:r>
              <a:rPr lang="es-MX" dirty="0" smtClean="0">
                <a:solidFill>
                  <a:schemeClr val="tx1"/>
                </a:solidFill>
                <a:latin typeface="Arial" panose="020B0604020202020204" pitchFamily="34" charset="0"/>
                <a:cs typeface="Arial" panose="020B0604020202020204" pitchFamily="34" charset="0"/>
              </a:rPr>
              <a:t>Contáctenos</a:t>
            </a:r>
            <a:endParaRPr lang="es-MX" dirty="0">
              <a:solidFill>
                <a:schemeClr val="tx1"/>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431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77389" y="1193672"/>
            <a:ext cx="8785237" cy="4596415"/>
          </a:xfrm>
          <a:prstGeom prst="rect">
            <a:avLst/>
          </a:prstGeom>
        </p:spPr>
      </p:pic>
      <p:sp>
        <p:nvSpPr>
          <p:cNvPr id="2" name="1 Título"/>
          <p:cNvSpPr>
            <a:spLocks noGrp="1"/>
          </p:cNvSpPr>
          <p:nvPr>
            <p:ph type="title" idx="4294967295"/>
          </p:nvPr>
        </p:nvSpPr>
        <p:spPr>
          <a:xfrm>
            <a:off x="918847" y="3095835"/>
            <a:ext cx="8229600" cy="792088"/>
          </a:xfrm>
          <a:prstGeom prst="rect">
            <a:avLst/>
          </a:prstGeom>
        </p:spPr>
        <p:txBody>
          <a:bodyPr>
            <a:noAutofit/>
          </a:bodyPr>
          <a:lstStyle/>
          <a:p>
            <a:pPr algn="ctr"/>
            <a:r>
              <a:rPr lang="es-MX" sz="4000" b="1" dirty="0" smtClean="0">
                <a:solidFill>
                  <a:schemeClr val="tx1"/>
                </a:solidFill>
                <a:latin typeface="Arial" pitchFamily="34" charset="0"/>
                <a:cs typeface="Arial" pitchFamily="34" charset="0"/>
              </a:rPr>
              <a:t>Calendario de captura y entrega</a:t>
            </a:r>
            <a:endParaRPr lang="es-MX" sz="4000" dirty="0">
              <a:solidFill>
                <a:schemeClr val="tx1"/>
              </a:solidFill>
              <a:latin typeface="Arial" pitchFamily="34" charset="0"/>
              <a:cs typeface="Arial"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5603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79512" y="1916833"/>
            <a:ext cx="8712968" cy="1584176"/>
          </a:xfrm>
          <a:prstGeom prst="rect">
            <a:avLst/>
          </a:prstGeom>
        </p:spPr>
        <p:txBody>
          <a:bodyPr>
            <a:noAutofit/>
          </a:bodyPr>
          <a:lstStyle/>
          <a:p>
            <a:pPr marL="0" indent="0" algn="just">
              <a:buClr>
                <a:schemeClr val="accent1"/>
              </a:buClr>
              <a:buNone/>
            </a:pPr>
            <a:r>
              <a:rPr lang="es-MX" sz="1600" dirty="0">
                <a:latin typeface="Arial" pitchFamily="34" charset="0"/>
                <a:cs typeface="Arial" pitchFamily="34" charset="0"/>
              </a:rPr>
              <a:t>Con fundamento en las Reglas de Operación del </a:t>
            </a:r>
            <a:r>
              <a:rPr lang="es-MX" sz="1600" dirty="0" smtClean="0">
                <a:latin typeface="Arial" pitchFamily="34" charset="0"/>
                <a:cs typeface="Arial" pitchFamily="34" charset="0"/>
              </a:rPr>
              <a:t>Programa de Fortalecimiento de la Calidad en Instituciones Educativas (PROFOCIE), </a:t>
            </a:r>
            <a:r>
              <a:rPr lang="es-MX" sz="1600" dirty="0">
                <a:latin typeface="Arial" pitchFamily="34" charset="0"/>
                <a:cs typeface="Arial" pitchFamily="34" charset="0"/>
              </a:rPr>
              <a:t>las Instituciones de Educación Superior (IES) </a:t>
            </a:r>
            <a:r>
              <a:rPr lang="es-MX" sz="1600" dirty="0" smtClean="0">
                <a:latin typeface="Arial" pitchFamily="34" charset="0"/>
                <a:cs typeface="Arial" pitchFamily="34" charset="0"/>
              </a:rPr>
              <a:t>beneficiadas </a:t>
            </a:r>
            <a:r>
              <a:rPr lang="es-MX" sz="1600" dirty="0">
                <a:latin typeface="Arial" pitchFamily="34" charset="0"/>
                <a:cs typeface="Arial" pitchFamily="34" charset="0"/>
              </a:rPr>
              <a:t>con recursos de estos fondos, </a:t>
            </a:r>
            <a:r>
              <a:rPr lang="es-MX" sz="1600" dirty="0" smtClean="0">
                <a:latin typeface="Arial" pitchFamily="34" charset="0"/>
                <a:cs typeface="Arial" pitchFamily="34" charset="0"/>
              </a:rPr>
              <a:t>tienen </a:t>
            </a:r>
            <a:r>
              <a:rPr lang="es-MX" sz="1600" dirty="0">
                <a:latin typeface="Arial" pitchFamily="34" charset="0"/>
                <a:cs typeface="Arial" pitchFamily="34" charset="0"/>
              </a:rPr>
              <a:t>la obligación de </a:t>
            </a:r>
            <a:r>
              <a:rPr lang="es-MX" sz="1600" dirty="0" smtClean="0">
                <a:latin typeface="Arial" pitchFamily="34" charset="0"/>
                <a:cs typeface="Arial" pitchFamily="34" charset="0"/>
              </a:rPr>
              <a:t>enviar </a:t>
            </a:r>
            <a:r>
              <a:rPr lang="es-MX" sz="1600" dirty="0">
                <a:latin typeface="Arial" pitchFamily="34" charset="0"/>
                <a:cs typeface="Arial" pitchFamily="34" charset="0"/>
              </a:rPr>
              <a:t>a la DGESU, al término de cada trimestre, el </a:t>
            </a:r>
            <a:r>
              <a:rPr lang="es-MX" sz="1600" dirty="0" smtClean="0">
                <a:latin typeface="Arial" pitchFamily="34" charset="0"/>
                <a:cs typeface="Arial" pitchFamily="34" charset="0"/>
              </a:rPr>
              <a:t>avance de </a:t>
            </a:r>
            <a:r>
              <a:rPr lang="es-MX" sz="1600" dirty="0">
                <a:latin typeface="Arial" pitchFamily="34" charset="0"/>
                <a:cs typeface="Arial" pitchFamily="34" charset="0"/>
              </a:rPr>
              <a:t>seguimiento </a:t>
            </a:r>
            <a:r>
              <a:rPr lang="es-MX" sz="1600" dirty="0" smtClean="0">
                <a:latin typeface="Arial" pitchFamily="34" charset="0"/>
                <a:cs typeface="Arial" pitchFamily="34" charset="0"/>
              </a:rPr>
              <a:t>académico y </a:t>
            </a:r>
            <a:r>
              <a:rPr lang="es-MX" sz="1600" dirty="0">
                <a:latin typeface="Arial" pitchFamily="34" charset="0"/>
                <a:cs typeface="Arial" pitchFamily="34" charset="0"/>
              </a:rPr>
              <a:t>financiero </a:t>
            </a:r>
            <a:r>
              <a:rPr lang="es-MX" sz="1600" dirty="0" smtClean="0">
                <a:latin typeface="Arial" pitchFamily="34" charset="0"/>
                <a:cs typeface="Arial" pitchFamily="34" charset="0"/>
              </a:rPr>
              <a:t>respectivo, de </a:t>
            </a:r>
            <a:r>
              <a:rPr lang="es-MX" sz="1600" dirty="0">
                <a:latin typeface="Arial" pitchFamily="34" charset="0"/>
                <a:cs typeface="Arial" pitchFamily="34" charset="0"/>
              </a:rPr>
              <a:t>los proyectos integrales y objetivos particulares asociados a cada uno de éstos, en las fechas que se muestran a continuación</a:t>
            </a:r>
            <a:r>
              <a:rPr lang="es-MX" sz="1600" dirty="0" smtClean="0">
                <a:latin typeface="Arial" pitchFamily="34" charset="0"/>
                <a:cs typeface="Arial" pitchFamily="34" charset="0"/>
              </a:rPr>
              <a:t>:</a:t>
            </a:r>
            <a:endParaRPr lang="es-MX" sz="2400" dirty="0"/>
          </a:p>
        </p:txBody>
      </p:sp>
      <p:sp>
        <p:nvSpPr>
          <p:cNvPr id="2" name="1 Título"/>
          <p:cNvSpPr>
            <a:spLocks noGrp="1"/>
          </p:cNvSpPr>
          <p:nvPr>
            <p:ph type="title" idx="4294967295"/>
          </p:nvPr>
        </p:nvSpPr>
        <p:spPr>
          <a:xfrm>
            <a:off x="538673" y="1220633"/>
            <a:ext cx="7994646" cy="681202"/>
          </a:xfrm>
          <a:prstGeom prst="rect">
            <a:avLst/>
          </a:prstGeom>
        </p:spPr>
        <p:txBody>
          <a:bodyPr>
            <a:noAutofit/>
          </a:bodyPr>
          <a:lstStyle/>
          <a:p>
            <a:r>
              <a:rPr lang="es-MX" sz="3200" b="1" dirty="0" smtClean="0">
                <a:solidFill>
                  <a:schemeClr val="tx1"/>
                </a:solidFill>
                <a:latin typeface="Arial" pitchFamily="34" charset="0"/>
                <a:cs typeface="Arial" pitchFamily="34" charset="0"/>
              </a:rPr>
              <a:t>Criterios </a:t>
            </a:r>
            <a:r>
              <a:rPr lang="es-MX" sz="3200" b="1" dirty="0">
                <a:solidFill>
                  <a:schemeClr val="tx1"/>
                </a:solidFill>
                <a:latin typeface="Arial" pitchFamily="34" charset="0"/>
                <a:cs typeface="Arial" pitchFamily="34" charset="0"/>
              </a:rPr>
              <a:t>para el seguimiento académico</a:t>
            </a:r>
            <a:endParaRPr lang="es-MX" sz="3200" dirty="0">
              <a:solidFill>
                <a:schemeClr val="tx1"/>
              </a:solidFill>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886517042"/>
              </p:ext>
            </p:extLst>
          </p:nvPr>
        </p:nvGraphicFramePr>
        <p:xfrm>
          <a:off x="645806" y="3968963"/>
          <a:ext cx="7848872" cy="1496206"/>
        </p:xfrm>
        <a:graphic>
          <a:graphicData uri="http://schemas.openxmlformats.org/drawingml/2006/table">
            <a:tbl>
              <a:tblPr firstRow="1" bandRow="1">
                <a:tableStyleId>{5C22544A-7EE6-4342-B048-85BDC9FD1C3A}</a:tableStyleId>
              </a:tblPr>
              <a:tblGrid>
                <a:gridCol w="4392488"/>
                <a:gridCol w="3456384"/>
              </a:tblGrid>
              <a:tr h="382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dirty="0" smtClean="0">
                          <a:solidFill>
                            <a:schemeClr val="tx1"/>
                          </a:solidFill>
                          <a:latin typeface="Arial" pitchFamily="34" charset="0"/>
                          <a:cs typeface="Arial" pitchFamily="34" charset="0"/>
                        </a:rPr>
                        <a:t>Primer</a:t>
                      </a:r>
                      <a:r>
                        <a:rPr lang="es-MX" sz="1800" b="1" baseline="0" dirty="0" smtClean="0">
                          <a:solidFill>
                            <a:schemeClr val="tx1"/>
                          </a:solidFill>
                          <a:latin typeface="Arial" pitchFamily="34" charset="0"/>
                          <a:cs typeface="Arial" pitchFamily="34" charset="0"/>
                        </a:rPr>
                        <a:t> Informe</a:t>
                      </a:r>
                      <a:endParaRPr lang="es-MX" sz="1800" b="1"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s-MX" b="0" dirty="0" smtClean="0">
                          <a:solidFill>
                            <a:schemeClr val="tx1"/>
                          </a:solidFill>
                          <a:latin typeface="Arial" pitchFamily="34" charset="0"/>
                          <a:cs typeface="Arial" pitchFamily="34" charset="0"/>
                        </a:rPr>
                        <a:t>02 marzo - 23 marzo</a:t>
                      </a:r>
                      <a:endParaRPr lang="es-MX"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823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baseline="0" dirty="0" smtClean="0">
                          <a:latin typeface="Arial" pitchFamily="34" charset="0"/>
                          <a:cs typeface="Arial" pitchFamily="34" charset="0"/>
                        </a:rPr>
                        <a:t>Segundo Informe</a:t>
                      </a:r>
                      <a:endParaRPr lang="es-MX" sz="1800" b="1"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s-MX" dirty="0" smtClean="0">
                          <a:latin typeface="Arial" pitchFamily="34" charset="0"/>
                          <a:cs typeface="Arial" pitchFamily="34" charset="0"/>
                        </a:rPr>
                        <a:t>01 junio - 19 junio</a:t>
                      </a:r>
                      <a:endParaRPr lang="es-MX"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51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baseline="0" dirty="0" smtClean="0">
                          <a:latin typeface="Arial" pitchFamily="34" charset="0"/>
                          <a:cs typeface="Arial" pitchFamily="34" charset="0"/>
                        </a:rPr>
                        <a:t>Tercer Informe</a:t>
                      </a:r>
                      <a:endParaRPr lang="es-MX" sz="1800" b="1"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s-MX" dirty="0" smtClean="0">
                          <a:latin typeface="Arial" pitchFamily="34" charset="0"/>
                          <a:cs typeface="Arial" pitchFamily="34" charset="0"/>
                        </a:rPr>
                        <a:t>01 septiembre - 22</a:t>
                      </a:r>
                      <a:r>
                        <a:rPr lang="es-MX" baseline="0" dirty="0" smtClean="0">
                          <a:latin typeface="Arial" pitchFamily="34" charset="0"/>
                          <a:cs typeface="Arial" pitchFamily="34" charset="0"/>
                        </a:rPr>
                        <a:t> septiembre </a:t>
                      </a:r>
                      <a:endParaRPr lang="es-MX"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19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1" baseline="0" dirty="0" smtClean="0">
                          <a:latin typeface="Arial" pitchFamily="34" charset="0"/>
                          <a:cs typeface="Arial" pitchFamily="34" charset="0"/>
                        </a:rPr>
                        <a:t>Cuarto Informe e Informe final</a:t>
                      </a:r>
                      <a:endParaRPr lang="es-MX" sz="1800" b="1" dirty="0" smtClean="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s-MX" dirty="0" smtClean="0">
                          <a:latin typeface="Arial" pitchFamily="34" charset="0"/>
                          <a:cs typeface="Arial" pitchFamily="34" charset="0"/>
                        </a:rPr>
                        <a:t>01 diciembre  – 21 diciembre</a:t>
                      </a:r>
                      <a:endParaRPr lang="es-MX"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775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idx="4294967295"/>
          </p:nvPr>
        </p:nvSpPr>
        <p:spPr bwMode="auto">
          <a:xfrm>
            <a:off x="1067087" y="3137936"/>
            <a:ext cx="6696744" cy="707886"/>
          </a:xfrm>
          <a:prstGeom prst="rect">
            <a:avLst/>
          </a:prstGeom>
          <a:noFill/>
          <a:ln w="9525">
            <a:noFill/>
            <a:miter lim="800000"/>
            <a:headEnd/>
            <a:tailEnd/>
          </a:ln>
        </p:spPr>
        <p:txBody>
          <a:bodyPr wrap="square">
            <a:spAutoFit/>
          </a:bodyPr>
          <a:lstStyle/>
          <a:p>
            <a:pPr algn="ctr"/>
            <a:r>
              <a:rPr lang="es-MX" sz="4000" b="1" dirty="0">
                <a:solidFill>
                  <a:schemeClr val="tx1"/>
                </a:solidFill>
                <a:latin typeface="Arial" pitchFamily="34" charset="0"/>
                <a:cs typeface="Arial" pitchFamily="34" charset="0"/>
              </a:rPr>
              <a:t>Especificaciones Técnicas</a:t>
            </a:r>
            <a:endParaRPr lang="es-ES" sz="4000" b="1" dirty="0">
              <a:solidFill>
                <a:schemeClr val="tx1"/>
              </a:solidFill>
              <a:latin typeface="Arial" pitchFamily="34" charset="0"/>
              <a:cs typeface="Arial" pitchFamily="34" charset="0"/>
            </a:endParaRPr>
          </a:p>
        </p:txBody>
      </p:sp>
      <p:pic>
        <p:nvPicPr>
          <p:cNvPr id="8" name="6 Imagen"/>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77389" y="1193672"/>
            <a:ext cx="8785237" cy="4596415"/>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465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57200" y="1124744"/>
            <a:ext cx="8229600" cy="5544616"/>
          </a:xfrm>
          <a:prstGeom prst="rect">
            <a:avLst/>
          </a:prstGeom>
        </p:spPr>
        <p:txBody>
          <a:bodyPr>
            <a:noAutofit/>
          </a:bodyPr>
          <a:lstStyle/>
          <a:p>
            <a:pPr marL="0" indent="0">
              <a:buNone/>
            </a:pPr>
            <a:r>
              <a:rPr lang="es-MX" sz="3200" b="1" dirty="0">
                <a:latin typeface="Arial" pitchFamily="34" charset="0"/>
                <a:cs typeface="Arial" pitchFamily="34" charset="0"/>
              </a:rPr>
              <a:t>Requerimientos mínimos del sistema</a:t>
            </a:r>
          </a:p>
          <a:p>
            <a:pPr marL="360363" indent="-360363">
              <a:buFontTx/>
              <a:buChar char="•"/>
            </a:pPr>
            <a:endParaRPr lang="es-MX" sz="2200" b="1" dirty="0">
              <a:latin typeface="Arial" pitchFamily="34" charset="0"/>
              <a:cs typeface="Arial" pitchFamily="34" charset="0"/>
            </a:endParaRPr>
          </a:p>
          <a:p>
            <a:pPr marL="539750" lvl="1">
              <a:buFontTx/>
              <a:buChar char="•"/>
            </a:pPr>
            <a:r>
              <a:rPr lang="es-MX" sz="2000" dirty="0">
                <a:latin typeface="Arial" pitchFamily="34" charset="0"/>
                <a:cs typeface="Arial" pitchFamily="34" charset="0"/>
              </a:rPr>
              <a:t>Conexión a internet de banda </a:t>
            </a:r>
            <a:r>
              <a:rPr lang="es-MX" sz="2000" dirty="0" smtClean="0">
                <a:latin typeface="Arial" pitchFamily="34" charset="0"/>
                <a:cs typeface="Arial" pitchFamily="34" charset="0"/>
              </a:rPr>
              <a:t>ancha.</a:t>
            </a:r>
            <a:endParaRPr lang="es-MX" sz="2000" dirty="0">
              <a:latin typeface="Arial" pitchFamily="34" charset="0"/>
              <a:cs typeface="Arial" pitchFamily="34" charset="0"/>
            </a:endParaRPr>
          </a:p>
          <a:p>
            <a:pPr marL="539750" lvl="1">
              <a:buFontTx/>
              <a:buChar char="•"/>
            </a:pPr>
            <a:endParaRPr lang="es-MX" sz="2000" dirty="0">
              <a:latin typeface="Arial" pitchFamily="34" charset="0"/>
              <a:cs typeface="Arial" pitchFamily="34" charset="0"/>
            </a:endParaRPr>
          </a:p>
          <a:p>
            <a:pPr marL="539750" lvl="1">
              <a:buFontTx/>
              <a:buChar char="•"/>
            </a:pPr>
            <a:r>
              <a:rPr lang="es-MX" sz="2000" dirty="0">
                <a:latin typeface="Arial" pitchFamily="34" charset="0"/>
                <a:cs typeface="Arial" pitchFamily="34" charset="0"/>
              </a:rPr>
              <a:t>Navegador web (Internet Explorer, Mozilla </a:t>
            </a:r>
            <a:r>
              <a:rPr lang="es-MX" sz="2000" dirty="0" err="1">
                <a:latin typeface="Arial" pitchFamily="34" charset="0"/>
                <a:cs typeface="Arial" pitchFamily="34" charset="0"/>
              </a:rPr>
              <a:t>Fire</a:t>
            </a:r>
            <a:r>
              <a:rPr lang="es-MX" sz="2000" dirty="0">
                <a:latin typeface="Arial" pitchFamily="34" charset="0"/>
                <a:cs typeface="Arial" pitchFamily="34" charset="0"/>
              </a:rPr>
              <a:t> Fox, Safari, Opera, Google Chrome</a:t>
            </a:r>
            <a:r>
              <a:rPr lang="es-MX" sz="2000" dirty="0" smtClean="0">
                <a:latin typeface="Arial" pitchFamily="34" charset="0"/>
                <a:cs typeface="Arial" pitchFamily="34" charset="0"/>
              </a:rPr>
              <a:t>).</a:t>
            </a:r>
          </a:p>
          <a:p>
            <a:pPr marL="311150" lvl="1" indent="0">
              <a:buNone/>
            </a:pPr>
            <a:endParaRPr lang="es-MX" sz="2000" dirty="0">
              <a:latin typeface="Arial" pitchFamily="34" charset="0"/>
              <a:cs typeface="Arial" pitchFamily="34" charset="0"/>
            </a:endParaRPr>
          </a:p>
          <a:p>
            <a:pPr marL="539750" lvl="1">
              <a:buFontTx/>
              <a:buChar char="•"/>
            </a:pPr>
            <a:r>
              <a:rPr lang="es-MX" sz="2000" dirty="0">
                <a:latin typeface="Arial" pitchFamily="34" charset="0"/>
                <a:cs typeface="Arial" pitchFamily="34" charset="0"/>
              </a:rPr>
              <a:t>Sistema operativo: Windows XP o superior y Mac OSX v 10.5 o superior.</a:t>
            </a:r>
          </a:p>
          <a:p>
            <a:pPr marL="0" indent="0">
              <a:buNone/>
            </a:pPr>
            <a:endParaRPr lang="es-MX" sz="2000" dirty="0">
              <a:latin typeface="Arial" pitchFamily="34" charset="0"/>
              <a:cs typeface="Arial" pitchFamily="34" charset="0"/>
            </a:endParaRPr>
          </a:p>
          <a:p>
            <a:pPr marL="539750" lvl="1">
              <a:buFontTx/>
              <a:buChar char="•"/>
            </a:pPr>
            <a:r>
              <a:rPr lang="es-MX" sz="2000" dirty="0">
                <a:latin typeface="Arial" pitchFamily="34" charset="0"/>
                <a:cs typeface="Arial" pitchFamily="34" charset="0"/>
              </a:rPr>
              <a:t>Procesador Pentium 4 o superior</a:t>
            </a:r>
          </a:p>
          <a:p>
            <a:pPr marL="311150" lvl="1" indent="0">
              <a:buNone/>
            </a:pPr>
            <a:endParaRPr lang="es-MX" sz="2000" dirty="0">
              <a:latin typeface="Arial" pitchFamily="34" charset="0"/>
              <a:cs typeface="Arial" pitchFamily="34" charset="0"/>
            </a:endParaRPr>
          </a:p>
          <a:p>
            <a:pPr marL="539750" lvl="1">
              <a:buFontTx/>
              <a:buChar char="•"/>
            </a:pPr>
            <a:r>
              <a:rPr lang="es-MX" sz="2000" dirty="0">
                <a:latin typeface="Arial" pitchFamily="34" charset="0"/>
                <a:cs typeface="Arial" pitchFamily="34" charset="0"/>
              </a:rPr>
              <a:t>Acrobat Reader 8.0 o superior</a:t>
            </a:r>
          </a:p>
          <a:p>
            <a:pPr marL="311150" lvl="1" indent="0">
              <a:buNone/>
            </a:pPr>
            <a:endParaRPr lang="es-MX" sz="2000" dirty="0">
              <a:latin typeface="Arial" pitchFamily="34" charset="0"/>
              <a:cs typeface="Arial" pitchFamily="34" charset="0"/>
            </a:endParaRPr>
          </a:p>
          <a:p>
            <a:pPr marL="539750" lvl="1">
              <a:buFontTx/>
              <a:buChar char="•"/>
            </a:pPr>
            <a:r>
              <a:rPr lang="pt-BR" sz="2000" dirty="0">
                <a:latin typeface="Arial" pitchFamily="34" charset="0"/>
                <a:cs typeface="Arial" pitchFamily="34" charset="0"/>
              </a:rPr>
              <a:t>Microsoft Excel 2003 o superior</a:t>
            </a:r>
            <a:endParaRPr lang="es-MX" sz="2000" dirty="0">
              <a:latin typeface="Arial" pitchFamily="34" charset="0"/>
              <a:cs typeface="Arial" pitchFamily="34" charset="0"/>
            </a:endParaRPr>
          </a:p>
          <a:p>
            <a:pPr marL="0" indent="0">
              <a:buNone/>
            </a:pPr>
            <a:endParaRPr lang="es-MX"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622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6 Imagen"/>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77389" y="1193672"/>
            <a:ext cx="8785237" cy="4596415"/>
          </a:xfrm>
          <a:prstGeom prst="rect">
            <a:avLst/>
          </a:prstGeom>
        </p:spPr>
      </p:pic>
      <p:sp>
        <p:nvSpPr>
          <p:cNvPr id="2" name="1 Título"/>
          <p:cNvSpPr>
            <a:spLocks noGrp="1"/>
          </p:cNvSpPr>
          <p:nvPr>
            <p:ph type="title" idx="4294967295"/>
          </p:nvPr>
        </p:nvSpPr>
        <p:spPr>
          <a:xfrm>
            <a:off x="712787" y="2663787"/>
            <a:ext cx="8229600" cy="1656184"/>
          </a:xfrm>
          <a:prstGeom prst="rect">
            <a:avLst/>
          </a:prstGeom>
        </p:spPr>
        <p:txBody>
          <a:bodyPr>
            <a:noAutofit/>
          </a:bodyPr>
          <a:lstStyle/>
          <a:p>
            <a:pPr algn="ctr"/>
            <a:r>
              <a:rPr lang="es-MX" sz="4000" b="1" dirty="0" smtClean="0">
                <a:solidFill>
                  <a:schemeClr val="tx1"/>
                </a:solidFill>
                <a:latin typeface="Arial" pitchFamily="34" charset="0"/>
                <a:cs typeface="Arial" pitchFamily="34" charset="0"/>
              </a:rPr>
              <a:t>Criterios </a:t>
            </a:r>
            <a:r>
              <a:rPr lang="es-MX" sz="4000" b="1" dirty="0">
                <a:solidFill>
                  <a:schemeClr val="tx1"/>
                </a:solidFill>
                <a:latin typeface="Arial" pitchFamily="34" charset="0"/>
                <a:cs typeface="Arial" pitchFamily="34" charset="0"/>
              </a:rPr>
              <a:t>para el llenado de los formatos</a:t>
            </a:r>
            <a:endParaRPr lang="es-MX" sz="4000" dirty="0">
              <a:solidFill>
                <a:schemeClr val="tx1"/>
              </a:solidFill>
              <a:latin typeface="Arial" pitchFamily="34" charset="0"/>
              <a:cs typeface="Arial"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998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57200" y="3068960"/>
            <a:ext cx="8229600" cy="2304256"/>
          </a:xfrm>
          <a:prstGeom prst="rect">
            <a:avLst/>
          </a:prstGeom>
        </p:spPr>
        <p:txBody>
          <a:bodyPr/>
          <a:lstStyle/>
          <a:p>
            <a:pPr lvl="1" indent="0" algn="just">
              <a:lnSpc>
                <a:spcPct val="150000"/>
              </a:lnSpc>
              <a:buNone/>
            </a:pPr>
            <a:r>
              <a:rPr lang="es-MX" sz="2400" dirty="0" smtClean="0">
                <a:latin typeface="Arial" pitchFamily="34" charset="0"/>
                <a:cs typeface="Arial" pitchFamily="34" charset="0"/>
              </a:rPr>
              <a:t>Metas académicas</a:t>
            </a:r>
          </a:p>
          <a:p>
            <a:pPr lvl="1" indent="0" algn="just">
              <a:lnSpc>
                <a:spcPct val="150000"/>
              </a:lnSpc>
              <a:buNone/>
            </a:pPr>
            <a:endParaRPr lang="es-MX" sz="2200" i="1" dirty="0" smtClean="0">
              <a:latin typeface="Arial" pitchFamily="34" charset="0"/>
              <a:cs typeface="Arial" pitchFamily="34" charset="0"/>
            </a:endParaRPr>
          </a:p>
          <a:p>
            <a:pPr lvl="1" indent="0" algn="just">
              <a:lnSpc>
                <a:spcPct val="150000"/>
              </a:lnSpc>
              <a:buNone/>
            </a:pPr>
            <a:endParaRPr lang="es-MX" sz="2200" i="1" dirty="0">
              <a:latin typeface="Arial" pitchFamily="34" charset="0"/>
              <a:cs typeface="Arial" pitchFamily="34" charset="0"/>
            </a:endParaRPr>
          </a:p>
          <a:p>
            <a:pPr lvl="1" indent="0" algn="just">
              <a:lnSpc>
                <a:spcPct val="150000"/>
              </a:lnSpc>
              <a:buNone/>
            </a:pPr>
            <a:r>
              <a:rPr lang="es-MX" sz="2400" dirty="0">
                <a:latin typeface="Arial" pitchFamily="34" charset="0"/>
                <a:cs typeface="Arial" pitchFamily="34" charset="0"/>
              </a:rPr>
              <a:t>Metas </a:t>
            </a:r>
            <a:r>
              <a:rPr lang="es-MX" sz="2400" dirty="0" smtClean="0">
                <a:latin typeface="Arial" pitchFamily="34" charset="0"/>
                <a:cs typeface="Arial" pitchFamily="34" charset="0"/>
              </a:rPr>
              <a:t>Compromiso</a:t>
            </a:r>
          </a:p>
          <a:p>
            <a:pPr lvl="1" indent="0" algn="just">
              <a:lnSpc>
                <a:spcPct val="150000"/>
              </a:lnSpc>
              <a:buNone/>
            </a:pPr>
            <a:endParaRPr lang="es-MX" sz="2200" i="1" dirty="0">
              <a:latin typeface="Arial" pitchFamily="34" charset="0"/>
              <a:cs typeface="Arial" pitchFamily="34" charset="0"/>
            </a:endParaRPr>
          </a:p>
          <a:p>
            <a:pPr lvl="1" indent="0" algn="just">
              <a:lnSpc>
                <a:spcPct val="150000"/>
              </a:lnSpc>
              <a:buNone/>
            </a:pPr>
            <a:endParaRPr lang="es-ES" sz="2200" dirty="0">
              <a:latin typeface="Arial" pitchFamily="34" charset="0"/>
              <a:cs typeface="Arial" pitchFamily="34" charset="0"/>
            </a:endParaRPr>
          </a:p>
          <a:p>
            <a:pPr marL="0" indent="0">
              <a:buNone/>
            </a:pPr>
            <a:endParaRPr lang="es-MX" dirty="0"/>
          </a:p>
        </p:txBody>
      </p:sp>
      <p:sp>
        <p:nvSpPr>
          <p:cNvPr id="4" name="3 Título"/>
          <p:cNvSpPr>
            <a:spLocks noGrp="1"/>
          </p:cNvSpPr>
          <p:nvPr>
            <p:ph type="title" idx="4294967295"/>
          </p:nvPr>
        </p:nvSpPr>
        <p:spPr>
          <a:xfrm>
            <a:off x="460116" y="1556792"/>
            <a:ext cx="8360355" cy="792088"/>
          </a:xfrm>
          <a:prstGeom prst="rect">
            <a:avLst/>
          </a:prstGeom>
        </p:spPr>
        <p:txBody>
          <a:bodyPr>
            <a:noAutofit/>
          </a:bodyPr>
          <a:lstStyle/>
          <a:p>
            <a:r>
              <a:rPr lang="es-MX" sz="2400" dirty="0" smtClean="0">
                <a:solidFill>
                  <a:schemeClr val="tx1"/>
                </a:solidFill>
                <a:latin typeface="Arial" pitchFamily="34" charset="0"/>
                <a:cs typeface="Arial" pitchFamily="34" charset="0"/>
              </a:rPr>
              <a:t>En </a:t>
            </a:r>
            <a:r>
              <a:rPr lang="es-MX" sz="2400" dirty="0">
                <a:solidFill>
                  <a:schemeClr val="tx1"/>
                </a:solidFill>
                <a:latin typeface="Arial" pitchFamily="34" charset="0"/>
                <a:cs typeface="Arial" pitchFamily="34" charset="0"/>
              </a:rPr>
              <a:t>el Modulo de Seguimiento Académico se reportará el avance en </a:t>
            </a:r>
            <a:r>
              <a:rPr lang="es-MX" sz="2400" dirty="0" smtClean="0">
                <a:solidFill>
                  <a:schemeClr val="tx1"/>
                </a:solidFill>
                <a:latin typeface="Arial" pitchFamily="34" charset="0"/>
                <a:cs typeface="Arial" pitchFamily="34" charset="0"/>
              </a:rPr>
              <a:t>dos </a:t>
            </a:r>
            <a:r>
              <a:rPr lang="es-MX" sz="2400" dirty="0">
                <a:solidFill>
                  <a:schemeClr val="tx1"/>
                </a:solidFill>
                <a:latin typeface="Arial" pitchFamily="34" charset="0"/>
                <a:cs typeface="Arial" pitchFamily="34" charset="0"/>
              </a:rPr>
              <a:t>niveles</a:t>
            </a:r>
            <a:r>
              <a:rPr lang="es-MX" sz="2400" dirty="0" smtClean="0">
                <a:solidFill>
                  <a:schemeClr val="tx1"/>
                </a:solidFill>
                <a:latin typeface="Arial" pitchFamily="34" charset="0"/>
                <a:cs typeface="Arial" pitchFamily="34" charset="0"/>
              </a:rPr>
              <a:t>:</a:t>
            </a:r>
            <a:endParaRPr lang="es-MX" sz="2400" dirty="0">
              <a:solidFill>
                <a:schemeClr val="tx1"/>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6766" cy="98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5398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2843</TotalTime>
  <Words>2480</Words>
  <Application>Microsoft Office PowerPoint</Application>
  <PresentationFormat>Presentación en pantalla (4:3)</PresentationFormat>
  <Paragraphs>295</Paragraphs>
  <Slides>39</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39</vt:i4>
      </vt:variant>
    </vt:vector>
  </HeadingPairs>
  <TitlesOfParts>
    <vt:vector size="49" baseType="lpstr">
      <vt:lpstr>Arial</vt:lpstr>
      <vt:lpstr>Calibri</vt:lpstr>
      <vt:lpstr>EurekaSans-Black</vt:lpstr>
      <vt:lpstr>EurekaSans-RegularItalic</vt:lpstr>
      <vt:lpstr>Lucida Sans Unicode</vt:lpstr>
      <vt:lpstr>Verdana</vt:lpstr>
      <vt:lpstr>Wingdings</vt:lpstr>
      <vt:lpstr>Wingdings 2</vt:lpstr>
      <vt:lpstr>Wingdings 3</vt:lpstr>
      <vt:lpstr>Concurrencia</vt:lpstr>
      <vt:lpstr>Guía para la operación del módulo de Seguimiento Académico 2014</vt:lpstr>
      <vt:lpstr>Estimados Representantes Institucionales</vt:lpstr>
      <vt:lpstr>Índice del Módulo de Seguimiento Académico</vt:lpstr>
      <vt:lpstr>Calendario de captura y entrega</vt:lpstr>
      <vt:lpstr>Criterios para el seguimiento académico</vt:lpstr>
      <vt:lpstr>Especificaciones Técnicas</vt:lpstr>
      <vt:lpstr>Presentación de PowerPoint</vt:lpstr>
      <vt:lpstr>Criterios para el llenado de los formatos</vt:lpstr>
      <vt:lpstr>En el Modulo de Seguimiento Académico se reportará el avance en dos niveles:</vt:lpstr>
      <vt:lpstr>Metas Académicas </vt:lpstr>
      <vt:lpstr>Criterios para el seguimiento académico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Pantallas de Acceso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Contactos</vt:lpstr>
      <vt:lpstr>Contáctenos</vt:lpstr>
    </vt:vector>
  </TitlesOfParts>
  <Company>Secretaria de Educacion Publica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MONSERRAT VILLAGOMEZ SANDOVAL</dc:creator>
  <cp:lastModifiedBy>Sergio Pascual Conde Maldonado</cp:lastModifiedBy>
  <cp:revision>239</cp:revision>
  <cp:lastPrinted>2015-03-06T18:17:19Z</cp:lastPrinted>
  <dcterms:created xsi:type="dcterms:W3CDTF">2012-03-08T22:32:55Z</dcterms:created>
  <dcterms:modified xsi:type="dcterms:W3CDTF">2015-03-09T23:15:58Z</dcterms:modified>
</cp:coreProperties>
</file>