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306" r:id="rId5"/>
    <p:sldId id="308" r:id="rId6"/>
    <p:sldId id="260" r:id="rId7"/>
    <p:sldId id="261" r:id="rId8"/>
    <p:sldId id="263" r:id="rId9"/>
    <p:sldId id="285" r:id="rId10"/>
    <p:sldId id="309" r:id="rId11"/>
    <p:sldId id="310" r:id="rId12"/>
    <p:sldId id="312" r:id="rId13"/>
    <p:sldId id="266" r:id="rId14"/>
    <p:sldId id="311" r:id="rId15"/>
    <p:sldId id="292" r:id="rId16"/>
    <p:sldId id="293" r:id="rId17"/>
    <p:sldId id="267" r:id="rId18"/>
    <p:sldId id="295" r:id="rId19"/>
    <p:sldId id="296" r:id="rId20"/>
    <p:sldId id="297" r:id="rId21"/>
    <p:sldId id="298" r:id="rId22"/>
    <p:sldId id="300" r:id="rId23"/>
    <p:sldId id="301" r:id="rId24"/>
    <p:sldId id="303" r:id="rId25"/>
    <p:sldId id="305" r:id="rId26"/>
    <p:sldId id="304" r:id="rId27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00"/>
    <a:srgbClr val="006600"/>
    <a:srgbClr val="008000"/>
    <a:srgbClr val="009900"/>
    <a:srgbClr val="728E3A"/>
    <a:srgbClr val="0D81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76D1E6-D5B0-4E77-A627-3D631D0C1FA2}" type="datetimeFigureOut">
              <a:rPr lang="es-MX" smtClean="0"/>
              <a:t>13/03/15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ACA2E8-7DE8-45EA-8720-D6D94B7A85D9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7528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06687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33D3-FEC1-477A-82C8-7C1D5F194893}" type="datetimeFigureOut">
              <a:rPr lang="es-MX" smtClean="0"/>
              <a:t>13/03/15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7DF9-FD67-460A-A6EF-75734529AD58}" type="slidenum">
              <a:rPr lang="es-MX" smtClean="0"/>
              <a:t>‹Nr.›</a:t>
            </a:fld>
            <a:endParaRPr lang="es-MX"/>
          </a:p>
        </p:txBody>
      </p:sp>
      <p:pic>
        <p:nvPicPr>
          <p:cNvPr id="8" name="Picture 6" descr="http://www.sep.gob.mx/work/models/sep1/css/logo_footer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5" y="57597"/>
            <a:ext cx="2232249" cy="779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6933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33D3-FEC1-477A-82C8-7C1D5F194893}" type="datetimeFigureOut">
              <a:rPr lang="es-MX" smtClean="0"/>
              <a:t>13/03/15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7DF9-FD67-460A-A6EF-75734529AD58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0936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33D3-FEC1-477A-82C8-7C1D5F194893}" type="datetimeFigureOut">
              <a:rPr lang="es-MX" smtClean="0"/>
              <a:t>13/03/15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7DF9-FD67-460A-A6EF-75734529AD58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1730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33D3-FEC1-477A-82C8-7C1D5F194893}" type="datetimeFigureOut">
              <a:rPr lang="es-MX" smtClean="0"/>
              <a:t>13/03/15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7DF9-FD67-460A-A6EF-75734529AD58}" type="slidenum">
              <a:rPr lang="es-MX" smtClean="0"/>
              <a:t>‹Nr.›</a:t>
            </a:fld>
            <a:endParaRPr lang="es-MX"/>
          </a:p>
        </p:txBody>
      </p:sp>
      <p:pic>
        <p:nvPicPr>
          <p:cNvPr id="2054" name="Picture 6" descr="http://www.sep.gob.mx/work/models/sep1/css/logo_footer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5" y="57597"/>
            <a:ext cx="2232249" cy="779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3184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33D3-FEC1-477A-82C8-7C1D5F194893}" type="datetimeFigureOut">
              <a:rPr lang="es-MX" smtClean="0"/>
              <a:t>13/03/15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7DF9-FD67-460A-A6EF-75734529AD58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5956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33D3-FEC1-477A-82C8-7C1D5F194893}" type="datetimeFigureOut">
              <a:rPr lang="es-MX" smtClean="0"/>
              <a:t>13/03/15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7DF9-FD67-460A-A6EF-75734529AD58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7003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33D3-FEC1-477A-82C8-7C1D5F194893}" type="datetimeFigureOut">
              <a:rPr lang="es-MX" smtClean="0"/>
              <a:t>13/03/15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7DF9-FD67-460A-A6EF-75734529AD58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3511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33D3-FEC1-477A-82C8-7C1D5F194893}" type="datetimeFigureOut">
              <a:rPr lang="es-MX" smtClean="0"/>
              <a:t>13/03/15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7DF9-FD67-460A-A6EF-75734529AD58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1286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33D3-FEC1-477A-82C8-7C1D5F194893}" type="datetimeFigureOut">
              <a:rPr lang="es-MX" smtClean="0"/>
              <a:t>13/03/15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7DF9-FD67-460A-A6EF-75734529AD58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2295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33D3-FEC1-477A-82C8-7C1D5F194893}" type="datetimeFigureOut">
              <a:rPr lang="es-MX" smtClean="0"/>
              <a:t>13/03/15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7DF9-FD67-460A-A6EF-75734529AD58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7225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33D3-FEC1-477A-82C8-7C1D5F194893}" type="datetimeFigureOut">
              <a:rPr lang="es-MX" smtClean="0"/>
              <a:t>13/03/15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B7DF9-FD67-460A-A6EF-75734529AD58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4545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033D3-FEC1-477A-82C8-7C1D5F194893}" type="datetimeFigureOut">
              <a:rPr lang="es-MX" smtClean="0"/>
              <a:t>13/03/15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B7DF9-FD67-460A-A6EF-75734529AD58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7666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Documento_de_Microsoft_Word1.docx"/><Relationship Id="rId5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639123" y="5149265"/>
            <a:ext cx="7765267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MX" sz="3200" b="1" dirty="0">
                <a:ln/>
                <a:latin typeface="Arial" pitchFamily="34" charset="0"/>
                <a:cs typeface="Arial" pitchFamily="34" charset="0"/>
              </a:rPr>
              <a:t>Guía </a:t>
            </a:r>
            <a:r>
              <a:rPr lang="es-MX" sz="3200" b="1" dirty="0" smtClean="0">
                <a:ln/>
                <a:latin typeface="Arial" pitchFamily="34" charset="0"/>
                <a:cs typeface="Arial" pitchFamily="34" charset="0"/>
              </a:rPr>
              <a:t>Institucional </a:t>
            </a:r>
            <a:r>
              <a:rPr lang="es-MX" sz="3200" b="1" dirty="0">
                <a:ln/>
                <a:latin typeface="Arial" pitchFamily="34" charset="0"/>
                <a:cs typeface="Arial" pitchFamily="34" charset="0"/>
              </a:rPr>
              <a:t>para </a:t>
            </a:r>
            <a:r>
              <a:rPr lang="es-MX" sz="3200" b="1" dirty="0" smtClean="0">
                <a:ln/>
                <a:latin typeface="Arial" pitchFamily="34" charset="0"/>
                <a:cs typeface="Arial" pitchFamily="34" charset="0"/>
              </a:rPr>
              <a:t>el </a:t>
            </a:r>
            <a:endParaRPr lang="es-MX" sz="3200" b="1" dirty="0">
              <a:ln/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3200" b="1" dirty="0">
                <a:ln/>
                <a:latin typeface="Arial" pitchFamily="34" charset="0"/>
                <a:cs typeface="Arial" pitchFamily="34" charset="0"/>
              </a:rPr>
              <a:t>seguimiento académico  </a:t>
            </a:r>
            <a:r>
              <a:rPr lang="es-MX" sz="3200" b="1" dirty="0" smtClean="0">
                <a:ln/>
                <a:latin typeface="Arial" pitchFamily="34" charset="0"/>
                <a:cs typeface="Arial" pitchFamily="34" charset="0"/>
              </a:rPr>
              <a:t>“In-Situ” 2015</a:t>
            </a:r>
            <a:endParaRPr lang="es-MX" sz="3200" b="1" dirty="0">
              <a:ln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179250" y="209905"/>
            <a:ext cx="8785237" cy="4596415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1259631" y="2276872"/>
            <a:ext cx="77048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latin typeface="Soberana Sans" pitchFamily="50" charset="0"/>
              </a:rPr>
              <a:t>Programa de Fortalecimiento de la Calidad en Instituciones Educativas </a:t>
            </a:r>
          </a:p>
        </p:txBody>
      </p:sp>
      <p:pic>
        <p:nvPicPr>
          <p:cNvPr id="10" name="7 Imagen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12" b="18919"/>
          <a:stretch/>
        </p:blipFill>
        <p:spPr bwMode="auto">
          <a:xfrm>
            <a:off x="3601122" y="3284984"/>
            <a:ext cx="1941492" cy="7920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13620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 txBox="1">
            <a:spLocks/>
          </p:cNvSpPr>
          <p:nvPr/>
        </p:nvSpPr>
        <p:spPr>
          <a:xfrm>
            <a:off x="-5744" y="864000"/>
            <a:ext cx="9149744" cy="5994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914400" lvl="1" indent="-457200" algn="just">
              <a:buFont typeface="+mj-lt"/>
              <a:buAutoNum type="arabicParenR" startAt="5"/>
              <a:defRPr/>
            </a:pP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Evidencia de la operación del Programa Institucional de Tutorías y su impacto en el desempeño de las y los estudiantes.</a:t>
            </a:r>
          </a:p>
          <a:p>
            <a:pPr lvl="1" algn="just">
              <a:defRPr/>
            </a:pPr>
            <a:endParaRPr lang="es-MX" sz="2000" dirty="0" smtClean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914400" lvl="1" indent="-457200" algn="just">
              <a:buFont typeface="+mj-lt"/>
              <a:buAutoNum type="arabicParenR" startAt="6"/>
              <a:defRPr/>
            </a:pP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Evidencia del uso de los estudios de trayectoria escolar.</a:t>
            </a:r>
          </a:p>
          <a:p>
            <a:pPr lvl="1" algn="just">
              <a:defRPr/>
            </a:pPr>
            <a:endParaRPr lang="es-MX" sz="2000" dirty="0" smtClean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914400" lvl="1" indent="-457200" algn="just">
              <a:buFont typeface="+mj-lt"/>
              <a:buAutoNum type="arabicParenR" startAt="7"/>
              <a:defRPr/>
            </a:pP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Evidencia del impacto del Programa de Formación Docente sobre el aprovechamiento de las y los estudiantes.</a:t>
            </a:r>
          </a:p>
          <a:p>
            <a:pPr marL="914400" lvl="1" indent="-457200" algn="just">
              <a:buFont typeface="+mj-lt"/>
              <a:buAutoNum type="arabicParenR" startAt="7"/>
              <a:defRPr/>
            </a:pPr>
            <a:endParaRPr lang="es-MX" sz="2000" dirty="0" smtClean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914400" lvl="1" indent="-457200" algn="just">
              <a:buFont typeface="+mj-lt"/>
              <a:buAutoNum type="arabicParenR" startAt="7"/>
              <a:defRPr/>
            </a:pP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Evidencia del uso de los estudios de egresados y empleadores para la actualización de los programas de estudio.</a:t>
            </a:r>
            <a:endParaRPr lang="es-MX" sz="2000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lvl="1" algn="just">
              <a:defRPr/>
            </a:pPr>
            <a:endParaRPr lang="es-MX" sz="2000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914400" lvl="1" indent="-457200" algn="just">
              <a:buFont typeface="+mj-lt"/>
              <a:buAutoNum type="arabicParenR" startAt="9"/>
              <a:defRPr/>
            </a:pP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Evolución de los indicadores del 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periodo 2012 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a marzo de 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2015 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y su proyección a 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2017 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sobre reprobación, deserción, eficiencia terminal, titulación, empleo y demás indicadores 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contenidos en el </a:t>
            </a:r>
            <a:r>
              <a:rPr lang="es-MX" sz="2000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Anexo </a:t>
            </a:r>
            <a:r>
              <a:rPr lang="es-MX" sz="20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XIII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 la Guía del PIFI 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2014-2015.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-130" y="93028"/>
            <a:ext cx="9144129" cy="8156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3000" b="1" dirty="0" smtClean="0">
                <a:latin typeface="Soberana Sans" pitchFamily="50" charset="0"/>
              </a:rPr>
              <a:t>IV. MATERIALES DE APOYO</a:t>
            </a:r>
            <a:endParaRPr lang="es-MX" sz="3000" b="1" dirty="0">
              <a:latin typeface="Soberana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367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 txBox="1">
            <a:spLocks/>
          </p:cNvSpPr>
          <p:nvPr/>
        </p:nvSpPr>
        <p:spPr>
          <a:xfrm>
            <a:off x="0" y="864000"/>
            <a:ext cx="9149744" cy="596900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914400" lvl="1" indent="-457200" algn="just">
              <a:buFont typeface="+mj-lt"/>
              <a:buAutoNum type="arabicParenR" startAt="10"/>
              <a:defRPr/>
            </a:pP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 Evidencia del impacto de la vinculación de la institución con la sociedad, en los siguientes puntos:</a:t>
            </a:r>
          </a:p>
          <a:p>
            <a:pPr lvl="1" algn="just">
              <a:defRPr/>
            </a:pPr>
            <a:endParaRPr lang="es-MX" sz="1600" dirty="0" smtClean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Capacidad institucional para promover y dar seguimiento a la vinculación.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Servicio social.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Práctica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profesional de los estudiantes en el sector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productivo.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Estancias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académicas en la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industria.</a:t>
            </a:r>
            <a:endParaRPr lang="es-MX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Educación continua.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Esquemas y modelos de desarrollo de negocios.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Venta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servicios a la sociedad.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Participación en los consejos sociales.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royectos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 investigación financiados por los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sectores productivos Transferencia tecnológica y del conocimiento.</a:t>
            </a:r>
            <a:endParaRPr lang="es-MX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lvl="1" algn="just">
              <a:defRPr/>
            </a:pPr>
            <a:endParaRPr lang="es-MX" sz="1600" dirty="0" smtClean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914400" lvl="1" indent="-457200" algn="just">
              <a:buFont typeface="+mj-lt"/>
              <a:buAutoNum type="arabicParenR" startAt="11"/>
              <a:defRPr/>
            </a:pP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 Evidencia 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 los estudios sobre clima organizacional y medidas que se han tomado para su 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mejoramiento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.</a:t>
            </a:r>
            <a:endParaRPr lang="es-MX" sz="2000" dirty="0" smtClean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-130" y="93028"/>
            <a:ext cx="9144129" cy="8156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3000" b="1" dirty="0" smtClean="0">
                <a:latin typeface="Soberana Sans" pitchFamily="50" charset="0"/>
              </a:rPr>
              <a:t>IV. MATERIALES DE APOYO</a:t>
            </a:r>
            <a:endParaRPr lang="es-MX" sz="3000" b="1" dirty="0">
              <a:latin typeface="Soberana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493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 txBox="1">
            <a:spLocks/>
          </p:cNvSpPr>
          <p:nvPr/>
        </p:nvSpPr>
        <p:spPr>
          <a:xfrm>
            <a:off x="0" y="864000"/>
            <a:ext cx="9149744" cy="596900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algn="just">
              <a:defRPr/>
            </a:pPr>
            <a:endParaRPr lang="es-MX" sz="2400" dirty="0" smtClean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s-MX" sz="2800" dirty="0" smtClean="0">
                <a:solidFill>
                  <a:srgbClr val="FF0000"/>
                </a:solidFill>
                <a:latin typeface="Soberana Sans" pitchFamily="50" charset="0"/>
                <a:ea typeface="Calibri" pitchFamily="34" charset="0"/>
                <a:cs typeface="Times New Roman" pitchFamily="18" charset="0"/>
              </a:rPr>
              <a:t>El material de apoyo a registrar en el sistema e-PIFI 3.0 debe ser con el que actualmente cuenta la institución y aquellas evidencias que representen un </a:t>
            </a:r>
            <a:r>
              <a:rPr lang="es-MX" sz="2800" b="1" u="sng" dirty="0" smtClean="0">
                <a:solidFill>
                  <a:srgbClr val="FF0000"/>
                </a:solidFill>
                <a:latin typeface="Soberana Sans" pitchFamily="50" charset="0"/>
                <a:ea typeface="Calibri" pitchFamily="34" charset="0"/>
                <a:cs typeface="Times New Roman" pitchFamily="18" charset="0"/>
              </a:rPr>
              <a:t>avance significativo</a:t>
            </a:r>
            <a:r>
              <a:rPr lang="es-MX" sz="2800" dirty="0" smtClean="0">
                <a:solidFill>
                  <a:srgbClr val="FF0000"/>
                </a:solidFill>
                <a:latin typeface="Soberana Sans" pitchFamily="50" charset="0"/>
                <a:ea typeface="Calibri" pitchFamily="34" charset="0"/>
                <a:cs typeface="Times New Roman" pitchFamily="18" charset="0"/>
              </a:rPr>
              <a:t> de la institución en dichos puntos.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-130" y="93028"/>
            <a:ext cx="9144129" cy="8156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3000" b="1" dirty="0" smtClean="0">
                <a:latin typeface="Soberana Sans" pitchFamily="50" charset="0"/>
              </a:rPr>
              <a:t>IV. MATERIALES DE APOYO</a:t>
            </a:r>
            <a:endParaRPr lang="es-MX" sz="3000" b="1" dirty="0">
              <a:latin typeface="Soberana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446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 txBox="1">
            <a:spLocks/>
          </p:cNvSpPr>
          <p:nvPr/>
        </p:nvSpPr>
        <p:spPr>
          <a:xfrm>
            <a:off x="-5744" y="864000"/>
            <a:ext cx="9149744" cy="587727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algn="just">
              <a:defRPr/>
            </a:pPr>
            <a:r>
              <a:rPr lang="es-MX" sz="22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Para lograr los objetivos de la visita, se deben considerar las siguientes actividades y recomendaciones</a:t>
            </a:r>
            <a:r>
              <a:rPr lang="es-MX" sz="22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lvl="1" algn="just">
              <a:defRPr/>
            </a:pPr>
            <a:endParaRPr lang="es-MX" sz="1200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lphaUcPeriod"/>
              <a:defRPr/>
            </a:pPr>
            <a:r>
              <a:rPr lang="es-MX" sz="2000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Previas a la visita:</a:t>
            </a:r>
          </a:p>
          <a:p>
            <a:pPr lvl="1" algn="just">
              <a:defRPr/>
            </a:pPr>
            <a:endParaRPr lang="es-MX" sz="1200" dirty="0" smtClean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914400" lvl="1" indent="-457200" algn="just">
              <a:buFont typeface="+mj-lt"/>
              <a:buAutoNum type="arabicParenR"/>
              <a:defRPr/>
            </a:pP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El responsable institucional de coordinar la visita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deberá:</a:t>
            </a:r>
          </a:p>
          <a:p>
            <a:pPr lvl="1" algn="just">
              <a:defRPr/>
            </a:pPr>
            <a:endParaRPr lang="es-MX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es-MX" sz="16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Acordar </a:t>
            </a:r>
            <a:r>
              <a:rPr lang="es-MX" sz="16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con los pares académicos la agenda de </a:t>
            </a:r>
            <a:r>
              <a:rPr lang="es-MX" sz="16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trabajo </a:t>
            </a:r>
            <a:r>
              <a:rPr lang="es-MX" sz="16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previo a su </a:t>
            </a:r>
            <a:r>
              <a:rPr lang="es-MX" sz="16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realización, </a:t>
            </a:r>
            <a:r>
              <a:rPr lang="es-MX" sz="16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para </a:t>
            </a:r>
            <a:r>
              <a:rPr lang="es-MX" sz="16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ello </a:t>
            </a:r>
            <a:r>
              <a:rPr lang="es-MX" sz="16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la </a:t>
            </a:r>
            <a:r>
              <a:rPr lang="es-MX" sz="1600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DGESU</a:t>
            </a:r>
            <a:r>
              <a:rPr lang="es-MX" sz="16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MX" sz="16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proporcionará </a:t>
            </a:r>
            <a:r>
              <a:rPr lang="es-MX" sz="16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el nombre y correo electrónico de los evaluadores</a:t>
            </a:r>
            <a:r>
              <a:rPr lang="es-MX" sz="16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2" algn="just">
              <a:defRPr/>
            </a:pPr>
            <a:endParaRPr lang="es-MX" sz="1600" dirty="0" smtClean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es-MX" sz="16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Asegurar la </a:t>
            </a:r>
            <a:r>
              <a:rPr lang="es-MX" sz="16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disponibilidad de </a:t>
            </a:r>
            <a:r>
              <a:rPr lang="es-MX" sz="16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espacios </a:t>
            </a:r>
            <a:r>
              <a:rPr lang="es-MX" sz="16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para las reuniones de trabajo y convocar al personal que participará en estas reuniones</a:t>
            </a:r>
            <a:r>
              <a:rPr lang="es-MX" sz="16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endParaRPr lang="es-MX" sz="1600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es-MX" sz="16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Asegurar un </a:t>
            </a:r>
            <a:r>
              <a:rPr lang="es-MX" sz="16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espacio para que los evaluadores puedan, al final de cada día de trabajo, discutir lo hasta entonces visto. Apoyarlos con equipo de cómputo y material de oficina</a:t>
            </a:r>
            <a:r>
              <a:rPr lang="es-MX" sz="16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.</a:t>
            </a:r>
            <a:endParaRPr lang="es-MX" sz="1600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 idx="4294967295"/>
          </p:nvPr>
        </p:nvSpPr>
        <p:spPr>
          <a:xfrm>
            <a:off x="-130" y="78169"/>
            <a:ext cx="9144129" cy="758543"/>
          </a:xfrm>
        </p:spPr>
        <p:txBody>
          <a:bodyPr>
            <a:noAutofit/>
          </a:bodyPr>
          <a:lstStyle/>
          <a:p>
            <a:pPr algn="l"/>
            <a:r>
              <a:rPr lang="es-MX" sz="3000" b="1" dirty="0" smtClean="0">
                <a:latin typeface="Soberana Sans" pitchFamily="50" charset="0"/>
              </a:rPr>
              <a:t>VI. DESARROLLO DE LA VISITA </a:t>
            </a:r>
            <a:endParaRPr lang="es-MX" sz="3000" b="1" dirty="0">
              <a:latin typeface="Soberana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296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 txBox="1">
            <a:spLocks/>
          </p:cNvSpPr>
          <p:nvPr/>
        </p:nvSpPr>
        <p:spPr>
          <a:xfrm>
            <a:off x="-5744" y="864000"/>
            <a:ext cx="9149744" cy="587727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914400" lvl="1" indent="-457200" algn="just">
              <a:buFont typeface="+mj-lt"/>
              <a:buAutoNum type="arabicParenR" startAt="2"/>
              <a:defRPr/>
            </a:pP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Enviar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la agenda definitiva a la atención del </a:t>
            </a:r>
            <a:r>
              <a:rPr lang="es-MX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Mtra. Julieta </a:t>
            </a:r>
            <a:r>
              <a:rPr lang="es-MX" b="1" dirty="0" err="1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Nishisawa</a:t>
            </a:r>
            <a:r>
              <a:rPr lang="es-MX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 Calatayud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, Directora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 Fortalecimiento Institucional, con copia a la </a:t>
            </a:r>
            <a:r>
              <a:rPr lang="es-MX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Mtra. Rocío Chávez Mayo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, Subdirectora de Fomento Institucional a los correos </a:t>
            </a:r>
            <a:r>
              <a:rPr lang="es-MX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julieta.nishisawa@sep.gob.mx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y </a:t>
            </a:r>
            <a:r>
              <a:rPr lang="es-MX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rocioc@sep.gob.mx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, mínimo 15 días hábiles antes de la visita, toda vez que de ello dependerá la compra del boleto de avión, en su caso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1" algn="just">
              <a:defRPr/>
            </a:pPr>
            <a:endParaRPr lang="es-MX" sz="1200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914400" lvl="1" indent="-457200" algn="just">
              <a:buFont typeface="+mj-lt"/>
              <a:buAutoNum type="arabicParenR" startAt="3"/>
              <a:defRPr/>
            </a:pP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La agenda de trabajo deberá considerar la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evaluación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“In-Situ” de las DES, por lo que deberá estimarse el tiempo de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traslado entre Campus.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 idx="4294967295"/>
          </p:nvPr>
        </p:nvSpPr>
        <p:spPr>
          <a:xfrm>
            <a:off x="-130" y="78169"/>
            <a:ext cx="9144129" cy="758543"/>
          </a:xfrm>
        </p:spPr>
        <p:txBody>
          <a:bodyPr>
            <a:noAutofit/>
          </a:bodyPr>
          <a:lstStyle/>
          <a:p>
            <a:pPr algn="l"/>
            <a:r>
              <a:rPr lang="es-MX" sz="3000" b="1" dirty="0" smtClean="0">
                <a:latin typeface="Soberana Sans" pitchFamily="50" charset="0"/>
              </a:rPr>
              <a:t>VI. DESARROLLO DE LA VISITA </a:t>
            </a:r>
            <a:endParaRPr lang="es-MX" sz="3000" b="1" dirty="0">
              <a:latin typeface="Soberana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264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 txBox="1">
            <a:spLocks/>
          </p:cNvSpPr>
          <p:nvPr/>
        </p:nvSpPr>
        <p:spPr>
          <a:xfrm>
            <a:off x="0" y="864000"/>
            <a:ext cx="9149744" cy="5994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914400" lvl="1" indent="-457200" algn="just">
              <a:buFont typeface="+mj-lt"/>
              <a:buAutoNum type="alphaUcPeriod" startAt="2"/>
              <a:defRPr/>
            </a:pPr>
            <a:r>
              <a:rPr lang="es-MX" sz="2000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Durante la visita:</a:t>
            </a:r>
          </a:p>
          <a:p>
            <a:pPr lvl="1" algn="just">
              <a:defRPr/>
            </a:pPr>
            <a:endParaRPr lang="es-MX" dirty="0" smtClean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914400" lvl="1" indent="-457200" algn="just">
              <a:buFont typeface="+mj-lt"/>
              <a:buAutoNum type="arabicParenR"/>
              <a:defRPr/>
            </a:pP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Plática inicial (</a:t>
            </a:r>
            <a:r>
              <a:rPr lang="es-MX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reunión plenaria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) con las autoridades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universitarias (Rector, titulares de las Secretarías y Direcciones),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directivos de las DES (todas o algunas) y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equipo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 planeación, para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definir los objetivos de la evaluación y la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mecánica de trabajo.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A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lo largo de la visita, los evaluadores podrán solicitar información complementaria que consideren pertinente.</a:t>
            </a:r>
          </a:p>
          <a:p>
            <a:pPr lvl="1" algn="just">
              <a:defRPr/>
            </a:pPr>
            <a:endParaRPr lang="es-MX" dirty="0" smtClean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914400" lvl="1" indent="-457200" algn="just">
              <a:buFont typeface="+mj-lt"/>
              <a:buAutoNum type="arabicParenR" startAt="2"/>
              <a:defRPr/>
            </a:pP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Reunión con el cuerpo directivo central responsable de la elaboración del PIFI y </a:t>
            </a:r>
            <a:r>
              <a:rPr lang="es-MX" dirty="0" err="1">
                <a:latin typeface="Soberana Sans" pitchFamily="50" charset="0"/>
                <a:ea typeface="Calibri" pitchFamily="34" charset="0"/>
                <a:cs typeface="Times New Roman" pitchFamily="18" charset="0"/>
              </a:rPr>
              <a:t>ProGES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. En esta reunión se dialogará sobre los logros, rezagos y cualquier otro aspecto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relevante relacionado con el proceso de formulación de dichos documentos.</a:t>
            </a:r>
            <a:endParaRPr lang="es-MX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-130" y="78169"/>
            <a:ext cx="9144129" cy="7585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3000" b="1" dirty="0" smtClean="0">
                <a:latin typeface="Soberana Sans" pitchFamily="50" charset="0"/>
              </a:rPr>
              <a:t>VI. DESARROLLO DE LA VISITA </a:t>
            </a:r>
            <a:endParaRPr lang="es-MX" sz="3000" b="1" dirty="0">
              <a:latin typeface="Soberana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952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 txBox="1">
            <a:spLocks/>
          </p:cNvSpPr>
          <p:nvPr/>
        </p:nvSpPr>
        <p:spPr>
          <a:xfrm>
            <a:off x="2419" y="864000"/>
            <a:ext cx="9149744" cy="59600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914400" lvl="1" indent="-457200" algn="just">
              <a:buFont typeface="+mj-lt"/>
              <a:buAutoNum type="arabicParenR" startAt="3"/>
              <a:defRPr/>
            </a:pP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Se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deberán  visitar el mayor número de DES, dando prioridad, en su caso, a las que no fueron atendidas en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las visitas realizadas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en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2009, 2011 y 2013.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El personal de las DES presentará sus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logros basados en las evidencias registradas en el sistema e-PIFI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y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los evaluadores podrán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hacer cuestionamientos que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les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permitan verificarlo. En estas visitas se deberá programar asistir a los laboratorios, bibliotecas, centros de cómputo, etc., que hayan sido equipados con apoyos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recibidos por los fondos que confluyen en la metodología del PIFI,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por lo que se sugiere que este equipo esté debidamente identificado.</a:t>
            </a:r>
          </a:p>
          <a:p>
            <a:pPr lvl="1" algn="just">
              <a:defRPr/>
            </a:pPr>
            <a:endParaRPr lang="es-MX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914400" lvl="1" indent="-457200" algn="just">
              <a:buFont typeface="+mj-lt"/>
              <a:buAutoNum type="arabicParenR" startAt="4"/>
              <a:defRPr/>
            </a:pP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Reunión final con el equipo de planeación para discutir aspectos relacionados con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la gestión institucional y la operación del Programa. </a:t>
            </a:r>
          </a:p>
          <a:p>
            <a:pPr lvl="1" algn="just">
              <a:defRPr/>
            </a:pPr>
            <a:endParaRPr lang="es-MX" dirty="0" smtClean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914400" lvl="1" indent="-457200" algn="just">
              <a:buFont typeface="+mj-lt"/>
              <a:buAutoNum type="arabicParenR" startAt="5"/>
              <a:defRPr/>
            </a:pP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Cierre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 la visita.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-130" y="78169"/>
            <a:ext cx="9144129" cy="7585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3000" b="1" dirty="0" smtClean="0">
                <a:latin typeface="Soberana Sans" pitchFamily="50" charset="0"/>
              </a:rPr>
              <a:t>VI. DESARROLLO DE LA VISITA </a:t>
            </a:r>
            <a:endParaRPr lang="es-MX" sz="3000" b="1" dirty="0">
              <a:latin typeface="Soberana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354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 txBox="1">
            <a:spLocks/>
          </p:cNvSpPr>
          <p:nvPr/>
        </p:nvSpPr>
        <p:spPr>
          <a:xfrm>
            <a:off x="-5744" y="864000"/>
            <a:ext cx="9149744" cy="600941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algn="just">
              <a:defRPr/>
            </a:pPr>
            <a:r>
              <a:rPr lang="es-MX" sz="22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La </a:t>
            </a:r>
            <a:r>
              <a:rPr lang="es-MX" sz="22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agenda de trabajo deberá elaborarse por los evaluadores conjuntamente con el responsable institucional de coordinar la visita de seguimiento. </a:t>
            </a:r>
            <a:r>
              <a:rPr lang="es-MX" sz="22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Para </a:t>
            </a:r>
            <a:r>
              <a:rPr lang="es-MX" sz="22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su elaboración deberá tomarse en cuenta</a:t>
            </a:r>
            <a:r>
              <a:rPr lang="es-MX" sz="22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algn="just">
              <a:defRPr/>
            </a:pPr>
            <a:endParaRPr lang="es-MX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800100" lvl="1" indent="-342900" algn="just">
              <a:buFont typeface="Wingdings" pitchFamily="2" charset="2"/>
              <a:buChar char="Ø"/>
              <a:defRPr/>
            </a:pP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Días programados para la 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visita.</a:t>
            </a:r>
            <a:endParaRPr lang="es-MX" sz="2000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800100" lvl="1" indent="-342900" algn="just">
              <a:buFont typeface="Wingdings" pitchFamily="2" charset="2"/>
              <a:buChar char="Ø"/>
              <a:defRPr/>
            </a:pP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Número de evaluadores 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participantes.</a:t>
            </a:r>
            <a:endParaRPr lang="es-MX" sz="2000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800100" lvl="1" indent="-342900" algn="just">
              <a:buFont typeface="Wingdings" pitchFamily="2" charset="2"/>
              <a:buChar char="Ø"/>
              <a:defRPr/>
            </a:pP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DES que conforman la 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institución.</a:t>
            </a:r>
            <a:endParaRPr lang="es-MX" sz="2000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800100" lvl="1" indent="-342900" algn="just">
              <a:buFont typeface="Wingdings" pitchFamily="2" charset="2"/>
              <a:buChar char="Ø"/>
              <a:defRPr/>
            </a:pP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Distancia entre 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DES.</a:t>
            </a:r>
            <a:endParaRPr lang="es-MX" sz="2000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800100" lvl="1" indent="-342900" algn="just">
              <a:buFont typeface="Wingdings" pitchFamily="2" charset="2"/>
              <a:buChar char="Ø"/>
              <a:defRPr/>
            </a:pP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Aspectos a evaluar de acuerdo con el 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instrumento.</a:t>
            </a:r>
            <a:endParaRPr lang="es-MX" sz="2000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800100" lvl="1" indent="-342900" algn="just">
              <a:buFont typeface="Wingdings" pitchFamily="2" charset="2"/>
              <a:buChar char="Ø"/>
              <a:defRPr/>
            </a:pP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Las jornadas de trabajo que serán de las 9:00 </a:t>
            </a:r>
            <a:r>
              <a:rPr lang="es-MX" sz="2000" dirty="0" err="1">
                <a:latin typeface="Soberana Sans" pitchFamily="50" charset="0"/>
                <a:ea typeface="Calibri" pitchFamily="34" charset="0"/>
                <a:cs typeface="Times New Roman" pitchFamily="18" charset="0"/>
              </a:rPr>
              <a:t>hrs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. a las 19:00 </a:t>
            </a:r>
            <a:r>
              <a:rPr lang="es-MX" sz="2000" dirty="0" err="1">
                <a:latin typeface="Soberana Sans" pitchFamily="50" charset="0"/>
                <a:ea typeface="Calibri" pitchFamily="34" charset="0"/>
                <a:cs typeface="Times New Roman" pitchFamily="18" charset="0"/>
              </a:rPr>
              <a:t>hrs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. Con recesos y tiempo para comer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algn="just">
              <a:defRPr/>
            </a:pPr>
            <a:endParaRPr lang="es-MX" sz="1600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s-MX" sz="22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Aspectos </a:t>
            </a:r>
            <a:r>
              <a:rPr lang="es-MX" sz="22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que la agenda deberá contener, entre otros</a:t>
            </a:r>
            <a:r>
              <a:rPr lang="es-MX" sz="22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algn="just">
              <a:defRPr/>
            </a:pPr>
            <a:endParaRPr lang="es-MX" sz="2000" dirty="0" smtClean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800100" lvl="1" indent="-342900" algn="just">
              <a:buFont typeface="Wingdings" pitchFamily="2" charset="2"/>
              <a:buChar char="Ø"/>
              <a:defRPr/>
            </a:pP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Reunión inicial con el Cuerpo Directivo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Central (Titular de la institución y titulares de las Secretarías y Direcciones).</a:t>
            </a:r>
          </a:p>
          <a:p>
            <a:pPr marL="800100" lvl="1" indent="-342900" algn="just">
              <a:buFont typeface="Wingdings" pitchFamily="2" charset="2"/>
              <a:buChar char="Ø"/>
              <a:defRPr/>
            </a:pP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Reunión con el personal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del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área de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planeación y responsables  de los proyectos </a:t>
            </a:r>
            <a:r>
              <a:rPr lang="es-MX" dirty="0" err="1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ProGES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para abordar el tema de la gestión institucional y operación del Programa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.</a:t>
            </a:r>
            <a:endParaRPr lang="es-MX" sz="2000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lvl="1" algn="just">
              <a:defRPr/>
            </a:pPr>
            <a:endParaRPr lang="es-MX" sz="2000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 idx="4294967295"/>
          </p:nvPr>
        </p:nvSpPr>
        <p:spPr>
          <a:xfrm>
            <a:off x="-130" y="86333"/>
            <a:ext cx="9144129" cy="702863"/>
          </a:xfrm>
        </p:spPr>
        <p:txBody>
          <a:bodyPr>
            <a:noAutofit/>
          </a:bodyPr>
          <a:lstStyle/>
          <a:p>
            <a:pPr algn="l"/>
            <a:r>
              <a:rPr lang="es-MX" sz="3000" b="1" dirty="0" smtClean="0">
                <a:latin typeface="Soberana Sans" pitchFamily="50" charset="0"/>
              </a:rPr>
              <a:t>VII. AGENDA DE TRABAJO</a:t>
            </a:r>
            <a:endParaRPr lang="es-MX" sz="3000" b="1" dirty="0">
              <a:latin typeface="Soberana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061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 txBox="1">
            <a:spLocks/>
          </p:cNvSpPr>
          <p:nvPr/>
        </p:nvSpPr>
        <p:spPr>
          <a:xfrm>
            <a:off x="2840" y="864000"/>
            <a:ext cx="9149744" cy="594928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800100" lvl="1" indent="-342900" algn="just">
              <a:buFont typeface="Wingdings" pitchFamily="2" charset="2"/>
              <a:buChar char="Ø"/>
              <a:defRPr/>
            </a:pP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Reunión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con el personal de las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DES y responsables de proyectos </a:t>
            </a:r>
            <a:r>
              <a:rPr lang="es-MX" dirty="0" err="1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ProDES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.</a:t>
            </a:r>
            <a:endParaRPr lang="es-MX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800100" lvl="1" indent="-342900" algn="just">
              <a:buFont typeface="Wingdings" pitchFamily="2" charset="2"/>
              <a:buChar char="Ø"/>
              <a:defRPr/>
            </a:pP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Reunión exclusiva de los evaluadores para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el consenso del día.</a:t>
            </a:r>
            <a:endParaRPr lang="es-MX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800100" lvl="1" indent="-342900" algn="just">
              <a:buFont typeface="Wingdings" pitchFamily="2" charset="2"/>
              <a:buChar char="Ø"/>
              <a:defRPr/>
            </a:pP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Reunión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exclusiva de los evaluadores para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cierre del seguimiento “In-Situ”.</a:t>
            </a:r>
          </a:p>
          <a:p>
            <a:pPr lvl="1" algn="just">
              <a:defRPr/>
            </a:pPr>
            <a:endParaRPr lang="es-MX" sz="1400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El siguiente ejemplo de </a:t>
            </a:r>
            <a:r>
              <a:rPr lang="es-MX" sz="2000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Agenda de Trabajo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 tiene como objetivo mostrar, de forma general, los espacios a visitar, los tiempos 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estimados para las visitas y traslados a los Campus, 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el personal que participa, así como los aspectos que deben revisarse en cada caso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1" algn="just">
              <a:defRPr/>
            </a:pPr>
            <a:endParaRPr lang="es-MX" sz="1400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El 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ejemplo se basó en una institución con seis DES, dos días para la realización de la visita y distancias relativamente cercanas entre una DES y otra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1" algn="just">
              <a:defRPr/>
            </a:pPr>
            <a:endParaRPr lang="es-MX" sz="1400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Dependiendo de la dimensión de la institución y los días programados para la visita, la agenda deberá ajustarse, por eso la importancia de consensarla entre los evaluadores y el responsable institucional de coordinar la visita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.</a:t>
            </a:r>
            <a:endParaRPr lang="es-MX" sz="2000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-130" y="86333"/>
            <a:ext cx="9144129" cy="70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3000" b="1" dirty="0" smtClean="0">
                <a:latin typeface="Soberana Sans" pitchFamily="50" charset="0"/>
              </a:rPr>
              <a:t>VII. AGENDA DE TRABAJO</a:t>
            </a:r>
            <a:endParaRPr lang="es-MX" sz="3000" b="1" dirty="0">
              <a:latin typeface="Soberana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704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254921"/>
              </p:ext>
            </p:extLst>
          </p:nvPr>
        </p:nvGraphicFramePr>
        <p:xfrm>
          <a:off x="156488" y="1859684"/>
          <a:ext cx="8856984" cy="3553495"/>
        </p:xfrm>
        <a:graphic>
          <a:graphicData uri="http://schemas.openxmlformats.org/drawingml/2006/table">
            <a:tbl>
              <a:tblPr/>
              <a:tblGrid>
                <a:gridCol w="1090513"/>
                <a:gridCol w="3362416"/>
                <a:gridCol w="1676664"/>
                <a:gridCol w="2727391"/>
              </a:tblGrid>
              <a:tr h="14853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Fecha: </a:t>
                      </a:r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20 de mayo de 2015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9466" marR="9466" marT="9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9466" marR="9466" marT="9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9466" marR="9466" marT="9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1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Hora</a:t>
                      </a:r>
                    </a:p>
                  </a:txBody>
                  <a:tcPr marL="9466" marR="9466" marT="9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Actividad</a:t>
                      </a:r>
                    </a:p>
                  </a:txBody>
                  <a:tcPr marL="9466" marR="9466" marT="9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Responsable</a:t>
                      </a:r>
                    </a:p>
                  </a:txBody>
                  <a:tcPr marL="9466" marR="9466" marT="9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Observaciones</a:t>
                      </a:r>
                    </a:p>
                  </a:txBody>
                  <a:tcPr marL="9466" marR="9466" marT="9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 </a:t>
                      </a:r>
                    </a:p>
                  </a:txBody>
                  <a:tcPr marL="9466" marR="9466" marT="9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Llegada de los evaluadores</a:t>
                      </a:r>
                    </a:p>
                  </a:txBody>
                  <a:tcPr marL="9466" marR="9466" marT="9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 </a:t>
                      </a:r>
                    </a:p>
                  </a:txBody>
                  <a:tcPr marL="9466" marR="9466" marT="9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Reservación en el Hotel </a:t>
                      </a:r>
                      <a:r>
                        <a:rPr lang="es-MX" sz="900" b="0" i="0" u="none" strike="noStrike" dirty="0" smtClean="0">
                          <a:solidFill>
                            <a:schemeClr val="tx1"/>
                          </a:solidFill>
                          <a:latin typeface="Soberana Sans" pitchFamily="50" charset="0"/>
                        </a:rPr>
                        <a:t>(indicar</a:t>
                      </a:r>
                      <a:r>
                        <a:rPr lang="es-MX" sz="900" b="0" i="0" u="none" strike="noStrike" baseline="0" dirty="0" smtClean="0">
                          <a:solidFill>
                            <a:schemeClr val="tx1"/>
                          </a:solidFill>
                          <a:latin typeface="Soberana Sans" pitchFamily="50" charset="0"/>
                        </a:rPr>
                        <a:t> nombre)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latin typeface="Soberana Sans" pitchFamily="50" charset="0"/>
                      </a:endParaRPr>
                    </a:p>
                  </a:txBody>
                  <a:tcPr marL="9466" marR="9466" marT="9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60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 </a:t>
                      </a:r>
                    </a:p>
                  </a:txBody>
                  <a:tcPr marL="9466" marR="9466" marT="9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Presentación del Responsable Institucional del PIFI y Coordinador de la visita de Seguimiento</a:t>
                      </a:r>
                    </a:p>
                  </a:txBody>
                  <a:tcPr marL="9466" marR="9466" marT="94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Nombre y cargo</a:t>
                      </a:r>
                    </a:p>
                  </a:txBody>
                  <a:tcPr marL="9466" marR="9466" marT="94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Acordar la hora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y definir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el nombre de la persona quién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recogerá </a:t>
                      </a:r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a los evaluadores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para </a:t>
                      </a:r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trasladarlos a la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institución.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9466" marR="9466" marT="9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972">
                <a:tc gridSpan="4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Fecha: 21 de mayo de  2015</a:t>
                      </a:r>
                    </a:p>
                  </a:txBody>
                  <a:tcPr marL="9466" marR="9466" marT="9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9466" marR="9466" marT="9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9466" marR="9466" marT="9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97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Hora</a:t>
                      </a:r>
                    </a:p>
                  </a:txBody>
                  <a:tcPr marL="9466" marR="9466" marT="9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Actividad</a:t>
                      </a:r>
                    </a:p>
                  </a:txBody>
                  <a:tcPr marL="9466" marR="9466" marT="9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Responsable</a:t>
                      </a:r>
                    </a:p>
                  </a:txBody>
                  <a:tcPr marL="9466" marR="9466" marT="9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Observaciones</a:t>
                      </a:r>
                    </a:p>
                  </a:txBody>
                  <a:tcPr marL="9466" marR="9466" marT="9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8972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8:30-9:00 hrs.</a:t>
                      </a:r>
                    </a:p>
                  </a:txBody>
                  <a:tcPr marL="9466" marR="9466" marT="94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Traslado de los evaluadores a la institución</a:t>
                      </a:r>
                    </a:p>
                  </a:txBody>
                  <a:tcPr marL="9466" marR="9466" marT="94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Nombre y cargo</a:t>
                      </a:r>
                    </a:p>
                  </a:txBody>
                  <a:tcPr marL="9466" marR="9466" marT="9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 </a:t>
                      </a:r>
                    </a:p>
                  </a:txBody>
                  <a:tcPr marL="9466" marR="9466" marT="9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972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9:00-9:30 </a:t>
                      </a:r>
                      <a:r>
                        <a:rPr lang="es-ES" sz="900" b="0" i="0" u="none" strike="noStrike" dirty="0" err="1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hrs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.</a:t>
                      </a:r>
                    </a:p>
                  </a:txBody>
                  <a:tcPr marL="9466" marR="9466" marT="94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Reunión plenaria para dar inicio a la visita de seguimiento</a:t>
                      </a:r>
                    </a:p>
                  </a:txBody>
                  <a:tcPr marL="9466" marR="9466" marT="94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 </a:t>
                      </a:r>
                    </a:p>
                  </a:txBody>
                  <a:tcPr marL="9466" marR="9466" marT="94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Preside Sr.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Rector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y l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o </a:t>
                      </a:r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acompaña el equipo de trabajo más cercano. Por ejemplo Secretario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Académico, Secretario Administrativo, Directores y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Coordinadores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Generales de primer </a:t>
                      </a:r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nivel.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Se </a:t>
                      </a:r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presentan los objetivos de la visita y la agenda de trabajo.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Al final de la reunión, la institución  entregará </a:t>
                      </a:r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del material complementario (mismo que se subió a la página del PIFI)</a:t>
                      </a:r>
                    </a:p>
                  </a:txBody>
                  <a:tcPr marL="9466" marR="9466" marT="94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972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9:30- 11:00 </a:t>
                      </a:r>
                      <a:r>
                        <a:rPr lang="es-ES" sz="900" b="0" i="0" u="none" strike="noStrike" dirty="0" err="1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hrs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.</a:t>
                      </a:r>
                    </a:p>
                  </a:txBody>
                  <a:tcPr marL="9466" marR="9466" marT="94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Reunión con el equipo responsable de formular el PIFI y el </a:t>
                      </a:r>
                      <a:r>
                        <a:rPr lang="es-MX" sz="900" b="0" i="0" u="none" strike="noStrike" dirty="0" err="1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ProGES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, así como los responsable de los proyectos de la Gestión.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9466" marR="9466" marT="94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Nombre y cargo</a:t>
                      </a:r>
                    </a:p>
                  </a:txBody>
                  <a:tcPr marL="9466" marR="9466" marT="94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Presentación de la situación actual de la institución y principales logros, muestra de las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evidencias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, 20 minutos.</a:t>
                      </a:r>
                    </a:p>
                    <a:p>
                      <a:pPr algn="l" fontAlgn="ctr"/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Preguntas por parte de los evaluadores, participación del equipo y aplicación del instrumento, en lo correspondiente, 60 minutos.</a:t>
                      </a:r>
                    </a:p>
                    <a:p>
                      <a:pPr algn="l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Cierre de la reunión, 10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minutos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9466" marR="9466" marT="94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-130" y="86333"/>
            <a:ext cx="9144129" cy="70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3000" b="1" dirty="0" smtClean="0">
                <a:latin typeface="Soberana Sans" pitchFamily="50" charset="0"/>
              </a:rPr>
              <a:t>VII. AGENDA DE TRABAJO</a:t>
            </a:r>
            <a:endParaRPr lang="es-MX" sz="3000" b="1" dirty="0">
              <a:latin typeface="Soberana Sans" pitchFamily="50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181259"/>
              </p:ext>
            </p:extLst>
          </p:nvPr>
        </p:nvGraphicFramePr>
        <p:xfrm>
          <a:off x="179413" y="770128"/>
          <a:ext cx="8785041" cy="1121920"/>
        </p:xfrm>
        <a:graphic>
          <a:graphicData uri="http://schemas.openxmlformats.org/drawingml/2006/table">
            <a:tbl>
              <a:tblPr/>
              <a:tblGrid>
                <a:gridCol w="1081655"/>
                <a:gridCol w="3335104"/>
                <a:gridCol w="1663045"/>
                <a:gridCol w="2705237"/>
              </a:tblGrid>
              <a:tr h="288032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PROGRAMA INTEGRAL DE FORTALECIMIENTO INSTITUCIONAL</a:t>
                      </a:r>
                    </a:p>
                  </a:txBody>
                  <a:tcPr marL="9466" marR="9466" marT="94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1602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Seguimiento “</a:t>
                      </a:r>
                      <a:r>
                        <a:rPr lang="es-ES" sz="1600" b="1" i="1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In-Situ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"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2015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9466" marR="9466" marT="94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1602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Universidad Autónoma </a:t>
                      </a:r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de …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9466" marR="9466" marT="94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1602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Agenda de Trabajo </a:t>
                      </a:r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del</a:t>
                      </a:r>
                      <a:r>
                        <a:rPr lang="es-MX" sz="1200" b="1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21 </a:t>
                      </a:r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al 22 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de </a:t>
                      </a:r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mayo 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de </a:t>
                      </a:r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2015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9466" marR="9466" marT="94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48534"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9466" marR="9466" marT="94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9466" marR="9466" marT="94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9466" marR="9466" marT="94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9466" marR="9466" marT="94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7514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173063"/>
              </p:ext>
            </p:extLst>
          </p:nvPr>
        </p:nvGraphicFramePr>
        <p:xfrm>
          <a:off x="395536" y="1340768"/>
          <a:ext cx="8424936" cy="4663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368"/>
                <a:gridCol w="6568200"/>
                <a:gridCol w="928368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s-MX" sz="2800" dirty="0" smtClean="0">
                          <a:latin typeface="Soberana Sans" pitchFamily="50" charset="0"/>
                        </a:rPr>
                        <a:t>CONTENIDO</a:t>
                      </a:r>
                      <a:endParaRPr lang="es-MX" sz="2800" dirty="0">
                        <a:latin typeface="Soberana Sans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>
                          <a:latin typeface="Soberana Sans" pitchFamily="50" charset="0"/>
                        </a:rPr>
                        <a:t>I</a:t>
                      </a:r>
                      <a:endParaRPr lang="es-MX" sz="2800" b="1" dirty="0">
                        <a:latin typeface="Soberana Sans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800" b="0" dirty="0" smtClean="0">
                          <a:latin typeface="Soberana Sans" pitchFamily="50" charset="0"/>
                        </a:rPr>
                        <a:t>Presentación			</a:t>
                      </a:r>
                      <a:endParaRPr lang="es-MX" sz="2800" b="0" dirty="0">
                        <a:latin typeface="Soberana Sans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>
                          <a:latin typeface="Soberana Sans" pitchFamily="50" charset="0"/>
                        </a:rPr>
                        <a:t>3</a:t>
                      </a:r>
                      <a:endParaRPr lang="es-MX" sz="2800" b="1" dirty="0">
                        <a:latin typeface="Soberana Sans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>
                          <a:latin typeface="Soberana Sans" pitchFamily="50" charset="0"/>
                        </a:rPr>
                        <a:t>II</a:t>
                      </a:r>
                      <a:endParaRPr lang="es-MX" sz="2800" b="1" dirty="0">
                        <a:latin typeface="Soberana Sans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2800" b="0" dirty="0" smtClean="0">
                          <a:latin typeface="Soberana Sans" pitchFamily="50" charset="0"/>
                        </a:rPr>
                        <a:t>Objetivos de la visita “</a:t>
                      </a:r>
                      <a:r>
                        <a:rPr lang="es-ES" sz="2800" b="0" i="1" dirty="0" smtClean="0">
                          <a:latin typeface="Soberana Sans" pitchFamily="50" charset="0"/>
                        </a:rPr>
                        <a:t>In-Situ</a:t>
                      </a:r>
                      <a:r>
                        <a:rPr lang="es-ES" sz="2800" b="0" dirty="0" smtClean="0">
                          <a:latin typeface="Soberana Sans" pitchFamily="50" charset="0"/>
                        </a:rPr>
                        <a:t>”</a:t>
                      </a:r>
                      <a:endParaRPr lang="es-MX" sz="2800" b="0" dirty="0">
                        <a:latin typeface="Soberana Sans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>
                          <a:latin typeface="Soberana Sans" pitchFamily="50" charset="0"/>
                        </a:rPr>
                        <a:t>4</a:t>
                      </a:r>
                      <a:endParaRPr lang="es-MX" sz="2800" b="1" dirty="0">
                        <a:latin typeface="Soberana Sans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>
                          <a:latin typeface="Soberana Sans" pitchFamily="50" charset="0"/>
                        </a:rPr>
                        <a:t>III</a:t>
                      </a:r>
                      <a:endParaRPr lang="es-MX" sz="2800" b="1" dirty="0">
                        <a:latin typeface="Soberana Sans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800" b="0" dirty="0" smtClean="0">
                          <a:latin typeface="Soberana Sans" pitchFamily="50" charset="0"/>
                        </a:rPr>
                        <a:t>Tiempo estimado de la visita</a:t>
                      </a:r>
                      <a:endParaRPr lang="es-MX" sz="2800" b="0" dirty="0">
                        <a:latin typeface="Soberana Sans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>
                          <a:latin typeface="Soberana Sans" pitchFamily="50" charset="0"/>
                        </a:rPr>
                        <a:t>6</a:t>
                      </a:r>
                      <a:endParaRPr lang="es-MX" sz="2800" b="1" dirty="0">
                        <a:latin typeface="Soberana Sans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>
                          <a:latin typeface="Soberana Sans" pitchFamily="50" charset="0"/>
                        </a:rPr>
                        <a:t>IV</a:t>
                      </a:r>
                      <a:endParaRPr lang="es-MX" sz="2800" b="1" dirty="0">
                        <a:latin typeface="Soberana Sans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800" b="0" dirty="0" smtClean="0">
                          <a:latin typeface="Soberana Sans" pitchFamily="50" charset="0"/>
                        </a:rPr>
                        <a:t>Materiales de apoyo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>
                          <a:latin typeface="Soberana Sans" pitchFamily="50" charset="0"/>
                        </a:rPr>
                        <a:t>7</a:t>
                      </a:r>
                      <a:endParaRPr lang="es-MX" sz="2800" b="1" dirty="0">
                        <a:latin typeface="Soberana Sans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>
                          <a:latin typeface="Soberana Sans" pitchFamily="50" charset="0"/>
                        </a:rPr>
                        <a:t>V</a:t>
                      </a:r>
                      <a:endParaRPr lang="es-MX" sz="2800" b="1" dirty="0">
                        <a:latin typeface="Soberana Sans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800" b="0" dirty="0" smtClean="0">
                          <a:latin typeface="Soberana Sans" pitchFamily="50" charset="0"/>
                        </a:rPr>
                        <a:t>Desarrollo de la visita</a:t>
                      </a:r>
                      <a:endParaRPr lang="es-MX" sz="2800" b="0" dirty="0">
                        <a:latin typeface="Soberana Sans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>
                          <a:latin typeface="Soberana Sans" pitchFamily="50" charset="0"/>
                        </a:rPr>
                        <a:t>12</a:t>
                      </a:r>
                      <a:endParaRPr lang="es-MX" sz="2800" b="1" dirty="0">
                        <a:latin typeface="Soberana Sans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>
                          <a:latin typeface="Soberana Sans" pitchFamily="50" charset="0"/>
                        </a:rPr>
                        <a:t>VI</a:t>
                      </a:r>
                      <a:endParaRPr lang="es-MX" sz="2800" b="1" dirty="0">
                        <a:latin typeface="Soberana Sans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2800" b="0" dirty="0" smtClean="0">
                          <a:latin typeface="Soberana Sans" pitchFamily="50" charset="0"/>
                        </a:rPr>
                        <a:t>Agenda de trabajo</a:t>
                      </a:r>
                      <a:endParaRPr lang="es-MX" sz="2800" b="0" dirty="0">
                        <a:latin typeface="Soberana Sans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>
                          <a:latin typeface="Soberana Sans" pitchFamily="50" charset="0"/>
                        </a:rPr>
                        <a:t>16</a:t>
                      </a:r>
                      <a:endParaRPr lang="es-MX" sz="2800" b="1" dirty="0">
                        <a:latin typeface="Soberana Sans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>
                          <a:latin typeface="Soberana Sans" pitchFamily="50" charset="0"/>
                        </a:rPr>
                        <a:t>VII</a:t>
                      </a:r>
                      <a:endParaRPr lang="es-MX" sz="2800" b="1" dirty="0">
                        <a:latin typeface="Soberana Sans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800" b="0" dirty="0" smtClean="0">
                          <a:latin typeface="Soberana Sans" pitchFamily="50" charset="0"/>
                        </a:rPr>
                        <a:t>Encuesta de Opinión</a:t>
                      </a:r>
                      <a:endParaRPr lang="es-MX" sz="2800" b="0" dirty="0">
                        <a:latin typeface="Soberana Sans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>
                          <a:latin typeface="Soberana Sans" pitchFamily="50" charset="0"/>
                        </a:rPr>
                        <a:t>23</a:t>
                      </a:r>
                      <a:endParaRPr lang="es-MX" sz="2800" b="1" dirty="0">
                        <a:latin typeface="Soberana Sans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>
                          <a:latin typeface="Soberana Sans" pitchFamily="50" charset="0"/>
                        </a:rPr>
                        <a:t>VIII</a:t>
                      </a:r>
                      <a:endParaRPr lang="es-MX" sz="2800" b="1" dirty="0">
                        <a:latin typeface="Soberana Sans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2800" b="0" dirty="0" smtClean="0">
                          <a:latin typeface="Soberana Sans" pitchFamily="50" charset="0"/>
                        </a:rPr>
                        <a:t>Envío de la encuesta de opinión</a:t>
                      </a:r>
                      <a:endParaRPr lang="es-MX" sz="2800" b="0" dirty="0">
                        <a:latin typeface="Soberana Sans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>
                          <a:latin typeface="Soberana Sans" pitchFamily="50" charset="0"/>
                        </a:rPr>
                        <a:t>25</a:t>
                      </a:r>
                      <a:endParaRPr lang="es-MX" sz="2800" b="1" dirty="0">
                        <a:latin typeface="Soberana Sans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0332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197251"/>
              </p:ext>
            </p:extLst>
          </p:nvPr>
        </p:nvGraphicFramePr>
        <p:xfrm>
          <a:off x="186141" y="931744"/>
          <a:ext cx="8850354" cy="5068492"/>
        </p:xfrm>
        <a:graphic>
          <a:graphicData uri="http://schemas.openxmlformats.org/drawingml/2006/table">
            <a:tbl>
              <a:tblPr/>
              <a:tblGrid>
                <a:gridCol w="1098854"/>
                <a:gridCol w="3388133"/>
                <a:gridCol w="1689488"/>
                <a:gridCol w="2673879"/>
              </a:tblGrid>
              <a:tr h="15062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Fecha: </a:t>
                      </a:r>
                      <a:r>
                        <a:rPr lang="es-MX" sz="1000" b="1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21 de mayo de  2015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9466" marR="9466" marT="9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9466" marR="9466" marT="9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9466" marR="9466" marT="9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14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Hora</a:t>
                      </a:r>
                    </a:p>
                  </a:txBody>
                  <a:tcPr marL="9466" marR="9466" marT="9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Actividad</a:t>
                      </a:r>
                    </a:p>
                  </a:txBody>
                  <a:tcPr marL="9466" marR="9466" marT="9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Responsable</a:t>
                      </a:r>
                    </a:p>
                  </a:txBody>
                  <a:tcPr marL="9466" marR="9466" marT="9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Observaciones</a:t>
                      </a:r>
                    </a:p>
                  </a:txBody>
                  <a:tcPr marL="9466" marR="9466" marT="94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11:00-11:15 </a:t>
                      </a:r>
                      <a:r>
                        <a:rPr lang="es-ES" sz="900" b="0" i="0" u="none" strike="noStrike" dirty="0" err="1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hrs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.</a:t>
                      </a:r>
                    </a:p>
                  </a:txBody>
                  <a:tcPr marL="9466" marR="9466" marT="94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Traslado a la primera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DES.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9466" marR="9466" marT="94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Nombre y cargo</a:t>
                      </a:r>
                    </a:p>
                  </a:txBody>
                  <a:tcPr marL="9466" marR="9466" marT="94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Se sugiere sea la que se encuentre en el mismo campus que la Rectoría o el campus más cercano. Dependiendo de la distancia se ajustará el tiempo de traslado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.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9466" marR="9466" marT="94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11:15- 13:15 hrs.</a:t>
                      </a:r>
                    </a:p>
                  </a:txBody>
                  <a:tcPr marL="6380" marR="6380" marT="63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Reunión con el equipo responsable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de la formulación del  </a:t>
                      </a:r>
                      <a:r>
                        <a:rPr lang="es-MX" sz="900" b="0" i="0" u="none" strike="noStrike" dirty="0" err="1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ProDES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1 y el responsable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del proyecto.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6380" marR="6380" marT="63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Nombre y cargo</a:t>
                      </a:r>
                    </a:p>
                  </a:txBody>
                  <a:tcPr marL="6380" marR="6380" marT="63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Participan: Profesores, estudiantes y personal directivo.</a:t>
                      </a:r>
                      <a:b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</a:br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Presentación de la situación actual de la DES y principales logros, muestra de las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evidencias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por parte del personal directivo, 20 minutos.</a:t>
                      </a:r>
                    </a:p>
                    <a:p>
                      <a:pPr algn="l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Participación de los profesores y estudiantes 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Preguntas por parte de los evaluadores, y aplicación del instrumento, en lo correspondiente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,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70 minutos</a:t>
                      </a:r>
                      <a:endParaRPr lang="es-MX" sz="900" b="0" i="0" u="none" strike="noStrike" dirty="0" smtClean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  <a:p>
                      <a:pPr algn="l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En </a:t>
                      </a:r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su caso, visita a los laboratorios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, bibliotecas, centro de cómputo, entre otros, equipados </a:t>
                      </a:r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con recursos del PIFI. Evidencia de que el equipo fue adquirido con estos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recursos,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30 minutos</a:t>
                      </a:r>
                    </a:p>
                  </a:txBody>
                  <a:tcPr marL="6380" marR="6380" marT="63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13:15-13:30 </a:t>
                      </a:r>
                      <a:r>
                        <a:rPr lang="es-ES" sz="900" b="0" i="0" u="none" strike="noStrike" dirty="0" err="1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hrs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.</a:t>
                      </a:r>
                    </a:p>
                  </a:txBody>
                  <a:tcPr marL="6380" marR="6380" marT="63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Traslado a la segunda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DES.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6380" marR="6380" marT="63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Nombre y cargo</a:t>
                      </a:r>
                    </a:p>
                  </a:txBody>
                  <a:tcPr marL="6380" marR="6380" marT="63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Se sugiere sea la que se encuentre en el mismo campus que la Rectoría o el campus más cercano. Dependiendo de la distancia se ajustará el tiempo de traslado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.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6380" marR="6380" marT="63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13:30-15:30 </a:t>
                      </a:r>
                      <a:r>
                        <a:rPr lang="es-ES" sz="900" b="0" i="0" u="none" strike="noStrike" dirty="0" err="1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hrs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.</a:t>
                      </a:r>
                    </a:p>
                  </a:txBody>
                  <a:tcPr marL="6380" marR="6380" marT="63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Reunión con el equipo responsable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de la formulación del </a:t>
                      </a:r>
                      <a:r>
                        <a:rPr lang="es-MX" sz="900" b="0" i="0" u="none" strike="noStrike" dirty="0" err="1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ProDES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2 y el responsable del proyecto.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6380" marR="6380" marT="63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Nombre y cargo</a:t>
                      </a:r>
                    </a:p>
                  </a:txBody>
                  <a:tcPr marL="6380" marR="6380" marT="63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Participan: Profesores, estudiantes y personal directivo.</a:t>
                      </a:r>
                      <a:b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</a:b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Presentación de la situación actual de la DES y principales logros, muestra de las evidencias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por parte del personal directivo, 20 minutos.</a:t>
                      </a:r>
                    </a:p>
                    <a:p>
                      <a:pPr algn="l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Participación de los profesores y estudiantes 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Preguntas por parte de los evaluadores, y aplicación del instrumento, en lo correspondiente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,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70 minutos</a:t>
                      </a:r>
                      <a:endParaRPr lang="es-MX" sz="900" b="0" i="0" u="none" strike="noStrike" dirty="0" smtClean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  <a:p>
                      <a:pPr algn="l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En su caso, visita a los laboratorios , bibliotecas, centro de cómputo, entre otros, equipados con recursos del PIFI. Evidencia de que el equipo fue adquirido con estos recursos,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30 minutos.</a:t>
                      </a:r>
                    </a:p>
                  </a:txBody>
                  <a:tcPr marL="6380" marR="6380" marT="63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1 Título"/>
          <p:cNvSpPr txBox="1">
            <a:spLocks/>
          </p:cNvSpPr>
          <p:nvPr/>
        </p:nvSpPr>
        <p:spPr>
          <a:xfrm>
            <a:off x="-130" y="86333"/>
            <a:ext cx="9144129" cy="70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3000" b="1" dirty="0" smtClean="0">
                <a:latin typeface="Soberana Sans" pitchFamily="50" charset="0"/>
              </a:rPr>
              <a:t>VII. AGENDA DE TRABAJO</a:t>
            </a:r>
            <a:endParaRPr lang="es-MX" sz="3000" b="1" dirty="0">
              <a:latin typeface="Soberana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995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493978"/>
              </p:ext>
            </p:extLst>
          </p:nvPr>
        </p:nvGraphicFramePr>
        <p:xfrm>
          <a:off x="179512" y="901380"/>
          <a:ext cx="8856983" cy="2889016"/>
        </p:xfrm>
        <a:graphic>
          <a:graphicData uri="http://schemas.openxmlformats.org/drawingml/2006/table">
            <a:tbl>
              <a:tblPr/>
              <a:tblGrid>
                <a:gridCol w="1099677"/>
                <a:gridCol w="3390670"/>
                <a:gridCol w="1690755"/>
                <a:gridCol w="2675881"/>
              </a:tblGrid>
              <a:tr h="0">
                <a:tc gridSpan="4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Fecha: 21 de mayo de  2015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Hora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Actividad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Responsable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Observaciones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7562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15:30-17:00 </a:t>
                      </a:r>
                      <a:r>
                        <a:rPr lang="es-ES" sz="900" b="0" i="0" u="none" strike="noStrike" dirty="0" err="1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hrs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.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COMIDA y traslado a la tercera DES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47562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17:00-19:00 </a:t>
                      </a:r>
                      <a:r>
                        <a:rPr lang="es-ES" sz="900" b="0" i="0" u="none" strike="noStrike" dirty="0" err="1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hrs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.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Reunión con el equipo responsable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de la formulación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del </a:t>
                      </a:r>
                      <a:r>
                        <a:rPr lang="es-MX" sz="900" b="0" i="0" u="none" strike="noStrike" dirty="0" err="1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ProDES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3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y el responsable del proyecto.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Nombre y cargo</a:t>
                      </a:r>
                    </a:p>
                  </a:txBody>
                  <a:tcPr marL="6380" marR="6380" marT="63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Participan: Profesores, estudiantes y personal directivo.</a:t>
                      </a:r>
                      <a:b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</a:b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Presentación de la situación actual de la DES y principales logros, muestra de las evidencias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por parte del personal directivo, 20 minutos.</a:t>
                      </a:r>
                    </a:p>
                    <a:p>
                      <a:pPr algn="l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Participación de los profesores y estudiantes 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Preguntas por parte de los evaluadores, y aplicación del instrumento, en lo correspondiente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,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70 minutos</a:t>
                      </a:r>
                      <a:endParaRPr lang="es-MX" sz="900" b="0" i="0" u="none" strike="noStrike" dirty="0" smtClean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  <a:p>
                      <a:pPr algn="l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En su caso, visita a los laboratorios , bibliotecas, centro de cómputo, entre otros, equipados con recursos del PIFI. Evidencia de que el equipo fue adquirido con estos recursos,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30 minutos</a:t>
                      </a:r>
                    </a:p>
                  </a:txBody>
                  <a:tcPr marL="6380" marR="6380" marT="63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62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19:00-20:00 </a:t>
                      </a:r>
                      <a:r>
                        <a:rPr lang="es-ES" sz="900" b="0" i="0" u="none" strike="noStrike" dirty="0" err="1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hrs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.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Reunión exclusiva de los evaluadores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 </a:t>
                      </a:r>
                    </a:p>
                  </a:txBody>
                  <a:tcPr marL="6380" marR="6380" marT="63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Discusión de lo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revisado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hasta </a:t>
                      </a:r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el momento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. Avance en el </a:t>
                      </a:r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llenado del instrumento.</a:t>
                      </a:r>
                    </a:p>
                  </a:txBody>
                  <a:tcPr marL="6380" marR="6380" marT="63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62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20:00-20:30 </a:t>
                      </a:r>
                      <a:r>
                        <a:rPr lang="es-ES" sz="900" b="0" i="0" u="none" strike="noStrike" dirty="0" err="1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hrs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Traslado de los evaluadores al hotel u otro lugar para la cena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1 Título"/>
          <p:cNvSpPr txBox="1">
            <a:spLocks/>
          </p:cNvSpPr>
          <p:nvPr/>
        </p:nvSpPr>
        <p:spPr>
          <a:xfrm>
            <a:off x="-130" y="86333"/>
            <a:ext cx="9144129" cy="70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3000" b="1" dirty="0" smtClean="0">
                <a:latin typeface="Soberana Sans" pitchFamily="50" charset="0"/>
              </a:rPr>
              <a:t>VII. AGENDA DE TRABAJO</a:t>
            </a:r>
            <a:endParaRPr lang="es-MX" sz="3000" b="1" dirty="0">
              <a:latin typeface="Soberana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4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273181"/>
              </p:ext>
            </p:extLst>
          </p:nvPr>
        </p:nvGraphicFramePr>
        <p:xfrm>
          <a:off x="107504" y="980728"/>
          <a:ext cx="8928993" cy="4885445"/>
        </p:xfrm>
        <a:graphic>
          <a:graphicData uri="http://schemas.openxmlformats.org/drawingml/2006/table">
            <a:tbl>
              <a:tblPr/>
              <a:tblGrid>
                <a:gridCol w="1108618"/>
                <a:gridCol w="3418239"/>
                <a:gridCol w="1704500"/>
                <a:gridCol w="2697636"/>
              </a:tblGrid>
              <a:tr h="12161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Fecha: </a:t>
                      </a:r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22 de mayo de 2015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6021" marR="6021" marT="6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6021" marR="6021" marT="6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6021" marR="6021" marT="6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97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Hora</a:t>
                      </a:r>
                    </a:p>
                  </a:txBody>
                  <a:tcPr marL="6021" marR="6021" marT="6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Actividad</a:t>
                      </a:r>
                    </a:p>
                  </a:txBody>
                  <a:tcPr marL="6021" marR="6021" marT="6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Responsable</a:t>
                      </a:r>
                    </a:p>
                  </a:txBody>
                  <a:tcPr marL="6021" marR="6021" marT="6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Observaciones</a:t>
                      </a:r>
                    </a:p>
                  </a:txBody>
                  <a:tcPr marL="6021" marR="6021" marT="6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8:30-9:00 hrs.</a:t>
                      </a:r>
                    </a:p>
                  </a:txBody>
                  <a:tcPr marL="6021" marR="6021" marT="6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Traslado de los evaluadores a la cuarta DES</a:t>
                      </a:r>
                    </a:p>
                  </a:txBody>
                  <a:tcPr marL="6021" marR="6021" marT="6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Nombre y cargo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6021" marR="6021" marT="6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 </a:t>
                      </a:r>
                    </a:p>
                  </a:txBody>
                  <a:tcPr marL="6021" marR="6021" marT="6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6872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9:00-11:00 hrs.</a:t>
                      </a:r>
                    </a:p>
                  </a:txBody>
                  <a:tcPr marL="6021" marR="6021" marT="6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Reunión con el equipo responsable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de la formulación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del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</a:t>
                      </a:r>
                      <a:r>
                        <a:rPr lang="es-MX" sz="900" b="0" i="0" u="none" strike="noStrike" dirty="0" err="1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ProDES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4 y el responsable del proyecto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6021" marR="6021" marT="6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Nombre y cargo</a:t>
                      </a:r>
                    </a:p>
                  </a:txBody>
                  <a:tcPr marL="6021" marR="6021" marT="6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Participan: Profesores, estudiantes y personal directivo.</a:t>
                      </a:r>
                      <a:b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</a:b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Presentación de la situación actual de la DES y principales logros, muestra de las evidencias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por parte del personal directivo, 20 minutos.</a:t>
                      </a:r>
                    </a:p>
                    <a:p>
                      <a:pPr algn="l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Participación de los profesores y estudiantes 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Preguntas por parte de los evaluadores, y aplicación del instrumento, en lo correspondiente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,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70 minutos</a:t>
                      </a:r>
                      <a:endParaRPr lang="es-MX" sz="900" b="0" i="0" u="none" strike="noStrike" dirty="0" smtClean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  <a:p>
                      <a:pPr algn="l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En su caso, visita a los laboratorios , bibliotecas, centro de cómputo, entre otros, equipados con recursos del PIFI. Evidencia de que el equipo fue adquirido con estos recursos,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30 minutos</a:t>
                      </a:r>
                    </a:p>
                  </a:txBody>
                  <a:tcPr marL="6021" marR="6021" marT="6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11:00-11:30 hrs.</a:t>
                      </a:r>
                    </a:p>
                  </a:txBody>
                  <a:tcPr marL="6021" marR="6021" marT="6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Traslado de los evaluadores a la quinta DES</a:t>
                      </a:r>
                    </a:p>
                  </a:txBody>
                  <a:tcPr marL="6021" marR="6021" marT="6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Nombre y cargo</a:t>
                      </a:r>
                    </a:p>
                  </a:txBody>
                  <a:tcPr marL="6021" marR="6021" marT="6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Dependiendo de la distancia, se ajustará el tiempo de traslado</a:t>
                      </a:r>
                    </a:p>
                  </a:txBody>
                  <a:tcPr marL="6021" marR="6021" marT="6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11:30-13:30 </a:t>
                      </a:r>
                      <a:r>
                        <a:rPr lang="es-ES" sz="900" b="0" i="0" u="none" strike="noStrike" dirty="0" err="1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hrs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.</a:t>
                      </a:r>
                    </a:p>
                  </a:txBody>
                  <a:tcPr marL="6021" marR="6021" marT="6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Reunión con el equipo responsable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de la formulación del </a:t>
                      </a:r>
                      <a:r>
                        <a:rPr lang="es-MX" sz="900" b="0" i="0" u="none" strike="noStrike" dirty="0" err="1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ProDES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5 y el responsable del proyecto.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6021" marR="6021" marT="6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Nombre y cargo</a:t>
                      </a:r>
                    </a:p>
                  </a:txBody>
                  <a:tcPr marL="6021" marR="6021" marT="6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Participan: Profesores, estudiantes y personal directivo.</a:t>
                      </a:r>
                      <a:b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</a:b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Presentación de la situación actual de la DES y principales logros, muestra de las evidencias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por parte del personal directivo, 20 minutos.</a:t>
                      </a:r>
                    </a:p>
                    <a:p>
                      <a:pPr algn="l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Participación de los profesores y estudiantes 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Preguntas por parte de los evaluadores, y aplicación del instrumento, en lo correspondiente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,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70 minutos</a:t>
                      </a:r>
                      <a:endParaRPr lang="es-MX" sz="900" b="0" i="0" u="none" strike="noStrike" dirty="0" smtClean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  <a:p>
                      <a:pPr algn="l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En su caso, visita a los laboratorios , bibliotecas, centro de cómputo, entre otros, equipados con recursos del PIFI. Evidencia de que el equipo fue adquirido con estos recursos,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30 minutos</a:t>
                      </a:r>
                    </a:p>
                  </a:txBody>
                  <a:tcPr marL="6021" marR="6021" marT="60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-130" y="86333"/>
            <a:ext cx="9144129" cy="70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3000" b="1" dirty="0" smtClean="0">
                <a:latin typeface="Soberana Sans" pitchFamily="50" charset="0"/>
              </a:rPr>
              <a:t>VII. AGENDA DE TRABAJO</a:t>
            </a:r>
            <a:endParaRPr lang="es-MX" sz="3000" b="1" dirty="0">
              <a:latin typeface="Soberana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300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987906"/>
              </p:ext>
            </p:extLst>
          </p:nvPr>
        </p:nvGraphicFramePr>
        <p:xfrm>
          <a:off x="107504" y="1052736"/>
          <a:ext cx="8928993" cy="2955286"/>
        </p:xfrm>
        <a:graphic>
          <a:graphicData uri="http://schemas.openxmlformats.org/drawingml/2006/table">
            <a:tbl>
              <a:tblPr/>
              <a:tblGrid>
                <a:gridCol w="1108618"/>
                <a:gridCol w="3418239"/>
                <a:gridCol w="1704500"/>
                <a:gridCol w="2697636"/>
              </a:tblGrid>
              <a:tr h="121614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Fecha: </a:t>
                      </a:r>
                      <a:r>
                        <a:rPr lang="es-MX" sz="1000" b="1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22 de mayo de 2015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6021" marR="6021" marT="60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6021" marR="6021" marT="60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6021" marR="6021" marT="60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97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Hora</a:t>
                      </a:r>
                    </a:p>
                  </a:txBody>
                  <a:tcPr marL="6021" marR="6021" marT="60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Actividad</a:t>
                      </a:r>
                    </a:p>
                  </a:txBody>
                  <a:tcPr marL="6021" marR="6021" marT="60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Responsable</a:t>
                      </a:r>
                    </a:p>
                  </a:txBody>
                  <a:tcPr marL="6021" marR="6021" marT="60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Observaciones</a:t>
                      </a:r>
                    </a:p>
                  </a:txBody>
                  <a:tcPr marL="6021" marR="6021" marT="60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43226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13:30-15:00 </a:t>
                      </a:r>
                      <a:r>
                        <a:rPr lang="es-ES" sz="900" b="0" i="0" u="none" strike="noStrike" dirty="0" err="1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hrs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.</a:t>
                      </a:r>
                    </a:p>
                  </a:txBody>
                  <a:tcPr marL="6021" marR="6021" marT="60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COMIDA y traslado a la sexta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DES.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6021" marR="6021" marT="60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43226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15:00-17:00 </a:t>
                      </a:r>
                      <a:r>
                        <a:rPr lang="es-ES" sz="900" b="0" i="0" u="none" strike="noStrike" dirty="0" err="1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hrs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.</a:t>
                      </a:r>
                    </a:p>
                  </a:txBody>
                  <a:tcPr marL="6021" marR="6021" marT="60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Reunión con el equipo responsable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de la formulación del </a:t>
                      </a:r>
                      <a:r>
                        <a:rPr lang="es-MX" sz="900" b="0" i="0" u="none" strike="noStrike" dirty="0" err="1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ProDES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6 y el responsable del proyecto.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6021" marR="6021" marT="60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Nombre y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cargo.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6021" marR="6021" marT="60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Participan: Profesores, estudiantes y personal directivo.</a:t>
                      </a:r>
                      <a:b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</a:b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Presentación de la situación actual de la DES y principales logros, muestra de las evidencias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por parte del personal directivo, 20 minutos.</a:t>
                      </a:r>
                    </a:p>
                    <a:p>
                      <a:pPr algn="l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Participación de los profesores y estudiantes 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Preguntas por parte de los evaluadores, y aplicación del instrumento, en lo correspondiente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,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70 minutos</a:t>
                      </a:r>
                      <a:endParaRPr lang="es-MX" sz="900" b="0" i="0" u="none" strike="noStrike" dirty="0" smtClean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  <a:p>
                      <a:pPr algn="l" fontAlgn="ctr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En su caso, visita a los laboratorios , bibliotecas, centro de cómputo, entre otros, equipados con recursos del PIFI. Evidencia de que el equipo fue adquirido con estos recursos,</a:t>
                      </a:r>
                      <a:r>
                        <a:rPr lang="es-MX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30 minutos</a:t>
                      </a:r>
                    </a:p>
                  </a:txBody>
                  <a:tcPr marL="6021" marR="6021" marT="6021" marB="0" anchor="ctr"/>
                </a:tc>
              </a:tr>
              <a:tr h="243226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17:00-18:00 </a:t>
                      </a:r>
                      <a:r>
                        <a:rPr lang="es-ES" sz="900" b="0" i="0" u="none" strike="noStrike" dirty="0" err="1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hrs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.</a:t>
                      </a:r>
                    </a:p>
                  </a:txBody>
                  <a:tcPr marL="6021" marR="6021" marT="60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Reunión con el equipo de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planeación.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6021" marR="6021" marT="60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Nombre y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cargo.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6021" marR="6021" marT="60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Afinar últimos detalles del instrumento</a:t>
                      </a:r>
                    </a:p>
                  </a:txBody>
                  <a:tcPr marL="6021" marR="6021" marT="6021" marB="0" anchor="ctr"/>
                </a:tc>
              </a:tr>
              <a:tr h="243226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18:00</a:t>
                      </a:r>
                      <a:r>
                        <a:rPr lang="es-ES" sz="900" b="0" i="0" u="none" strike="noStrike" baseline="0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-20:00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hrs.</a:t>
                      </a:r>
                    </a:p>
                  </a:txBody>
                  <a:tcPr marL="6021" marR="6021" marT="60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Reunión exclusiva de los evaluadores para cierre de la visita de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seguimiento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6021" marR="6021" marT="60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ES" sz="9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6021" marR="6021" marT="60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Completar el instrumento. Contestar la encuesta de </a:t>
                      </a: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Soberana Sans" pitchFamily="50" charset="0"/>
                        </a:rPr>
                        <a:t>opinión.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latin typeface="Soberana Sans" pitchFamily="50" charset="0"/>
                      </a:endParaRPr>
                    </a:p>
                  </a:txBody>
                  <a:tcPr marL="6021" marR="6021" marT="6021" marB="0" anchor="ctr"/>
                </a:tc>
              </a:tr>
            </a:tbl>
          </a:graphicData>
        </a:graphic>
      </p:graphicFrame>
      <p:sp>
        <p:nvSpPr>
          <p:cNvPr id="4" name="1 Título"/>
          <p:cNvSpPr txBox="1">
            <a:spLocks/>
          </p:cNvSpPr>
          <p:nvPr/>
        </p:nvSpPr>
        <p:spPr>
          <a:xfrm>
            <a:off x="-130" y="86333"/>
            <a:ext cx="9144129" cy="70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3000" b="1" dirty="0" smtClean="0">
                <a:latin typeface="Soberana Sans" pitchFamily="50" charset="0"/>
              </a:rPr>
              <a:t>VII. AGENDA DE TRABAJO</a:t>
            </a:r>
            <a:endParaRPr lang="es-MX" sz="3000" b="1" dirty="0">
              <a:latin typeface="Soberana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655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 txBox="1">
            <a:spLocks/>
          </p:cNvSpPr>
          <p:nvPr/>
        </p:nvSpPr>
        <p:spPr>
          <a:xfrm>
            <a:off x="-5744" y="864000"/>
            <a:ext cx="9149744" cy="502868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lvl="1" algn="just">
              <a:defRPr/>
            </a:pPr>
            <a:r>
              <a:rPr lang="es-MX" sz="2000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La institución deberá llenar la Encuesta de Opinión </a:t>
            </a:r>
            <a:r>
              <a:rPr lang="es-MX" sz="20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2015.</a:t>
            </a:r>
          </a:p>
          <a:p>
            <a:pPr lvl="1" algn="just">
              <a:defRPr/>
            </a:pPr>
            <a:endParaRPr lang="es-MX" dirty="0" smtClean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lvl="1" algn="just">
              <a:defRPr/>
            </a:pPr>
            <a:r>
              <a:rPr lang="es-MX" sz="2000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Objetivo: </a:t>
            </a:r>
            <a:endParaRPr lang="es-MX" sz="2000" b="1" dirty="0" smtClean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lvl="1" algn="just">
              <a:defRPr/>
            </a:pPr>
            <a:endParaRPr lang="es-MX" b="1" dirty="0" smtClean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lvl="1" algn="just">
              <a:defRPr/>
            </a:pP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Conocer 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la opinión de los responsables de la elaboración del PIFI sobre: la 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evaluación de seguimiento de académico “</a:t>
            </a:r>
            <a:r>
              <a:rPr lang="es-MX" sz="2000" b="1" i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In-Situ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”, impactos del Programa, sus procesos y aspectos de carácter cualitativo, entre otros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1" algn="just">
              <a:defRPr/>
            </a:pPr>
            <a:endParaRPr lang="es-MX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lvl="1" algn="just">
              <a:defRPr/>
            </a:pPr>
            <a:r>
              <a:rPr lang="es-MX" sz="20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Contenido:</a:t>
            </a:r>
          </a:p>
          <a:p>
            <a:pPr lvl="1" algn="just">
              <a:defRPr/>
            </a:pPr>
            <a:endParaRPr lang="es-MX" b="1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lvl="1" algn="just">
              <a:defRPr/>
            </a:pP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La 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Encuesta está dividida en dos parte: </a:t>
            </a:r>
            <a:endParaRPr lang="es-MX" sz="2000" dirty="0" smtClean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lvl="1" algn="just">
              <a:defRPr/>
            </a:pPr>
            <a:endParaRPr lang="es-MX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lvl="2" algn="just">
              <a:defRPr/>
            </a:pPr>
            <a:r>
              <a:rPr lang="es-MX" sz="2000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La primera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 que recogerá la opinión 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 la evaluación de seguimiento académico “</a:t>
            </a:r>
            <a:r>
              <a:rPr lang="es-MX" sz="2000" b="1" i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In-Situ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”.</a:t>
            </a:r>
          </a:p>
          <a:p>
            <a:pPr lvl="2" algn="just">
              <a:defRPr/>
            </a:pPr>
            <a:endParaRPr lang="es-MX" dirty="0" smtClean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lvl="2" algn="just">
              <a:defRPr/>
            </a:pPr>
            <a:r>
              <a:rPr lang="es-MX" sz="2000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La segunda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  en la que se anotarán los comentarios respecto a: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 idx="4294967295"/>
          </p:nvPr>
        </p:nvSpPr>
        <p:spPr>
          <a:xfrm>
            <a:off x="-130" y="61841"/>
            <a:ext cx="9144129" cy="774872"/>
          </a:xfrm>
        </p:spPr>
        <p:txBody>
          <a:bodyPr>
            <a:noAutofit/>
          </a:bodyPr>
          <a:lstStyle/>
          <a:p>
            <a:pPr algn="l"/>
            <a:r>
              <a:rPr lang="es-MX" sz="3000" b="1" dirty="0" smtClean="0">
                <a:latin typeface="Soberana Sans" pitchFamily="50" charset="0"/>
              </a:rPr>
              <a:t>VII. ENCUESTA DE OPINIÓN</a:t>
            </a:r>
            <a:endParaRPr lang="es-MX" sz="3000" b="1" dirty="0">
              <a:latin typeface="Soberana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995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 txBox="1">
            <a:spLocks/>
          </p:cNvSpPr>
          <p:nvPr/>
        </p:nvSpPr>
        <p:spPr>
          <a:xfrm>
            <a:off x="-5744" y="864000"/>
            <a:ext cx="9149744" cy="5994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1257300" lvl="2" indent="-342900" algn="just">
              <a:buFont typeface="Wingdings" pitchFamily="2" charset="2"/>
              <a:buChar char="§"/>
              <a:defRPr/>
            </a:pPr>
            <a:r>
              <a:rPr lang="es-MX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La Guía </a:t>
            </a:r>
            <a:r>
              <a:rPr lang="es-MX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metodológica del </a:t>
            </a:r>
            <a:r>
              <a:rPr lang="es-MX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PIFI </a:t>
            </a:r>
            <a:r>
              <a:rPr lang="es-MX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2014-2015</a:t>
            </a:r>
          </a:p>
          <a:p>
            <a:pPr marL="1257300" lvl="2" indent="-342900" algn="just">
              <a:buFont typeface="Wingdings" pitchFamily="2" charset="2"/>
              <a:buChar char="§"/>
              <a:defRPr/>
            </a:pPr>
            <a:r>
              <a:rPr lang="es-MX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Los procesos de</a:t>
            </a:r>
            <a:r>
              <a:rPr lang="es-MX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1657350" lvl="3" indent="-285750" algn="just">
              <a:buFont typeface="Wingdings" pitchFamily="2" charset="2"/>
              <a:buChar char="ü"/>
              <a:defRPr/>
            </a:pPr>
            <a:r>
              <a:rPr lang="es-MX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Recepción de la metodología PIFI en la DGESU.</a:t>
            </a:r>
            <a:endParaRPr lang="es-MX" b="1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1657350" lvl="3" indent="-285750" algn="just">
              <a:buFont typeface="Wingdings" pitchFamily="2" charset="2"/>
              <a:buChar char="ü"/>
              <a:defRPr/>
            </a:pPr>
            <a:r>
              <a:rPr lang="es-MX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Evaluación.</a:t>
            </a:r>
          </a:p>
          <a:p>
            <a:pPr marL="1657350" lvl="3" indent="-285750" algn="just">
              <a:buFont typeface="Wingdings" pitchFamily="2" charset="2"/>
              <a:buChar char="ü"/>
              <a:defRPr/>
            </a:pPr>
            <a:r>
              <a:rPr lang="es-MX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Réplica.</a:t>
            </a:r>
          </a:p>
          <a:p>
            <a:pPr marL="1657350" lvl="3" indent="-285750" algn="just">
              <a:buFont typeface="Wingdings" pitchFamily="2" charset="2"/>
              <a:buChar char="ü"/>
              <a:defRPr/>
            </a:pPr>
            <a:r>
              <a:rPr lang="es-MX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Reprogramación.</a:t>
            </a:r>
          </a:p>
          <a:p>
            <a:pPr marL="1657350" lvl="3" indent="-285750" algn="just">
              <a:buFont typeface="Wingdings" pitchFamily="2" charset="2"/>
              <a:buChar char="ü"/>
              <a:defRPr/>
            </a:pPr>
            <a:r>
              <a:rPr lang="es-MX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Realimentación.</a:t>
            </a:r>
          </a:p>
          <a:p>
            <a:pPr marL="1657350" lvl="3" indent="-285750" algn="just">
              <a:buFont typeface="Wingdings" pitchFamily="2" charset="2"/>
              <a:buChar char="ü"/>
              <a:defRPr/>
            </a:pPr>
            <a:r>
              <a:rPr lang="es-MX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Seguimiento académico</a:t>
            </a:r>
            <a:r>
              <a:rPr lang="es-MX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1657350" lvl="3" indent="-285750" algn="just">
              <a:buFont typeface="Wingdings" pitchFamily="2" charset="2"/>
              <a:buChar char="ü"/>
              <a:defRPr/>
            </a:pPr>
            <a:r>
              <a:rPr lang="es-MX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Seguimiento Financiero.</a:t>
            </a:r>
            <a:endParaRPr lang="es-MX" b="1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1657350" lvl="3" indent="-285750" algn="just">
              <a:buFont typeface="Wingdings" pitchFamily="2" charset="2"/>
              <a:buChar char="ü"/>
              <a:defRPr/>
            </a:pPr>
            <a:r>
              <a:rPr lang="es-MX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Evaluación de seguimiento </a:t>
            </a:r>
            <a:r>
              <a:rPr lang="es-MX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académico </a:t>
            </a:r>
            <a:r>
              <a:rPr lang="es-MX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“</a:t>
            </a:r>
            <a:r>
              <a:rPr lang="es-MX" b="1" i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In-Situ</a:t>
            </a:r>
            <a:r>
              <a:rPr lang="es-MX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”.</a:t>
            </a:r>
          </a:p>
          <a:p>
            <a:pPr marL="1200150" lvl="2" indent="-285750" algn="just">
              <a:buFont typeface="Wingdings" pitchFamily="2" charset="2"/>
              <a:buChar char="§"/>
              <a:defRPr/>
            </a:pPr>
            <a:r>
              <a:rPr lang="es-MX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Transferencia de recursos.</a:t>
            </a:r>
          </a:p>
          <a:p>
            <a:pPr marL="1200150" lvl="2" indent="-285750" algn="just">
              <a:buFont typeface="Wingdings" pitchFamily="2" charset="2"/>
              <a:buChar char="§"/>
              <a:defRPr/>
            </a:pPr>
            <a:r>
              <a:rPr lang="es-MX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Asesoría(s).</a:t>
            </a:r>
          </a:p>
          <a:p>
            <a:pPr marL="1200150" lvl="2" indent="-285750" algn="just">
              <a:buFont typeface="Wingdings" pitchFamily="2" charset="2"/>
              <a:buChar char="§"/>
              <a:defRPr/>
            </a:pPr>
            <a:r>
              <a:rPr lang="es-MX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Otros</a:t>
            </a:r>
            <a:endParaRPr lang="es-MX" sz="2000" b="1" dirty="0" smtClean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lvl="2" algn="just">
              <a:defRPr/>
            </a:pPr>
            <a:endParaRPr lang="es-MX" b="1" dirty="0" smtClean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lvl="2" algn="just">
              <a:defRPr/>
            </a:pP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La 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encuesta se enviará al Responsable 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Institucional de 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la visita de seguimiento 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“</a:t>
            </a:r>
            <a:r>
              <a:rPr lang="es-MX" sz="20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In-Situ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” y 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deberá ser contestada por el personal Directivo responsable de la 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formulación de la metodología PIFI.</a:t>
            </a:r>
            <a:endParaRPr lang="es-MX" sz="2000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-130" y="61841"/>
            <a:ext cx="9144129" cy="7748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3000" b="1" smtClean="0">
                <a:latin typeface="Soberana Sans" pitchFamily="50" charset="0"/>
              </a:rPr>
              <a:t>VII. ENCUESTA DE OPINIÓN</a:t>
            </a:r>
            <a:endParaRPr lang="es-MX" sz="3000" b="1" dirty="0">
              <a:latin typeface="Soberana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599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 txBox="1">
            <a:spLocks/>
          </p:cNvSpPr>
          <p:nvPr/>
        </p:nvSpPr>
        <p:spPr>
          <a:xfrm>
            <a:off x="-5744" y="864000"/>
            <a:ext cx="9149744" cy="502868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algn="just">
              <a:defRPr/>
            </a:pP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Este documento deberá ser enviado, debidamente rubricado en todas sus hojas y firmado al final por el Rector(a) y Responsable Institucional del PIFI, a más tardar el tercer día hábil de haber concluido la visita, a la atención 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 la Mtra. Julieta </a:t>
            </a:r>
            <a:r>
              <a:rPr lang="es-MX" sz="2000" dirty="0" err="1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Nishisawa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 Calatayud, Directora 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 Fortalecimiento Institucional  al domicilio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lvl="1" algn="just">
              <a:defRPr/>
            </a:pPr>
            <a:endParaRPr lang="es-MX" sz="2000" dirty="0" smtClean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lvl="1" algn="just">
              <a:defRPr/>
            </a:pPr>
            <a:r>
              <a:rPr lang="es-MX" sz="20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Vicente García </a:t>
            </a:r>
            <a:r>
              <a:rPr lang="es-MX" sz="2000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Torres No. </a:t>
            </a:r>
            <a:r>
              <a:rPr lang="es-MX" sz="20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235, </a:t>
            </a:r>
            <a:r>
              <a:rPr lang="es-MX" sz="2000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Colonia </a:t>
            </a:r>
            <a:r>
              <a:rPr lang="es-MX" sz="20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El Rosedal, </a:t>
            </a:r>
            <a:r>
              <a:rPr lang="es-MX" sz="2000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Del. </a:t>
            </a:r>
            <a:r>
              <a:rPr lang="es-MX" sz="20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Coyoacán, </a:t>
            </a:r>
            <a:r>
              <a:rPr lang="es-MX" sz="2000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C.P. </a:t>
            </a:r>
            <a:r>
              <a:rPr lang="es-MX" sz="20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04330,  </a:t>
            </a:r>
            <a:r>
              <a:rPr lang="es-MX" sz="2000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México, D. F.</a:t>
            </a:r>
          </a:p>
          <a:p>
            <a:pPr lvl="1" algn="just">
              <a:defRPr/>
            </a:pPr>
            <a:endParaRPr lang="es-MX" sz="2000" dirty="0" smtClean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En caso de dificultarse el envío por correo postal, se podrán escanear y enviarse por correo electrónico 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a la Mtra. Julieta 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con copia a la 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Lic. Sergio Conde, Subdirector 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 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Desarrollo y Operación, 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a los correos 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julieta.nishisawa@sep.gob.mx 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y 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sconde@sep.gob.mx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, a más tardar el tercer día hábil de haberse concluido la visita, en tanto se reciben los originales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.</a:t>
            </a:r>
            <a:endParaRPr lang="es-MX" sz="2000" b="1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 idx="4294967295"/>
          </p:nvPr>
        </p:nvSpPr>
        <p:spPr>
          <a:xfrm>
            <a:off x="-130" y="61841"/>
            <a:ext cx="9144129" cy="990896"/>
          </a:xfrm>
        </p:spPr>
        <p:txBody>
          <a:bodyPr>
            <a:noAutofit/>
          </a:bodyPr>
          <a:lstStyle/>
          <a:p>
            <a:pPr algn="l"/>
            <a:r>
              <a:rPr lang="es-MX" sz="3000" b="1" dirty="0" smtClean="0">
                <a:latin typeface="Soberana Sans" pitchFamily="50" charset="0"/>
              </a:rPr>
              <a:t>VIII. </a:t>
            </a:r>
            <a:r>
              <a:rPr lang="es-MX" sz="3000" b="1" dirty="0">
                <a:latin typeface="Soberana Sans" pitchFamily="50" charset="0"/>
              </a:rPr>
              <a:t>ENVÍO </a:t>
            </a:r>
            <a:r>
              <a:rPr lang="es-MX" sz="3000" b="1" dirty="0" smtClean="0">
                <a:latin typeface="Soberana Sans" pitchFamily="50" charset="0"/>
              </a:rPr>
              <a:t>DE LA ENCUESTA</a:t>
            </a:r>
            <a:endParaRPr lang="es-MX" sz="3000" b="1" dirty="0">
              <a:latin typeface="Soberana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884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 txBox="1">
            <a:spLocks/>
          </p:cNvSpPr>
          <p:nvPr/>
        </p:nvSpPr>
        <p:spPr>
          <a:xfrm>
            <a:off x="2420" y="864000"/>
            <a:ext cx="9149744" cy="58052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algn="just">
              <a:defRPr/>
            </a:pPr>
            <a:r>
              <a:rPr lang="es-MX" sz="22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Desde el año 2009, la </a:t>
            </a:r>
            <a:r>
              <a:rPr lang="es-MX" sz="22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Dirección </a:t>
            </a:r>
            <a:r>
              <a:rPr lang="es-MX" sz="2200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General de Educación Superior </a:t>
            </a:r>
            <a:r>
              <a:rPr lang="es-MX" sz="22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Universitaria (DGESU)</a:t>
            </a:r>
            <a:r>
              <a:rPr lang="es-MX" sz="22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, implementó la evaluación “</a:t>
            </a:r>
            <a:r>
              <a:rPr lang="es-MX" sz="2200" b="1" i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In-Situ</a:t>
            </a:r>
            <a:r>
              <a:rPr lang="es-MX" sz="22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” </a:t>
            </a:r>
            <a:r>
              <a:rPr lang="es-MX" sz="22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a </a:t>
            </a:r>
            <a:r>
              <a:rPr lang="es-MX" sz="22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las Instituciones de Educación Superior beneficiadas </a:t>
            </a:r>
            <a:r>
              <a:rPr lang="es-MX" sz="22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con recursos del </a:t>
            </a:r>
            <a:r>
              <a:rPr lang="es-MX" sz="22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Programa de Fortalecimiento de la Calidad en Instituciones Educativas (PROFOCIE)</a:t>
            </a:r>
            <a:r>
              <a:rPr lang="es-MX" sz="22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, como parte del seguimiento académico al dictamen formulado en la etapa de evaluación 2014-2015.</a:t>
            </a:r>
          </a:p>
          <a:p>
            <a:pPr algn="just">
              <a:defRPr/>
            </a:pPr>
            <a:endParaRPr lang="es-MX" sz="2200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s-MX" sz="22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Para llevar a cabo esta actividad, se ha elaborado la presente Guía que servirá de apoyo durante la visita y en caso de ser necesario, ayudará a resolver las situaciones no previstas que se presenten durante el desarrollo de esta actividad.</a:t>
            </a:r>
          </a:p>
          <a:p>
            <a:pPr algn="just">
              <a:defRPr/>
            </a:pPr>
            <a:endParaRPr lang="es-MX" sz="2200" dirty="0" smtClean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algn="just">
              <a:defRPr/>
            </a:pPr>
            <a:endParaRPr lang="es-MX" sz="1600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 idx="4294967295"/>
          </p:nvPr>
        </p:nvSpPr>
        <p:spPr>
          <a:xfrm>
            <a:off x="-130" y="84801"/>
            <a:ext cx="9144129" cy="792088"/>
          </a:xfrm>
        </p:spPr>
        <p:txBody>
          <a:bodyPr>
            <a:normAutofit/>
          </a:bodyPr>
          <a:lstStyle/>
          <a:p>
            <a:pPr algn="l"/>
            <a:r>
              <a:rPr lang="es-MX" sz="3000" b="1" dirty="0" smtClean="0">
                <a:latin typeface="Soberana Sans" pitchFamily="50" charset="0"/>
              </a:rPr>
              <a:t>I. PRESENTACIÓN</a:t>
            </a:r>
            <a:endParaRPr lang="es-MX" sz="3000" b="1" dirty="0">
              <a:latin typeface="Soberana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031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0" y="864000"/>
            <a:ext cx="9144000" cy="5013176"/>
          </a:xfrm>
        </p:spPr>
        <p:txBody>
          <a:bodyPr anchor="t" anchorCtr="0">
            <a:noAutofit/>
          </a:bodyPr>
          <a:lstStyle/>
          <a:p>
            <a:pPr marL="742950" lvl="2" indent="-342900" algn="just"/>
            <a:r>
              <a:rPr lang="es-MX" sz="2100" b="1" i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Evaluar en las propias instalaciones de las </a:t>
            </a:r>
            <a:r>
              <a:rPr lang="es-MX" sz="2100" b="1" i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Universidades Públicas Estatales (UPES) y Universidades Públicas Estatales de Apoyo Solidario (UPEAS), el </a:t>
            </a:r>
            <a:r>
              <a:rPr lang="es-MX" sz="2100" b="1" i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grado de consolidación de la cultura de la planeación estratégica participativa  plasmados en los documentos PIFI, </a:t>
            </a:r>
            <a:r>
              <a:rPr lang="es-MX" sz="2100" b="1" i="1" dirty="0" err="1">
                <a:latin typeface="Soberana Sans" pitchFamily="50" charset="0"/>
                <a:ea typeface="Calibri" pitchFamily="34" charset="0"/>
                <a:cs typeface="Times New Roman" pitchFamily="18" charset="0"/>
              </a:rPr>
              <a:t>ProGES</a:t>
            </a:r>
            <a:r>
              <a:rPr lang="es-MX" sz="2100" b="1" i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s-MX" sz="2100" b="1" i="1" dirty="0" err="1">
                <a:latin typeface="Soberana Sans" pitchFamily="50" charset="0"/>
                <a:ea typeface="Calibri" pitchFamily="34" charset="0"/>
                <a:cs typeface="Times New Roman" pitchFamily="18" charset="0"/>
              </a:rPr>
              <a:t>ProDES</a:t>
            </a:r>
            <a:r>
              <a:rPr lang="es-MX" sz="2100" b="1" i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 o </a:t>
            </a:r>
            <a:r>
              <a:rPr lang="es-MX" sz="2100" b="1" i="1" dirty="0" err="1">
                <a:latin typeface="Soberana Sans" pitchFamily="50" charset="0"/>
                <a:ea typeface="Calibri" pitchFamily="34" charset="0"/>
                <a:cs typeface="Times New Roman" pitchFamily="18" charset="0"/>
              </a:rPr>
              <a:t>ProFOE</a:t>
            </a:r>
            <a:r>
              <a:rPr lang="es-MX" sz="2100" b="1" i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MX" sz="2100" b="1" i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dictaminados en el año 2014; </a:t>
            </a:r>
            <a:r>
              <a:rPr lang="es-MX" sz="2100" b="1" i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así como el grado de cumplimiento de las Metas Académicas y Metas Compromiso asociados a los proyectos resultantes del ejercicio de planeación plasmado en los documentos antes referidos y que fueron apoyados con recursos del Programa en el ejercicio fiscal 2014.</a:t>
            </a:r>
          </a:p>
          <a:p>
            <a:pPr marL="400050" lvl="2" indent="0" algn="just">
              <a:buNone/>
            </a:pPr>
            <a:endParaRPr lang="es-MX" sz="1200" b="1" dirty="0" smtClean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742950" lvl="2" indent="-342900" algn="just"/>
            <a:r>
              <a:rPr lang="es-MX" sz="21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Conocer a </a:t>
            </a:r>
            <a:r>
              <a:rPr lang="es-MX" sz="2100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la institución </a:t>
            </a:r>
            <a:r>
              <a:rPr lang="es-MX" sz="21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dictaminada por parte de los pares evaluadores, </a:t>
            </a:r>
            <a:r>
              <a:rPr lang="es-MX" sz="2100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para </a:t>
            </a:r>
            <a:r>
              <a:rPr lang="es-MX" sz="21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contar </a:t>
            </a:r>
            <a:r>
              <a:rPr lang="es-MX" sz="2100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con mejores elementos para evaluaciones futuras</a:t>
            </a:r>
            <a:r>
              <a:rPr lang="es-MX" sz="21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1 Título"/>
          <p:cNvSpPr>
            <a:spLocks noGrp="1"/>
          </p:cNvSpPr>
          <p:nvPr>
            <p:ph type="title" idx="4294967295"/>
          </p:nvPr>
        </p:nvSpPr>
        <p:spPr>
          <a:xfrm>
            <a:off x="-130" y="86333"/>
            <a:ext cx="9144129" cy="918887"/>
          </a:xfrm>
        </p:spPr>
        <p:txBody>
          <a:bodyPr>
            <a:normAutofit/>
          </a:bodyPr>
          <a:lstStyle/>
          <a:p>
            <a:pPr algn="l"/>
            <a:r>
              <a:rPr lang="es-MX" sz="3000" b="1" dirty="0" smtClean="0">
                <a:latin typeface="Soberana Sans" pitchFamily="50" charset="0"/>
              </a:rPr>
              <a:t>II. OBJETIVOS</a:t>
            </a:r>
            <a:endParaRPr lang="es-MX" sz="3000" b="1" dirty="0">
              <a:latin typeface="Soberana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378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0" y="864000"/>
            <a:ext cx="9144000" cy="2997048"/>
          </a:xfrm>
        </p:spPr>
        <p:txBody>
          <a:bodyPr anchor="t" anchorCtr="0">
            <a:noAutofit/>
          </a:bodyPr>
          <a:lstStyle/>
          <a:p>
            <a:pPr marL="742950" lvl="2" indent="-342900" algn="just"/>
            <a:r>
              <a:rPr lang="es-MX" sz="21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Establecer </a:t>
            </a:r>
            <a:r>
              <a:rPr lang="es-MX" sz="2100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un dialogo entre </a:t>
            </a:r>
            <a:r>
              <a:rPr lang="es-MX" sz="21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los pares académicos y los actores que conforman la comunidad universitaria de la institución visitada, </a:t>
            </a:r>
            <a:r>
              <a:rPr lang="es-MX" sz="2100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que </a:t>
            </a:r>
            <a:r>
              <a:rPr lang="es-MX" sz="21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les </a:t>
            </a:r>
            <a:r>
              <a:rPr lang="es-MX" sz="2100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permita </a:t>
            </a:r>
            <a:r>
              <a:rPr lang="es-MX" sz="21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aclarar aspectos importantes </a:t>
            </a:r>
            <a:r>
              <a:rPr lang="es-MX" sz="2100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con respecto al dictamen de evaluación del PIFI </a:t>
            </a:r>
            <a:r>
              <a:rPr lang="es-MX" sz="21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2014-2015.</a:t>
            </a:r>
          </a:p>
          <a:p>
            <a:pPr marL="400050" lvl="2" indent="0" algn="just">
              <a:buNone/>
            </a:pPr>
            <a:endParaRPr lang="es-MX" sz="1200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742950" lvl="2" indent="-342900" algn="just"/>
            <a:r>
              <a:rPr lang="es-MX" sz="2100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Contar  con los resultados </a:t>
            </a:r>
            <a:r>
              <a:rPr lang="es-MX" sz="21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del seguimiento “In-Situ”, </a:t>
            </a:r>
            <a:r>
              <a:rPr lang="es-MX" sz="2100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para que la institución tenga </a:t>
            </a:r>
            <a:r>
              <a:rPr lang="es-MX" sz="21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realimentación y puedan mejorar el contenido de los documentos en procesos posteriores.</a:t>
            </a:r>
            <a:endParaRPr lang="es-MX" sz="2100" b="1" dirty="0">
              <a:latin typeface="Soberana Sans" pitchFamily="50" charset="0"/>
            </a:endParaRPr>
          </a:p>
        </p:txBody>
      </p:sp>
      <p:sp>
        <p:nvSpPr>
          <p:cNvPr id="5" name="1 Título"/>
          <p:cNvSpPr>
            <a:spLocks noGrp="1"/>
          </p:cNvSpPr>
          <p:nvPr>
            <p:ph type="title" idx="4294967295"/>
          </p:nvPr>
        </p:nvSpPr>
        <p:spPr>
          <a:xfrm>
            <a:off x="-130" y="82508"/>
            <a:ext cx="9144129" cy="918887"/>
          </a:xfrm>
        </p:spPr>
        <p:txBody>
          <a:bodyPr>
            <a:normAutofit/>
          </a:bodyPr>
          <a:lstStyle/>
          <a:p>
            <a:pPr algn="l"/>
            <a:r>
              <a:rPr lang="es-MX" sz="3000" b="1" dirty="0" smtClean="0">
                <a:latin typeface="Soberana Sans" pitchFamily="50" charset="0"/>
              </a:rPr>
              <a:t>II. OBJETIVOS</a:t>
            </a:r>
            <a:endParaRPr lang="es-MX" sz="3000" b="1" dirty="0">
              <a:latin typeface="Soberana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561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 txBox="1">
            <a:spLocks/>
          </p:cNvSpPr>
          <p:nvPr/>
        </p:nvSpPr>
        <p:spPr>
          <a:xfrm>
            <a:off x="-5744" y="1155600"/>
            <a:ext cx="9149744" cy="57024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algn="just">
              <a:defRPr/>
            </a:pPr>
            <a:r>
              <a:rPr lang="es-MX" sz="22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 acuerdo con la dimensión y complejidad de la institución, se ha establecido de uno, dos o tres días para la visita de seguimiento, programados de la siguiente manera:</a:t>
            </a:r>
          </a:p>
          <a:p>
            <a:pPr lvl="1" algn="just">
              <a:defRPr/>
            </a:pPr>
            <a:endParaRPr lang="es-MX" sz="2400" dirty="0" smtClean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1257300" lvl="2" indent="-342900" algn="just">
              <a:buFont typeface="Wingdings" pitchFamily="2" charset="2"/>
              <a:buChar char="v"/>
              <a:defRPr/>
            </a:pPr>
            <a:r>
              <a:rPr lang="es-MX" sz="20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Para </a:t>
            </a:r>
            <a:r>
              <a:rPr lang="es-MX" sz="2000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tres días, de miércoles a </a:t>
            </a:r>
            <a:r>
              <a:rPr lang="es-MX" sz="20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viernes.</a:t>
            </a:r>
            <a:endParaRPr lang="es-MX" sz="2000" b="1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1257300" lvl="2" indent="-342900" algn="just">
              <a:buFont typeface="Wingdings" pitchFamily="2" charset="2"/>
              <a:buChar char="v"/>
              <a:defRPr/>
            </a:pPr>
            <a:r>
              <a:rPr lang="es-MX" sz="2000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Para dos días, de jueves a </a:t>
            </a:r>
            <a:r>
              <a:rPr lang="es-MX" sz="20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viernes.</a:t>
            </a:r>
            <a:endParaRPr lang="es-MX" sz="2000" b="1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1257300" lvl="2" indent="-342900" algn="just">
              <a:buFont typeface="Wingdings" pitchFamily="2" charset="2"/>
              <a:buChar char="v"/>
              <a:defRPr/>
            </a:pPr>
            <a:r>
              <a:rPr lang="es-MX" sz="2000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Para un día, </a:t>
            </a:r>
            <a:r>
              <a:rPr lang="es-MX" sz="20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viernes.</a:t>
            </a:r>
          </a:p>
          <a:p>
            <a:pPr lvl="1" algn="just">
              <a:defRPr/>
            </a:pPr>
            <a:endParaRPr lang="es-MX" sz="2400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s-MX" sz="22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En caso de ser necesario y previo acuerdo con </a:t>
            </a:r>
            <a:r>
              <a:rPr lang="es-MX" sz="22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los evaluadores, se  podrá </a:t>
            </a:r>
            <a:r>
              <a:rPr lang="es-MX" sz="22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considerar medio día del sábado para concluir los </a:t>
            </a:r>
            <a:r>
              <a:rPr lang="es-MX" sz="22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trabajos.</a:t>
            </a:r>
            <a:endParaRPr lang="es-MX" sz="2200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 idx="4294967295"/>
          </p:nvPr>
        </p:nvSpPr>
        <p:spPr>
          <a:xfrm>
            <a:off x="-130" y="97368"/>
            <a:ext cx="9144129" cy="1134912"/>
          </a:xfrm>
        </p:spPr>
        <p:txBody>
          <a:bodyPr>
            <a:normAutofit/>
          </a:bodyPr>
          <a:lstStyle/>
          <a:p>
            <a:pPr algn="l"/>
            <a:r>
              <a:rPr lang="es-MX" sz="3000" b="1" dirty="0" smtClean="0">
                <a:latin typeface="Soberana Sans" pitchFamily="50" charset="0"/>
              </a:rPr>
              <a:t>III. TIEMPO ESTIMADO PARA </a:t>
            </a:r>
            <a:br>
              <a:rPr lang="es-MX" sz="3000" b="1" dirty="0" smtClean="0">
                <a:latin typeface="Soberana Sans" pitchFamily="50" charset="0"/>
              </a:rPr>
            </a:br>
            <a:r>
              <a:rPr lang="es-MX" sz="3000" b="1" dirty="0" smtClean="0">
                <a:latin typeface="Soberana Sans" pitchFamily="50" charset="0"/>
              </a:rPr>
              <a:t>LA VISITA</a:t>
            </a:r>
            <a:endParaRPr lang="es-MX" sz="3000" b="1" dirty="0">
              <a:latin typeface="Soberana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177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 txBox="1">
            <a:spLocks/>
          </p:cNvSpPr>
          <p:nvPr/>
        </p:nvSpPr>
        <p:spPr>
          <a:xfrm>
            <a:off x="-5744" y="864000"/>
            <a:ext cx="9149744" cy="445262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algn="just">
              <a:defRPr/>
            </a:pPr>
            <a:r>
              <a:rPr lang="es-MX" sz="22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La institución deberá subir los materiales de </a:t>
            </a:r>
            <a:r>
              <a:rPr lang="es-MX" sz="22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apoyo a </a:t>
            </a:r>
            <a:r>
              <a:rPr lang="es-MX" sz="22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más tardar </a:t>
            </a:r>
            <a:r>
              <a:rPr lang="es-MX" sz="22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dos semana antes que tenga verificativo la visita, </a:t>
            </a:r>
            <a:r>
              <a:rPr lang="es-MX" sz="22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para que puedan ser consultados por los </a:t>
            </a:r>
            <a:r>
              <a:rPr lang="es-MX" sz="22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evaluadores. La dirección en donde se deberán registrar los documentos es el siguiente:</a:t>
            </a:r>
            <a:endParaRPr lang="es-MX" sz="2200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lvl="1" algn="just">
              <a:defRPr/>
            </a:pPr>
            <a:endParaRPr lang="es-MX" sz="2400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lvl="2" algn="just">
              <a:defRPr/>
            </a:pPr>
            <a:r>
              <a:rPr lang="es-MX" sz="20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http</a:t>
            </a:r>
            <a:r>
              <a:rPr lang="es-MX" sz="2000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://</a:t>
            </a:r>
            <a:r>
              <a:rPr lang="es-MX" sz="20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pifi.sep.gob.mx/Intranet3</a:t>
            </a:r>
            <a:endParaRPr lang="es-MX" sz="2000" b="1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lvl="1" algn="just">
              <a:defRPr/>
            </a:pPr>
            <a:endParaRPr lang="es-MX" sz="2400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s-MX" sz="22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En el documento </a:t>
            </a:r>
            <a:r>
              <a:rPr lang="es-MX" sz="2200" b="1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Anexo 1 “Instructivo para subir los materiales a la página del </a:t>
            </a:r>
            <a:r>
              <a:rPr lang="es-MX" sz="2200" b="1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PIFI”</a:t>
            </a:r>
            <a:r>
              <a:rPr lang="es-MX" sz="22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, se presenta una breve explicación de cómo realizar la carga de documentos. Para </a:t>
            </a:r>
            <a:r>
              <a:rPr lang="es-MX" sz="22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su consulta, favor de dar doble clic en la imagen que aparece a continuación: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 idx="4294967295"/>
          </p:nvPr>
        </p:nvSpPr>
        <p:spPr>
          <a:xfrm>
            <a:off x="-130" y="93028"/>
            <a:ext cx="9144129" cy="815692"/>
          </a:xfrm>
        </p:spPr>
        <p:txBody>
          <a:bodyPr>
            <a:normAutofit/>
          </a:bodyPr>
          <a:lstStyle/>
          <a:p>
            <a:pPr algn="l"/>
            <a:r>
              <a:rPr lang="es-MX" sz="3000" b="1" dirty="0" smtClean="0">
                <a:latin typeface="Soberana Sans" pitchFamily="50" charset="0"/>
              </a:rPr>
              <a:t>IV. MATERIALES DE APOYO</a:t>
            </a:r>
            <a:endParaRPr lang="es-MX" sz="3000" b="1" dirty="0">
              <a:latin typeface="Soberana Sans" pitchFamily="50" charset="0"/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6882339"/>
              </p:ext>
            </p:extLst>
          </p:nvPr>
        </p:nvGraphicFramePr>
        <p:xfrm>
          <a:off x="4039920" y="4797152"/>
          <a:ext cx="1252160" cy="1056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7" name="Documento" showAsIcon="1" r:id="rId4" imgW="914400" imgH="771480" progId="Word.Document.12">
                  <p:embed/>
                </p:oleObj>
              </mc:Choice>
              <mc:Fallback>
                <p:oleObj name="Documento" showAsIcon="1" r:id="rId4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39920" y="4797152"/>
                        <a:ext cx="1252160" cy="10565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9460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 txBox="1">
            <a:spLocks/>
          </p:cNvSpPr>
          <p:nvPr/>
        </p:nvSpPr>
        <p:spPr>
          <a:xfrm>
            <a:off x="-5744" y="864000"/>
            <a:ext cx="9149744" cy="5994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algn="just">
              <a:defRPr/>
            </a:pPr>
            <a:r>
              <a:rPr lang="es-MX" sz="22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Los materiales que proporcionará la institución son:</a:t>
            </a:r>
          </a:p>
          <a:p>
            <a:pPr algn="just">
              <a:defRPr/>
            </a:pPr>
            <a:endParaRPr lang="es-MX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914400" lvl="1" indent="-457200" algn="just">
              <a:buFont typeface="+mj-lt"/>
              <a:buAutoNum type="arabicParenR"/>
              <a:defRPr/>
            </a:pP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Organigrama</a:t>
            </a:r>
          </a:p>
          <a:p>
            <a:pPr lvl="1" algn="just">
              <a:defRPr/>
            </a:pPr>
            <a:endParaRPr lang="es-MX" sz="2000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914400" lvl="1" indent="-457200" algn="just">
              <a:buFont typeface="+mj-lt"/>
              <a:buAutoNum type="arabicParenR" startAt="2"/>
              <a:defRPr/>
            </a:pP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Evidencia 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 la atención a las áreas débiles señaladas en 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la evaluación del PIFI 2014-2015 (incluye los documentos </a:t>
            </a:r>
            <a:r>
              <a:rPr lang="es-MX" sz="2000" dirty="0" err="1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ProGES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y </a:t>
            </a:r>
            <a:r>
              <a:rPr lang="es-MX" sz="2000" dirty="0" err="1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ProDES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).</a:t>
            </a:r>
          </a:p>
          <a:p>
            <a:pPr lvl="1" algn="just">
              <a:defRPr/>
            </a:pPr>
            <a:endParaRPr lang="es-MX" sz="2000" dirty="0" smtClean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914400" lvl="1" indent="-457200" algn="just">
              <a:buFont typeface="+mj-lt"/>
              <a:buAutoNum type="arabicParenR" startAt="3"/>
              <a:defRPr/>
            </a:pP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Evidencia de la atención a 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las recomendaciones emitidas 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por el Comité de Pares Académicos a los documentos PIFI 2014-2015 (incluye los documentos </a:t>
            </a:r>
            <a:r>
              <a:rPr lang="es-MX" sz="2000" dirty="0" err="1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ProGESy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MX" sz="2000" dirty="0" err="1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ProDES</a:t>
            </a: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).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-130" y="93028"/>
            <a:ext cx="9144129" cy="8156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3000" b="1" dirty="0" smtClean="0">
                <a:latin typeface="Soberana Sans" pitchFamily="50" charset="0"/>
              </a:rPr>
              <a:t>IV. MATERIALES DE APOYO</a:t>
            </a:r>
            <a:endParaRPr lang="es-MX" sz="3000" b="1" dirty="0">
              <a:latin typeface="Soberana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80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 txBox="1">
            <a:spLocks/>
          </p:cNvSpPr>
          <p:nvPr/>
        </p:nvSpPr>
        <p:spPr>
          <a:xfrm>
            <a:off x="-5744" y="864000"/>
            <a:ext cx="9149744" cy="566124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914400" lvl="1" indent="-457200" algn="just">
              <a:buFont typeface="+mj-lt"/>
              <a:buAutoNum type="arabicParenR" startAt="4"/>
              <a:defRPr/>
            </a:pPr>
            <a:r>
              <a:rPr lang="es-MX" sz="2000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Evidencia </a:t>
            </a:r>
            <a:r>
              <a:rPr lang="es-MX" sz="2000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 las principales innovaciones educativas implementadas tales como: </a:t>
            </a:r>
            <a:endParaRPr lang="es-MX" sz="2000" dirty="0" smtClean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lvl="1" algn="just">
              <a:defRPr/>
            </a:pPr>
            <a:endParaRPr lang="es-MX" sz="2000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  <a:p>
            <a:pPr marL="1657350" lvl="3" indent="-285750" algn="just">
              <a:buFont typeface="Arial" panose="020B0604020202020204" pitchFamily="34" charset="0"/>
              <a:buChar char="•"/>
              <a:defRPr/>
            </a:pP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Flexibilidad curricular.</a:t>
            </a:r>
          </a:p>
          <a:p>
            <a:pPr marL="1657350" lvl="3" indent="-285750" algn="just">
              <a:buFont typeface="Arial" panose="020B0604020202020204" pitchFamily="34" charset="0"/>
              <a:buChar char="•"/>
              <a:defRPr/>
            </a:pP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Renovación de la práctica docente.</a:t>
            </a:r>
          </a:p>
          <a:p>
            <a:pPr marL="1657350" lvl="3" indent="-285750" algn="just">
              <a:buFont typeface="Arial" panose="020B0604020202020204" pitchFamily="34" charset="0"/>
              <a:buChar char="•"/>
              <a:defRPr/>
            </a:pP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Incorporación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 asignaturas transversales en los planes de estudio (valores, medio ambiente, etc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.).</a:t>
            </a:r>
          </a:p>
          <a:p>
            <a:pPr marL="1657350" lvl="3" indent="-285750" algn="just">
              <a:buFont typeface="Arial" panose="020B0604020202020204" pitchFamily="34" charset="0"/>
              <a:buChar char="•"/>
              <a:defRPr/>
            </a:pP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Incorporación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las TICS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en el proceso de enseñanza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aprendizaje.</a:t>
            </a:r>
          </a:p>
          <a:p>
            <a:pPr marL="1657350" lvl="3" indent="-285750" algn="just">
              <a:buFont typeface="Arial" panose="020B0604020202020204" pitchFamily="34" charset="0"/>
              <a:buChar char="•"/>
              <a:defRPr/>
            </a:pP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Inclusión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del servicio social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en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los planes de estudio con valor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curricular.</a:t>
            </a:r>
          </a:p>
          <a:p>
            <a:pPr marL="1657350" lvl="3" indent="-285750" algn="just">
              <a:buFont typeface="Arial" panose="020B0604020202020204" pitchFamily="34" charset="0"/>
              <a:buChar char="•"/>
              <a:defRPr/>
            </a:pP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Dominio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 una segunda lengua como parte del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currículo.</a:t>
            </a:r>
          </a:p>
          <a:p>
            <a:pPr marL="1657350" lvl="3" indent="-285750" algn="just">
              <a:buFont typeface="Arial" panose="020B0604020202020204" pitchFamily="34" charset="0"/>
              <a:buChar char="•"/>
              <a:defRPr/>
            </a:pP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Inclusión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de la práctica profesional con valor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curricular.</a:t>
            </a:r>
          </a:p>
          <a:p>
            <a:pPr marL="1657350" lvl="3" indent="-285750" algn="just">
              <a:buFont typeface="Arial" panose="020B0604020202020204" pitchFamily="34" charset="0"/>
              <a:buChar char="•"/>
              <a:defRPr/>
            </a:pP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Enfoques </a:t>
            </a:r>
            <a:r>
              <a:rPr lang="es-MX" dirty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centrados en el estudiante o en el </a:t>
            </a: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aprendizaje.</a:t>
            </a:r>
          </a:p>
          <a:p>
            <a:pPr marL="1657350" lvl="3" indent="-285750" algn="just">
              <a:buFont typeface="Arial" panose="020B0604020202020204" pitchFamily="34" charset="0"/>
              <a:buChar char="•"/>
              <a:defRPr/>
            </a:pP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Investigación en formación educativa centrada en los estudiantes.</a:t>
            </a:r>
          </a:p>
          <a:p>
            <a:pPr marL="1657350" lvl="3" indent="-285750" algn="just">
              <a:buFont typeface="Arial" panose="020B0604020202020204" pitchFamily="34" charset="0"/>
              <a:buChar char="•"/>
              <a:defRPr/>
            </a:pP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Eficiencia del uso de los sistemas bibliotecarios y las TICS.</a:t>
            </a:r>
          </a:p>
          <a:p>
            <a:pPr marL="1657350" lvl="3" indent="-285750" algn="just">
              <a:buFont typeface="Arial" panose="020B0604020202020204" pitchFamily="34" charset="0"/>
              <a:buChar char="•"/>
              <a:defRPr/>
            </a:pP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Generación y/o incorporación de objetos de aprendizaje.</a:t>
            </a:r>
          </a:p>
          <a:p>
            <a:pPr marL="1657350" lvl="3" indent="-285750" algn="just">
              <a:buFont typeface="Arial" panose="020B0604020202020204" pitchFamily="34" charset="0"/>
              <a:buChar char="•"/>
              <a:defRPr/>
            </a:pPr>
            <a:r>
              <a:rPr lang="es-MX" dirty="0" smtClean="0">
                <a:latin typeface="Soberana Sans" pitchFamily="50" charset="0"/>
                <a:ea typeface="Calibri" pitchFamily="34" charset="0"/>
                <a:cs typeface="Times New Roman" pitchFamily="18" charset="0"/>
              </a:rPr>
              <a:t>Uso de los espacios virtuales para el desarrollo de competencias.</a:t>
            </a:r>
            <a:endParaRPr lang="es-MX" dirty="0">
              <a:latin typeface="Soberana Sans" pitchFamily="50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-130" y="93028"/>
            <a:ext cx="9144129" cy="8156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3000" b="1" dirty="0" smtClean="0">
                <a:latin typeface="Soberana Sans" pitchFamily="50" charset="0"/>
              </a:rPr>
              <a:t>IV. MATERIALES DE APOYO</a:t>
            </a:r>
            <a:endParaRPr lang="es-MX" sz="3000" b="1" dirty="0">
              <a:latin typeface="Soberana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461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1800</TotalTime>
  <Words>3049</Words>
  <Application>Microsoft Macintosh PowerPoint</Application>
  <PresentationFormat>Presentación en pantalla (4:3)</PresentationFormat>
  <Paragraphs>322</Paragraphs>
  <Slides>26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8" baseType="lpstr">
      <vt:lpstr>Tema de Office</vt:lpstr>
      <vt:lpstr>Documento</vt:lpstr>
      <vt:lpstr>Presentación de PowerPoint</vt:lpstr>
      <vt:lpstr>Presentación de PowerPoint</vt:lpstr>
      <vt:lpstr>I. PRESENTACIÓN</vt:lpstr>
      <vt:lpstr>II. OBJETIVOS</vt:lpstr>
      <vt:lpstr>II. OBJETIVOS</vt:lpstr>
      <vt:lpstr>III. TIEMPO ESTIMADO PARA  LA VISITA</vt:lpstr>
      <vt:lpstr>IV. MATERIALES DE APOYO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VI. DESARROLLO DE LA VISITA </vt:lpstr>
      <vt:lpstr>VI. DESARROLLO DE LA VISITA </vt:lpstr>
      <vt:lpstr>Presentación de PowerPoint</vt:lpstr>
      <vt:lpstr>Presentación de PowerPoint</vt:lpstr>
      <vt:lpstr>VII. AGENDA DE TRABAJO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VII. ENCUESTA DE OPINIÓN</vt:lpstr>
      <vt:lpstr>Presentación de PowerPoint</vt:lpstr>
      <vt:lpstr>VIII. ENVÍO DE LA ENCUESTA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Lic. Rubén Antonio Miguel</dc:creator>
  <cp:lastModifiedBy>UV</cp:lastModifiedBy>
  <cp:revision>367</cp:revision>
  <cp:lastPrinted>2013-01-16T15:51:33Z</cp:lastPrinted>
  <dcterms:created xsi:type="dcterms:W3CDTF">2013-01-16T01:45:19Z</dcterms:created>
  <dcterms:modified xsi:type="dcterms:W3CDTF">2015-03-13T18:57:23Z</dcterms:modified>
</cp:coreProperties>
</file>