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7.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Default Extension="wdp" ContentType="image/vnd.ms-photo"/>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Default Extension="gif" ContentType="image/gif"/>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15" r:id="rId43"/>
    <p:sldId id="297" r:id="rId44"/>
    <p:sldId id="298" r:id="rId45"/>
    <p:sldId id="316" r:id="rId46"/>
    <p:sldId id="319" r:id="rId47"/>
    <p:sldId id="299" r:id="rId48"/>
    <p:sldId id="301" r:id="rId49"/>
    <p:sldId id="324" r:id="rId50"/>
    <p:sldId id="303" r:id="rId51"/>
    <p:sldId id="318" r:id="rId52"/>
    <p:sldId id="314" r:id="rId53"/>
    <p:sldId id="302" r:id="rId54"/>
    <p:sldId id="305" r:id="rId55"/>
    <p:sldId id="306" r:id="rId56"/>
    <p:sldId id="307" r:id="rId57"/>
    <p:sldId id="304" r:id="rId58"/>
    <p:sldId id="308" r:id="rId59"/>
    <p:sldId id="309" r:id="rId60"/>
    <p:sldId id="310" r:id="rId61"/>
    <p:sldId id="311" r:id="rId62"/>
    <p:sldId id="323" r:id="rId63"/>
    <p:sldId id="312" r:id="rId64"/>
    <p:sldId id="320" r:id="rId65"/>
    <p:sldId id="321" r:id="rId66"/>
    <p:sldId id="322" r:id="rId6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6" autoAdjust="0"/>
  </p:normalViewPr>
  <p:slideViewPr>
    <p:cSldViewPr>
      <p:cViewPr varScale="1">
        <p:scale>
          <a:sx n="86" d="100"/>
          <a:sy n="86"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2013\Visita%20Insitu\Resultados%20la%20visita%20Insitu%202013.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elirivera\AppData\Local\Microsoft\Windows\Temporary%20Internet%20Files\Content.Outlook\Q3E8S52X\Resultados%20la%20visita%20Insitu%202013_%2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2013\Visita%20Insitu\Resultados%20la%20visita%20Insitu%2020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2013\Visita%20Insitu\Resultados%20la%20visita%20Insitu%202013.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2013\Visita%20Insitu\Resultados%20la%20visita%20Insitu%20201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2013\Visita%20Insitu\Resultados%20la%20visita%20Insitu%20201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2013\Visita%20Insitu\Resultados%20la%20visita%20Insitu%20201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elirivera\AppData\Local\Microsoft\Windows\Temporary%20Internet%20Files\Content.Outlook\Q3E8S52X\Resultados%20la%20visita%20Insitu%202013_%20(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elirivera\AppData\Local\Microsoft\Windows\Temporary%20Internet%20Files\Content.Outlook\Q3E8S52X\Resultados%20la%20visita%20Insitu%202013_%20(3).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elirivera\AppData\Local\Microsoft\Windows\Temporary%20Internet%20Files\Content.Outlook\Q3E8S52X\Resultados%20la%20visita%20Insitu%202013_%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MX"/>
  <c:chart>
    <c:view3D>
      <c:rotX val="10"/>
      <c:depthPercent val="80"/>
      <c:rAngAx val="1"/>
    </c:view3D>
    <c:floor>
      <c:spPr>
        <a:ln>
          <a:noFill/>
        </a:ln>
      </c:spPr>
    </c:floor>
    <c:sideWall>
      <c:spPr>
        <a:noFill/>
        <a:ln w="25400">
          <a:noFill/>
        </a:ln>
      </c:spPr>
    </c:sideWall>
    <c:backWall>
      <c:spPr>
        <a:noFill/>
        <a:ln w="25400">
          <a:noFill/>
        </a:ln>
      </c:spPr>
    </c:backWall>
    <c:plotArea>
      <c:layout>
        <c:manualLayout>
          <c:layoutTarget val="inner"/>
          <c:xMode val="edge"/>
          <c:yMode val="edge"/>
          <c:x val="7.0024412111958423E-2"/>
          <c:y val="5.4519090774030748E-2"/>
          <c:w val="0.91689970634280915"/>
          <c:h val="0.87626669409500102"/>
        </c:manualLayout>
      </c:layout>
      <c:bar3DChart>
        <c:barDir val="bar"/>
        <c:grouping val="clustered"/>
        <c:ser>
          <c:idx val="1"/>
          <c:order val="0"/>
          <c:spPr>
            <a:solidFill>
              <a:schemeClr val="tx2">
                <a:lumMod val="60000"/>
                <a:lumOff val="40000"/>
              </a:schemeClr>
            </a:solidFill>
          </c:spPr>
          <c:dLbls>
            <c:dLbl>
              <c:idx val="9"/>
              <c:layout>
                <c:manualLayout>
                  <c:x val="1.5783540022547927E-2"/>
                  <c:y val="0"/>
                </c:manualLayout>
              </c:layout>
              <c:showVal val="1"/>
            </c:dLbl>
            <c:txPr>
              <a:bodyPr/>
              <a:lstStyle/>
              <a:p>
                <a:pPr>
                  <a:defRPr b="1"/>
                </a:pPr>
                <a:endParaRPr lang="es-MX"/>
              </a:p>
            </c:txPr>
            <c:showVal val="1"/>
          </c:dLbls>
          <c:cat>
            <c:numRef>
              <c:f>Tablas!$B$2:$K$2</c:f>
              <c:numCache>
                <c:formatCode>General</c:formatCode>
                <c:ptCount val="10"/>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numCache>
            </c:numRef>
          </c:cat>
          <c:val>
            <c:numRef>
              <c:f>Tablas!$B$4:$K$4</c:f>
              <c:numCache>
                <c:formatCode>"$"#,##0</c:formatCode>
                <c:ptCount val="10"/>
                <c:pt idx="0">
                  <c:v>6057000</c:v>
                </c:pt>
                <c:pt idx="1">
                  <c:v>0</c:v>
                </c:pt>
                <c:pt idx="2">
                  <c:v>588900</c:v>
                </c:pt>
                <c:pt idx="3">
                  <c:v>843820</c:v>
                </c:pt>
                <c:pt idx="4">
                  <c:v>431684</c:v>
                </c:pt>
                <c:pt idx="5">
                  <c:v>1443634</c:v>
                </c:pt>
                <c:pt idx="6">
                  <c:v>1483115</c:v>
                </c:pt>
                <c:pt idx="7">
                  <c:v>2190228</c:v>
                </c:pt>
                <c:pt idx="8">
                  <c:v>2575017</c:v>
                </c:pt>
                <c:pt idx="9">
                  <c:v>1373001</c:v>
                </c:pt>
              </c:numCache>
            </c:numRef>
          </c:val>
        </c:ser>
        <c:dLbls>
          <c:showVal val="1"/>
        </c:dLbls>
        <c:gapWidth val="43"/>
        <c:gapDepth val="90"/>
        <c:shape val="box"/>
        <c:axId val="66675840"/>
        <c:axId val="66677376"/>
        <c:axId val="0"/>
      </c:bar3DChart>
      <c:catAx>
        <c:axId val="66675840"/>
        <c:scaling>
          <c:orientation val="minMax"/>
        </c:scaling>
        <c:axPos val="l"/>
        <c:numFmt formatCode="General" sourceLinked="1"/>
        <c:tickLblPos val="nextTo"/>
        <c:txPr>
          <a:bodyPr/>
          <a:lstStyle/>
          <a:p>
            <a:pPr>
              <a:defRPr lang="es-MX" b="1"/>
            </a:pPr>
            <a:endParaRPr lang="es-MX"/>
          </a:p>
        </c:txPr>
        <c:crossAx val="66677376"/>
        <c:crosses val="autoZero"/>
        <c:auto val="1"/>
        <c:lblAlgn val="ctr"/>
        <c:lblOffset val="100"/>
      </c:catAx>
      <c:valAx>
        <c:axId val="66677376"/>
        <c:scaling>
          <c:orientation val="minMax"/>
        </c:scaling>
        <c:axPos val="b"/>
        <c:numFmt formatCode="&quot;$&quot;#,##0" sourceLinked="1"/>
        <c:tickLblPos val="nextTo"/>
        <c:txPr>
          <a:bodyPr/>
          <a:lstStyle/>
          <a:p>
            <a:pPr>
              <a:defRPr lang="es-MX" sz="800" b="1"/>
            </a:pPr>
            <a:endParaRPr lang="es-MX"/>
          </a:p>
        </c:txPr>
        <c:crossAx val="66675840"/>
        <c:crosses val="autoZero"/>
        <c:crossBetween val="between"/>
      </c:valAx>
      <c:spPr>
        <a:noFill/>
        <a:ln w="25400">
          <a:noFill/>
        </a:ln>
        <a:effectLst>
          <a:innerShdw blurRad="63500" dist="50800" dir="13500000">
            <a:prstClr val="black">
              <a:alpha val="50000"/>
            </a:prstClr>
          </a:innerShdw>
        </a:effectLst>
      </c:spPr>
    </c:plotArea>
    <c:plotVisOnly val="1"/>
    <c:dispBlanksAs val="zero"/>
  </c:chart>
  <c:spPr>
    <a:solidFill>
      <a:schemeClr val="bg1"/>
    </a:solidFill>
    <a:ln cap="sq">
      <a:miter lim="800000"/>
    </a:ln>
    <a:effectLst/>
    <a:scene3d>
      <a:camera prst="orthographicFront"/>
      <a:lightRig rig="threePt" dir="t"/>
    </a:scene3d>
    <a:sp3d>
      <a:bevelB w="0" h="0" prst="relaxedInset"/>
    </a:sp3d>
  </c:sp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s-MX"/>
  <c:chart>
    <c:autoTitleDeleted val="1"/>
    <c:view3D>
      <c:depthPercent val="80"/>
      <c:rAngAx val="1"/>
    </c:view3D>
    <c:floor>
      <c:spPr>
        <a:ln>
          <a:noFill/>
        </a:ln>
      </c:spPr>
    </c:floor>
    <c:sideWall>
      <c:spPr>
        <a:noFill/>
        <a:ln w="25400">
          <a:noFill/>
        </a:ln>
      </c:spPr>
    </c:sideWall>
    <c:backWall>
      <c:spPr>
        <a:noFill/>
        <a:ln w="25400">
          <a:noFill/>
        </a:ln>
      </c:spPr>
    </c:backWall>
    <c:plotArea>
      <c:layout>
        <c:manualLayout>
          <c:layoutTarget val="inner"/>
          <c:xMode val="edge"/>
          <c:yMode val="edge"/>
          <c:x val="4.0995054565547737E-2"/>
          <c:y val="1.5465685836889441E-2"/>
          <c:w val="0.90781297875142553"/>
          <c:h val="0.83635265799029013"/>
        </c:manualLayout>
      </c:layout>
      <c:bar3DChart>
        <c:barDir val="col"/>
        <c:grouping val="clustered"/>
        <c:ser>
          <c:idx val="0"/>
          <c:order val="0"/>
          <c:tx>
            <c:strRef>
              <c:f>Reprobación!$D$3</c:f>
              <c:strCache>
                <c:ptCount val="1"/>
                <c:pt idx="0">
                  <c:v>%</c:v>
                </c:pt>
              </c:strCache>
            </c:strRef>
          </c:tx>
          <c:spPr>
            <a:solidFill>
              <a:srgbClr val="6B8537"/>
            </a:solidFill>
            <a:effectLst/>
            <a:scene3d>
              <a:camera prst="orthographicFront"/>
              <a:lightRig rig="threePt" dir="t"/>
            </a:scene3d>
            <a:sp3d prstMaterial="metal">
              <a:bevelT w="0" h="0"/>
              <a:bevelB w="0" h="0" prst="relaxedInset"/>
            </a:sp3d>
          </c:spPr>
          <c:dLbls>
            <c:dLbl>
              <c:idx val="0"/>
              <c:layout>
                <c:manualLayout>
                  <c:x val="1.9649122807017649E-2"/>
                  <c:y val="-3.930461073318222E-2"/>
                </c:manualLayout>
              </c:layout>
              <c:tx>
                <c:rich>
                  <a:bodyPr/>
                  <a:lstStyle/>
                  <a:p>
                    <a:r>
                      <a:rPr lang="en-US"/>
                      <a:t>15.08%</a:t>
                    </a:r>
                  </a:p>
                </c:rich>
              </c:tx>
              <c:showVal val="1"/>
            </c:dLbl>
            <c:dLbl>
              <c:idx val="1"/>
              <c:layout>
                <c:manualLayout>
                  <c:x val="1.0290334435869165E-2"/>
                  <c:y val="-2.4187452758881331E-2"/>
                </c:manualLayout>
              </c:layout>
              <c:tx>
                <c:rich>
                  <a:bodyPr/>
                  <a:lstStyle/>
                  <a:p>
                    <a:r>
                      <a:rPr lang="en-US"/>
                      <a:t>12.97%</a:t>
                    </a:r>
                  </a:p>
                </c:rich>
              </c:tx>
              <c:showVal val="1"/>
            </c:dLbl>
            <c:dLbl>
              <c:idx val="2"/>
              <c:layout>
                <c:manualLayout>
                  <c:x val="2.6460859977949284E-2"/>
                  <c:y val="-3.0234315948601764E-2"/>
                </c:manualLayout>
              </c:layout>
              <c:tx>
                <c:rich>
                  <a:bodyPr/>
                  <a:lstStyle/>
                  <a:p>
                    <a:r>
                      <a:rPr lang="en-US"/>
                      <a:t>12.60%</a:t>
                    </a:r>
                  </a:p>
                </c:rich>
              </c:tx>
              <c:showVal val="1"/>
            </c:dLbl>
            <c:dLbl>
              <c:idx val="3"/>
              <c:layout>
                <c:manualLayout>
                  <c:x val="4.2631385520029395E-2"/>
                  <c:y val="-6.3492063492063502E-2"/>
                </c:manualLayout>
              </c:layout>
              <c:tx>
                <c:rich>
                  <a:bodyPr/>
                  <a:lstStyle/>
                  <a:p>
                    <a:r>
                      <a:rPr lang="en-US"/>
                      <a:t>12.93%</a:t>
                    </a:r>
                  </a:p>
                </c:rich>
              </c:tx>
              <c:showVal val="1"/>
            </c:dLbl>
            <c:dLbl>
              <c:idx val="4"/>
              <c:layout>
                <c:manualLayout>
                  <c:x val="1.7640573318632956E-2"/>
                  <c:y val="-2.7210884353741478E-2"/>
                </c:manualLayout>
              </c:layout>
              <c:tx>
                <c:rich>
                  <a:bodyPr/>
                  <a:lstStyle/>
                  <a:p>
                    <a:r>
                      <a:rPr lang="en-US"/>
                      <a:t>12.07%</a:t>
                    </a:r>
                  </a:p>
                </c:rich>
              </c:tx>
              <c:showVal val="1"/>
            </c:dLbl>
            <c:dLbl>
              <c:idx val="5"/>
              <c:layout>
                <c:manualLayout>
                  <c:x val="2.4990812201396546E-2"/>
                  <c:y val="-2.7210884353741468E-2"/>
                </c:manualLayout>
              </c:layout>
              <c:tx>
                <c:rich>
                  <a:bodyPr/>
                  <a:lstStyle/>
                  <a:p>
                    <a:r>
                      <a:rPr lang="en-US"/>
                      <a:t>11.33%</a:t>
                    </a:r>
                  </a:p>
                </c:rich>
              </c:tx>
              <c:showVal val="1"/>
            </c:dLbl>
            <c:dLbl>
              <c:idx val="6"/>
              <c:layout>
                <c:manualLayout>
                  <c:x val="2.940095553105489E-2"/>
                  <c:y val="-5.1398337112622934E-2"/>
                </c:manualLayout>
              </c:layout>
              <c:tx>
                <c:rich>
                  <a:bodyPr/>
                  <a:lstStyle/>
                  <a:p>
                    <a:r>
                      <a:rPr lang="en-US"/>
                      <a:t>11.32%</a:t>
                    </a:r>
                  </a:p>
                </c:rich>
              </c:tx>
              <c:showVal val="1"/>
            </c:dLbl>
            <c:txPr>
              <a:bodyPr/>
              <a:lstStyle/>
              <a:p>
                <a:pPr>
                  <a:defRPr b="1"/>
                </a:pPr>
                <a:endParaRPr lang="es-MX"/>
              </a:p>
            </c:txPr>
            <c:showVal val="1"/>
          </c:dLbls>
          <c:cat>
            <c:strRef>
              <c:f>Reprobación!$A$4:$A$10</c:f>
              <c:strCache>
                <c:ptCount val="7"/>
                <c:pt idx="0">
                  <c:v>Febrero-Agosto 2011</c:v>
                </c:pt>
                <c:pt idx="1">
                  <c:v>Agosto 2011-Febrero 2012</c:v>
                </c:pt>
                <c:pt idx="2">
                  <c:v>Febrero-Agosto 2012</c:v>
                </c:pt>
                <c:pt idx="3">
                  <c:v>Agosto 2012-Febrero 2013</c:v>
                </c:pt>
                <c:pt idx="4">
                  <c:v>Diciembre 2013</c:v>
                </c:pt>
                <c:pt idx="5">
                  <c:v>2014</c:v>
                </c:pt>
                <c:pt idx="6">
                  <c:v>2015</c:v>
                </c:pt>
              </c:strCache>
            </c:strRef>
          </c:cat>
          <c:val>
            <c:numRef>
              <c:f>Reprobación!$D$4:$D$10</c:f>
              <c:numCache>
                <c:formatCode>0.00</c:formatCode>
                <c:ptCount val="7"/>
                <c:pt idx="0">
                  <c:v>15.079108814982245</c:v>
                </c:pt>
                <c:pt idx="1">
                  <c:v>12.965838509316773</c:v>
                </c:pt>
                <c:pt idx="2">
                  <c:v>12.602594651840088</c:v>
                </c:pt>
                <c:pt idx="3">
                  <c:v>12.931190175185117</c:v>
                </c:pt>
                <c:pt idx="4">
                  <c:v>12.070410729253982</c:v>
                </c:pt>
                <c:pt idx="5">
                  <c:v>11.330898762426454</c:v>
                </c:pt>
                <c:pt idx="6">
                  <c:v>11.320359907930531</c:v>
                </c:pt>
              </c:numCache>
            </c:numRef>
          </c:val>
        </c:ser>
        <c:dLbls>
          <c:showVal val="1"/>
        </c:dLbls>
        <c:gapWidth val="43"/>
        <c:gapDepth val="90"/>
        <c:shape val="box"/>
        <c:axId val="69436544"/>
        <c:axId val="69438080"/>
        <c:axId val="0"/>
      </c:bar3DChart>
      <c:catAx>
        <c:axId val="69436544"/>
        <c:scaling>
          <c:orientation val="minMax"/>
        </c:scaling>
        <c:axPos val="b"/>
        <c:numFmt formatCode="General" sourceLinked="1"/>
        <c:tickLblPos val="nextTo"/>
        <c:txPr>
          <a:bodyPr/>
          <a:lstStyle/>
          <a:p>
            <a:pPr>
              <a:defRPr lang="es-MX" sz="800" b="1">
                <a:latin typeface="Arial" pitchFamily="34" charset="0"/>
                <a:cs typeface="Arial" pitchFamily="34" charset="0"/>
              </a:defRPr>
            </a:pPr>
            <a:endParaRPr lang="es-MX"/>
          </a:p>
        </c:txPr>
        <c:crossAx val="69438080"/>
        <c:crosses val="autoZero"/>
        <c:auto val="1"/>
        <c:lblAlgn val="ctr"/>
        <c:lblOffset val="100"/>
      </c:catAx>
      <c:valAx>
        <c:axId val="69438080"/>
        <c:scaling>
          <c:orientation val="minMax"/>
        </c:scaling>
        <c:axPos val="l"/>
        <c:title>
          <c:tx>
            <c:rich>
              <a:bodyPr rot="-5400000" vert="horz"/>
              <a:lstStyle/>
              <a:p>
                <a:pPr>
                  <a:defRPr/>
                </a:pPr>
                <a:r>
                  <a:rPr lang="es-MX"/>
                  <a:t> </a:t>
                </a:r>
                <a:r>
                  <a:rPr lang="es-MX" sz="1200"/>
                  <a:t>Pocentaje</a:t>
                </a:r>
              </a:p>
            </c:rich>
          </c:tx>
          <c:layout>
            <c:manualLayout>
              <c:xMode val="edge"/>
              <c:yMode val="edge"/>
              <c:x val="2.8694869591135819E-4"/>
              <c:y val="0.41255033596990986"/>
            </c:manualLayout>
          </c:layout>
        </c:title>
        <c:numFmt formatCode="0.00" sourceLinked="1"/>
        <c:tickLblPos val="nextTo"/>
        <c:txPr>
          <a:bodyPr/>
          <a:lstStyle/>
          <a:p>
            <a:pPr>
              <a:defRPr lang="es-MX" sz="800" b="1">
                <a:latin typeface="Arial" pitchFamily="34" charset="0"/>
                <a:cs typeface="Arial" pitchFamily="34" charset="0"/>
              </a:defRPr>
            </a:pPr>
            <a:endParaRPr lang="es-MX"/>
          </a:p>
        </c:txPr>
        <c:crossAx val="69436544"/>
        <c:crosses val="autoZero"/>
        <c:crossBetween val="between"/>
      </c:valAx>
      <c:spPr>
        <a:noFill/>
        <a:effectLst>
          <a:innerShdw blurRad="63500" dist="50800" dir="13500000">
            <a:prstClr val="black">
              <a:alpha val="50000"/>
            </a:prstClr>
          </a:innerShdw>
        </a:effectLst>
      </c:spPr>
    </c:plotArea>
    <c:plotVisOnly val="1"/>
    <c:dispBlanksAs val="zero"/>
  </c:chart>
  <c:spPr>
    <a:scene3d>
      <a:camera prst="orthographicFront"/>
      <a:lightRig rig="threePt" dir="t"/>
    </a:scene3d>
    <a:sp3d>
      <a:bevelT w="0" h="0"/>
      <a:bevelB w="0" h="0" prst="relaxedInset"/>
    </a:sp3d>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MX"/>
  <c:chart>
    <c:view3D>
      <c:depthPercent val="80"/>
      <c:rAngAx val="1"/>
    </c:view3D>
    <c:floor>
      <c:spPr>
        <a:ln>
          <a:noFill/>
        </a:ln>
      </c:spPr>
    </c:floor>
    <c:sideWall>
      <c:spPr>
        <a:noFill/>
        <a:ln w="25400">
          <a:noFill/>
        </a:ln>
      </c:spPr>
    </c:sideWall>
    <c:backWall>
      <c:spPr>
        <a:noFill/>
        <a:ln w="25400">
          <a:noFill/>
        </a:ln>
      </c:spPr>
    </c:backWall>
    <c:plotArea>
      <c:layout>
        <c:manualLayout>
          <c:layoutTarget val="inner"/>
          <c:xMode val="edge"/>
          <c:yMode val="edge"/>
          <c:x val="8.3100293657195026E-2"/>
          <c:y val="3.0582826268633102E-2"/>
          <c:w val="0.90781297875142786"/>
          <c:h val="0.83635265799029013"/>
        </c:manualLayout>
      </c:layout>
      <c:bar3DChart>
        <c:barDir val="col"/>
        <c:grouping val="clustered"/>
        <c:ser>
          <c:idx val="0"/>
          <c:order val="0"/>
          <c:tx>
            <c:strRef>
              <c:f>Tablas!$A$61</c:f>
              <c:strCache>
                <c:ptCount val="1"/>
                <c:pt idx="0">
                  <c:v>Nivel I</c:v>
                </c:pt>
              </c:strCache>
            </c:strRef>
          </c:tx>
          <c:spPr>
            <a:solidFill>
              <a:schemeClr val="tx2">
                <a:lumMod val="60000"/>
                <a:lumOff val="40000"/>
              </a:schemeClr>
            </a:solidFill>
            <a:effectLst/>
            <a:scene3d>
              <a:camera prst="orthographicFront"/>
              <a:lightRig rig="threePt" dir="t"/>
            </a:scene3d>
            <a:sp3d prstMaterial="metal">
              <a:bevelT w="0" h="0"/>
              <a:bevelB w="0" h="0" prst="relaxedInset"/>
            </a:sp3d>
          </c:spPr>
          <c:dLbls>
            <c:txPr>
              <a:bodyPr/>
              <a:lstStyle/>
              <a:p>
                <a:pPr>
                  <a:defRPr sz="1100" b="1"/>
                </a:pPr>
                <a:endParaRPr lang="es-MX"/>
              </a:p>
            </c:txPr>
            <c:showVal val="1"/>
          </c:dLbls>
          <c:cat>
            <c:numRef>
              <c:f>Tablas!$B$59:$N$59</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Tablas!$B$61:$N$61</c:f>
              <c:numCache>
                <c:formatCode>General</c:formatCode>
                <c:ptCount val="13"/>
                <c:pt idx="0">
                  <c:v>4</c:v>
                </c:pt>
                <c:pt idx="1">
                  <c:v>4</c:v>
                </c:pt>
                <c:pt idx="2">
                  <c:v>4</c:v>
                </c:pt>
                <c:pt idx="3">
                  <c:v>4</c:v>
                </c:pt>
                <c:pt idx="4">
                  <c:v>4</c:v>
                </c:pt>
                <c:pt idx="5">
                  <c:v>5</c:v>
                </c:pt>
                <c:pt idx="6">
                  <c:v>5</c:v>
                </c:pt>
                <c:pt idx="7">
                  <c:v>5</c:v>
                </c:pt>
                <c:pt idx="8">
                  <c:v>5</c:v>
                </c:pt>
                <c:pt idx="9">
                  <c:v>5</c:v>
                </c:pt>
                <c:pt idx="10">
                  <c:v>5</c:v>
                </c:pt>
                <c:pt idx="11">
                  <c:v>7</c:v>
                </c:pt>
                <c:pt idx="12">
                  <c:v>7</c:v>
                </c:pt>
              </c:numCache>
            </c:numRef>
          </c:val>
        </c:ser>
        <c:ser>
          <c:idx val="1"/>
          <c:order val="1"/>
          <c:tx>
            <c:strRef>
              <c:f>Tablas!$A$64</c:f>
              <c:strCache>
                <c:ptCount val="1"/>
                <c:pt idx="0">
                  <c:v>Acreditados</c:v>
                </c:pt>
              </c:strCache>
            </c:strRef>
          </c:tx>
          <c:spPr>
            <a:solidFill>
              <a:srgbClr val="6B8537"/>
            </a:solidFill>
          </c:spP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txPr>
              <a:bodyPr/>
              <a:lstStyle/>
              <a:p>
                <a:pPr>
                  <a:defRPr sz="1100" b="1"/>
                </a:pPr>
                <a:endParaRPr lang="es-MX"/>
              </a:p>
            </c:txPr>
            <c:showVal val="1"/>
          </c:dLbls>
          <c:cat>
            <c:numRef>
              <c:f>Tablas!$B$59:$N$59</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Tablas!$B$64:$N$64</c:f>
              <c:numCache>
                <c:formatCode>General</c:formatCode>
                <c:ptCount val="13"/>
                <c:pt idx="0">
                  <c:v>0</c:v>
                </c:pt>
                <c:pt idx="1">
                  <c:v>0</c:v>
                </c:pt>
                <c:pt idx="2">
                  <c:v>0</c:v>
                </c:pt>
                <c:pt idx="3">
                  <c:v>0</c:v>
                </c:pt>
                <c:pt idx="4">
                  <c:v>0</c:v>
                </c:pt>
                <c:pt idx="5">
                  <c:v>0</c:v>
                </c:pt>
                <c:pt idx="6">
                  <c:v>0</c:v>
                </c:pt>
                <c:pt idx="7">
                  <c:v>0</c:v>
                </c:pt>
                <c:pt idx="8">
                  <c:v>0</c:v>
                </c:pt>
                <c:pt idx="9">
                  <c:v>1</c:v>
                </c:pt>
                <c:pt idx="10">
                  <c:v>1</c:v>
                </c:pt>
                <c:pt idx="11">
                  <c:v>2</c:v>
                </c:pt>
                <c:pt idx="12">
                  <c:v>2</c:v>
                </c:pt>
              </c:numCache>
            </c:numRef>
          </c:val>
        </c:ser>
        <c:dLbls>
          <c:showVal val="1"/>
        </c:dLbls>
        <c:gapWidth val="43"/>
        <c:gapDepth val="90"/>
        <c:shape val="box"/>
        <c:axId val="67237376"/>
        <c:axId val="67238912"/>
        <c:axId val="0"/>
      </c:bar3DChart>
      <c:catAx>
        <c:axId val="67237376"/>
        <c:scaling>
          <c:orientation val="minMax"/>
        </c:scaling>
        <c:axPos val="b"/>
        <c:numFmt formatCode="General" sourceLinked="1"/>
        <c:tickLblPos val="nextTo"/>
        <c:txPr>
          <a:bodyPr/>
          <a:lstStyle/>
          <a:p>
            <a:pPr>
              <a:defRPr lang="es-MX" sz="800" b="1">
                <a:latin typeface="Arial" pitchFamily="34" charset="0"/>
                <a:cs typeface="Arial" pitchFamily="34" charset="0"/>
              </a:defRPr>
            </a:pPr>
            <a:endParaRPr lang="es-MX"/>
          </a:p>
        </c:txPr>
        <c:crossAx val="67238912"/>
        <c:crosses val="autoZero"/>
        <c:auto val="1"/>
        <c:lblAlgn val="ctr"/>
        <c:lblOffset val="100"/>
      </c:catAx>
      <c:valAx>
        <c:axId val="67238912"/>
        <c:scaling>
          <c:orientation val="minMax"/>
        </c:scaling>
        <c:axPos val="l"/>
        <c:numFmt formatCode="General" sourceLinked="1"/>
        <c:tickLblPos val="nextTo"/>
        <c:txPr>
          <a:bodyPr/>
          <a:lstStyle/>
          <a:p>
            <a:pPr>
              <a:defRPr lang="es-MX" sz="800" b="1">
                <a:latin typeface="Arial" pitchFamily="34" charset="0"/>
                <a:cs typeface="Arial" pitchFamily="34" charset="0"/>
              </a:defRPr>
            </a:pPr>
            <a:endParaRPr lang="es-MX"/>
          </a:p>
        </c:txPr>
        <c:crossAx val="67237376"/>
        <c:crosses val="autoZero"/>
        <c:crossBetween val="between"/>
      </c:valAx>
      <c:spPr>
        <a:noFill/>
        <a:effectLst>
          <a:innerShdw blurRad="63500" dist="50800" dir="13500000">
            <a:prstClr val="black">
              <a:alpha val="50000"/>
            </a:prstClr>
          </a:innerShdw>
        </a:effectLst>
      </c:spPr>
    </c:plotArea>
    <c:legend>
      <c:legendPos val="r"/>
      <c:layout>
        <c:manualLayout>
          <c:xMode val="edge"/>
          <c:yMode val="edge"/>
          <c:x val="0.1112824013726202"/>
          <c:y val="0.94739395917479263"/>
          <c:w val="0.79110252971162887"/>
          <c:h val="4.2728842832469777E-2"/>
        </c:manualLayout>
      </c:layout>
      <c:txPr>
        <a:bodyPr/>
        <a:lstStyle/>
        <a:p>
          <a:pPr>
            <a:defRPr b="1"/>
          </a:pPr>
          <a:endParaRPr lang="es-MX"/>
        </a:p>
      </c:txPr>
    </c:legend>
    <c:plotVisOnly val="1"/>
    <c:dispBlanksAs val="zero"/>
  </c:chart>
  <c:spPr>
    <a:scene3d>
      <a:camera prst="orthographicFront"/>
      <a:lightRig rig="threePt" dir="t"/>
    </a:scene3d>
    <a:sp3d>
      <a:bevelT w="0" h="0"/>
      <a:bevelB w="0" h="0" prst="relaxedInset"/>
    </a:sp3d>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MX"/>
  <c:chart>
    <c:view3D>
      <c:depthPercent val="80"/>
      <c:rAngAx val="1"/>
    </c:view3D>
    <c:floor>
      <c:spPr>
        <a:ln>
          <a:noFill/>
        </a:ln>
      </c:spPr>
    </c:floor>
    <c:sideWall>
      <c:spPr>
        <a:noFill/>
        <a:ln w="25400">
          <a:noFill/>
        </a:ln>
      </c:spPr>
    </c:sideWall>
    <c:backWall>
      <c:spPr>
        <a:noFill/>
        <a:ln w="25400">
          <a:noFill/>
        </a:ln>
      </c:spPr>
    </c:backWall>
    <c:plotArea>
      <c:layout>
        <c:manualLayout>
          <c:layoutTarget val="inner"/>
          <c:xMode val="edge"/>
          <c:yMode val="edge"/>
          <c:x val="5.5044103955943446E-2"/>
          <c:y val="1.4124363486822215E-2"/>
          <c:w val="0.94495589604405739"/>
          <c:h val="0.848641339187441"/>
        </c:manualLayout>
      </c:layout>
      <c:bar3DChart>
        <c:barDir val="col"/>
        <c:grouping val="clustered"/>
        <c:ser>
          <c:idx val="0"/>
          <c:order val="0"/>
          <c:tx>
            <c:strRef>
              <c:f>Tablas!$A$19</c:f>
              <c:strCache>
                <c:ptCount val="1"/>
                <c:pt idx="0">
                  <c:v>Matrícula Total</c:v>
                </c:pt>
              </c:strCache>
            </c:strRef>
          </c:tx>
          <c:spPr>
            <a:solidFill>
              <a:schemeClr val="tx2">
                <a:lumMod val="60000"/>
                <a:lumOff val="40000"/>
              </a:schemeClr>
            </a:solidFill>
            <a:effectLst/>
            <a:scene3d>
              <a:camera prst="orthographicFront"/>
              <a:lightRig rig="threePt" dir="t"/>
            </a:scene3d>
            <a:sp3d prstMaterial="metal">
              <a:bevelT w="0" h="0"/>
              <a:bevelB w="0" h="0" prst="relaxedInset"/>
            </a:sp3d>
          </c:spPr>
          <c:dLbls>
            <c:dLbl>
              <c:idx val="0"/>
              <c:layout/>
              <c:tx>
                <c:rich>
                  <a:bodyPr/>
                  <a:lstStyle/>
                  <a:p>
                    <a:r>
                      <a:rPr lang="en-US"/>
                      <a:t>1,006</a:t>
                    </a:r>
                  </a:p>
                </c:rich>
              </c:tx>
              <c:showVal val="1"/>
            </c:dLbl>
            <c:txPr>
              <a:bodyPr/>
              <a:lstStyle/>
              <a:p>
                <a:pPr>
                  <a:defRPr sz="800" b="1">
                    <a:latin typeface="+mn-lt"/>
                    <a:cs typeface="Arial" pitchFamily="34" charset="0"/>
                  </a:defRPr>
                </a:pPr>
                <a:endParaRPr lang="es-MX"/>
              </a:p>
            </c:txPr>
            <c:showVal val="1"/>
          </c:dLbls>
          <c:cat>
            <c:numRef>
              <c:f>Tablas!$B$17:$N$17</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Tablas!$B$19:$N$19</c:f>
              <c:numCache>
                <c:formatCode>General</c:formatCode>
                <c:ptCount val="13"/>
                <c:pt idx="0">
                  <c:v>1006</c:v>
                </c:pt>
                <c:pt idx="1">
                  <c:v>966</c:v>
                </c:pt>
                <c:pt idx="2">
                  <c:v>1003</c:v>
                </c:pt>
                <c:pt idx="3">
                  <c:v>1116</c:v>
                </c:pt>
                <c:pt idx="4">
                  <c:v>1140</c:v>
                </c:pt>
                <c:pt idx="5">
                  <c:v>1269</c:v>
                </c:pt>
                <c:pt idx="6">
                  <c:v>961</c:v>
                </c:pt>
                <c:pt idx="7">
                  <c:v>1252</c:v>
                </c:pt>
                <c:pt idx="8">
                  <c:v>1292</c:v>
                </c:pt>
                <c:pt idx="9">
                  <c:v>1427</c:v>
                </c:pt>
                <c:pt idx="10">
                  <c:v>1373</c:v>
                </c:pt>
                <c:pt idx="11">
                  <c:v>1532</c:v>
                </c:pt>
                <c:pt idx="12">
                  <c:v>1744</c:v>
                </c:pt>
              </c:numCache>
            </c:numRef>
          </c:val>
        </c:ser>
        <c:ser>
          <c:idx val="1"/>
          <c:order val="1"/>
          <c:tx>
            <c:strRef>
              <c:f>Tablas!$A$20</c:f>
              <c:strCache>
                <c:ptCount val="1"/>
                <c:pt idx="0">
                  <c:v>Matrícula de calidad</c:v>
                </c:pt>
              </c:strCache>
            </c:strRef>
          </c:tx>
          <c:spPr>
            <a:solidFill>
              <a:srgbClr val="6B8537"/>
            </a:solidFill>
          </c:spPr>
          <c:dLbls>
            <c:dLbl>
              <c:idx val="0"/>
              <c:layout>
                <c:manualLayout>
                  <c:x val="8.0160320641282767E-3"/>
                  <c:y val="0"/>
                </c:manualLayout>
              </c:layout>
              <c:showVal val="1"/>
            </c:dLbl>
            <c:dLbl>
              <c:idx val="1"/>
              <c:layout>
                <c:manualLayout>
                  <c:x val="1.6032064128256512E-2"/>
                  <c:y val="-4.8381049143050743E-7"/>
                </c:manualLayout>
              </c:layout>
              <c:showVal val="1"/>
            </c:dLbl>
            <c:dLbl>
              <c:idx val="2"/>
              <c:layout>
                <c:manualLayout>
                  <c:x val="1.002004008016032E-2"/>
                  <c:y val="3.0721966205837182E-3"/>
                </c:manualLayout>
              </c:layout>
              <c:showVal val="1"/>
            </c:dLbl>
            <c:dLbl>
              <c:idx val="3"/>
              <c:layout>
                <c:manualLayout>
                  <c:x val="8.0160320641282767E-3"/>
                  <c:y val="0"/>
                </c:manualLayout>
              </c:layout>
              <c:showVal val="1"/>
            </c:dLbl>
            <c:dLbl>
              <c:idx val="4"/>
              <c:layout>
                <c:manualLayout>
                  <c:x val="1.2024048096192385E-2"/>
                  <c:y val="6.1443932411674364E-3"/>
                </c:manualLayout>
              </c:layout>
              <c:showVal val="1"/>
            </c:dLbl>
            <c:dLbl>
              <c:idx val="5"/>
              <c:layout>
                <c:manualLayout>
                  <c:x val="1.2024048096192385E-2"/>
                  <c:y val="0"/>
                </c:manualLayout>
              </c:layout>
              <c:showVal val="1"/>
            </c:dLbl>
            <c:dLbl>
              <c:idx val="6"/>
              <c:layout>
                <c:manualLayout>
                  <c:x val="8.016032064128353E-3"/>
                  <c:y val="0"/>
                </c:manualLayout>
              </c:layout>
              <c:showVal val="1"/>
            </c:dLbl>
            <c:dLbl>
              <c:idx val="7"/>
              <c:layout>
                <c:manualLayout>
                  <c:x val="1.0020040080160247E-2"/>
                  <c:y val="0"/>
                </c:manualLayout>
              </c:layout>
              <c:showVal val="1"/>
            </c:dLbl>
            <c:dLbl>
              <c:idx val="8"/>
              <c:layout>
                <c:manualLayout>
                  <c:x val="1.4028056112224439E-2"/>
                  <c:y val="0"/>
                </c:manualLayout>
              </c:layout>
              <c:showVal val="1"/>
            </c:dLbl>
            <c:dLbl>
              <c:idx val="9"/>
              <c:layout>
                <c:manualLayout>
                  <c:x val="1.002004008016032E-2"/>
                  <c:y val="5.632295406313022E-17"/>
                </c:manualLayout>
              </c:layout>
              <c:showVal val="1"/>
            </c:dLbl>
            <c:dLbl>
              <c:idx val="10"/>
              <c:layout>
                <c:manualLayout>
                  <c:x val="1.002004008016032E-2"/>
                  <c:y val="0"/>
                </c:manualLayout>
              </c:layout>
              <c:showVal val="1"/>
            </c:dLbl>
            <c:dLbl>
              <c:idx val="11"/>
              <c:layout>
                <c:manualLayout>
                  <c:x val="1.002004008016032E-2"/>
                  <c:y val="6.1443932411674364E-3"/>
                </c:manualLayout>
              </c:layout>
              <c:showVal val="1"/>
            </c:dLbl>
            <c:dLbl>
              <c:idx val="12"/>
              <c:layout>
                <c:manualLayout>
                  <c:x val="1.2024048096192385E-2"/>
                  <c:y val="3.0721966205837182E-3"/>
                </c:manualLayout>
              </c:layout>
              <c:showVal val="1"/>
            </c:dLbl>
            <c:txPr>
              <a:bodyPr/>
              <a:lstStyle/>
              <a:p>
                <a:pPr>
                  <a:defRPr sz="800" b="1"/>
                </a:pPr>
                <a:endParaRPr lang="es-MX"/>
              </a:p>
            </c:txPr>
            <c:showVal val="1"/>
          </c:dLbls>
          <c:cat>
            <c:numRef>
              <c:f>Tablas!$B$17:$N$17</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Tablas!$B$20:$N$20</c:f>
              <c:numCache>
                <c:formatCode>General</c:formatCode>
                <c:ptCount val="13"/>
                <c:pt idx="0">
                  <c:v>870</c:v>
                </c:pt>
                <c:pt idx="1">
                  <c:v>872</c:v>
                </c:pt>
                <c:pt idx="2">
                  <c:v>894</c:v>
                </c:pt>
                <c:pt idx="3">
                  <c:v>920</c:v>
                </c:pt>
                <c:pt idx="4">
                  <c:v>911</c:v>
                </c:pt>
                <c:pt idx="5">
                  <c:v>1051</c:v>
                </c:pt>
                <c:pt idx="6">
                  <c:v>718</c:v>
                </c:pt>
                <c:pt idx="7">
                  <c:v>915</c:v>
                </c:pt>
                <c:pt idx="8">
                  <c:v>901</c:v>
                </c:pt>
                <c:pt idx="9">
                  <c:v>871</c:v>
                </c:pt>
                <c:pt idx="10">
                  <c:v>848</c:v>
                </c:pt>
                <c:pt idx="11">
                  <c:v>1379</c:v>
                </c:pt>
                <c:pt idx="12">
                  <c:v>1445</c:v>
                </c:pt>
              </c:numCache>
            </c:numRef>
          </c:val>
        </c:ser>
        <c:dLbls>
          <c:showVal val="1"/>
        </c:dLbls>
        <c:gapWidth val="90"/>
        <c:gapDepth val="66"/>
        <c:shape val="box"/>
        <c:axId val="68818048"/>
        <c:axId val="68819584"/>
        <c:axId val="0"/>
      </c:bar3DChart>
      <c:catAx>
        <c:axId val="68818048"/>
        <c:scaling>
          <c:orientation val="minMax"/>
        </c:scaling>
        <c:axPos val="b"/>
        <c:numFmt formatCode="General" sourceLinked="1"/>
        <c:tickLblPos val="nextTo"/>
        <c:txPr>
          <a:bodyPr/>
          <a:lstStyle/>
          <a:p>
            <a:pPr>
              <a:defRPr lang="es-MX" sz="800" b="1">
                <a:latin typeface="Arial" pitchFamily="34" charset="0"/>
                <a:cs typeface="Arial" pitchFamily="34" charset="0"/>
              </a:defRPr>
            </a:pPr>
            <a:endParaRPr lang="es-MX"/>
          </a:p>
        </c:txPr>
        <c:crossAx val="68819584"/>
        <c:crosses val="autoZero"/>
        <c:auto val="1"/>
        <c:lblAlgn val="ctr"/>
        <c:lblOffset val="100"/>
      </c:catAx>
      <c:valAx>
        <c:axId val="68819584"/>
        <c:scaling>
          <c:orientation val="minMax"/>
        </c:scaling>
        <c:axPos val="l"/>
        <c:numFmt formatCode="General" sourceLinked="1"/>
        <c:tickLblPos val="nextTo"/>
        <c:txPr>
          <a:bodyPr/>
          <a:lstStyle/>
          <a:p>
            <a:pPr>
              <a:defRPr lang="es-MX" sz="800" b="1">
                <a:latin typeface="Arial" pitchFamily="34" charset="0"/>
                <a:cs typeface="Arial" pitchFamily="34" charset="0"/>
              </a:defRPr>
            </a:pPr>
            <a:endParaRPr lang="es-MX"/>
          </a:p>
        </c:txPr>
        <c:crossAx val="68818048"/>
        <c:crosses val="autoZero"/>
        <c:crossBetween val="between"/>
      </c:valAx>
      <c:spPr>
        <a:noFill/>
        <a:effectLst>
          <a:innerShdw blurRad="63500" dist="50800" dir="13500000">
            <a:prstClr val="black">
              <a:alpha val="50000"/>
            </a:prstClr>
          </a:innerShdw>
        </a:effectLst>
      </c:spPr>
    </c:plotArea>
    <c:legend>
      <c:legendPos val="b"/>
      <c:layout/>
      <c:txPr>
        <a:bodyPr/>
        <a:lstStyle/>
        <a:p>
          <a:pPr>
            <a:defRPr b="1"/>
          </a:pPr>
          <a:endParaRPr lang="es-MX"/>
        </a:p>
      </c:txPr>
    </c:legend>
    <c:plotVisOnly val="1"/>
    <c:dispBlanksAs val="zero"/>
  </c:chart>
  <c:spPr>
    <a:scene3d>
      <a:camera prst="orthographicFront"/>
      <a:lightRig rig="threePt" dir="t"/>
    </a:scene3d>
    <a:sp3d>
      <a:bevelT w="0" h="0"/>
      <a:bevelB w="0" h="0" prst="relaxedInset"/>
    </a:sp3d>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MX"/>
  <c:chart>
    <c:view3D>
      <c:depthPercent val="80"/>
      <c:rAngAx val="1"/>
    </c:view3D>
    <c:floor>
      <c:spPr>
        <a:ln>
          <a:noFill/>
        </a:ln>
      </c:spPr>
    </c:floor>
    <c:sideWall>
      <c:spPr>
        <a:noFill/>
        <a:ln w="25400">
          <a:noFill/>
        </a:ln>
      </c:spPr>
    </c:sideWall>
    <c:backWall>
      <c:spPr>
        <a:noFill/>
        <a:ln w="25400">
          <a:noFill/>
        </a:ln>
      </c:spPr>
    </c:backWall>
    <c:plotArea>
      <c:layout>
        <c:manualLayout>
          <c:layoutTarget val="inner"/>
          <c:xMode val="edge"/>
          <c:yMode val="edge"/>
          <c:x val="5.0031007839406817E-2"/>
          <c:y val="4.1024804623653955E-3"/>
          <c:w val="0.93079458185201647"/>
          <c:h val="0.87307126905384158"/>
        </c:manualLayout>
      </c:layout>
      <c:bar3DChart>
        <c:barDir val="bar"/>
        <c:grouping val="stacked"/>
        <c:ser>
          <c:idx val="0"/>
          <c:order val="0"/>
          <c:tx>
            <c:strRef>
              <c:f>Tablas!$A$27</c:f>
              <c:strCache>
                <c:ptCount val="1"/>
                <c:pt idx="0">
                  <c:v>Doctorado</c:v>
                </c:pt>
              </c:strCache>
            </c:strRef>
          </c:tx>
          <c:spPr>
            <a:solidFill>
              <a:schemeClr val="tx2">
                <a:lumMod val="60000"/>
                <a:lumOff val="40000"/>
              </a:schemeClr>
            </a:solidFill>
            <a:effectLst/>
            <a:scene3d>
              <a:camera prst="orthographicFront"/>
              <a:lightRig rig="threePt" dir="t"/>
            </a:scene3d>
            <a:sp3d prstMaterial="metal">
              <a:bevelT w="0" h="0"/>
              <a:bevelB w="0" h="0" prst="relaxedInset"/>
            </a:sp3d>
          </c:spPr>
          <c:dLbls>
            <c:txPr>
              <a:bodyPr/>
              <a:lstStyle/>
              <a:p>
                <a:pPr>
                  <a:defRPr sz="1100" b="1"/>
                </a:pPr>
                <a:endParaRPr lang="es-MX"/>
              </a:p>
            </c:txPr>
            <c:showVal val="1"/>
          </c:dLbls>
          <c:cat>
            <c:numRef>
              <c:f>Tablas!$B$25:$N$25</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Tablas!$B$27:$N$27</c:f>
              <c:numCache>
                <c:formatCode>General</c:formatCode>
                <c:ptCount val="13"/>
                <c:pt idx="0">
                  <c:v>8</c:v>
                </c:pt>
                <c:pt idx="1">
                  <c:v>8</c:v>
                </c:pt>
                <c:pt idx="2">
                  <c:v>8</c:v>
                </c:pt>
                <c:pt idx="3">
                  <c:v>8</c:v>
                </c:pt>
                <c:pt idx="4">
                  <c:v>12</c:v>
                </c:pt>
                <c:pt idx="5">
                  <c:v>12</c:v>
                </c:pt>
                <c:pt idx="6">
                  <c:v>13</c:v>
                </c:pt>
                <c:pt idx="7">
                  <c:v>15</c:v>
                </c:pt>
                <c:pt idx="8">
                  <c:v>17</c:v>
                </c:pt>
                <c:pt idx="9">
                  <c:v>20</c:v>
                </c:pt>
                <c:pt idx="10">
                  <c:v>20</c:v>
                </c:pt>
                <c:pt idx="11">
                  <c:v>24</c:v>
                </c:pt>
                <c:pt idx="12">
                  <c:v>24</c:v>
                </c:pt>
              </c:numCache>
            </c:numRef>
          </c:val>
        </c:ser>
        <c:ser>
          <c:idx val="1"/>
          <c:order val="1"/>
          <c:tx>
            <c:strRef>
              <c:f>Tablas!$A$28</c:f>
              <c:strCache>
                <c:ptCount val="1"/>
                <c:pt idx="0">
                  <c:v>Maestría</c:v>
                </c:pt>
              </c:strCache>
            </c:strRef>
          </c:tx>
          <c:spPr>
            <a:solidFill>
              <a:srgbClr val="6B8537"/>
            </a:solidFill>
          </c:spPr>
          <c:dLbls>
            <c:txPr>
              <a:bodyPr/>
              <a:lstStyle/>
              <a:p>
                <a:pPr>
                  <a:defRPr sz="1100" b="1"/>
                </a:pPr>
                <a:endParaRPr lang="es-MX"/>
              </a:p>
            </c:txPr>
            <c:showVal val="1"/>
          </c:dLbls>
          <c:cat>
            <c:numRef>
              <c:f>Tablas!$B$25:$N$25</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Tablas!$B$28:$N$28</c:f>
              <c:numCache>
                <c:formatCode>General</c:formatCode>
                <c:ptCount val="13"/>
                <c:pt idx="0">
                  <c:v>16</c:v>
                </c:pt>
                <c:pt idx="1">
                  <c:v>21</c:v>
                </c:pt>
                <c:pt idx="2">
                  <c:v>25</c:v>
                </c:pt>
                <c:pt idx="3">
                  <c:v>30</c:v>
                </c:pt>
                <c:pt idx="4">
                  <c:v>29</c:v>
                </c:pt>
                <c:pt idx="5">
                  <c:v>31</c:v>
                </c:pt>
                <c:pt idx="6">
                  <c:v>35</c:v>
                </c:pt>
                <c:pt idx="7">
                  <c:v>35</c:v>
                </c:pt>
                <c:pt idx="8">
                  <c:v>35</c:v>
                </c:pt>
                <c:pt idx="9">
                  <c:v>37</c:v>
                </c:pt>
                <c:pt idx="10">
                  <c:v>36</c:v>
                </c:pt>
                <c:pt idx="11">
                  <c:v>64</c:v>
                </c:pt>
                <c:pt idx="12">
                  <c:v>64</c:v>
                </c:pt>
              </c:numCache>
            </c:numRef>
          </c:val>
        </c:ser>
        <c:ser>
          <c:idx val="2"/>
          <c:order val="2"/>
          <c:tx>
            <c:strRef>
              <c:f>Tablas!$A$29</c:f>
              <c:strCache>
                <c:ptCount val="1"/>
                <c:pt idx="0">
                  <c:v>Especialización</c:v>
                </c:pt>
              </c:strCache>
            </c:strRef>
          </c:tx>
          <c:spPr>
            <a:solidFill>
              <a:srgbClr val="0070C0"/>
            </a:solidFill>
          </c:spPr>
          <c:dLbls>
            <c:txPr>
              <a:bodyPr/>
              <a:lstStyle/>
              <a:p>
                <a:pPr>
                  <a:defRPr sz="1100" b="1"/>
                </a:pPr>
                <a:endParaRPr lang="es-MX"/>
              </a:p>
            </c:txPr>
            <c:showVal val="1"/>
          </c:dLbls>
          <c:cat>
            <c:numRef>
              <c:f>Tablas!$B$25:$N$25</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Tablas!$B$29:$N$29</c:f>
              <c:numCache>
                <c:formatCode>General</c:formatCode>
                <c:ptCount val="13"/>
                <c:pt idx="0">
                  <c:v>3</c:v>
                </c:pt>
                <c:pt idx="1">
                  <c:v>9</c:v>
                </c:pt>
                <c:pt idx="2">
                  <c:v>9</c:v>
                </c:pt>
                <c:pt idx="3">
                  <c:v>8</c:v>
                </c:pt>
                <c:pt idx="4">
                  <c:v>6</c:v>
                </c:pt>
                <c:pt idx="5">
                  <c:v>6</c:v>
                </c:pt>
                <c:pt idx="6">
                  <c:v>6</c:v>
                </c:pt>
                <c:pt idx="7">
                  <c:v>4</c:v>
                </c:pt>
                <c:pt idx="8">
                  <c:v>4</c:v>
                </c:pt>
                <c:pt idx="9">
                  <c:v>2</c:v>
                </c:pt>
                <c:pt idx="10">
                  <c:v>1</c:v>
                </c:pt>
                <c:pt idx="11">
                  <c:v>5</c:v>
                </c:pt>
                <c:pt idx="12">
                  <c:v>5</c:v>
                </c:pt>
              </c:numCache>
            </c:numRef>
          </c:val>
        </c:ser>
        <c:ser>
          <c:idx val="3"/>
          <c:order val="3"/>
          <c:tx>
            <c:strRef>
              <c:f>Tablas!$A$30</c:f>
              <c:strCache>
                <c:ptCount val="1"/>
                <c:pt idx="0">
                  <c:v>Licenciatura</c:v>
                </c:pt>
              </c:strCache>
            </c:strRef>
          </c:tx>
          <c:spPr>
            <a:solidFill>
              <a:schemeClr val="accent3">
                <a:lumMod val="60000"/>
                <a:lumOff val="40000"/>
              </a:schemeClr>
            </a:solidFill>
          </c:spPr>
          <c:dLbls>
            <c:txPr>
              <a:bodyPr/>
              <a:lstStyle/>
              <a:p>
                <a:pPr>
                  <a:defRPr sz="1100" b="1"/>
                </a:pPr>
                <a:endParaRPr lang="es-MX"/>
              </a:p>
            </c:txPr>
            <c:showVal val="1"/>
          </c:dLbls>
          <c:cat>
            <c:numRef>
              <c:f>Tablas!$B$25:$N$25</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Tablas!$B$30:$N$30</c:f>
              <c:numCache>
                <c:formatCode>General</c:formatCode>
                <c:ptCount val="13"/>
                <c:pt idx="0">
                  <c:v>18</c:v>
                </c:pt>
                <c:pt idx="1">
                  <c:v>8</c:v>
                </c:pt>
                <c:pt idx="2">
                  <c:v>24</c:v>
                </c:pt>
                <c:pt idx="3">
                  <c:v>23</c:v>
                </c:pt>
                <c:pt idx="4">
                  <c:v>19</c:v>
                </c:pt>
                <c:pt idx="5">
                  <c:v>19</c:v>
                </c:pt>
                <c:pt idx="6">
                  <c:v>16</c:v>
                </c:pt>
                <c:pt idx="7">
                  <c:v>15</c:v>
                </c:pt>
                <c:pt idx="8">
                  <c:v>15</c:v>
                </c:pt>
                <c:pt idx="9">
                  <c:v>15</c:v>
                </c:pt>
                <c:pt idx="10">
                  <c:v>15</c:v>
                </c:pt>
                <c:pt idx="11">
                  <c:v>5</c:v>
                </c:pt>
                <c:pt idx="12">
                  <c:v>5</c:v>
                </c:pt>
              </c:numCache>
            </c:numRef>
          </c:val>
        </c:ser>
        <c:dLbls>
          <c:showVal val="1"/>
        </c:dLbls>
        <c:gapWidth val="43"/>
        <c:gapDepth val="90"/>
        <c:shape val="box"/>
        <c:axId val="68889600"/>
        <c:axId val="68903680"/>
        <c:axId val="0"/>
      </c:bar3DChart>
      <c:catAx>
        <c:axId val="68889600"/>
        <c:scaling>
          <c:orientation val="minMax"/>
        </c:scaling>
        <c:axPos val="l"/>
        <c:numFmt formatCode="General" sourceLinked="1"/>
        <c:tickLblPos val="nextTo"/>
        <c:txPr>
          <a:bodyPr/>
          <a:lstStyle/>
          <a:p>
            <a:pPr>
              <a:defRPr lang="es-MX" b="1"/>
            </a:pPr>
            <a:endParaRPr lang="es-MX"/>
          </a:p>
        </c:txPr>
        <c:crossAx val="68903680"/>
        <c:crosses val="autoZero"/>
        <c:auto val="1"/>
        <c:lblAlgn val="ctr"/>
        <c:lblOffset val="100"/>
      </c:catAx>
      <c:valAx>
        <c:axId val="68903680"/>
        <c:scaling>
          <c:orientation val="minMax"/>
        </c:scaling>
        <c:axPos val="b"/>
        <c:numFmt formatCode="General" sourceLinked="1"/>
        <c:tickLblPos val="nextTo"/>
        <c:txPr>
          <a:bodyPr/>
          <a:lstStyle/>
          <a:p>
            <a:pPr>
              <a:defRPr lang="es-MX" sz="1000" b="1"/>
            </a:pPr>
            <a:endParaRPr lang="es-MX"/>
          </a:p>
        </c:txPr>
        <c:crossAx val="68889600"/>
        <c:crosses val="autoZero"/>
        <c:crossBetween val="between"/>
      </c:valAx>
      <c:spPr>
        <a:noFill/>
        <a:effectLst>
          <a:innerShdw blurRad="63500" dist="50800" dir="13500000">
            <a:prstClr val="black">
              <a:alpha val="50000"/>
            </a:prstClr>
          </a:innerShdw>
        </a:effectLst>
      </c:spPr>
    </c:plotArea>
    <c:legend>
      <c:legendPos val="b"/>
      <c:layout>
        <c:manualLayout>
          <c:xMode val="edge"/>
          <c:yMode val="edge"/>
          <c:x val="0.18978619365166693"/>
          <c:y val="0.94091089059364863"/>
          <c:w val="0.55377765650581001"/>
          <c:h val="5.2893342020948489E-2"/>
        </c:manualLayout>
      </c:layout>
      <c:txPr>
        <a:bodyPr/>
        <a:lstStyle/>
        <a:p>
          <a:pPr>
            <a:defRPr lang="es-MX"/>
          </a:pPr>
          <a:endParaRPr lang="es-MX"/>
        </a:p>
      </c:txPr>
    </c:legend>
    <c:plotVisOnly val="1"/>
    <c:dispBlanksAs val="zero"/>
  </c:chart>
  <c:spPr>
    <a:scene3d>
      <a:camera prst="orthographicFront"/>
      <a:lightRig rig="threePt" dir="t"/>
    </a:scene3d>
    <a:sp3d>
      <a:bevelT w="0" h="0"/>
      <a:bevelB w="0" h="0" prst="relaxedInset"/>
    </a:sp3d>
  </c:sp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s-MX"/>
  <c:chart>
    <c:view3D>
      <c:depthPercent val="80"/>
      <c:rAngAx val="1"/>
    </c:view3D>
    <c:floor>
      <c:spPr>
        <a:ln>
          <a:noFill/>
        </a:ln>
      </c:spPr>
    </c:floor>
    <c:sideWall>
      <c:spPr>
        <a:noFill/>
        <a:ln w="25400">
          <a:noFill/>
        </a:ln>
      </c:spPr>
    </c:sideWall>
    <c:backWall>
      <c:spPr>
        <a:noFill/>
        <a:ln w="25400">
          <a:noFill/>
        </a:ln>
      </c:spPr>
    </c:backWall>
    <c:plotArea>
      <c:layout>
        <c:manualLayout>
          <c:layoutTarget val="inner"/>
          <c:xMode val="edge"/>
          <c:yMode val="edge"/>
          <c:x val="4.6922018161324873E-2"/>
          <c:y val="4.1024804623653955E-3"/>
          <c:w val="0.93244328502910889"/>
          <c:h val="0.89430618820131025"/>
        </c:manualLayout>
      </c:layout>
      <c:bar3DChart>
        <c:barDir val="bar"/>
        <c:grouping val="stacked"/>
        <c:ser>
          <c:idx val="0"/>
          <c:order val="0"/>
          <c:tx>
            <c:strRef>
              <c:f>Tablas!$A$45</c:f>
              <c:strCache>
                <c:ptCount val="1"/>
                <c:pt idx="0">
                  <c:v>Perfil Promep</c:v>
                </c:pt>
              </c:strCache>
            </c:strRef>
          </c:tx>
          <c:spPr>
            <a:solidFill>
              <a:schemeClr val="tx2">
                <a:lumMod val="60000"/>
                <a:lumOff val="40000"/>
              </a:schemeClr>
            </a:solidFill>
            <a:effectLst/>
            <a:scene3d>
              <a:camera prst="orthographicFront"/>
              <a:lightRig rig="threePt" dir="t"/>
            </a:scene3d>
            <a:sp3d prstMaterial="metal">
              <a:bevelT w="0" h="0"/>
              <a:bevelB w="0" h="0" prst="relaxedInset"/>
            </a:sp3d>
          </c:spPr>
          <c:dLbls>
            <c:dLbl>
              <c:idx val="0"/>
              <c:layout>
                <c:manualLayout>
                  <c:x val="-6.4102564102564152E-3"/>
                  <c:y val="-3.4423407917383853E-3"/>
                </c:manualLayout>
              </c:layout>
              <c:showVal val="1"/>
            </c:dLbl>
            <c:dLbl>
              <c:idx val="1"/>
              <c:layout>
                <c:manualLayout>
                  <c:x val="-4.2735042735042739E-3"/>
                  <c:y val="-3.4423407917383853E-3"/>
                </c:manualLayout>
              </c:layout>
              <c:showVal val="1"/>
            </c:dLbl>
            <c:dLbl>
              <c:idx val="4"/>
              <c:layout>
                <c:manualLayout>
                  <c:x val="-1.9596588033428401E-2"/>
                  <c:y val="0"/>
                </c:manualLayout>
              </c:layout>
              <c:showVal val="1"/>
            </c:dLbl>
            <c:dLbl>
              <c:idx val="5"/>
              <c:layout>
                <c:manualLayout>
                  <c:x val="-2.2611447730878937E-2"/>
                  <c:y val="-8.1401211831163955E-3"/>
                </c:manualLayout>
              </c:layout>
              <c:showVal val="1"/>
            </c:dLbl>
            <c:dLbl>
              <c:idx val="6"/>
              <c:layout>
                <c:manualLayout>
                  <c:x val="-1.3566868638527362E-2"/>
                  <c:y val="-2.713373727705473E-3"/>
                </c:manualLayout>
              </c:layout>
              <c:showVal val="1"/>
            </c:dLbl>
            <c:dLbl>
              <c:idx val="7"/>
              <c:layout>
                <c:manualLayout>
                  <c:x val="-1.3566868638527362E-2"/>
                  <c:y val="0"/>
                </c:manualLayout>
              </c:layout>
              <c:showVal val="1"/>
            </c:dLbl>
            <c:dLbl>
              <c:idx val="8"/>
              <c:layout>
                <c:manualLayout>
                  <c:x val="-3.0148596974505198E-2"/>
                  <c:y val="2.713373727705473E-3"/>
                </c:manualLayout>
              </c:layout>
              <c:showVal val="1"/>
            </c:dLbl>
            <c:dLbl>
              <c:idx val="9"/>
              <c:layout>
                <c:manualLayout>
                  <c:x val="-7.6878922284988271E-2"/>
                  <c:y val="-5.4267474554109442E-3"/>
                </c:manualLayout>
              </c:layout>
              <c:showVal val="1"/>
            </c:dLbl>
            <c:dLbl>
              <c:idx val="10"/>
              <c:layout>
                <c:manualLayout>
                  <c:x val="-8.0391352527781845E-2"/>
                  <c:y val="0"/>
                </c:manualLayout>
              </c:layout>
              <c:showVal val="1"/>
            </c:dLbl>
            <c:dLbl>
              <c:idx val="11"/>
              <c:layout>
                <c:manualLayout>
                  <c:x val="-9.3226583560990964E-2"/>
                  <c:y val="1.9843948962935758E-3"/>
                </c:manualLayout>
              </c:layout>
              <c:showVal val="1"/>
            </c:dLbl>
            <c:dLbl>
              <c:idx val="12"/>
              <c:layout>
                <c:manualLayout>
                  <c:x val="-9.3958441124787462E-2"/>
                  <c:y val="-5.4267474554109442E-3"/>
                </c:manualLayout>
              </c:layout>
              <c:showVal val="1"/>
            </c:dLbl>
            <c:txPr>
              <a:bodyPr/>
              <a:lstStyle/>
              <a:p>
                <a:pPr>
                  <a:defRPr sz="1100" b="1"/>
                </a:pPr>
                <a:endParaRPr lang="es-MX"/>
              </a:p>
            </c:txPr>
            <c:showVal val="1"/>
          </c:dLbls>
          <c:cat>
            <c:numRef>
              <c:f>Tablas!$B$43:$N$43</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Tablas!$B$45:$N$45</c:f>
              <c:numCache>
                <c:formatCode>General</c:formatCode>
                <c:ptCount val="13"/>
                <c:pt idx="0">
                  <c:v>9</c:v>
                </c:pt>
                <c:pt idx="1">
                  <c:v>11</c:v>
                </c:pt>
                <c:pt idx="2">
                  <c:v>7</c:v>
                </c:pt>
                <c:pt idx="3">
                  <c:v>10</c:v>
                </c:pt>
                <c:pt idx="4">
                  <c:v>16</c:v>
                </c:pt>
                <c:pt idx="5">
                  <c:v>17</c:v>
                </c:pt>
                <c:pt idx="6">
                  <c:v>14</c:v>
                </c:pt>
                <c:pt idx="7">
                  <c:v>14</c:v>
                </c:pt>
                <c:pt idx="8">
                  <c:v>19</c:v>
                </c:pt>
                <c:pt idx="9">
                  <c:v>34</c:v>
                </c:pt>
                <c:pt idx="10">
                  <c:v>35</c:v>
                </c:pt>
                <c:pt idx="11">
                  <c:v>39</c:v>
                </c:pt>
                <c:pt idx="12">
                  <c:v>40</c:v>
                </c:pt>
              </c:numCache>
            </c:numRef>
          </c:val>
        </c:ser>
        <c:ser>
          <c:idx val="1"/>
          <c:order val="1"/>
          <c:tx>
            <c:strRef>
              <c:f>Tablas!$A$46</c:f>
              <c:strCache>
                <c:ptCount val="1"/>
                <c:pt idx="0">
                  <c:v>SNI</c:v>
                </c:pt>
              </c:strCache>
            </c:strRef>
          </c:tx>
          <c:dLbls>
            <c:dLbl>
              <c:idx val="0"/>
              <c:layout>
                <c:manualLayout>
                  <c:x val="1.2820512820512841E-2"/>
                  <c:y val="0"/>
                </c:manualLayout>
              </c:layout>
              <c:showVal val="1"/>
            </c:dLbl>
            <c:dLbl>
              <c:idx val="1"/>
              <c:layout>
                <c:manualLayout>
                  <c:x val="4.2733360253045596E-3"/>
                  <c:y val="0"/>
                </c:manualLayout>
              </c:layout>
              <c:showVal val="1"/>
            </c:dLbl>
            <c:txPr>
              <a:bodyPr/>
              <a:lstStyle/>
              <a:p>
                <a:pPr>
                  <a:defRPr sz="1100" b="1"/>
                </a:pPr>
                <a:endParaRPr lang="es-MX"/>
              </a:p>
            </c:txPr>
            <c:showVal val="1"/>
          </c:dLbls>
          <c:cat>
            <c:numRef>
              <c:f>Tablas!$B$43:$N$43</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Tablas!$B$46:$N$46</c:f>
              <c:numCache>
                <c:formatCode>General</c:formatCode>
                <c:ptCount val="13"/>
                <c:pt idx="0">
                  <c:v>1</c:v>
                </c:pt>
                <c:pt idx="1">
                  <c:v>2</c:v>
                </c:pt>
                <c:pt idx="2">
                  <c:v>3</c:v>
                </c:pt>
                <c:pt idx="3">
                  <c:v>3</c:v>
                </c:pt>
                <c:pt idx="4">
                  <c:v>3</c:v>
                </c:pt>
                <c:pt idx="5">
                  <c:v>6</c:v>
                </c:pt>
                <c:pt idx="6">
                  <c:v>8</c:v>
                </c:pt>
                <c:pt idx="7">
                  <c:v>8</c:v>
                </c:pt>
                <c:pt idx="8">
                  <c:v>7</c:v>
                </c:pt>
                <c:pt idx="9">
                  <c:v>9</c:v>
                </c:pt>
                <c:pt idx="10">
                  <c:v>8</c:v>
                </c:pt>
                <c:pt idx="11">
                  <c:v>13</c:v>
                </c:pt>
                <c:pt idx="12">
                  <c:v>13</c:v>
                </c:pt>
              </c:numCache>
            </c:numRef>
          </c:val>
        </c:ser>
        <c:ser>
          <c:idx val="2"/>
          <c:order val="2"/>
          <c:tx>
            <c:strRef>
              <c:f>Tablas!$A$47</c:f>
              <c:strCache>
                <c:ptCount val="1"/>
                <c:pt idx="0">
                  <c:v>Tutorias</c:v>
                </c:pt>
              </c:strCache>
            </c:strRef>
          </c:tx>
          <c:dLbls>
            <c:txPr>
              <a:bodyPr/>
              <a:lstStyle/>
              <a:p>
                <a:pPr>
                  <a:defRPr sz="1100" b="1"/>
                </a:pPr>
                <a:endParaRPr lang="es-MX"/>
              </a:p>
            </c:txPr>
            <c:showVal val="1"/>
          </c:dLbls>
          <c:cat>
            <c:numRef>
              <c:f>Tablas!$B$43:$N$43</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Tablas!$B$47:$N$47</c:f>
              <c:numCache>
                <c:formatCode>General</c:formatCode>
                <c:ptCount val="13"/>
                <c:pt idx="0">
                  <c:v>37</c:v>
                </c:pt>
                <c:pt idx="1">
                  <c:v>40</c:v>
                </c:pt>
                <c:pt idx="2">
                  <c:v>28</c:v>
                </c:pt>
                <c:pt idx="3">
                  <c:v>26</c:v>
                </c:pt>
                <c:pt idx="4">
                  <c:v>55</c:v>
                </c:pt>
                <c:pt idx="5">
                  <c:v>2</c:v>
                </c:pt>
                <c:pt idx="6">
                  <c:v>13</c:v>
                </c:pt>
                <c:pt idx="7">
                  <c:v>21</c:v>
                </c:pt>
                <c:pt idx="8">
                  <c:v>21</c:v>
                </c:pt>
                <c:pt idx="9">
                  <c:v>31</c:v>
                </c:pt>
                <c:pt idx="10">
                  <c:v>36</c:v>
                </c:pt>
                <c:pt idx="11">
                  <c:v>73</c:v>
                </c:pt>
                <c:pt idx="12">
                  <c:v>75</c:v>
                </c:pt>
              </c:numCache>
            </c:numRef>
          </c:val>
        </c:ser>
        <c:dLbls>
          <c:showVal val="1"/>
        </c:dLbls>
        <c:gapWidth val="43"/>
        <c:gapDepth val="90"/>
        <c:shape val="box"/>
        <c:axId val="69001216"/>
        <c:axId val="69002752"/>
        <c:axId val="0"/>
      </c:bar3DChart>
      <c:catAx>
        <c:axId val="69001216"/>
        <c:scaling>
          <c:orientation val="minMax"/>
        </c:scaling>
        <c:axPos val="l"/>
        <c:numFmt formatCode="General" sourceLinked="1"/>
        <c:tickLblPos val="nextTo"/>
        <c:txPr>
          <a:bodyPr/>
          <a:lstStyle/>
          <a:p>
            <a:pPr>
              <a:defRPr lang="es-MX" b="1"/>
            </a:pPr>
            <a:endParaRPr lang="es-MX"/>
          </a:p>
        </c:txPr>
        <c:crossAx val="69002752"/>
        <c:crosses val="autoZero"/>
        <c:auto val="1"/>
        <c:lblAlgn val="ctr"/>
        <c:lblOffset val="100"/>
      </c:catAx>
      <c:valAx>
        <c:axId val="69002752"/>
        <c:scaling>
          <c:orientation val="minMax"/>
        </c:scaling>
        <c:axPos val="b"/>
        <c:numFmt formatCode="General" sourceLinked="1"/>
        <c:tickLblPos val="nextTo"/>
        <c:txPr>
          <a:bodyPr/>
          <a:lstStyle/>
          <a:p>
            <a:pPr>
              <a:defRPr lang="es-MX" sz="1000" b="1"/>
            </a:pPr>
            <a:endParaRPr lang="es-MX"/>
          </a:p>
        </c:txPr>
        <c:crossAx val="69001216"/>
        <c:crosses val="autoZero"/>
        <c:crossBetween val="between"/>
        <c:majorUnit val="20"/>
      </c:valAx>
      <c:spPr>
        <a:noFill/>
        <a:effectLst>
          <a:innerShdw blurRad="63500" dist="50800" dir="13500000">
            <a:prstClr val="black">
              <a:alpha val="50000"/>
            </a:prstClr>
          </a:innerShdw>
        </a:effectLst>
      </c:spPr>
    </c:plotArea>
    <c:legend>
      <c:legendPos val="b"/>
      <c:layout>
        <c:manualLayout>
          <c:xMode val="edge"/>
          <c:yMode val="edge"/>
          <c:x val="0.28927661883722344"/>
          <c:y val="0.94091083896661054"/>
          <c:w val="0.34725250689817622"/>
          <c:h val="5.9088999417241633E-2"/>
        </c:manualLayout>
      </c:layout>
      <c:txPr>
        <a:bodyPr/>
        <a:lstStyle/>
        <a:p>
          <a:pPr>
            <a:defRPr lang="es-MX"/>
          </a:pPr>
          <a:endParaRPr lang="es-MX"/>
        </a:p>
      </c:txPr>
    </c:legend>
    <c:plotVisOnly val="1"/>
    <c:dispBlanksAs val="zero"/>
  </c:chart>
  <c:spPr>
    <a:scene3d>
      <a:camera prst="orthographicFront"/>
      <a:lightRig rig="threePt" dir="t"/>
    </a:scene3d>
    <a:sp3d>
      <a:bevelT w="0" h="0"/>
      <a:bevelB w="0" h="0" prst="relaxedInset"/>
    </a:sp3d>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s-MX"/>
  <c:chart>
    <c:autoTitleDeleted val="1"/>
    <c:plotArea>
      <c:layout>
        <c:manualLayout>
          <c:layoutTarget val="inner"/>
          <c:xMode val="edge"/>
          <c:yMode val="edge"/>
          <c:x val="8.3100330053527668E-2"/>
          <c:y val="2.0134441687453812E-2"/>
          <c:w val="0.86787954146771362"/>
          <c:h val="0.7983560702622825"/>
        </c:manualLayout>
      </c:layout>
      <c:lineChart>
        <c:grouping val="standard"/>
        <c:ser>
          <c:idx val="0"/>
          <c:order val="0"/>
          <c:tx>
            <c:strRef>
              <c:f>Tablas!$A$52</c:f>
              <c:strCache>
                <c:ptCount val="1"/>
                <c:pt idx="0">
                  <c:v>LGAC</c:v>
                </c:pt>
              </c:strCache>
            </c:strRef>
          </c:tx>
          <c:spPr>
            <a:ln>
              <a:solidFill>
                <a:srgbClr val="6B8537"/>
              </a:solidFill>
            </a:ln>
          </c:spPr>
          <c:marker>
            <c:symbol val="diamond"/>
            <c:size val="8"/>
            <c:spPr>
              <a:solidFill>
                <a:srgbClr val="6B8537"/>
              </a:solidFill>
            </c:spPr>
          </c:marker>
          <c:dLbls>
            <c:dLbl>
              <c:idx val="0"/>
              <c:layout>
                <c:manualLayout>
                  <c:x val="-3.4564608493349511E-2"/>
                  <c:y val="-5.3262309464922095E-2"/>
                </c:manualLayout>
              </c:layout>
              <c:dLblPos val="r"/>
              <c:showVal val="1"/>
            </c:dLbl>
            <c:dLbl>
              <c:idx val="1"/>
              <c:layout>
                <c:manualLayout>
                  <c:x val="-1.903493843857116E-2"/>
                  <c:y val="-4.6024558424434675E-2"/>
                </c:manualLayout>
              </c:layout>
              <c:dLblPos val="r"/>
              <c:showVal val="1"/>
            </c:dLbl>
            <c:dLbl>
              <c:idx val="2"/>
              <c:layout>
                <c:manualLayout>
                  <c:x val="-3.456460849334949E-2"/>
                  <c:y val="3.4828031793879478E-2"/>
                </c:manualLayout>
              </c:layout>
              <c:dLblPos val="r"/>
              <c:showVal val="1"/>
            </c:dLbl>
            <c:dLbl>
              <c:idx val="3"/>
              <c:layout>
                <c:manualLayout>
                  <c:x val="-1.0160841264412145E-2"/>
                  <c:y val="-2.2053274273767014E-2"/>
                </c:manualLayout>
              </c:layout>
              <c:dLblPos val="r"/>
              <c:showVal val="1"/>
            </c:dLbl>
            <c:dLbl>
              <c:idx val="4"/>
              <c:layout>
                <c:manualLayout>
                  <c:x val="-3.012755990626997E-2"/>
                  <c:y val="4.7739084839988608E-2"/>
                </c:manualLayout>
              </c:layout>
              <c:dLblPos val="r"/>
              <c:showVal val="1"/>
            </c:dLbl>
            <c:dLbl>
              <c:idx val="5"/>
              <c:layout>
                <c:manualLayout>
                  <c:x val="-3.012755990626997E-2"/>
                  <c:y val="-4.1793638152655535E-2"/>
                </c:manualLayout>
              </c:layout>
              <c:dLblPos val="r"/>
              <c:showVal val="1"/>
            </c:dLbl>
            <c:dLbl>
              <c:idx val="6"/>
              <c:layout>
                <c:manualLayout>
                  <c:x val="-3.2257343228068211E-2"/>
                  <c:y val="4.8758970274960393E-2"/>
                </c:manualLayout>
              </c:layout>
              <c:dLblPos val="r"/>
              <c:showVal val="1"/>
            </c:dLbl>
            <c:dLbl>
              <c:idx val="7"/>
              <c:layout>
                <c:manualLayout>
                  <c:x val="-3.1225816775048282E-2"/>
                  <c:y val="4.8759244511431397E-2"/>
                </c:manualLayout>
              </c:layout>
              <c:dLblPos val="r"/>
              <c:showVal val="1"/>
            </c:dLbl>
            <c:dLbl>
              <c:idx val="8"/>
              <c:layout>
                <c:manualLayout>
                  <c:x val="-3.7881389655667619E-2"/>
                  <c:y val="-4.1793638152655445E-2"/>
                </c:manualLayout>
              </c:layout>
              <c:dLblPos val="r"/>
              <c:showVal val="1"/>
            </c:dLbl>
            <c:dLbl>
              <c:idx val="9"/>
              <c:layout>
                <c:manualLayout>
                  <c:x val="-2.9478597878671582E-2"/>
                  <c:y val="-6.6173260408371015E-2"/>
                </c:manualLayout>
              </c:layout>
              <c:dLblPos val="r"/>
              <c:showVal val="1"/>
            </c:dLbl>
            <c:dLbl>
              <c:idx val="10"/>
              <c:layout>
                <c:manualLayout>
                  <c:x val="-3.1225816775048282E-2"/>
                  <c:y val="-4.8759244511431328E-2"/>
                </c:manualLayout>
              </c:layout>
              <c:dLblPos val="r"/>
              <c:showVal val="1"/>
            </c:dLbl>
            <c:dLbl>
              <c:idx val="11"/>
              <c:layout>
                <c:manualLayout>
                  <c:x val="-1.6167452117432961E-2"/>
                  <c:y val="-3.8310834973267427E-2"/>
                </c:manualLayout>
              </c:layout>
              <c:dLblPos val="r"/>
              <c:showVal val="1"/>
            </c:dLbl>
            <c:dLbl>
              <c:idx val="12"/>
              <c:layout>
                <c:manualLayout>
                  <c:x val="-2.8563063561943842E-3"/>
                  <c:y val="-1.0448409538163859E-2"/>
                </c:manualLayout>
              </c:layout>
              <c:dLblPos val="r"/>
              <c:showVal val="1"/>
            </c:dLbl>
            <c:txPr>
              <a:bodyPr/>
              <a:lstStyle/>
              <a:p>
                <a:pPr>
                  <a:defRPr lang="es-MX" sz="1100" b="1"/>
                </a:pPr>
                <a:endParaRPr lang="es-MX"/>
              </a:p>
            </c:txPr>
            <c:dLblPos val="ctr"/>
            <c:showVal val="1"/>
          </c:dLbls>
          <c:cat>
            <c:numRef>
              <c:f>Tablas!$B$51:$N$51</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Tablas!$B$52:$N$52</c:f>
              <c:numCache>
                <c:formatCode>General</c:formatCode>
                <c:ptCount val="13"/>
                <c:pt idx="0">
                  <c:v>27</c:v>
                </c:pt>
                <c:pt idx="1">
                  <c:v>27</c:v>
                </c:pt>
                <c:pt idx="2">
                  <c:v>30</c:v>
                </c:pt>
                <c:pt idx="3">
                  <c:v>28</c:v>
                </c:pt>
                <c:pt idx="4">
                  <c:v>10</c:v>
                </c:pt>
                <c:pt idx="5">
                  <c:v>11</c:v>
                </c:pt>
                <c:pt idx="6">
                  <c:v>11</c:v>
                </c:pt>
                <c:pt idx="7">
                  <c:v>12</c:v>
                </c:pt>
                <c:pt idx="8">
                  <c:v>16</c:v>
                </c:pt>
                <c:pt idx="9">
                  <c:v>8</c:v>
                </c:pt>
                <c:pt idx="10">
                  <c:v>18</c:v>
                </c:pt>
                <c:pt idx="11">
                  <c:v>8</c:v>
                </c:pt>
                <c:pt idx="12">
                  <c:v>8</c:v>
                </c:pt>
              </c:numCache>
            </c:numRef>
          </c:val>
        </c:ser>
        <c:ser>
          <c:idx val="1"/>
          <c:order val="1"/>
          <c:tx>
            <c:strRef>
              <c:f>Tablas!$A$53</c:f>
              <c:strCache>
                <c:ptCount val="1"/>
                <c:pt idx="0">
                  <c:v>CAC</c:v>
                </c:pt>
              </c:strCache>
            </c:strRef>
          </c:tx>
          <c:spPr>
            <a:ln>
              <a:solidFill>
                <a:srgbClr val="FF0000"/>
              </a:solidFill>
            </a:ln>
          </c:spPr>
          <c:marker>
            <c:symbol val="square"/>
            <c:size val="7"/>
            <c:spPr>
              <a:solidFill>
                <a:srgbClr val="FF0000"/>
              </a:solidFill>
              <a:ln>
                <a:noFill/>
              </a:ln>
            </c:spPr>
          </c:marker>
          <c:dLbls>
            <c:dLbl>
              <c:idx val="0"/>
              <c:delete val="1"/>
            </c:dLbl>
            <c:dLbl>
              <c:idx val="1"/>
              <c:delete val="1"/>
            </c:dLbl>
            <c:dLbl>
              <c:idx val="2"/>
              <c:delete val="1"/>
            </c:dLbl>
            <c:dLbl>
              <c:idx val="3"/>
              <c:delete val="1"/>
            </c:dLbl>
            <c:dLbl>
              <c:idx val="4"/>
              <c:delete val="1"/>
            </c:dLbl>
            <c:dLbl>
              <c:idx val="5"/>
              <c:delete val="1"/>
            </c:dLbl>
            <c:dLbl>
              <c:idx val="6"/>
              <c:layout>
                <c:manualLayout>
                  <c:x val="-4.7787013282846562E-2"/>
                  <c:y val="2.7862425435103602E-2"/>
                </c:manualLayout>
              </c:layout>
              <c:dLblPos val="r"/>
              <c:showVal val="1"/>
            </c:dLbl>
            <c:dLbl>
              <c:idx val="7"/>
              <c:layout>
                <c:manualLayout>
                  <c:x val="-3.4475867521607986E-2"/>
                  <c:y val="2.0896819076327715E-2"/>
                </c:manualLayout>
              </c:layout>
              <c:dLblPos val="r"/>
              <c:showVal val="1"/>
            </c:dLbl>
            <c:dLbl>
              <c:idx val="8"/>
              <c:layout>
                <c:manualLayout>
                  <c:x val="-5.6350517055910035E-3"/>
                  <c:y val="2.0896819076327715E-2"/>
                </c:manualLayout>
              </c:layout>
              <c:dLblPos val="r"/>
              <c:showVal val="1"/>
            </c:dLbl>
            <c:dLbl>
              <c:idx val="9"/>
              <c:layout>
                <c:manualLayout>
                  <c:x val="-7.8535759991307571E-3"/>
                  <c:y val="1.7414015896939739E-2"/>
                </c:manualLayout>
              </c:layout>
              <c:dLblPos val="r"/>
              <c:showVal val="1"/>
            </c:dLbl>
            <c:dLbl>
              <c:idx val="10"/>
              <c:layout>
                <c:manualLayout>
                  <c:x val="-7.8535759991307571E-3"/>
                  <c:y val="1.0448409538163859E-2"/>
                </c:manualLayout>
              </c:layout>
              <c:dLblPos val="r"/>
              <c:showVal val="1"/>
            </c:dLbl>
            <c:dLbl>
              <c:idx val="11"/>
              <c:layout>
                <c:manualLayout>
                  <c:x val="-3.4165274120512372E-3"/>
                  <c:y val="-2.4379622255715636E-2"/>
                </c:manualLayout>
              </c:layout>
              <c:dLblPos val="r"/>
              <c:showVal val="1"/>
            </c:dLbl>
            <c:dLbl>
              <c:idx val="12"/>
              <c:layout>
                <c:manualLayout>
                  <c:x val="-2.7820294640988598E-2"/>
                  <c:y val="3.1345228614491571E-2"/>
                </c:manualLayout>
              </c:layout>
              <c:dLblPos val="r"/>
              <c:showVal val="1"/>
            </c:dLbl>
            <c:txPr>
              <a:bodyPr/>
              <a:lstStyle/>
              <a:p>
                <a:pPr>
                  <a:defRPr lang="es-MX" sz="1200"/>
                </a:pPr>
                <a:endParaRPr lang="es-MX"/>
              </a:p>
            </c:txPr>
            <c:dLblPos val="ctr"/>
            <c:showVal val="1"/>
          </c:dLbls>
          <c:cat>
            <c:numRef>
              <c:f>Tablas!$B$51:$N$51</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Tablas!$B$53:$N$53</c:f>
              <c:numCache>
                <c:formatCode>General</c:formatCode>
                <c:ptCount val="13"/>
                <c:pt idx="0">
                  <c:v>0</c:v>
                </c:pt>
                <c:pt idx="1">
                  <c:v>0</c:v>
                </c:pt>
                <c:pt idx="2">
                  <c:v>0</c:v>
                </c:pt>
                <c:pt idx="3">
                  <c:v>0</c:v>
                </c:pt>
                <c:pt idx="4">
                  <c:v>0</c:v>
                </c:pt>
                <c:pt idx="5">
                  <c:v>0</c:v>
                </c:pt>
                <c:pt idx="6">
                  <c:v>1</c:v>
                </c:pt>
                <c:pt idx="7">
                  <c:v>1</c:v>
                </c:pt>
                <c:pt idx="8">
                  <c:v>1</c:v>
                </c:pt>
                <c:pt idx="9">
                  <c:v>1</c:v>
                </c:pt>
                <c:pt idx="10">
                  <c:v>1</c:v>
                </c:pt>
                <c:pt idx="11">
                  <c:v>3</c:v>
                </c:pt>
                <c:pt idx="12">
                  <c:v>3</c:v>
                </c:pt>
              </c:numCache>
            </c:numRef>
          </c:val>
        </c:ser>
        <c:ser>
          <c:idx val="2"/>
          <c:order val="2"/>
          <c:tx>
            <c:strRef>
              <c:f>Tablas!$A$54</c:f>
              <c:strCache>
                <c:ptCount val="1"/>
                <c:pt idx="0">
                  <c:v>CAEC</c:v>
                </c:pt>
              </c:strCache>
            </c:strRef>
          </c:tx>
          <c:spPr>
            <a:ln cap="sq">
              <a:solidFill>
                <a:srgbClr val="FFC000"/>
              </a:solidFill>
              <a:round/>
            </a:ln>
          </c:spPr>
          <c:marker>
            <c:symbol val="triangle"/>
            <c:size val="7"/>
            <c:spPr>
              <a:solidFill>
                <a:srgbClr val="FFC000"/>
              </a:solidFill>
            </c:spPr>
          </c:marker>
          <c:dLbls>
            <c:dLbl>
              <c:idx val="0"/>
              <c:delete val="1"/>
            </c:dLbl>
            <c:dLbl>
              <c:idx val="1"/>
              <c:delete val="1"/>
            </c:dLbl>
            <c:dLbl>
              <c:idx val="2"/>
              <c:delete val="1"/>
            </c:dLbl>
            <c:dLbl>
              <c:idx val="3"/>
              <c:layout>
                <c:manualLayout>
                  <c:x val="-1.8946197466829569E-2"/>
                  <c:y val="-3.5644159531033698E-2"/>
                </c:manualLayout>
              </c:layout>
              <c:dLblPos val="r"/>
              <c:showVal val="1"/>
            </c:dLbl>
            <c:dLbl>
              <c:idx val="4"/>
              <c:layout>
                <c:manualLayout>
                  <c:x val="-5.0005537576386296E-2"/>
                  <c:y val="-1.0448409538163859E-2"/>
                </c:manualLayout>
              </c:layout>
              <c:dLblPos val="r"/>
              <c:showVal val="1"/>
            </c:dLbl>
            <c:dLbl>
              <c:idx val="5"/>
              <c:layout>
                <c:manualLayout>
                  <c:x val="7.6760940556475834E-3"/>
                  <c:y val="6.9656063587758962E-3"/>
                </c:manualLayout>
              </c:layout>
              <c:dLblPos val="r"/>
              <c:showVal val="1"/>
            </c:dLbl>
            <c:dLbl>
              <c:idx val="6"/>
              <c:layout>
                <c:manualLayout>
                  <c:x val="-7.8535759991307571E-3"/>
                  <c:y val="2.7862425435103602E-2"/>
                </c:manualLayout>
              </c:layout>
              <c:dLblPos val="r"/>
              <c:showVal val="1"/>
            </c:dLbl>
            <c:dLbl>
              <c:idx val="7"/>
              <c:layout>
                <c:manualLayout>
                  <c:x val="-5.6350517055910035E-3"/>
                  <c:y val="2.0896819076327715E-2"/>
                </c:manualLayout>
              </c:layout>
              <c:dLblPos val="r"/>
              <c:showVal val="1"/>
            </c:dLbl>
            <c:dLbl>
              <c:idx val="8"/>
              <c:layout>
                <c:manualLayout>
                  <c:x val="-6.7753731924704491E-2"/>
                  <c:y val="-3.4828031793879481E-3"/>
                </c:manualLayout>
              </c:layout>
              <c:dLblPos val="r"/>
              <c:showVal val="1"/>
            </c:dLbl>
            <c:dLbl>
              <c:idx val="9"/>
              <c:layout>
                <c:manualLayout>
                  <c:x val="-2.5601770347448854E-2"/>
                  <c:y val="-3.8310834973267427E-2"/>
                </c:manualLayout>
              </c:layout>
              <c:dLblPos val="r"/>
              <c:showVal val="1"/>
            </c:dLbl>
            <c:dLbl>
              <c:idx val="10"/>
              <c:layout>
                <c:manualLayout>
                  <c:x val="-2.7820294640988598E-2"/>
                  <c:y val="-3.8310834973267427E-2"/>
                </c:manualLayout>
              </c:layout>
              <c:dLblPos val="r"/>
              <c:showVal val="1"/>
            </c:dLbl>
            <c:dLbl>
              <c:idx val="11"/>
              <c:layout>
                <c:manualLayout>
                  <c:x val="-2.7820294640988598E-2"/>
                  <c:y val="4.1793638152655445E-2"/>
                </c:manualLayout>
              </c:layout>
              <c:dLblPos val="r"/>
              <c:showVal val="1"/>
            </c:dLbl>
            <c:dLbl>
              <c:idx val="12"/>
              <c:layout>
                <c:manualLayout>
                  <c:x val="7.6760940556475825E-3"/>
                  <c:y val="0"/>
                </c:manualLayout>
              </c:layout>
              <c:dLblPos val="r"/>
              <c:showVal val="1"/>
            </c:dLbl>
            <c:txPr>
              <a:bodyPr/>
              <a:lstStyle/>
              <a:p>
                <a:pPr>
                  <a:defRPr lang="es-MX" sz="1200"/>
                </a:pPr>
                <a:endParaRPr lang="es-MX"/>
              </a:p>
            </c:txPr>
            <c:dLblPos val="ctr"/>
            <c:showVal val="1"/>
          </c:dLbls>
          <c:cat>
            <c:numRef>
              <c:f>Tablas!$B$51:$N$51</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Tablas!$B$54:$N$54</c:f>
              <c:numCache>
                <c:formatCode>General</c:formatCode>
                <c:ptCount val="13"/>
                <c:pt idx="0">
                  <c:v>0</c:v>
                </c:pt>
                <c:pt idx="1">
                  <c:v>0</c:v>
                </c:pt>
                <c:pt idx="2">
                  <c:v>0</c:v>
                </c:pt>
                <c:pt idx="3">
                  <c:v>1</c:v>
                </c:pt>
                <c:pt idx="4">
                  <c:v>2</c:v>
                </c:pt>
                <c:pt idx="5">
                  <c:v>2</c:v>
                </c:pt>
                <c:pt idx="6">
                  <c:v>1</c:v>
                </c:pt>
                <c:pt idx="7">
                  <c:v>1</c:v>
                </c:pt>
                <c:pt idx="8">
                  <c:v>2</c:v>
                </c:pt>
                <c:pt idx="9">
                  <c:v>2</c:v>
                </c:pt>
                <c:pt idx="10">
                  <c:v>2</c:v>
                </c:pt>
                <c:pt idx="11">
                  <c:v>3</c:v>
                </c:pt>
                <c:pt idx="12">
                  <c:v>3</c:v>
                </c:pt>
              </c:numCache>
            </c:numRef>
          </c:val>
        </c:ser>
        <c:ser>
          <c:idx val="3"/>
          <c:order val="3"/>
          <c:tx>
            <c:strRef>
              <c:f>Tablas!$A$55</c:f>
              <c:strCache>
                <c:ptCount val="1"/>
                <c:pt idx="0">
                  <c:v>CAEF</c:v>
                </c:pt>
              </c:strCache>
            </c:strRef>
          </c:tx>
          <c:spPr>
            <a:ln>
              <a:solidFill>
                <a:srgbClr val="1F497D">
                  <a:lumMod val="60000"/>
                  <a:lumOff val="40000"/>
                </a:srgbClr>
              </a:solidFill>
            </a:ln>
            <a:effectLst>
              <a:outerShdw blurRad="50800" dist="50800" dir="5400000" algn="ctr" rotWithShape="0">
                <a:schemeClr val="bg1"/>
              </a:outerShdw>
            </a:effectLst>
          </c:spPr>
          <c:marker>
            <c:symbol val="x"/>
            <c:size val="7"/>
            <c:spPr>
              <a:ln>
                <a:solidFill>
                  <a:srgbClr val="1F497D">
                    <a:lumMod val="60000"/>
                    <a:lumOff val="40000"/>
                  </a:srgbClr>
                </a:solidFill>
              </a:ln>
              <a:effectLst>
                <a:outerShdw blurRad="50800" dist="50800" dir="5400000" algn="ctr" rotWithShape="0">
                  <a:schemeClr val="bg1"/>
                </a:outerShdw>
              </a:effectLst>
            </c:spPr>
          </c:marker>
          <c:dLbls>
            <c:dLbl>
              <c:idx val="0"/>
              <c:layout>
                <c:manualLayout>
                  <c:x val="-2.5601770347448906E-2"/>
                  <c:y val="-4.9711488833927599E-2"/>
                </c:manualLayout>
              </c:layout>
              <c:dLblPos val="r"/>
              <c:showVal val="1"/>
            </c:dLbl>
            <c:dLbl>
              <c:idx val="1"/>
              <c:layout>
                <c:manualLayout>
                  <c:x val="-2.7820294640988598E-2"/>
                  <c:y val="-4.9711488833927599E-2"/>
                </c:manualLayout>
              </c:layout>
              <c:dLblPos val="r"/>
              <c:showVal val="1"/>
            </c:dLbl>
            <c:dLbl>
              <c:idx val="2"/>
              <c:layout>
                <c:manualLayout>
                  <c:x val="-2.7820294640988598E-2"/>
                  <c:y val="-4.2609847571937677E-2"/>
                </c:manualLayout>
              </c:layout>
              <c:dLblPos val="r"/>
              <c:showVal val="1"/>
            </c:dLbl>
            <c:dLbl>
              <c:idx val="3"/>
              <c:layout>
                <c:manualLayout>
                  <c:x val="-2.7820294640988598E-2"/>
                  <c:y val="-4.9711488833927599E-2"/>
                </c:manualLayout>
              </c:layout>
              <c:dLblPos val="r"/>
              <c:showVal val="1"/>
            </c:dLbl>
            <c:dLbl>
              <c:idx val="4"/>
              <c:layout>
                <c:manualLayout>
                  <c:x val="-2.7820294640988598E-2"/>
                  <c:y val="-4.6160668202932506E-2"/>
                </c:manualLayout>
              </c:layout>
              <c:dLblPos val="r"/>
              <c:showVal val="1"/>
            </c:dLbl>
            <c:dLbl>
              <c:idx val="5"/>
              <c:layout>
                <c:manualLayout>
                  <c:x val="-2.5601770347448854E-2"/>
                  <c:y val="-4.1793638152655535E-2"/>
                </c:manualLayout>
              </c:layout>
              <c:dLblPos val="r"/>
              <c:showVal val="1"/>
            </c:dLbl>
            <c:dLbl>
              <c:idx val="6"/>
              <c:layout>
                <c:manualLayout>
                  <c:x val="-2.7820294640988598E-2"/>
                  <c:y val="-4.5276441332043393E-2"/>
                </c:manualLayout>
              </c:layout>
              <c:dLblPos val="r"/>
              <c:showVal val="1"/>
            </c:dLbl>
            <c:dLbl>
              <c:idx val="7"/>
              <c:layout>
                <c:manualLayout>
                  <c:x val="-2.7820294640988598E-2"/>
                  <c:y val="-4.5276441332043393E-2"/>
                </c:manualLayout>
              </c:layout>
              <c:dLblPos val="r"/>
              <c:showVal val="1"/>
            </c:dLbl>
            <c:dLbl>
              <c:idx val="8"/>
              <c:layout>
                <c:manualLayout>
                  <c:x val="-2.7820294640988598E-2"/>
                  <c:y val="-3.8310834973267427E-2"/>
                </c:manualLayout>
              </c:layout>
              <c:dLblPos val="r"/>
              <c:showVal val="1"/>
            </c:dLbl>
            <c:dLbl>
              <c:idx val="9"/>
              <c:layout>
                <c:manualLayout>
                  <c:x val="-2.7820294640988598E-2"/>
                  <c:y val="-2.0896819076327715E-2"/>
                </c:manualLayout>
              </c:layout>
              <c:dLblPos val="r"/>
              <c:showVal val="1"/>
            </c:dLbl>
            <c:dLbl>
              <c:idx val="10"/>
              <c:layout>
                <c:manualLayout>
                  <c:x val="-2.5601770347448854E-2"/>
                  <c:y val="-3.8310834973267427E-2"/>
                </c:manualLayout>
              </c:layout>
              <c:dLblPos val="r"/>
              <c:showVal val="1"/>
            </c:dLbl>
            <c:dLbl>
              <c:idx val="11"/>
              <c:layout>
                <c:manualLayout>
                  <c:x val="-2.7820294640988598E-2"/>
                  <c:y val="-3.8310834973267427E-2"/>
                </c:manualLayout>
              </c:layout>
              <c:dLblPos val="r"/>
              <c:showVal val="1"/>
            </c:dLbl>
            <c:dLbl>
              <c:idx val="12"/>
              <c:layout>
                <c:manualLayout>
                  <c:x val="-2.7820294640988598E-2"/>
                  <c:y val="-3.1345228614491571E-2"/>
                </c:manualLayout>
              </c:layout>
              <c:dLblPos val="r"/>
              <c:showVal val="1"/>
            </c:dLbl>
            <c:txPr>
              <a:bodyPr/>
              <a:lstStyle/>
              <a:p>
                <a:pPr>
                  <a:defRPr lang="es-MX" sz="1200"/>
                </a:pPr>
                <a:endParaRPr lang="es-MX"/>
              </a:p>
            </c:txPr>
            <c:dLblPos val="ctr"/>
            <c:showVal val="1"/>
          </c:dLbls>
          <c:cat>
            <c:numRef>
              <c:f>Tablas!$B$51:$N$51</c:f>
              <c:numCache>
                <c:formatCode>General</c:formatCode>
                <c:ptCount val="13"/>
                <c:pt idx="0">
                  <c:v>2003</c:v>
                </c:pt>
                <c:pt idx="1">
                  <c:v>2004</c:v>
                </c:pt>
                <c:pt idx="2">
                  <c:v>2005</c:v>
                </c:pt>
                <c:pt idx="3">
                  <c:v>2006</c:v>
                </c:pt>
                <c:pt idx="4" formatCode="0">
                  <c:v>2007</c:v>
                </c:pt>
                <c:pt idx="5" formatCode="0">
                  <c:v>2008</c:v>
                </c:pt>
                <c:pt idx="6" formatCode="0">
                  <c:v>2009</c:v>
                </c:pt>
                <c:pt idx="7" formatCode="0">
                  <c:v>2010</c:v>
                </c:pt>
                <c:pt idx="8" formatCode="0">
                  <c:v>2011</c:v>
                </c:pt>
                <c:pt idx="9" formatCode="0">
                  <c:v>2012</c:v>
                </c:pt>
                <c:pt idx="10">
                  <c:v>2013</c:v>
                </c:pt>
                <c:pt idx="11">
                  <c:v>2014</c:v>
                </c:pt>
                <c:pt idx="12">
                  <c:v>2015</c:v>
                </c:pt>
              </c:numCache>
            </c:numRef>
          </c:cat>
          <c:val>
            <c:numRef>
              <c:f>Tablas!$B$55:$N$55</c:f>
              <c:numCache>
                <c:formatCode>General</c:formatCode>
                <c:ptCount val="13"/>
                <c:pt idx="0">
                  <c:v>11</c:v>
                </c:pt>
                <c:pt idx="1">
                  <c:v>11</c:v>
                </c:pt>
                <c:pt idx="2">
                  <c:v>12</c:v>
                </c:pt>
                <c:pt idx="3">
                  <c:v>11</c:v>
                </c:pt>
                <c:pt idx="4">
                  <c:v>3</c:v>
                </c:pt>
                <c:pt idx="5">
                  <c:v>3</c:v>
                </c:pt>
                <c:pt idx="6">
                  <c:v>3</c:v>
                </c:pt>
                <c:pt idx="7">
                  <c:v>3</c:v>
                </c:pt>
                <c:pt idx="8">
                  <c:v>2</c:v>
                </c:pt>
                <c:pt idx="9">
                  <c:v>5</c:v>
                </c:pt>
                <c:pt idx="10">
                  <c:v>5</c:v>
                </c:pt>
                <c:pt idx="11">
                  <c:v>5</c:v>
                </c:pt>
                <c:pt idx="12">
                  <c:v>5</c:v>
                </c:pt>
              </c:numCache>
            </c:numRef>
          </c:val>
        </c:ser>
        <c:dLbls/>
        <c:marker val="1"/>
        <c:axId val="69203456"/>
        <c:axId val="69204992"/>
      </c:lineChart>
      <c:catAx>
        <c:axId val="69203456"/>
        <c:scaling>
          <c:orientation val="minMax"/>
        </c:scaling>
        <c:axPos val="b"/>
        <c:numFmt formatCode="General" sourceLinked="1"/>
        <c:tickLblPos val="nextTo"/>
        <c:txPr>
          <a:bodyPr/>
          <a:lstStyle/>
          <a:p>
            <a:pPr>
              <a:defRPr lang="es-MX" b="1"/>
            </a:pPr>
            <a:endParaRPr lang="es-MX"/>
          </a:p>
        </c:txPr>
        <c:crossAx val="69204992"/>
        <c:crosses val="autoZero"/>
        <c:auto val="1"/>
        <c:lblAlgn val="ctr"/>
        <c:lblOffset val="100"/>
      </c:catAx>
      <c:valAx>
        <c:axId val="69204992"/>
        <c:scaling>
          <c:orientation val="minMax"/>
          <c:max val="30"/>
        </c:scaling>
        <c:axPos val="l"/>
        <c:numFmt formatCode="General" sourceLinked="1"/>
        <c:tickLblPos val="nextTo"/>
        <c:txPr>
          <a:bodyPr/>
          <a:lstStyle/>
          <a:p>
            <a:pPr>
              <a:defRPr lang="es-MX" sz="800" b="1"/>
            </a:pPr>
            <a:endParaRPr lang="es-MX"/>
          </a:p>
        </c:txPr>
        <c:crossAx val="69203456"/>
        <c:crosses val="autoZero"/>
        <c:crossBetween val="between"/>
        <c:majorUnit val="2"/>
      </c:valAx>
      <c:spPr>
        <a:noFill/>
        <a:ln w="25400">
          <a:noFill/>
        </a:ln>
      </c:spPr>
    </c:plotArea>
    <c:legend>
      <c:legendPos val="b"/>
      <c:layout/>
      <c:txPr>
        <a:bodyPr/>
        <a:lstStyle/>
        <a:p>
          <a:pPr>
            <a:defRPr lang="es-MX"/>
          </a:pPr>
          <a:endParaRPr lang="es-MX"/>
        </a:p>
      </c:txPr>
    </c:legend>
    <c:plotVisOnly val="1"/>
    <c:dispBlanksAs val="zero"/>
  </c:chart>
  <c:spPr>
    <a:solidFill>
      <a:schemeClr val="bg1"/>
    </a:solidFill>
    <a:ln w="9525"/>
    <a:scene3d>
      <a:camera prst="orthographicFront"/>
      <a:lightRig rig="threePt" dir="t"/>
    </a:scene3d>
    <a:sp3d>
      <a:bevelT w="0" h="0"/>
      <a:bevelB w="0" h="0" prst="relaxedInset"/>
    </a:sp3d>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MX"/>
  <c:chart>
    <c:autoTitleDeleted val="1"/>
    <c:view3D>
      <c:depthPercent val="80"/>
      <c:rAngAx val="1"/>
    </c:view3D>
    <c:floor>
      <c:spPr>
        <a:ln>
          <a:noFill/>
        </a:ln>
      </c:spPr>
    </c:floor>
    <c:sideWall>
      <c:spPr>
        <a:noFill/>
        <a:ln w="25400">
          <a:noFill/>
        </a:ln>
      </c:spPr>
    </c:sideWall>
    <c:backWall>
      <c:spPr>
        <a:noFill/>
        <a:ln w="25400">
          <a:noFill/>
        </a:ln>
      </c:spPr>
    </c:backWall>
    <c:plotArea>
      <c:layout>
        <c:manualLayout>
          <c:layoutTarget val="inner"/>
          <c:xMode val="edge"/>
          <c:yMode val="edge"/>
          <c:x val="6.7068152052135802E-2"/>
          <c:y val="1.4124363486822215E-2"/>
          <c:w val="0.93293184794786421"/>
          <c:h val="0.848641339187443"/>
        </c:manualLayout>
      </c:layout>
      <c:bar3DChart>
        <c:barDir val="col"/>
        <c:grouping val="clustered"/>
        <c:ser>
          <c:idx val="0"/>
          <c:order val="0"/>
          <c:tx>
            <c:strRef>
              <c:f>Tablas!$A$132</c:f>
              <c:strCache>
                <c:ptCount val="1"/>
                <c:pt idx="0">
                  <c:v>Eficiencia Terminal</c:v>
                </c:pt>
              </c:strCache>
            </c:strRef>
          </c:tx>
          <c:spPr>
            <a:solidFill>
              <a:schemeClr val="tx2">
                <a:lumMod val="60000"/>
                <a:lumOff val="40000"/>
              </a:schemeClr>
            </a:solidFill>
            <a:effectLst/>
            <a:scene3d>
              <a:camera prst="orthographicFront"/>
              <a:lightRig rig="threePt" dir="t"/>
            </a:scene3d>
            <a:sp3d prstMaterial="metal">
              <a:bevelT w="0" h="0"/>
              <a:bevelB w="0" h="0" prst="relaxedInset"/>
            </a:sp3d>
          </c:spPr>
          <c:dLbls>
            <c:dLbl>
              <c:idx val="0"/>
              <c:tx>
                <c:rich>
                  <a:bodyPr/>
                  <a:lstStyle/>
                  <a:p>
                    <a:r>
                      <a:rPr lang="en-US"/>
                      <a:t>39.0%</a:t>
                    </a:r>
                  </a:p>
                </c:rich>
              </c:tx>
              <c:showVal val="1"/>
            </c:dLbl>
            <c:dLbl>
              <c:idx val="1"/>
              <c:tx>
                <c:rich>
                  <a:bodyPr/>
                  <a:lstStyle/>
                  <a:p>
                    <a:r>
                      <a:rPr lang="en-US"/>
                      <a:t>35.1%</a:t>
                    </a:r>
                  </a:p>
                </c:rich>
              </c:tx>
              <c:showVal val="1"/>
            </c:dLbl>
            <c:dLbl>
              <c:idx val="2"/>
              <c:tx>
                <c:rich>
                  <a:bodyPr/>
                  <a:lstStyle/>
                  <a:p>
                    <a:r>
                      <a:rPr lang="en-US"/>
                      <a:t>31.6%</a:t>
                    </a:r>
                  </a:p>
                </c:rich>
              </c:tx>
              <c:showVal val="1"/>
            </c:dLbl>
            <c:dLbl>
              <c:idx val="3"/>
              <c:tx>
                <c:rich>
                  <a:bodyPr/>
                  <a:lstStyle/>
                  <a:p>
                    <a:r>
                      <a:rPr lang="en-US"/>
                      <a:t>51.7%</a:t>
                    </a:r>
                  </a:p>
                </c:rich>
              </c:tx>
              <c:showVal val="1"/>
            </c:dLbl>
            <c:dLbl>
              <c:idx val="4"/>
              <c:tx>
                <c:rich>
                  <a:bodyPr/>
                  <a:lstStyle/>
                  <a:p>
                    <a:r>
                      <a:rPr lang="en-US"/>
                      <a:t>43.6%</a:t>
                    </a:r>
                  </a:p>
                </c:rich>
              </c:tx>
              <c:showVal val="1"/>
            </c:dLbl>
            <c:dLbl>
              <c:idx val="5"/>
              <c:tx>
                <c:rich>
                  <a:bodyPr/>
                  <a:lstStyle/>
                  <a:p>
                    <a:r>
                      <a:rPr lang="en-US"/>
                      <a:t>36.8%</a:t>
                    </a:r>
                  </a:p>
                </c:rich>
              </c:tx>
              <c:showVal val="1"/>
            </c:dLbl>
            <c:dLbl>
              <c:idx val="6"/>
              <c:tx>
                <c:rich>
                  <a:bodyPr/>
                  <a:lstStyle/>
                  <a:p>
                    <a:r>
                      <a:rPr lang="en-US"/>
                      <a:t>45.2%</a:t>
                    </a:r>
                  </a:p>
                </c:rich>
              </c:tx>
              <c:showVal val="1"/>
            </c:dLbl>
            <c:dLbl>
              <c:idx val="7"/>
              <c:tx>
                <c:rich>
                  <a:bodyPr/>
                  <a:lstStyle/>
                  <a:p>
                    <a:r>
                      <a:rPr lang="en-US"/>
                      <a:t>46.0%</a:t>
                    </a:r>
                  </a:p>
                </c:rich>
              </c:tx>
              <c:showVal val="1"/>
            </c:dLbl>
            <c:dLbl>
              <c:idx val="8"/>
              <c:tx>
                <c:rich>
                  <a:bodyPr/>
                  <a:lstStyle/>
                  <a:p>
                    <a:r>
                      <a:rPr lang="en-US"/>
                      <a:t>52.0%</a:t>
                    </a:r>
                  </a:p>
                </c:rich>
              </c:tx>
              <c:showVal val="1"/>
            </c:dLbl>
            <c:dLbl>
              <c:idx val="9"/>
              <c:tx>
                <c:rich>
                  <a:bodyPr/>
                  <a:lstStyle/>
                  <a:p>
                    <a:r>
                      <a:rPr lang="en-US"/>
                      <a:t>56.5%</a:t>
                    </a:r>
                  </a:p>
                </c:rich>
              </c:tx>
              <c:showVal val="1"/>
            </c:dLbl>
            <c:dLbl>
              <c:idx val="10"/>
              <c:tx>
                <c:rich>
                  <a:bodyPr/>
                  <a:lstStyle/>
                  <a:p>
                    <a:r>
                      <a:rPr lang="en-US"/>
                      <a:t>62.7%</a:t>
                    </a:r>
                  </a:p>
                </c:rich>
              </c:tx>
              <c:showVal val="1"/>
            </c:dLbl>
            <c:txPr>
              <a:bodyPr/>
              <a:lstStyle/>
              <a:p>
                <a:pPr>
                  <a:defRPr b="1"/>
                </a:pPr>
                <a:endParaRPr lang="es-MX"/>
              </a:p>
            </c:txPr>
            <c:showVal val="1"/>
          </c:dLbls>
          <c:cat>
            <c:numRef>
              <c:f>Tablas!$B$131:$L$131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Tablas!$B$132:$L$132</c:f>
              <c:numCache>
                <c:formatCode>0.0</c:formatCode>
                <c:ptCount val="11"/>
                <c:pt idx="0">
                  <c:v>39</c:v>
                </c:pt>
                <c:pt idx="1">
                  <c:v>35.064935064935071</c:v>
                </c:pt>
                <c:pt idx="2">
                  <c:v>31.601731601731601</c:v>
                </c:pt>
                <c:pt idx="3">
                  <c:v>51.666666666666657</c:v>
                </c:pt>
                <c:pt idx="4">
                  <c:v>43.627450980392155</c:v>
                </c:pt>
                <c:pt idx="5">
                  <c:v>36.796536796536806</c:v>
                </c:pt>
                <c:pt idx="6">
                  <c:v>45.205479452054789</c:v>
                </c:pt>
                <c:pt idx="7">
                  <c:v>46.04651162790698</c:v>
                </c:pt>
                <c:pt idx="8">
                  <c:v>52.016129032258064</c:v>
                </c:pt>
                <c:pt idx="9">
                  <c:v>56.521739130434788</c:v>
                </c:pt>
                <c:pt idx="10">
                  <c:v>62.724014336917563</c:v>
                </c:pt>
              </c:numCache>
            </c:numRef>
          </c:val>
        </c:ser>
        <c:dLbls>
          <c:showVal val="1"/>
        </c:dLbls>
        <c:gapWidth val="90"/>
        <c:gapDepth val="66"/>
        <c:shape val="box"/>
        <c:axId val="69309568"/>
        <c:axId val="69311104"/>
        <c:axId val="0"/>
      </c:bar3DChart>
      <c:catAx>
        <c:axId val="69309568"/>
        <c:scaling>
          <c:orientation val="minMax"/>
        </c:scaling>
        <c:axPos val="b"/>
        <c:numFmt formatCode="General" sourceLinked="1"/>
        <c:tickLblPos val="nextTo"/>
        <c:txPr>
          <a:bodyPr/>
          <a:lstStyle/>
          <a:p>
            <a:pPr>
              <a:defRPr lang="es-MX" sz="800" b="1">
                <a:latin typeface="Arial" pitchFamily="34" charset="0"/>
                <a:cs typeface="Arial" pitchFamily="34" charset="0"/>
              </a:defRPr>
            </a:pPr>
            <a:endParaRPr lang="es-MX"/>
          </a:p>
        </c:txPr>
        <c:crossAx val="69311104"/>
        <c:crosses val="autoZero"/>
        <c:auto val="1"/>
        <c:lblAlgn val="ctr"/>
        <c:lblOffset val="100"/>
      </c:catAx>
      <c:valAx>
        <c:axId val="69311104"/>
        <c:scaling>
          <c:orientation val="minMax"/>
        </c:scaling>
        <c:axPos val="l"/>
        <c:title>
          <c:tx>
            <c:rich>
              <a:bodyPr rot="-5400000" vert="horz"/>
              <a:lstStyle/>
              <a:p>
                <a:pPr>
                  <a:defRPr/>
                </a:pPr>
                <a:r>
                  <a:rPr lang="es-MX"/>
                  <a:t>Porcentaje</a:t>
                </a:r>
              </a:p>
            </c:rich>
          </c:tx>
          <c:layout>
            <c:manualLayout>
              <c:xMode val="edge"/>
              <c:yMode val="edge"/>
              <c:x val="1.4976409511937286E-3"/>
              <c:y val="0.35648608440074087"/>
            </c:manualLayout>
          </c:layout>
        </c:title>
        <c:numFmt formatCode="0.0" sourceLinked="1"/>
        <c:tickLblPos val="nextTo"/>
        <c:txPr>
          <a:bodyPr/>
          <a:lstStyle/>
          <a:p>
            <a:pPr>
              <a:defRPr lang="es-MX" sz="800" b="1">
                <a:latin typeface="Arial" pitchFamily="34" charset="0"/>
                <a:cs typeface="Arial" pitchFamily="34" charset="0"/>
              </a:defRPr>
            </a:pPr>
            <a:endParaRPr lang="es-MX"/>
          </a:p>
        </c:txPr>
        <c:crossAx val="69309568"/>
        <c:crosses val="autoZero"/>
        <c:crossBetween val="between"/>
      </c:valAx>
      <c:spPr>
        <a:noFill/>
        <a:effectLst>
          <a:innerShdw blurRad="63500" dist="50800" dir="13500000">
            <a:prstClr val="black">
              <a:alpha val="50000"/>
            </a:prstClr>
          </a:innerShdw>
        </a:effectLst>
      </c:spPr>
    </c:plotArea>
    <c:legend>
      <c:legendPos val="b"/>
      <c:txPr>
        <a:bodyPr/>
        <a:lstStyle/>
        <a:p>
          <a:pPr>
            <a:defRPr b="1"/>
          </a:pPr>
          <a:endParaRPr lang="es-MX"/>
        </a:p>
      </c:txPr>
    </c:legend>
    <c:plotVisOnly val="1"/>
    <c:dispBlanksAs val="zero"/>
  </c:chart>
  <c:spPr>
    <a:scene3d>
      <a:camera prst="orthographicFront"/>
      <a:lightRig rig="threePt" dir="t"/>
    </a:scene3d>
    <a:sp3d>
      <a:bevelT w="0" h="0"/>
      <a:bevelB w="0" h="0" prst="relaxedInset"/>
    </a:sp3d>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s-MX"/>
  <c:chart>
    <c:autoTitleDeleted val="1"/>
    <c:view3D>
      <c:depthPercent val="80"/>
      <c:rAngAx val="1"/>
    </c:view3D>
    <c:floor>
      <c:spPr>
        <a:ln>
          <a:noFill/>
        </a:ln>
      </c:spPr>
    </c:floor>
    <c:sideWall>
      <c:spPr>
        <a:noFill/>
        <a:ln w="25400">
          <a:noFill/>
        </a:ln>
      </c:spPr>
    </c:sideWall>
    <c:backWall>
      <c:spPr>
        <a:noFill/>
        <a:ln w="25400">
          <a:noFill/>
        </a:ln>
      </c:spPr>
    </c:backWall>
    <c:plotArea>
      <c:layout>
        <c:manualLayout>
          <c:layoutTarget val="inner"/>
          <c:xMode val="edge"/>
          <c:yMode val="edge"/>
          <c:x val="6.7068152052135802E-2"/>
          <c:y val="1.4124363486822215E-2"/>
          <c:w val="0.93293184794786421"/>
          <c:h val="0.84864133918744322"/>
        </c:manualLayout>
      </c:layout>
      <c:bar3DChart>
        <c:barDir val="col"/>
        <c:grouping val="clustered"/>
        <c:ser>
          <c:idx val="0"/>
          <c:order val="0"/>
          <c:tx>
            <c:strRef>
              <c:f>Tablas!$A$133</c:f>
              <c:strCache>
                <c:ptCount val="1"/>
                <c:pt idx="0">
                  <c:v>Tasa de Titulación</c:v>
                </c:pt>
              </c:strCache>
            </c:strRef>
          </c:tx>
          <c:spPr>
            <a:solidFill>
              <a:srgbClr val="6B8537"/>
            </a:solidFill>
            <a:effectLst/>
            <a:scene3d>
              <a:camera prst="orthographicFront"/>
              <a:lightRig rig="threePt" dir="t"/>
            </a:scene3d>
            <a:sp3d prstMaterial="metal">
              <a:bevelT w="0" h="0"/>
              <a:bevelB w="0" h="0" prst="relaxedInset"/>
            </a:sp3d>
          </c:spPr>
          <c:dLbls>
            <c:dLbl>
              <c:idx val="0"/>
              <c:tx>
                <c:rich>
                  <a:bodyPr/>
                  <a:lstStyle/>
                  <a:p>
                    <a:r>
                      <a:rPr lang="en-US"/>
                      <a:t>12.6%</a:t>
                    </a:r>
                  </a:p>
                </c:rich>
              </c:tx>
              <c:showVal val="1"/>
            </c:dLbl>
            <c:dLbl>
              <c:idx val="1"/>
              <c:tx>
                <c:rich>
                  <a:bodyPr/>
                  <a:lstStyle/>
                  <a:p>
                    <a:r>
                      <a:rPr lang="en-US"/>
                      <a:t>13.0%</a:t>
                    </a:r>
                  </a:p>
                </c:rich>
              </c:tx>
              <c:showVal val="1"/>
            </c:dLbl>
            <c:dLbl>
              <c:idx val="2"/>
              <c:tx>
                <c:rich>
                  <a:bodyPr/>
                  <a:lstStyle/>
                  <a:p>
                    <a:r>
                      <a:rPr lang="en-US"/>
                      <a:t>16.6%</a:t>
                    </a:r>
                  </a:p>
                </c:rich>
              </c:tx>
              <c:showVal val="1"/>
            </c:dLbl>
            <c:dLbl>
              <c:idx val="3"/>
              <c:tx>
                <c:rich>
                  <a:bodyPr/>
                  <a:lstStyle/>
                  <a:p>
                    <a:r>
                      <a:rPr lang="en-US"/>
                      <a:t>31.1%</a:t>
                    </a:r>
                  </a:p>
                </c:rich>
              </c:tx>
              <c:showVal val="1"/>
            </c:dLbl>
            <c:dLbl>
              <c:idx val="4"/>
              <c:tx>
                <c:rich>
                  <a:bodyPr/>
                  <a:lstStyle/>
                  <a:p>
                    <a:r>
                      <a:rPr lang="en-US"/>
                      <a:t>43.6%</a:t>
                    </a:r>
                  </a:p>
                </c:rich>
              </c:tx>
              <c:showVal val="1"/>
            </c:dLbl>
            <c:dLbl>
              <c:idx val="5"/>
              <c:tx>
                <c:rich>
                  <a:bodyPr/>
                  <a:lstStyle/>
                  <a:p>
                    <a:r>
                      <a:rPr lang="en-US"/>
                      <a:t>36.8%</a:t>
                    </a:r>
                  </a:p>
                </c:rich>
              </c:tx>
              <c:showVal val="1"/>
            </c:dLbl>
            <c:dLbl>
              <c:idx val="6"/>
              <c:tx>
                <c:rich>
                  <a:bodyPr/>
                  <a:lstStyle/>
                  <a:p>
                    <a:r>
                      <a:rPr lang="en-US"/>
                      <a:t>22.3%</a:t>
                    </a:r>
                  </a:p>
                </c:rich>
              </c:tx>
              <c:showVal val="1"/>
            </c:dLbl>
            <c:dLbl>
              <c:idx val="7"/>
              <c:tx>
                <c:rich>
                  <a:bodyPr/>
                  <a:lstStyle/>
                  <a:p>
                    <a:r>
                      <a:rPr lang="en-US"/>
                      <a:t>25.7%</a:t>
                    </a:r>
                  </a:p>
                </c:rich>
              </c:tx>
              <c:showVal val="1"/>
            </c:dLbl>
            <c:dLbl>
              <c:idx val="8"/>
              <c:tx>
                <c:rich>
                  <a:bodyPr/>
                  <a:lstStyle/>
                  <a:p>
                    <a:r>
                      <a:rPr lang="en-US"/>
                      <a:t>49.3%</a:t>
                    </a:r>
                  </a:p>
                </c:rich>
              </c:tx>
              <c:showVal val="1"/>
            </c:dLbl>
            <c:dLbl>
              <c:idx val="9"/>
              <c:tx>
                <c:rich>
                  <a:bodyPr/>
                  <a:lstStyle/>
                  <a:p>
                    <a:r>
                      <a:rPr lang="en-US"/>
                      <a:t>40.9%</a:t>
                    </a:r>
                  </a:p>
                </c:rich>
              </c:tx>
              <c:showVal val="1"/>
            </c:dLbl>
            <c:dLbl>
              <c:idx val="10"/>
              <c:tx>
                <c:rich>
                  <a:bodyPr/>
                  <a:lstStyle/>
                  <a:p>
                    <a:r>
                      <a:rPr lang="en-US"/>
                      <a:t>46.6%</a:t>
                    </a:r>
                  </a:p>
                </c:rich>
              </c:tx>
              <c:showVal val="1"/>
            </c:dLbl>
            <c:txPr>
              <a:bodyPr/>
              <a:lstStyle/>
              <a:p>
                <a:pPr>
                  <a:defRPr b="1"/>
                </a:pPr>
                <a:endParaRPr lang="es-MX"/>
              </a:p>
            </c:txPr>
            <c:showVal val="1"/>
          </c:dLbls>
          <c:cat>
            <c:numRef>
              <c:f>Tablas!$B$131:$L$131</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Tablas!$B$133:$L$133</c:f>
              <c:numCache>
                <c:formatCode>0.0</c:formatCode>
                <c:ptCount val="11"/>
                <c:pt idx="0">
                  <c:v>12.639999999999999</c:v>
                </c:pt>
                <c:pt idx="1">
                  <c:v>13</c:v>
                </c:pt>
                <c:pt idx="2">
                  <c:v>16.559999999999999</c:v>
                </c:pt>
                <c:pt idx="3">
                  <c:v>31.09</c:v>
                </c:pt>
                <c:pt idx="4">
                  <c:v>43.627450980392155</c:v>
                </c:pt>
                <c:pt idx="5">
                  <c:v>36.796536796536806</c:v>
                </c:pt>
                <c:pt idx="6">
                  <c:v>22.321428571428573</c:v>
                </c:pt>
                <c:pt idx="7">
                  <c:v>25.714285714285719</c:v>
                </c:pt>
                <c:pt idx="8">
                  <c:v>49.33920704845815</c:v>
                </c:pt>
                <c:pt idx="9">
                  <c:v>40.942028985507243</c:v>
                </c:pt>
                <c:pt idx="10">
                  <c:v>46.59498207885305</c:v>
                </c:pt>
              </c:numCache>
            </c:numRef>
          </c:val>
        </c:ser>
        <c:dLbls>
          <c:showVal val="1"/>
        </c:dLbls>
        <c:gapWidth val="90"/>
        <c:gapDepth val="66"/>
        <c:shape val="box"/>
        <c:axId val="69111808"/>
        <c:axId val="69113344"/>
        <c:axId val="0"/>
      </c:bar3DChart>
      <c:catAx>
        <c:axId val="69111808"/>
        <c:scaling>
          <c:orientation val="minMax"/>
        </c:scaling>
        <c:axPos val="b"/>
        <c:numFmt formatCode="General" sourceLinked="1"/>
        <c:tickLblPos val="nextTo"/>
        <c:txPr>
          <a:bodyPr/>
          <a:lstStyle/>
          <a:p>
            <a:pPr>
              <a:defRPr lang="es-MX" sz="800" b="1">
                <a:latin typeface="Arial" pitchFamily="34" charset="0"/>
                <a:cs typeface="Arial" pitchFamily="34" charset="0"/>
              </a:defRPr>
            </a:pPr>
            <a:endParaRPr lang="es-MX"/>
          </a:p>
        </c:txPr>
        <c:crossAx val="69113344"/>
        <c:crosses val="autoZero"/>
        <c:auto val="1"/>
        <c:lblAlgn val="ctr"/>
        <c:lblOffset val="100"/>
      </c:catAx>
      <c:valAx>
        <c:axId val="69113344"/>
        <c:scaling>
          <c:orientation val="minMax"/>
          <c:max val="70"/>
        </c:scaling>
        <c:axPos val="l"/>
        <c:title>
          <c:tx>
            <c:rich>
              <a:bodyPr rot="-5400000" vert="horz"/>
              <a:lstStyle/>
              <a:p>
                <a:pPr>
                  <a:defRPr/>
                </a:pPr>
                <a:r>
                  <a:rPr lang="es-MX"/>
                  <a:t>Porcentaje</a:t>
                </a:r>
              </a:p>
            </c:rich>
          </c:tx>
          <c:layout>
            <c:manualLayout>
              <c:xMode val="edge"/>
              <c:yMode val="edge"/>
              <c:x val="1.4976409511937322E-3"/>
              <c:y val="0.37184706750366026"/>
            </c:manualLayout>
          </c:layout>
        </c:title>
        <c:numFmt formatCode="0.0" sourceLinked="1"/>
        <c:tickLblPos val="nextTo"/>
        <c:txPr>
          <a:bodyPr/>
          <a:lstStyle/>
          <a:p>
            <a:pPr>
              <a:defRPr lang="es-MX" sz="800" b="1">
                <a:latin typeface="Arial" pitchFamily="34" charset="0"/>
                <a:cs typeface="Arial" pitchFamily="34" charset="0"/>
              </a:defRPr>
            </a:pPr>
            <a:endParaRPr lang="es-MX"/>
          </a:p>
        </c:txPr>
        <c:crossAx val="69111808"/>
        <c:crosses val="autoZero"/>
        <c:crossBetween val="between"/>
      </c:valAx>
      <c:spPr>
        <a:noFill/>
        <a:effectLst>
          <a:innerShdw blurRad="63500" dist="50800" dir="13500000">
            <a:prstClr val="black">
              <a:alpha val="50000"/>
            </a:prstClr>
          </a:innerShdw>
        </a:effectLst>
      </c:spPr>
    </c:plotArea>
    <c:legend>
      <c:legendPos val="b"/>
      <c:txPr>
        <a:bodyPr/>
        <a:lstStyle/>
        <a:p>
          <a:pPr>
            <a:defRPr b="1"/>
          </a:pPr>
          <a:endParaRPr lang="es-MX"/>
        </a:p>
      </c:txPr>
    </c:legend>
    <c:plotVisOnly val="1"/>
    <c:dispBlanksAs val="zero"/>
  </c:chart>
  <c:spPr>
    <a:scene3d>
      <a:camera prst="orthographicFront"/>
      <a:lightRig rig="threePt" dir="t"/>
    </a:scene3d>
    <a:sp3d>
      <a:bevelT w="0" h="0"/>
      <a:bevelB w="0" h="0" prst="relaxedInset"/>
    </a:sp3d>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s-MX"/>
  <c:chart>
    <c:autoTitleDeleted val="1"/>
    <c:view3D>
      <c:depthPercent val="80"/>
      <c:rAngAx val="1"/>
    </c:view3D>
    <c:floor>
      <c:spPr>
        <a:ln>
          <a:noFill/>
        </a:ln>
      </c:spPr>
    </c:floor>
    <c:sideWall>
      <c:spPr>
        <a:noFill/>
        <a:ln w="25400">
          <a:noFill/>
        </a:ln>
      </c:spPr>
    </c:sideWall>
    <c:backWall>
      <c:spPr>
        <a:noFill/>
        <a:ln w="25400">
          <a:noFill/>
        </a:ln>
      </c:spPr>
    </c:backWall>
    <c:plotArea>
      <c:layout>
        <c:manualLayout>
          <c:layoutTarget val="inner"/>
          <c:xMode val="edge"/>
          <c:yMode val="edge"/>
          <c:x val="5.2048256922680704E-2"/>
          <c:y val="1.5465685836889441E-2"/>
          <c:w val="0.90781297875142508"/>
          <c:h val="0.83635265799029013"/>
        </c:manualLayout>
      </c:layout>
      <c:bar3DChart>
        <c:barDir val="col"/>
        <c:grouping val="clustered"/>
        <c:ser>
          <c:idx val="0"/>
          <c:order val="0"/>
          <c:tx>
            <c:strRef>
              <c:f>Desersión!$D$16</c:f>
              <c:strCache>
                <c:ptCount val="1"/>
                <c:pt idx="0">
                  <c:v>%</c:v>
                </c:pt>
              </c:strCache>
            </c:strRef>
          </c:tx>
          <c:spPr>
            <a:solidFill>
              <a:srgbClr val="6B8537"/>
            </a:solidFill>
            <a:effectLst/>
            <a:scene3d>
              <a:camera prst="orthographicFront"/>
              <a:lightRig rig="threePt" dir="t"/>
            </a:scene3d>
            <a:sp3d prstMaterial="metal">
              <a:bevelT w="0" h="0"/>
              <a:bevelB w="0" h="0" prst="relaxedInset"/>
            </a:sp3d>
          </c:spPr>
          <c:dLbls>
            <c:dLbl>
              <c:idx val="0"/>
              <c:layout>
                <c:manualLayout>
                  <c:x val="4.0229767309957247E-2"/>
                  <c:y val="-7.5585789871504161E-2"/>
                </c:manualLayout>
              </c:layout>
              <c:tx>
                <c:rich>
                  <a:bodyPr/>
                  <a:lstStyle/>
                  <a:p>
                    <a:r>
                      <a:rPr lang="en-US"/>
                      <a:t>1.19%</a:t>
                    </a:r>
                  </a:p>
                </c:rich>
              </c:tx>
              <c:showVal val="1"/>
            </c:dLbl>
            <c:dLbl>
              <c:idx val="1"/>
              <c:layout>
                <c:manualLayout>
                  <c:x val="2.8103044496487119E-2"/>
                  <c:y val="-3.6281179138322052E-2"/>
                </c:manualLayout>
              </c:layout>
              <c:tx>
                <c:rich>
                  <a:bodyPr/>
                  <a:lstStyle/>
                  <a:p>
                    <a:r>
                      <a:rPr lang="en-US"/>
                      <a:t>1.46%</a:t>
                    </a:r>
                  </a:p>
                </c:rich>
              </c:tx>
              <c:showVal val="1"/>
            </c:dLbl>
            <c:dLbl>
              <c:idx val="2"/>
              <c:layout>
                <c:manualLayout>
                  <c:x val="2.1857923497267801E-2"/>
                  <c:y val="-5.1398337112622927E-2"/>
                </c:manualLayout>
              </c:layout>
              <c:tx>
                <c:rich>
                  <a:bodyPr/>
                  <a:lstStyle/>
                  <a:p>
                    <a:r>
                      <a:rPr lang="en-US"/>
                      <a:t>1.59%</a:t>
                    </a:r>
                  </a:p>
                </c:rich>
              </c:tx>
              <c:showVal val="1"/>
            </c:dLbl>
            <c:dLbl>
              <c:idx val="3"/>
              <c:layout>
                <c:manualLayout>
                  <c:x val="4.2631385520029395E-2"/>
                  <c:y val="-6.3492063492063502E-2"/>
                </c:manualLayout>
              </c:layout>
              <c:tx>
                <c:rich>
                  <a:bodyPr/>
                  <a:lstStyle/>
                  <a:p>
                    <a:r>
                      <a:rPr lang="en-US"/>
                      <a:t>1.55%</a:t>
                    </a:r>
                  </a:p>
                </c:rich>
              </c:tx>
              <c:showVal val="1"/>
            </c:dLbl>
            <c:dLbl>
              <c:idx val="4"/>
              <c:layout>
                <c:manualLayout>
                  <c:x val="3.7470725995316291E-2"/>
                  <c:y val="-5.1398337112622927E-2"/>
                </c:manualLayout>
              </c:layout>
              <c:tx>
                <c:rich>
                  <a:bodyPr/>
                  <a:lstStyle/>
                  <a:p>
                    <a:r>
                      <a:rPr lang="en-US"/>
                      <a:t>1.64%</a:t>
                    </a:r>
                  </a:p>
                </c:rich>
              </c:tx>
              <c:showVal val="1"/>
            </c:dLbl>
            <c:txPr>
              <a:bodyPr/>
              <a:lstStyle/>
              <a:p>
                <a:pPr>
                  <a:defRPr b="1"/>
                </a:pPr>
                <a:endParaRPr lang="es-MX"/>
              </a:p>
            </c:txPr>
            <c:showVal val="1"/>
          </c:dLbls>
          <c:cat>
            <c:strRef>
              <c:f>Desersión!$A$17:$A$21</c:f>
              <c:strCache>
                <c:ptCount val="5"/>
                <c:pt idx="0">
                  <c:v>Agosto 2011 - Febrero 2012)</c:v>
                </c:pt>
                <c:pt idx="1">
                  <c:v>Agosto 2012 - Enero 2013</c:v>
                </c:pt>
                <c:pt idx="2">
                  <c:v>Diciembre 2013</c:v>
                </c:pt>
                <c:pt idx="3">
                  <c:v>2014</c:v>
                </c:pt>
                <c:pt idx="4">
                  <c:v>2015</c:v>
                </c:pt>
              </c:strCache>
            </c:strRef>
          </c:cat>
          <c:val>
            <c:numRef>
              <c:f>Desersión!$D$17:$D$21</c:f>
              <c:numCache>
                <c:formatCode>0.00</c:formatCode>
                <c:ptCount val="5"/>
                <c:pt idx="0">
                  <c:v>1.1930585683297183</c:v>
                </c:pt>
                <c:pt idx="1">
                  <c:v>1.4563106796116505</c:v>
                </c:pt>
                <c:pt idx="2">
                  <c:v>1.5873015873015872</c:v>
                </c:pt>
                <c:pt idx="3">
                  <c:v>1.5488867376573088</c:v>
                </c:pt>
                <c:pt idx="4">
                  <c:v>1.6409266409266408</c:v>
                </c:pt>
              </c:numCache>
            </c:numRef>
          </c:val>
        </c:ser>
        <c:dLbls>
          <c:showVal val="1"/>
        </c:dLbls>
        <c:gapWidth val="43"/>
        <c:gapDepth val="90"/>
        <c:shape val="box"/>
        <c:axId val="69364352"/>
        <c:axId val="69398912"/>
        <c:axId val="0"/>
      </c:bar3DChart>
      <c:catAx>
        <c:axId val="69364352"/>
        <c:scaling>
          <c:orientation val="minMax"/>
        </c:scaling>
        <c:axPos val="b"/>
        <c:numFmt formatCode="General" sourceLinked="1"/>
        <c:tickLblPos val="nextTo"/>
        <c:txPr>
          <a:bodyPr/>
          <a:lstStyle/>
          <a:p>
            <a:pPr>
              <a:defRPr lang="es-MX" sz="800" b="1">
                <a:latin typeface="Arial" pitchFamily="34" charset="0"/>
                <a:cs typeface="Arial" pitchFamily="34" charset="0"/>
              </a:defRPr>
            </a:pPr>
            <a:endParaRPr lang="es-MX"/>
          </a:p>
        </c:txPr>
        <c:crossAx val="69398912"/>
        <c:crosses val="autoZero"/>
        <c:auto val="1"/>
        <c:lblAlgn val="ctr"/>
        <c:lblOffset val="100"/>
      </c:catAx>
      <c:valAx>
        <c:axId val="69398912"/>
        <c:scaling>
          <c:orientation val="minMax"/>
        </c:scaling>
        <c:axPos val="l"/>
        <c:title>
          <c:tx>
            <c:rich>
              <a:bodyPr rot="-5400000" vert="horz"/>
              <a:lstStyle/>
              <a:p>
                <a:pPr>
                  <a:defRPr/>
                </a:pPr>
                <a:r>
                  <a:rPr lang="es-MX"/>
                  <a:t> </a:t>
                </a:r>
                <a:r>
                  <a:rPr lang="es-MX" sz="1200"/>
                  <a:t>Pocentaje</a:t>
                </a:r>
              </a:p>
            </c:rich>
          </c:tx>
          <c:layout>
            <c:manualLayout>
              <c:xMode val="edge"/>
              <c:yMode val="edge"/>
              <c:x val="2.8694869591135819E-4"/>
              <c:y val="0.41255033596991014"/>
            </c:manualLayout>
          </c:layout>
        </c:title>
        <c:numFmt formatCode="0.00" sourceLinked="1"/>
        <c:tickLblPos val="nextTo"/>
        <c:txPr>
          <a:bodyPr/>
          <a:lstStyle/>
          <a:p>
            <a:pPr>
              <a:defRPr lang="es-MX" sz="800" b="1">
                <a:latin typeface="Arial" pitchFamily="34" charset="0"/>
                <a:cs typeface="Arial" pitchFamily="34" charset="0"/>
              </a:defRPr>
            </a:pPr>
            <a:endParaRPr lang="es-MX"/>
          </a:p>
        </c:txPr>
        <c:crossAx val="69364352"/>
        <c:crosses val="autoZero"/>
        <c:crossBetween val="between"/>
      </c:valAx>
      <c:spPr>
        <a:noFill/>
        <a:effectLst>
          <a:innerShdw blurRad="63500" dist="50800" dir="13500000">
            <a:prstClr val="black">
              <a:alpha val="50000"/>
            </a:prstClr>
          </a:innerShdw>
        </a:effectLst>
      </c:spPr>
    </c:plotArea>
    <c:plotVisOnly val="1"/>
    <c:dispBlanksAs val="zero"/>
  </c:chart>
  <c:spPr>
    <a:scene3d>
      <a:camera prst="orthographicFront"/>
      <a:lightRig rig="threePt" dir="t"/>
    </a:scene3d>
    <a:sp3d>
      <a:bevelT w="0" h="0"/>
      <a:bevelB w="0" h="0" prst="relaxedInset"/>
    </a:sp3d>
  </c:spPr>
  <c:externalData r:id="rId1"/>
</c:chartSpace>
</file>

<file path=ppt/drawings/drawing1.xml><?xml version="1.0" encoding="utf-8"?>
<c:userShapes xmlns:c="http://schemas.openxmlformats.org/drawingml/2006/chart">
  <cdr:relSizeAnchor xmlns:cdr="http://schemas.openxmlformats.org/drawingml/2006/chartDrawing">
    <cdr:from>
      <cdr:x>0.75536</cdr:x>
      <cdr:y>0.62264</cdr:y>
    </cdr:from>
    <cdr:to>
      <cdr:x>0.97746</cdr:x>
      <cdr:y>0.76415</cdr:y>
    </cdr:to>
    <cdr:sp macro="" textlink="">
      <cdr:nvSpPr>
        <cdr:cNvPr id="3" name="2 CuadroTexto"/>
        <cdr:cNvSpPr txBox="1"/>
      </cdr:nvSpPr>
      <cdr:spPr>
        <a:xfrm xmlns:a="http://schemas.openxmlformats.org/drawingml/2006/main">
          <a:off x="4254500" y="2095493"/>
          <a:ext cx="1250968" cy="476252"/>
        </a:xfrm>
        <a:prstGeom xmlns:a="http://schemas.openxmlformats.org/drawingml/2006/main" prst="rect">
          <a:avLst/>
        </a:prstGeom>
        <a:solidFill xmlns:a="http://schemas.openxmlformats.org/drawingml/2006/main">
          <a:srgbClr val="92D050"/>
        </a:solidFill>
      </cdr:spPr>
      <cdr:txBody>
        <a:bodyPr xmlns:a="http://schemas.openxmlformats.org/drawingml/2006/main" vertOverflow="clip" wrap="square" rtlCol="0"/>
        <a:lstStyle xmlns:a="http://schemas.openxmlformats.org/drawingml/2006/main"/>
        <a:p xmlns:a="http://schemas.openxmlformats.org/drawingml/2006/main">
          <a:pPr algn="ctr"/>
          <a:r>
            <a:rPr lang="es-MX" sz="1100" b="1"/>
            <a:t>Total asignado</a:t>
          </a:r>
        </a:p>
        <a:p xmlns:a="http://schemas.openxmlformats.org/drawingml/2006/main">
          <a:pPr algn="ctr"/>
          <a:r>
            <a:rPr lang="es-MX" sz="1100" b="1"/>
            <a:t>$16,986,400.00</a:t>
          </a:r>
        </a:p>
      </cdr:txBody>
    </cdr:sp>
  </cdr:relSizeAnchor>
</c:userShapes>
</file>

<file path=ppt/drawings/drawing2.xml><?xml version="1.0" encoding="utf-8"?>
<c:userShapes xmlns:c="http://schemas.openxmlformats.org/drawingml/2006/chart">
  <cdr:relSizeAnchor xmlns:cdr="http://schemas.openxmlformats.org/drawingml/2006/chartDrawing">
    <cdr:from>
      <cdr:x>0.88596</cdr:x>
      <cdr:y>0</cdr:y>
    </cdr:from>
    <cdr:to>
      <cdr:x>1</cdr:x>
      <cdr:y>1</cdr:y>
    </cdr:to>
    <cdr:grpSp>
      <cdr:nvGrpSpPr>
        <cdr:cNvPr id="19" name="18 Grupo"/>
        <cdr:cNvGrpSpPr/>
      </cdr:nvGrpSpPr>
      <cdr:grpSpPr>
        <a:xfrm xmlns:a="http://schemas.openxmlformats.org/drawingml/2006/main">
          <a:off x="7272808" y="0"/>
          <a:ext cx="936104" cy="4131989"/>
          <a:chOff x="8246767" y="144016"/>
          <a:chExt cx="1051112" cy="5018261"/>
        </a:xfrm>
      </cdr:grpSpPr>
      <cdr:sp macro="" textlink="">
        <cdr:nvSpPr>
          <cdr:cNvPr id="3" name="2 CuadroTexto"/>
          <cdr:cNvSpPr txBox="1"/>
        </cdr:nvSpPr>
        <cdr:spPr>
          <a:xfrm xmlns:a="http://schemas.openxmlformats.org/drawingml/2006/main">
            <a:off x="8246767" y="4730229"/>
            <a:ext cx="936104"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s-MX" sz="1100" b="1" dirty="0" smtClean="0"/>
              <a:t>Total </a:t>
            </a:r>
          </a:p>
          <a:p xmlns:a="http://schemas.openxmlformats.org/drawingml/2006/main">
            <a:pPr algn="r"/>
            <a:r>
              <a:rPr lang="es-MX" sz="1100" b="1" dirty="0" smtClean="0"/>
              <a:t>Académicos</a:t>
            </a:r>
            <a:endParaRPr lang="es-MX" sz="1100" b="1" dirty="0"/>
          </a:p>
        </cdr:txBody>
      </cdr:sp>
      <cdr:sp macro="" textlink="">
        <cdr:nvSpPr>
          <cdr:cNvPr id="5" name="4 CuadroTexto"/>
          <cdr:cNvSpPr txBox="1"/>
        </cdr:nvSpPr>
        <cdr:spPr>
          <a:xfrm xmlns:a="http://schemas.openxmlformats.org/drawingml/2006/main">
            <a:off x="8812750" y="4069573"/>
            <a:ext cx="485129" cy="2597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b="1" dirty="0" smtClean="0"/>
              <a:t> 45</a:t>
            </a:r>
            <a:endParaRPr lang="es-MX" sz="1100" b="1" dirty="0"/>
          </a:p>
        </cdr:txBody>
      </cdr:sp>
      <cdr:sp macro="" textlink="">
        <cdr:nvSpPr>
          <cdr:cNvPr id="6" name="1 CuadroTexto"/>
          <cdr:cNvSpPr txBox="1"/>
        </cdr:nvSpPr>
        <cdr:spPr>
          <a:xfrm xmlns:a="http://schemas.openxmlformats.org/drawingml/2006/main">
            <a:off x="8731895" y="3723225"/>
            <a:ext cx="485129" cy="2597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s-MX" b="1" dirty="0" smtClean="0"/>
              <a:t>46</a:t>
            </a:r>
            <a:endParaRPr lang="es-MX" sz="1100" b="1" dirty="0"/>
          </a:p>
        </cdr:txBody>
      </cdr:sp>
      <cdr:sp macro="" textlink="">
        <cdr:nvSpPr>
          <cdr:cNvPr id="8" name="7 CuadroTexto"/>
          <cdr:cNvSpPr txBox="1"/>
        </cdr:nvSpPr>
        <cdr:spPr>
          <a:xfrm xmlns:a="http://schemas.openxmlformats.org/drawingml/2006/main">
            <a:off x="8651041" y="3312369"/>
            <a:ext cx="565983" cy="2376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b="1" dirty="0" smtClean="0"/>
              <a:t>66</a:t>
            </a:r>
            <a:endParaRPr lang="es-MX" sz="1100" b="1" dirty="0"/>
          </a:p>
        </cdr:txBody>
      </cdr:sp>
      <cdr:sp macro="" textlink="">
        <cdr:nvSpPr>
          <cdr:cNvPr id="9" name="8 CuadroTexto"/>
          <cdr:cNvSpPr txBox="1"/>
        </cdr:nvSpPr>
        <cdr:spPr>
          <a:xfrm xmlns:a="http://schemas.openxmlformats.org/drawingml/2006/main">
            <a:off x="8651041" y="3024336"/>
            <a:ext cx="565983" cy="2659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  69</a:t>
            </a:r>
            <a:endParaRPr lang="es-MX" sz="1100" b="1" dirty="0"/>
          </a:p>
        </cdr:txBody>
      </cdr:sp>
      <cdr:sp macro="" textlink="">
        <cdr:nvSpPr>
          <cdr:cNvPr id="10" name="9 CuadroTexto"/>
          <cdr:cNvSpPr txBox="1"/>
        </cdr:nvSpPr>
        <cdr:spPr>
          <a:xfrm xmlns:a="http://schemas.openxmlformats.org/drawingml/2006/main">
            <a:off x="8651041" y="2736305"/>
            <a:ext cx="565983" cy="2942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  66</a:t>
            </a:r>
            <a:endParaRPr lang="es-MX" sz="1100" b="1" dirty="0"/>
          </a:p>
        </cdr:txBody>
      </cdr:sp>
      <cdr:sp macro="" textlink="">
        <cdr:nvSpPr>
          <cdr:cNvPr id="11" name="10 CuadroTexto"/>
          <cdr:cNvSpPr txBox="1"/>
        </cdr:nvSpPr>
        <cdr:spPr>
          <a:xfrm xmlns:a="http://schemas.openxmlformats.org/drawingml/2006/main">
            <a:off x="8651041" y="2376263"/>
            <a:ext cx="565983" cy="3079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  68</a:t>
            </a:r>
            <a:endParaRPr lang="es-MX" sz="1100" b="1" dirty="0"/>
          </a:p>
        </cdr:txBody>
      </cdr:sp>
      <cdr:sp macro="" textlink="">
        <cdr:nvSpPr>
          <cdr:cNvPr id="12" name="11 CuadroTexto"/>
          <cdr:cNvSpPr txBox="1"/>
        </cdr:nvSpPr>
        <cdr:spPr>
          <a:xfrm xmlns:a="http://schemas.openxmlformats.org/drawingml/2006/main">
            <a:off x="8651041" y="2088232"/>
            <a:ext cx="565983" cy="2495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  70</a:t>
            </a:r>
            <a:endParaRPr lang="es-MX" sz="1100" b="1" dirty="0"/>
          </a:p>
        </cdr:txBody>
      </cdr:sp>
      <cdr:sp macro="" textlink="">
        <cdr:nvSpPr>
          <cdr:cNvPr id="13" name="12 CuadroTexto"/>
          <cdr:cNvSpPr txBox="1"/>
        </cdr:nvSpPr>
        <cdr:spPr>
          <a:xfrm xmlns:a="http://schemas.openxmlformats.org/drawingml/2006/main">
            <a:off x="8731895" y="1800199"/>
            <a:ext cx="485129" cy="2778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69</a:t>
            </a:r>
            <a:endParaRPr lang="es-MX" sz="1100" b="1" dirty="0"/>
          </a:p>
        </cdr:txBody>
      </cdr:sp>
      <cdr:sp macro="" textlink="">
        <cdr:nvSpPr>
          <cdr:cNvPr id="14" name="13 CuadroTexto"/>
          <cdr:cNvSpPr txBox="1"/>
        </cdr:nvSpPr>
        <cdr:spPr>
          <a:xfrm xmlns:a="http://schemas.openxmlformats.org/drawingml/2006/main">
            <a:off x="8731895" y="1440160"/>
            <a:ext cx="485129" cy="2915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71</a:t>
            </a:r>
            <a:endParaRPr lang="es-MX" sz="1100" b="1" dirty="0"/>
          </a:p>
        </cdr:txBody>
      </cdr:sp>
      <cdr:sp macro="" textlink="">
        <cdr:nvSpPr>
          <cdr:cNvPr id="15" name="14 CuadroTexto"/>
          <cdr:cNvSpPr txBox="1"/>
        </cdr:nvSpPr>
        <cdr:spPr>
          <a:xfrm xmlns:a="http://schemas.openxmlformats.org/drawingml/2006/main">
            <a:off x="8570186" y="1152128"/>
            <a:ext cx="646838" cy="2332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     74</a:t>
            </a:r>
            <a:endParaRPr lang="es-MX" sz="1100" b="1" dirty="0"/>
          </a:p>
        </cdr:txBody>
      </cdr:sp>
      <cdr:sp macro="" textlink="">
        <cdr:nvSpPr>
          <cdr:cNvPr id="16" name="15 CuadroTexto"/>
          <cdr:cNvSpPr txBox="1"/>
        </cdr:nvSpPr>
        <cdr:spPr>
          <a:xfrm xmlns:a="http://schemas.openxmlformats.org/drawingml/2006/main">
            <a:off x="8651041" y="864096"/>
            <a:ext cx="565983" cy="3481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  72</a:t>
            </a:r>
            <a:endParaRPr lang="es-MX" sz="1100" b="1" dirty="0"/>
          </a:p>
        </cdr:txBody>
      </cdr:sp>
      <cdr:sp macro="" textlink="">
        <cdr:nvSpPr>
          <cdr:cNvPr id="17" name="16 CuadroTexto"/>
          <cdr:cNvSpPr txBox="1"/>
        </cdr:nvSpPr>
        <cdr:spPr>
          <a:xfrm xmlns:a="http://schemas.openxmlformats.org/drawingml/2006/main">
            <a:off x="8731895" y="144016"/>
            <a:ext cx="485129" cy="2888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98</a:t>
            </a:r>
            <a:endParaRPr lang="es-MX" sz="1100" b="1" dirty="0"/>
          </a:p>
        </cdr:txBody>
      </cdr:sp>
      <cdr:sp macro="" textlink="">
        <cdr:nvSpPr>
          <cdr:cNvPr id="18" name="17 CuadroTexto"/>
          <cdr:cNvSpPr txBox="1"/>
        </cdr:nvSpPr>
        <cdr:spPr>
          <a:xfrm xmlns:a="http://schemas.openxmlformats.org/drawingml/2006/main">
            <a:off x="8651041" y="504057"/>
            <a:ext cx="565983" cy="2752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100" b="1" dirty="0" smtClean="0"/>
              <a:t>  98</a:t>
            </a:r>
            <a:endParaRPr lang="es-MX" sz="1100" b="1"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4CA383-C9C2-4951-883E-AB133DFC0DF2}" type="datetimeFigureOut">
              <a:rPr lang="es-MX" smtClean="0"/>
              <a:pPr/>
              <a:t>02/05/2013</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D98947-399E-4B59-ADD4-2F16F7754CA5}" type="slidenum">
              <a:rPr lang="es-MX" smtClean="0"/>
              <a:pPr/>
              <a:t>‹Nº›</a:t>
            </a:fld>
            <a:endParaRPr lang="es-MX"/>
          </a:p>
        </p:txBody>
      </p:sp>
    </p:spTree>
    <p:extLst>
      <p:ext uri="{BB962C8B-B14F-4D97-AF65-F5344CB8AC3E}">
        <p14:creationId xmlns:p14="http://schemas.microsoft.com/office/powerpoint/2010/main" xmlns="" val="2391515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EA3F5F1-9DFE-45FF-9B76-2D6CABDC98B3}" type="datetimeFigureOut">
              <a:rPr lang="es-MX" smtClean="0"/>
              <a:pPr/>
              <a:t>02/05/2013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E7CB6FC8-D2A0-43D1-88F9-0C99ECC8E608}"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3F5F1-9DFE-45FF-9B76-2D6CABDC98B3}" type="datetimeFigureOut">
              <a:rPr lang="es-MX" smtClean="0"/>
              <a:pPr/>
              <a:t>02/05/2013</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B6FC8-D2A0-43D1-88F9-0C99ECC8E608}"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1 Marcador de texto"/>
          <p:cNvSpPr txBox="1">
            <a:spLocks/>
          </p:cNvSpPr>
          <p:nvPr/>
        </p:nvSpPr>
        <p:spPr>
          <a:xfrm>
            <a:off x="1431286" y="2924944"/>
            <a:ext cx="6264696" cy="1080120"/>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MX" sz="2400" dirty="0" smtClean="0">
              <a:solidFill>
                <a:schemeClr val="accent1">
                  <a:lumMod val="75000"/>
                </a:schemeClr>
              </a:solidFill>
            </a:endParaRPr>
          </a:p>
          <a:p>
            <a:pPr algn="ctr"/>
            <a:r>
              <a:rPr lang="es-MX" sz="3200" b="1" dirty="0" smtClean="0">
                <a:solidFill>
                  <a:schemeClr val="accent1">
                    <a:lumMod val="75000"/>
                  </a:schemeClr>
                </a:solidFill>
                <a:latin typeface="Arial" pitchFamily="34" charset="0"/>
                <a:cs typeface="Arial" pitchFamily="34" charset="0"/>
              </a:rPr>
              <a:t>Dirección General del Área Académica de Artes</a:t>
            </a:r>
          </a:p>
          <a:p>
            <a:pPr algn="ctr"/>
            <a:endParaRPr lang="es-MX"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CuadroTexto"/>
          <p:cNvSpPr txBox="1"/>
          <p:nvPr/>
        </p:nvSpPr>
        <p:spPr>
          <a:xfrm>
            <a:off x="524933" y="2420888"/>
            <a:ext cx="5958798" cy="400110"/>
          </a:xfrm>
          <a:prstGeom prst="rect">
            <a:avLst/>
          </a:prstGeom>
          <a:noFill/>
        </p:spPr>
        <p:txBody>
          <a:bodyPr wrap="square" rtlCol="0">
            <a:spAutoFit/>
          </a:bodyPr>
          <a:lstStyle/>
          <a:p>
            <a:r>
              <a:rPr lang="es-MX" sz="2000" b="1" dirty="0" smtClean="0">
                <a:solidFill>
                  <a:schemeClr val="tx1">
                    <a:lumMod val="75000"/>
                    <a:lumOff val="25000"/>
                  </a:schemeClr>
                </a:solidFill>
                <a:latin typeface="Arial" pitchFamily="34" charset="0"/>
                <a:cs typeface="Arial" pitchFamily="34" charset="0"/>
              </a:rPr>
              <a:t>Programas educativos en Nivel I de CIEES</a:t>
            </a:r>
            <a:endParaRPr lang="es-MX" sz="2000" b="1" dirty="0">
              <a:solidFill>
                <a:schemeClr val="tx1">
                  <a:lumMod val="75000"/>
                  <a:lumOff val="25000"/>
                </a:schemeClr>
              </a:solidFill>
              <a:latin typeface="Arial" pitchFamily="34" charset="0"/>
              <a:cs typeface="Arial" pitchFamily="34" charset="0"/>
            </a:endParaRPr>
          </a:p>
        </p:txBody>
      </p:sp>
      <p:sp>
        <p:nvSpPr>
          <p:cNvPr id="7" name="6 Rectángulo"/>
          <p:cNvSpPr/>
          <p:nvPr/>
        </p:nvSpPr>
        <p:spPr>
          <a:xfrm>
            <a:off x="342819" y="2996952"/>
            <a:ext cx="8441630" cy="3693319"/>
          </a:xfrm>
          <a:prstGeom prst="rect">
            <a:avLst/>
          </a:prstGeom>
        </p:spPr>
        <p:txBody>
          <a:bodyPr wrap="square">
            <a:spAutoFit/>
          </a:bodyPr>
          <a:lstStyle/>
          <a:p>
            <a:pPr algn="just"/>
            <a:r>
              <a:rPr lang="es-MX" dirty="0" smtClean="0">
                <a:solidFill>
                  <a:schemeClr val="tx1">
                    <a:lumMod val="65000"/>
                    <a:lumOff val="35000"/>
                  </a:schemeClr>
                </a:solidFill>
                <a:latin typeface="Arial" pitchFamily="34" charset="0"/>
                <a:cs typeface="Arial" pitchFamily="34" charset="0"/>
              </a:rPr>
              <a:t>Actualmente contamos </a:t>
            </a:r>
            <a:r>
              <a:rPr lang="es-MX" dirty="0">
                <a:solidFill>
                  <a:schemeClr val="tx1">
                    <a:lumMod val="65000"/>
                    <a:lumOff val="35000"/>
                  </a:schemeClr>
                </a:solidFill>
                <a:latin typeface="Arial" pitchFamily="34" charset="0"/>
                <a:cs typeface="Arial" pitchFamily="34" charset="0"/>
              </a:rPr>
              <a:t>con cinco programas de licenciatura en modalidad escolarizada en nivel 1 de CIEES; tres que </a:t>
            </a:r>
            <a:r>
              <a:rPr lang="es-MX" dirty="0" smtClean="0">
                <a:solidFill>
                  <a:schemeClr val="tx1">
                    <a:lumMod val="65000"/>
                    <a:lumOff val="35000"/>
                  </a:schemeClr>
                </a:solidFill>
                <a:latin typeface="Arial" pitchFamily="34" charset="0"/>
                <a:cs typeface="Arial" pitchFamily="34" charset="0"/>
              </a:rPr>
              <a:t>a partir de 2012 son evaluables. </a:t>
            </a:r>
            <a:r>
              <a:rPr lang="es-ES" dirty="0" smtClean="0">
                <a:solidFill>
                  <a:schemeClr val="tx1">
                    <a:lumMod val="65000"/>
                    <a:lumOff val="35000"/>
                  </a:schemeClr>
                </a:solidFill>
                <a:latin typeface="Arial" pitchFamily="34" charset="0"/>
                <a:cs typeface="Arial" pitchFamily="34" charset="0"/>
              </a:rPr>
              <a:t>La </a:t>
            </a:r>
            <a:r>
              <a:rPr lang="es-ES" dirty="0">
                <a:solidFill>
                  <a:schemeClr val="tx1">
                    <a:lumMod val="65000"/>
                    <a:lumOff val="35000"/>
                  </a:schemeClr>
                </a:solidFill>
                <a:latin typeface="Arial" pitchFamily="34" charset="0"/>
                <a:cs typeface="Arial" pitchFamily="34" charset="0"/>
              </a:rPr>
              <a:t>Facultad de Danza está atendiendo </a:t>
            </a:r>
            <a:r>
              <a:rPr lang="es-MX" dirty="0">
                <a:solidFill>
                  <a:schemeClr val="tx1">
                    <a:lumMod val="65000"/>
                    <a:lumOff val="35000"/>
                  </a:schemeClr>
                </a:solidFill>
                <a:latin typeface="Arial" pitchFamily="34" charset="0"/>
                <a:cs typeface="Arial" pitchFamily="34" charset="0"/>
              </a:rPr>
              <a:t>las recomendaciones que aseguren y refrenden el reconocimiento de calidad que </a:t>
            </a:r>
            <a:r>
              <a:rPr lang="es-MX" dirty="0" smtClean="0">
                <a:solidFill>
                  <a:schemeClr val="tx1">
                    <a:lumMod val="65000"/>
                    <a:lumOff val="35000"/>
                  </a:schemeClr>
                </a:solidFill>
                <a:latin typeface="Arial" pitchFamily="34" charset="0"/>
                <a:cs typeface="Arial" pitchFamily="34" charset="0"/>
              </a:rPr>
              <a:t>tienen. </a:t>
            </a:r>
            <a:r>
              <a:rPr lang="es-ES" dirty="0" smtClean="0">
                <a:solidFill>
                  <a:schemeClr val="tx1">
                    <a:lumMod val="65000"/>
                    <a:lumOff val="35000"/>
                  </a:schemeClr>
                </a:solidFill>
                <a:latin typeface="Arial" pitchFamily="34" charset="0"/>
                <a:cs typeface="Arial" pitchFamily="34" charset="0"/>
              </a:rPr>
              <a:t>El PE Artes Plásticas realizó el proceso de cambio de modelo rígido y ahora se ofertan tres PE (Artes Visuales, Diseño de la Comunicación Visual y Fotografía).  Por esta razón, se presenta un decremento en la matrícula de calidad y un incremento en la matrícula evaluable para programas de licenciatura y TSU. </a:t>
            </a:r>
            <a:r>
              <a:rPr lang="es-MX" dirty="0" smtClean="0">
                <a:solidFill>
                  <a:schemeClr val="tx1">
                    <a:lumMod val="65000"/>
                    <a:lumOff val="35000"/>
                  </a:schemeClr>
                </a:solidFill>
                <a:latin typeface="Arial" pitchFamily="34" charset="0"/>
                <a:cs typeface="Arial" pitchFamily="34" charset="0"/>
              </a:rPr>
              <a:t>En </a:t>
            </a:r>
            <a:r>
              <a:rPr lang="es-MX" dirty="0">
                <a:solidFill>
                  <a:schemeClr val="tx1">
                    <a:lumMod val="65000"/>
                    <a:lumOff val="35000"/>
                  </a:schemeClr>
                </a:solidFill>
                <a:latin typeface="Arial" pitchFamily="34" charset="0"/>
                <a:cs typeface="Arial" pitchFamily="34" charset="0"/>
              </a:rPr>
              <a:t>el 2011 el programa educativo de Teatro obtuvo su acreditación por parte del organismo reconocido por </a:t>
            </a:r>
            <a:r>
              <a:rPr lang="es-MX" dirty="0" smtClean="0">
                <a:solidFill>
                  <a:schemeClr val="tx1">
                    <a:lumMod val="65000"/>
                    <a:lumOff val="35000"/>
                  </a:schemeClr>
                </a:solidFill>
                <a:latin typeface="Arial" pitchFamily="34" charset="0"/>
                <a:cs typeface="Arial" pitchFamily="34" charset="0"/>
              </a:rPr>
              <a:t>COPAES</a:t>
            </a:r>
            <a:r>
              <a:rPr lang="es-MX" dirty="0">
                <a:solidFill>
                  <a:schemeClr val="tx1">
                    <a:lumMod val="65000"/>
                    <a:lumOff val="35000"/>
                  </a:schemeClr>
                </a:solidFill>
                <a:latin typeface="Arial" pitchFamily="34" charset="0"/>
                <a:cs typeface="Arial" pitchFamily="34" charset="0"/>
              </a:rPr>
              <a:t> </a:t>
            </a:r>
            <a:r>
              <a:rPr lang="es-MX" dirty="0" smtClean="0">
                <a:solidFill>
                  <a:schemeClr val="tx1">
                    <a:lumMod val="65000"/>
                    <a:lumOff val="35000"/>
                  </a:schemeClr>
                </a:solidFill>
                <a:latin typeface="Arial" pitchFamily="34" charset="0"/>
                <a:cs typeface="Arial" pitchFamily="34" charset="0"/>
              </a:rPr>
              <a:t>y actualmente la Licenciatura en Educación Musical se encuentra en este proceso.</a:t>
            </a:r>
            <a:endParaRPr lang="es-ES" dirty="0">
              <a:solidFill>
                <a:schemeClr val="tx1">
                  <a:lumMod val="65000"/>
                  <a:lumOff val="35000"/>
                </a:schemeClr>
              </a:solidFill>
              <a:latin typeface="Arial" pitchFamily="34" charset="0"/>
              <a:cs typeface="Arial" pitchFamily="34" charset="0"/>
            </a:endParaRPr>
          </a:p>
          <a:p>
            <a:pPr algn="just"/>
            <a:endParaRPr lang="es-ES" dirty="0" smtClean="0">
              <a:solidFill>
                <a:srgbClr val="0070C0"/>
              </a:solidFill>
              <a:latin typeface="Gill Sans MT" pitchFamily="34" charset="0"/>
            </a:endParaRPr>
          </a:p>
          <a:p>
            <a:pPr algn="just"/>
            <a:endParaRPr lang="es-MX" dirty="0">
              <a:solidFill>
                <a:srgbClr val="0070C0"/>
              </a:solidFill>
              <a:latin typeface="Gill Sans MT" pitchFamily="34" charset="0"/>
            </a:endParaRPr>
          </a:p>
        </p:txBody>
      </p:sp>
      <p:sp>
        <p:nvSpPr>
          <p:cNvPr id="8" name="7 Rectángulo"/>
          <p:cNvSpPr/>
          <p:nvPr/>
        </p:nvSpPr>
        <p:spPr>
          <a:xfrm>
            <a:off x="2802051" y="1484784"/>
            <a:ext cx="3681680" cy="400110"/>
          </a:xfrm>
          <a:prstGeom prst="rect">
            <a:avLst/>
          </a:prstGeom>
        </p:spPr>
        <p:txBody>
          <a:bodyPr wrap="square">
            <a:spAutoFit/>
          </a:bodyPr>
          <a:lstStyle/>
          <a:p>
            <a:r>
              <a:rPr lang="es-MX" sz="2000" b="1" dirty="0" smtClean="0">
                <a:solidFill>
                  <a:schemeClr val="tx1">
                    <a:lumMod val="75000"/>
                    <a:lumOff val="25000"/>
                  </a:schemeClr>
                </a:solidFill>
                <a:latin typeface="Arial" pitchFamily="34" charset="0"/>
                <a:cs typeface="Arial" pitchFamily="34" charset="0"/>
              </a:rPr>
              <a:t>Competitividad Académica</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1545407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48613" y="272212"/>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xmlns="" val="3647561473"/>
              </p:ext>
            </p:extLst>
          </p:nvPr>
        </p:nvGraphicFramePr>
        <p:xfrm>
          <a:off x="2776408" y="1988840"/>
          <a:ext cx="3365985" cy="1764030"/>
        </p:xfrm>
        <a:graphic>
          <a:graphicData uri="http://schemas.openxmlformats.org/drawingml/2006/table">
            <a:tbl>
              <a:tblPr/>
              <a:tblGrid>
                <a:gridCol w="2455795"/>
                <a:gridCol w="910190"/>
              </a:tblGrid>
              <a:tr h="497187">
                <a:tc>
                  <a:txBody>
                    <a:bodyPr/>
                    <a:lstStyle/>
                    <a:p>
                      <a:pPr algn="ctr" fontAlgn="b"/>
                      <a:r>
                        <a:rPr lang="es-MX" sz="1600" b="1" i="0" u="none" strike="noStrike" dirty="0">
                          <a:solidFill>
                            <a:srgbClr val="FFFFFF"/>
                          </a:solidFill>
                          <a:latin typeface="Gill Sans MT" pitchFamily="34" charset="0"/>
                        </a:rPr>
                        <a:t>Programas en NIVEL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b"/>
                      <a:r>
                        <a:rPr lang="es-MX" sz="1600" b="1" i="0" u="none" strike="noStrike" dirty="0">
                          <a:solidFill>
                            <a:srgbClr val="FFFFFF"/>
                          </a:solidFill>
                          <a:latin typeface="Gill Sans MT" pitchFamily="34" charset="0"/>
                        </a:rPr>
                        <a:t>Matrícula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r>
              <a:tr h="252836">
                <a:tc>
                  <a:txBody>
                    <a:bodyPr/>
                    <a:lstStyle/>
                    <a:p>
                      <a:pPr algn="l" fontAlgn="ctr"/>
                      <a:r>
                        <a:rPr lang="es-MX" sz="1600" b="0" i="0" u="none" strike="noStrike" dirty="0">
                          <a:solidFill>
                            <a:srgbClr val="FFFFFF"/>
                          </a:solidFill>
                          <a:latin typeface="Gill Sans MT" pitchFamily="34" charset="0"/>
                        </a:rPr>
                        <a:t>Danza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600" b="1" i="0" u="none" strike="noStrike">
                          <a:solidFill>
                            <a:srgbClr val="FFFFFF"/>
                          </a:solidFill>
                          <a:latin typeface="Gill Sans MT" pitchFamily="34" charset="0"/>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252836">
                <a:tc>
                  <a:txBody>
                    <a:bodyPr/>
                    <a:lstStyle/>
                    <a:p>
                      <a:pPr algn="l" fontAlgn="ctr"/>
                      <a:r>
                        <a:rPr lang="es-MX" sz="1600" b="0" i="0" u="none" strike="noStrike" dirty="0">
                          <a:solidFill>
                            <a:srgbClr val="FFFFFF"/>
                          </a:solidFill>
                          <a:latin typeface="Gill Sans MT" pitchFamily="34" charset="0"/>
                        </a:rPr>
                        <a:t>Educación Musical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600" b="1" i="0" u="none" strike="noStrike" dirty="0">
                          <a:solidFill>
                            <a:srgbClr val="FFFFFF"/>
                          </a:solidFill>
                          <a:latin typeface="Gill Sans MT"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252836">
                <a:tc>
                  <a:txBody>
                    <a:bodyPr/>
                    <a:lstStyle/>
                    <a:p>
                      <a:pPr algn="l" fontAlgn="ctr"/>
                      <a:r>
                        <a:rPr lang="es-MX" sz="1600" b="0" i="0" u="none" strike="noStrike" dirty="0">
                          <a:solidFill>
                            <a:srgbClr val="FFFFFF"/>
                          </a:solidFill>
                          <a:latin typeface="Gill Sans MT" pitchFamily="34" charset="0"/>
                        </a:rPr>
                        <a:t>Música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600" b="1" i="0" u="none" strike="noStrike" dirty="0">
                          <a:solidFill>
                            <a:srgbClr val="FFFFFF"/>
                          </a:solidFill>
                          <a:latin typeface="Gill Sans MT" pitchFamily="34" charset="0"/>
                        </a:rPr>
                        <a:t>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252836">
                <a:tc>
                  <a:txBody>
                    <a:bodyPr/>
                    <a:lstStyle/>
                    <a:p>
                      <a:pPr algn="l" fontAlgn="ctr"/>
                      <a:r>
                        <a:rPr lang="es-MX" sz="1600" b="0" i="0" u="none" strike="noStrike" dirty="0">
                          <a:solidFill>
                            <a:srgbClr val="FFFFFF"/>
                          </a:solidFill>
                          <a:latin typeface="Gill Sans MT" pitchFamily="34" charset="0"/>
                        </a:rPr>
                        <a:t>Teatro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600" b="1" i="0" u="none" strike="noStrike" dirty="0">
                          <a:solidFill>
                            <a:srgbClr val="FFFFFF"/>
                          </a:solidFill>
                          <a:latin typeface="Gill Sans MT" pitchFamily="34" charset="0"/>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252836">
                <a:tc>
                  <a:txBody>
                    <a:bodyPr/>
                    <a:lstStyle/>
                    <a:p>
                      <a:pPr algn="l" fontAlgn="ctr"/>
                      <a:r>
                        <a:rPr lang="es-MX" sz="1600" b="1" i="0" u="none" strike="noStrike" dirty="0">
                          <a:solidFill>
                            <a:srgbClr val="FFFFFF"/>
                          </a:solidFill>
                          <a:latin typeface="Gill Sans MT" pitchFamily="34" charset="0"/>
                        </a:rPr>
                        <a:t>Matrícula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b"/>
                      <a:r>
                        <a:rPr lang="es-MX" sz="1600" b="1" i="0" u="none" strike="noStrike" dirty="0">
                          <a:solidFill>
                            <a:srgbClr val="FFFFFF"/>
                          </a:solidFill>
                          <a:latin typeface="Gill Sans MT" pitchFamily="34" charset="0"/>
                        </a:rPr>
                        <a:t>848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r>
            </a:tbl>
          </a:graphicData>
        </a:graphic>
      </p:graphicFrame>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44503" y="4226822"/>
            <a:ext cx="4176464" cy="21760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8 Rectángulo"/>
          <p:cNvSpPr/>
          <p:nvPr/>
        </p:nvSpPr>
        <p:spPr>
          <a:xfrm>
            <a:off x="2776408" y="1359352"/>
            <a:ext cx="3451714"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Competitividad Académica</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1675919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CuadroTexto"/>
          <p:cNvSpPr txBox="1"/>
          <p:nvPr/>
        </p:nvSpPr>
        <p:spPr>
          <a:xfrm>
            <a:off x="486346" y="1655316"/>
            <a:ext cx="6696744" cy="400110"/>
          </a:xfrm>
          <a:prstGeom prst="rect">
            <a:avLst/>
          </a:prstGeom>
          <a:noFill/>
        </p:spPr>
        <p:txBody>
          <a:bodyPr wrap="square" rtlCol="0">
            <a:spAutoFit/>
          </a:bodyPr>
          <a:lstStyle/>
          <a:p>
            <a:r>
              <a:rPr lang="es-MX" sz="2000" b="1" dirty="0" smtClean="0">
                <a:solidFill>
                  <a:schemeClr val="tx1">
                    <a:lumMod val="75000"/>
                    <a:lumOff val="25000"/>
                  </a:schemeClr>
                </a:solidFill>
                <a:latin typeface="Arial" pitchFamily="34" charset="0"/>
                <a:cs typeface="Arial" pitchFamily="34" charset="0"/>
              </a:rPr>
              <a:t>Programas educativos no evaluables por CIEES</a:t>
            </a:r>
            <a:endParaRPr lang="es-MX" sz="2000" b="1" dirty="0">
              <a:solidFill>
                <a:schemeClr val="tx1">
                  <a:lumMod val="75000"/>
                  <a:lumOff val="25000"/>
                </a:schemeClr>
              </a:solidFill>
              <a:latin typeface="Arial" pitchFamily="34" charset="0"/>
              <a:cs typeface="Arial" pitchFamily="34" charset="0"/>
            </a:endParaRPr>
          </a:p>
        </p:txBody>
      </p:sp>
      <p:sp>
        <p:nvSpPr>
          <p:cNvPr id="7" name="6 CuadroTexto"/>
          <p:cNvSpPr txBox="1"/>
          <p:nvPr/>
        </p:nvSpPr>
        <p:spPr>
          <a:xfrm>
            <a:off x="0" y="2160389"/>
            <a:ext cx="9100138" cy="369332"/>
          </a:xfrm>
          <a:prstGeom prst="rect">
            <a:avLst/>
          </a:prstGeom>
          <a:noFill/>
        </p:spPr>
        <p:txBody>
          <a:bodyPr wrap="square" rtlCol="0">
            <a:spAutoFit/>
          </a:bodyPr>
          <a:lstStyle/>
          <a:p>
            <a:pPr marL="342900" indent="-342900" algn="just">
              <a:buFont typeface="Arial" pitchFamily="34" charset="0"/>
              <a:buChar char="•"/>
            </a:pPr>
            <a:r>
              <a:rPr lang="es-MX" dirty="0" smtClean="0">
                <a:solidFill>
                  <a:schemeClr val="tx1">
                    <a:lumMod val="65000"/>
                    <a:lumOff val="35000"/>
                  </a:schemeClr>
                </a:solidFill>
                <a:latin typeface="Arial" pitchFamily="34" charset="0"/>
                <a:cs typeface="Arial" pitchFamily="34" charset="0"/>
              </a:rPr>
              <a:t>El PE Estudios </a:t>
            </a:r>
            <a:r>
              <a:rPr lang="es-MX" dirty="0">
                <a:solidFill>
                  <a:schemeClr val="tx1">
                    <a:lumMod val="65000"/>
                    <a:lumOff val="35000"/>
                  </a:schemeClr>
                </a:solidFill>
                <a:latin typeface="Arial" pitchFamily="34" charset="0"/>
                <a:cs typeface="Arial" pitchFamily="34" charset="0"/>
              </a:rPr>
              <a:t>de </a:t>
            </a:r>
            <a:r>
              <a:rPr lang="es-MX" dirty="0" smtClean="0">
                <a:solidFill>
                  <a:schemeClr val="tx1">
                    <a:lumMod val="65000"/>
                    <a:lumOff val="35000"/>
                  </a:schemeClr>
                </a:solidFill>
                <a:latin typeface="Arial" pitchFamily="34" charset="0"/>
                <a:cs typeface="Arial" pitchFamily="34" charset="0"/>
              </a:rPr>
              <a:t>Jazz </a:t>
            </a:r>
            <a:r>
              <a:rPr lang="es-MX" dirty="0">
                <a:solidFill>
                  <a:schemeClr val="tx1">
                    <a:lumMod val="65000"/>
                    <a:lumOff val="35000"/>
                  </a:schemeClr>
                </a:solidFill>
                <a:latin typeface="Arial" pitchFamily="34" charset="0"/>
                <a:cs typeface="Arial" pitchFamily="34" charset="0"/>
              </a:rPr>
              <a:t>creado en el 2011, </a:t>
            </a:r>
            <a:r>
              <a:rPr lang="es-MX" dirty="0" smtClean="0">
                <a:solidFill>
                  <a:schemeClr val="tx1">
                    <a:lumMod val="65000"/>
                    <a:lumOff val="35000"/>
                  </a:schemeClr>
                </a:solidFill>
                <a:latin typeface="Arial" pitchFamily="34" charset="0"/>
                <a:cs typeface="Arial" pitchFamily="34" charset="0"/>
              </a:rPr>
              <a:t>aún </a:t>
            </a:r>
            <a:r>
              <a:rPr lang="es-MX" dirty="0">
                <a:solidFill>
                  <a:schemeClr val="tx1">
                    <a:lumMod val="65000"/>
                    <a:lumOff val="35000"/>
                  </a:schemeClr>
                </a:solidFill>
                <a:latin typeface="Arial" pitchFamily="34" charset="0"/>
                <a:cs typeface="Arial" pitchFamily="34" charset="0"/>
              </a:rPr>
              <a:t>no es factible de ser </a:t>
            </a:r>
            <a:r>
              <a:rPr lang="es-MX" dirty="0" smtClean="0">
                <a:solidFill>
                  <a:schemeClr val="tx1">
                    <a:lumMod val="65000"/>
                    <a:lumOff val="35000"/>
                  </a:schemeClr>
                </a:solidFill>
                <a:latin typeface="Arial" pitchFamily="34" charset="0"/>
                <a:cs typeface="Arial" pitchFamily="34" charset="0"/>
              </a:rPr>
              <a:t>evaluado</a:t>
            </a:r>
            <a:r>
              <a:rPr lang="es-MX" dirty="0" smtClean="0">
                <a:solidFill>
                  <a:schemeClr val="tx1">
                    <a:lumMod val="65000"/>
                    <a:lumOff val="35000"/>
                  </a:schemeClr>
                </a:solidFill>
              </a:rPr>
              <a:t>.</a:t>
            </a:r>
            <a:endParaRPr lang="es-MX" dirty="0" smtClean="0">
              <a:solidFill>
                <a:schemeClr val="tx1">
                  <a:lumMod val="65000"/>
                  <a:lumOff val="35000"/>
                </a:schemeClr>
              </a:solidFill>
              <a:latin typeface="Gill Sans MT" pitchFamily="34" charset="0"/>
            </a:endParaRPr>
          </a:p>
        </p:txBody>
      </p:sp>
      <p:sp>
        <p:nvSpPr>
          <p:cNvPr id="8" name="7 Rectángulo"/>
          <p:cNvSpPr/>
          <p:nvPr/>
        </p:nvSpPr>
        <p:spPr>
          <a:xfrm>
            <a:off x="27130" y="4365104"/>
            <a:ext cx="9073008" cy="646331"/>
          </a:xfrm>
          <a:prstGeom prst="rect">
            <a:avLst/>
          </a:prstGeom>
        </p:spPr>
        <p:txBody>
          <a:bodyPr wrap="square">
            <a:spAutoFit/>
          </a:bodyPr>
          <a:lstStyle/>
          <a:p>
            <a:pPr marL="342900" indent="-342900" algn="just">
              <a:buFont typeface="Arial" pitchFamily="34" charset="0"/>
              <a:buChar char="•"/>
            </a:pPr>
            <a:r>
              <a:rPr lang="es-MX" dirty="0">
                <a:solidFill>
                  <a:schemeClr val="tx1">
                    <a:lumMod val="65000"/>
                    <a:lumOff val="35000"/>
                  </a:schemeClr>
                </a:solidFill>
                <a:latin typeface="Arial" pitchFamily="34" charset="0"/>
                <a:cs typeface="Arial" pitchFamily="34" charset="0"/>
              </a:rPr>
              <a:t>C</a:t>
            </a:r>
            <a:r>
              <a:rPr lang="es-MX" dirty="0" smtClean="0">
                <a:solidFill>
                  <a:schemeClr val="tx1">
                    <a:lumMod val="65000"/>
                    <a:lumOff val="35000"/>
                  </a:schemeClr>
                </a:solidFill>
                <a:latin typeface="Arial" pitchFamily="34" charset="0"/>
                <a:cs typeface="Arial" pitchFamily="34" charset="0"/>
              </a:rPr>
              <a:t>ontamos con un Programa Educativo </a:t>
            </a:r>
            <a:r>
              <a:rPr lang="es-MX" dirty="0">
                <a:solidFill>
                  <a:schemeClr val="tx1">
                    <a:lumMod val="65000"/>
                    <a:lumOff val="35000"/>
                  </a:schemeClr>
                </a:solidFill>
                <a:latin typeface="Arial" pitchFamily="34" charset="0"/>
                <a:cs typeface="Arial" pitchFamily="34" charset="0"/>
              </a:rPr>
              <a:t>reconocido por el Programa Nacional de Posgrados de  </a:t>
            </a:r>
            <a:r>
              <a:rPr lang="es-MX" dirty="0" smtClean="0">
                <a:solidFill>
                  <a:schemeClr val="tx1">
                    <a:lumMod val="65000"/>
                    <a:lumOff val="35000"/>
                  </a:schemeClr>
                </a:solidFill>
                <a:latin typeface="Arial" pitchFamily="34" charset="0"/>
                <a:cs typeface="Arial" pitchFamily="34" charset="0"/>
              </a:rPr>
              <a:t>Calidad.</a:t>
            </a:r>
            <a:endParaRPr lang="es-MX" dirty="0">
              <a:solidFill>
                <a:schemeClr val="tx1">
                  <a:lumMod val="65000"/>
                  <a:lumOff val="35000"/>
                </a:schemeClr>
              </a:solidFill>
              <a:latin typeface="Arial" pitchFamily="34" charset="0"/>
              <a:cs typeface="Arial" pitchFamily="34" charset="0"/>
            </a:endParaRPr>
          </a:p>
        </p:txBody>
      </p:sp>
      <p:sp>
        <p:nvSpPr>
          <p:cNvPr id="9" name="8 Rectángulo"/>
          <p:cNvSpPr/>
          <p:nvPr/>
        </p:nvSpPr>
        <p:spPr>
          <a:xfrm>
            <a:off x="2987824" y="1280440"/>
            <a:ext cx="3451714" cy="400110"/>
          </a:xfrm>
          <a:prstGeom prst="rect">
            <a:avLst/>
          </a:prstGeom>
        </p:spPr>
        <p:txBody>
          <a:bodyPr wrap="none">
            <a:spAutoFit/>
          </a:bodyPr>
          <a:lstStyle/>
          <a:p>
            <a:r>
              <a:rPr lang="es-MX" sz="2000" b="1" dirty="0" smtClean="0">
                <a:solidFill>
                  <a:schemeClr val="tx1">
                    <a:lumMod val="75000"/>
                    <a:lumOff val="25000"/>
                  </a:schemeClr>
                </a:solidFill>
                <a:latin typeface="Arial" pitchFamily="34" charset="0"/>
                <a:cs typeface="Arial" pitchFamily="34" charset="0"/>
              </a:rPr>
              <a:t>Competitividad Académica</a:t>
            </a:r>
            <a:endParaRPr lang="es-MX" sz="2000" b="1" dirty="0">
              <a:solidFill>
                <a:schemeClr val="tx1">
                  <a:lumMod val="75000"/>
                  <a:lumOff val="25000"/>
                </a:schemeClr>
              </a:solidFill>
              <a:latin typeface="Arial" pitchFamily="34" charset="0"/>
              <a:cs typeface="Arial" pitchFamily="34" charset="0"/>
            </a:endParaRPr>
          </a:p>
        </p:txBody>
      </p:sp>
      <p:graphicFrame>
        <p:nvGraphicFramePr>
          <p:cNvPr id="10" name="9 Tabla"/>
          <p:cNvGraphicFramePr>
            <a:graphicFrameLocks noGrp="1"/>
          </p:cNvGraphicFramePr>
          <p:nvPr>
            <p:extLst>
              <p:ext uri="{D42A27DB-BD31-4B8C-83A1-F6EECF244321}">
                <p14:modId xmlns:p14="http://schemas.microsoft.com/office/powerpoint/2010/main" xmlns="" val="2766312754"/>
              </p:ext>
            </p:extLst>
          </p:nvPr>
        </p:nvGraphicFramePr>
        <p:xfrm>
          <a:off x="2699792" y="5517232"/>
          <a:ext cx="4464496" cy="567690"/>
        </p:xfrm>
        <a:graphic>
          <a:graphicData uri="http://schemas.openxmlformats.org/drawingml/2006/table">
            <a:tbl>
              <a:tblPr/>
              <a:tblGrid>
                <a:gridCol w="3257260"/>
                <a:gridCol w="1207236"/>
              </a:tblGrid>
              <a:tr h="283845">
                <a:tc>
                  <a:txBody>
                    <a:bodyPr/>
                    <a:lstStyle/>
                    <a:p>
                      <a:pPr algn="ctr" fontAlgn="b"/>
                      <a:r>
                        <a:rPr lang="es-MX" sz="1800" b="1" i="0" u="none" strike="noStrike" dirty="0">
                          <a:solidFill>
                            <a:srgbClr val="FFFFFF"/>
                          </a:solidFill>
                          <a:latin typeface="Gill Sans MT" pitchFamily="34" charset="0"/>
                        </a:rPr>
                        <a:t>Nombre del 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b"/>
                      <a:r>
                        <a:rPr lang="es-MX" sz="1800" b="1" i="0" u="none" strike="noStrike" dirty="0">
                          <a:solidFill>
                            <a:srgbClr val="FFFFFF"/>
                          </a:solidFill>
                          <a:latin typeface="Gill Sans MT" pitchFamily="34" charset="0"/>
                        </a:rPr>
                        <a:t>Matrícula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r>
              <a:tr h="252028">
                <a:tc>
                  <a:txBody>
                    <a:bodyPr/>
                    <a:lstStyle/>
                    <a:p>
                      <a:pPr algn="l" fontAlgn="ctr"/>
                      <a:r>
                        <a:rPr lang="es-MX" sz="1800" b="0" i="0" u="none" strike="noStrike">
                          <a:solidFill>
                            <a:srgbClr val="FFFFFF"/>
                          </a:solidFill>
                          <a:latin typeface="Gill Sans MT" pitchFamily="34" charset="0"/>
                        </a:rPr>
                        <a:t>Artes Escénicas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800" b="1" i="0" u="none" strike="noStrike" dirty="0">
                          <a:solidFill>
                            <a:srgbClr val="FFFFFF"/>
                          </a:solidFill>
                          <a:latin typeface="Gill Sans MT"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bl>
          </a:graphicData>
        </a:graphic>
      </p:graphicFrame>
      <p:pic>
        <p:nvPicPr>
          <p:cNvPr id="11"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9792" y="2718531"/>
            <a:ext cx="4320480" cy="8529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026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CuadroTexto"/>
          <p:cNvSpPr txBox="1"/>
          <p:nvPr/>
        </p:nvSpPr>
        <p:spPr>
          <a:xfrm>
            <a:off x="611560" y="1397282"/>
            <a:ext cx="7344816" cy="1015663"/>
          </a:xfrm>
          <a:prstGeom prst="rect">
            <a:avLst/>
          </a:prstGeom>
          <a:noFill/>
        </p:spPr>
        <p:txBody>
          <a:bodyPr wrap="square" rtlCol="0">
            <a:spAutoFit/>
          </a:bodyPr>
          <a:lstStyle/>
          <a:p>
            <a:r>
              <a:rPr lang="es-MX" sz="2000" b="1" dirty="0" smtClean="0">
                <a:solidFill>
                  <a:schemeClr val="tx1">
                    <a:lumMod val="75000"/>
                    <a:lumOff val="25000"/>
                  </a:schemeClr>
                </a:solidFill>
                <a:latin typeface="Arial" pitchFamily="34" charset="0"/>
                <a:cs typeface="Arial" pitchFamily="34" charset="0"/>
              </a:rPr>
              <a:t>Programas educativos reconocidos por su calidad </a:t>
            </a:r>
          </a:p>
          <a:p>
            <a:r>
              <a:rPr lang="es-MX" sz="2000" b="1" dirty="0" smtClean="0">
                <a:solidFill>
                  <a:schemeClr val="tx1">
                    <a:lumMod val="75000"/>
                    <a:lumOff val="25000"/>
                  </a:schemeClr>
                </a:solidFill>
                <a:latin typeface="Arial" pitchFamily="34" charset="0"/>
                <a:cs typeface="Arial" pitchFamily="34" charset="0"/>
              </a:rPr>
              <a:t>2003-2013  </a:t>
            </a:r>
          </a:p>
          <a:p>
            <a:r>
              <a:rPr lang="es-MX" sz="2000" b="1" dirty="0" smtClean="0">
                <a:solidFill>
                  <a:schemeClr val="tx1">
                    <a:lumMod val="75000"/>
                    <a:lumOff val="25000"/>
                  </a:schemeClr>
                </a:solidFill>
                <a:latin typeface="Arial" pitchFamily="34" charset="0"/>
                <a:cs typeface="Arial" pitchFamily="34" charset="0"/>
              </a:rPr>
              <a:t>Proyección a 2015</a:t>
            </a:r>
            <a:endParaRPr lang="es-MX" sz="2000" b="1" dirty="0">
              <a:solidFill>
                <a:schemeClr val="tx1">
                  <a:lumMod val="75000"/>
                  <a:lumOff val="25000"/>
                </a:schemeClr>
              </a:solidFill>
              <a:latin typeface="Arial" pitchFamily="34" charset="0"/>
              <a:cs typeface="Arial" pitchFamily="34" charset="0"/>
            </a:endParaRPr>
          </a:p>
        </p:txBody>
      </p:sp>
      <p:graphicFrame>
        <p:nvGraphicFramePr>
          <p:cNvPr id="7" name="Chart 2"/>
          <p:cNvGraphicFramePr>
            <a:graphicFrameLocks/>
          </p:cNvGraphicFramePr>
          <p:nvPr>
            <p:extLst>
              <p:ext uri="{D42A27DB-BD31-4B8C-83A1-F6EECF244321}">
                <p14:modId xmlns:p14="http://schemas.microsoft.com/office/powerpoint/2010/main" xmlns="" val="3894836946"/>
              </p:ext>
            </p:extLst>
          </p:nvPr>
        </p:nvGraphicFramePr>
        <p:xfrm>
          <a:off x="20335" y="2549410"/>
          <a:ext cx="9073008"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02168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CuadroTexto"/>
          <p:cNvSpPr txBox="1"/>
          <p:nvPr/>
        </p:nvSpPr>
        <p:spPr>
          <a:xfrm>
            <a:off x="342330" y="1359352"/>
            <a:ext cx="7344816" cy="707886"/>
          </a:xfrm>
          <a:prstGeom prst="rect">
            <a:avLst/>
          </a:prstGeom>
          <a:noFill/>
        </p:spPr>
        <p:txBody>
          <a:bodyPr wrap="square" rtlCol="0">
            <a:spAutoFit/>
          </a:bodyPr>
          <a:lstStyle/>
          <a:p>
            <a:r>
              <a:rPr lang="es-MX" sz="2000" b="1" dirty="0" smtClean="0">
                <a:solidFill>
                  <a:schemeClr val="tx1">
                    <a:lumMod val="75000"/>
                    <a:lumOff val="25000"/>
                  </a:schemeClr>
                </a:solidFill>
                <a:latin typeface="Arial" pitchFamily="34" charset="0"/>
                <a:cs typeface="Arial" pitchFamily="34" charset="0"/>
              </a:rPr>
              <a:t>Matrícula de Programas educativos de Calidad 2003-2013</a:t>
            </a:r>
          </a:p>
          <a:p>
            <a:r>
              <a:rPr lang="es-MX" sz="2000" b="1" dirty="0" smtClean="0">
                <a:solidFill>
                  <a:schemeClr val="tx1">
                    <a:lumMod val="75000"/>
                    <a:lumOff val="25000"/>
                  </a:schemeClr>
                </a:solidFill>
                <a:latin typeface="Arial" pitchFamily="34" charset="0"/>
                <a:cs typeface="Arial" pitchFamily="34" charset="0"/>
              </a:rPr>
              <a:t>Proyección a 2015</a:t>
            </a:r>
            <a:endParaRPr lang="es-MX" sz="2000" b="1" dirty="0">
              <a:solidFill>
                <a:schemeClr val="tx1">
                  <a:lumMod val="75000"/>
                  <a:lumOff val="25000"/>
                </a:schemeClr>
              </a:solidFill>
              <a:latin typeface="Arial" pitchFamily="34" charset="0"/>
              <a:cs typeface="Arial" pitchFamily="34" charset="0"/>
            </a:endParaRPr>
          </a:p>
        </p:txBody>
      </p:sp>
      <p:graphicFrame>
        <p:nvGraphicFramePr>
          <p:cNvPr id="7" name="Chart 2"/>
          <p:cNvGraphicFramePr>
            <a:graphicFrameLocks/>
          </p:cNvGraphicFramePr>
          <p:nvPr>
            <p:extLst>
              <p:ext uri="{D42A27DB-BD31-4B8C-83A1-F6EECF244321}">
                <p14:modId xmlns:p14="http://schemas.microsoft.com/office/powerpoint/2010/main" xmlns="" val="3391087571"/>
              </p:ext>
            </p:extLst>
          </p:nvPr>
        </p:nvGraphicFramePr>
        <p:xfrm>
          <a:off x="179512" y="2067238"/>
          <a:ext cx="8820472"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851840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341076" y="1865243"/>
            <a:ext cx="8322377" cy="4176464"/>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1800" dirty="0" smtClean="0">
                <a:solidFill>
                  <a:schemeClr val="tx1">
                    <a:lumMod val="65000"/>
                    <a:lumOff val="35000"/>
                  </a:schemeClr>
                </a:solidFill>
                <a:latin typeface="Arial" pitchFamily="34" charset="0"/>
                <a:cs typeface="Arial" pitchFamily="34" charset="0"/>
              </a:rPr>
              <a:t>Las recomendaciones de CIEES en el sentido de crear las Compañías representativas del PE de Danza y del PE de Teatro, que difundan el trabajo de los programas así como incentivar la profesionalización de los egresados, se han cumplido totalmente, y significan fortalezas que habría que consolidar y ampliar para la solución de otros problemas. Respecto al equipamiento los PE de Artes han avanzado sustancialmente, y en algunos casos  las recomendaciones referentes a la infraestructura física ya se están atendiendo</a:t>
            </a:r>
          </a:p>
          <a:p>
            <a:endParaRPr lang="es-MX" dirty="0"/>
          </a:p>
        </p:txBody>
      </p:sp>
    </p:spTree>
    <p:extLst>
      <p:ext uri="{BB962C8B-B14F-4D97-AF65-F5344CB8AC3E}">
        <p14:creationId xmlns:p14="http://schemas.microsoft.com/office/powerpoint/2010/main" xmlns="" val="378606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Rectangle 1"/>
          <p:cNvSpPr>
            <a:spLocks noChangeArrowheads="1"/>
          </p:cNvSpPr>
          <p:nvPr/>
        </p:nvSpPr>
        <p:spPr bwMode="auto">
          <a:xfrm>
            <a:off x="-8366" y="3284984"/>
            <a:ext cx="9144000" cy="461665"/>
          </a:xfrm>
          <a:prstGeom prst="rect">
            <a:avLst/>
          </a:prstGeom>
          <a:noFill/>
          <a:ln w="9525">
            <a:noFill/>
            <a:miter lim="800000"/>
            <a:headEnd/>
            <a:tailEnd/>
          </a:ln>
        </p:spPr>
        <p:txBody>
          <a:bodyPr wrap="square" anchor="ctr">
            <a:spAutoFit/>
          </a:bodyPr>
          <a:lstStyle/>
          <a:p>
            <a:pPr algn="ctr" eaLnBrk="0" hangingPunct="0"/>
            <a:r>
              <a:rPr lang="es-ES" sz="2400" b="1" dirty="0" smtClean="0">
                <a:solidFill>
                  <a:schemeClr val="tx1">
                    <a:lumMod val="75000"/>
                    <a:lumOff val="25000"/>
                  </a:schemeClr>
                </a:solidFill>
                <a:latin typeface="Gill Sans MT" pitchFamily="34" charset="0"/>
                <a:cs typeface="Times New Roman" pitchFamily="18" charset="0"/>
              </a:rPr>
              <a:t> </a:t>
            </a:r>
            <a:r>
              <a:rPr lang="es-ES" sz="2000" b="1" dirty="0" smtClean="0">
                <a:solidFill>
                  <a:schemeClr val="tx1">
                    <a:lumMod val="75000"/>
                    <a:lumOff val="25000"/>
                  </a:schemeClr>
                </a:solidFill>
                <a:latin typeface="Arial" pitchFamily="34" charset="0"/>
                <a:cs typeface="Arial" pitchFamily="34" charset="0"/>
              </a:rPr>
              <a:t>3.2 Capacidad Académica</a:t>
            </a:r>
            <a:endParaRPr lang="es-ES"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932037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Rectangle 1"/>
          <p:cNvSpPr>
            <a:spLocks noChangeArrowheads="1"/>
          </p:cNvSpPr>
          <p:nvPr/>
        </p:nvSpPr>
        <p:spPr bwMode="auto">
          <a:xfrm>
            <a:off x="179512" y="2754452"/>
            <a:ext cx="878497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a:r>
              <a:rPr lang="es-MX" dirty="0">
                <a:solidFill>
                  <a:schemeClr val="tx1">
                    <a:lumMod val="65000"/>
                    <a:lumOff val="35000"/>
                  </a:schemeClr>
                </a:solidFill>
                <a:latin typeface="Arial" pitchFamily="34" charset="0"/>
                <a:ea typeface="Times New Roman" pitchFamily="18" charset="0"/>
                <a:cs typeface="Arial" pitchFamily="34" charset="0"/>
              </a:rPr>
              <a:t>Definiendo los estándares de competitividad con que cuenta la DES, </a:t>
            </a:r>
            <a:r>
              <a:rPr lang="es-MX" dirty="0" smtClean="0">
                <a:solidFill>
                  <a:schemeClr val="tx1">
                    <a:lumMod val="65000"/>
                    <a:lumOff val="35000"/>
                  </a:schemeClr>
                </a:solidFill>
                <a:latin typeface="Arial" pitchFamily="34" charset="0"/>
                <a:cs typeface="Arial" pitchFamily="34" charset="0"/>
              </a:rPr>
              <a:t>los PE </a:t>
            </a:r>
            <a:r>
              <a:rPr lang="es-MX" dirty="0">
                <a:solidFill>
                  <a:schemeClr val="tx1">
                    <a:lumMod val="65000"/>
                    <a:lumOff val="35000"/>
                  </a:schemeClr>
                </a:solidFill>
                <a:latin typeface="Arial" pitchFamily="34" charset="0"/>
                <a:cs typeface="Arial" pitchFamily="34" charset="0"/>
              </a:rPr>
              <a:t>de Licenciatura y Posgrado </a:t>
            </a:r>
            <a:r>
              <a:rPr lang="es-MX" dirty="0" smtClean="0">
                <a:solidFill>
                  <a:schemeClr val="tx1">
                    <a:lumMod val="65000"/>
                    <a:lumOff val="35000"/>
                  </a:schemeClr>
                </a:solidFill>
                <a:latin typeface="Arial" pitchFamily="34" charset="0"/>
                <a:cs typeface="Arial" pitchFamily="34" charset="0"/>
              </a:rPr>
              <a:t>atienden </a:t>
            </a:r>
            <a:r>
              <a:rPr lang="es-MX" dirty="0">
                <a:solidFill>
                  <a:schemeClr val="tx1">
                    <a:lumMod val="65000"/>
                    <a:lumOff val="35000"/>
                  </a:schemeClr>
                </a:solidFill>
                <a:latin typeface="Arial" pitchFamily="34" charset="0"/>
                <a:cs typeface="Arial" pitchFamily="34" charset="0"/>
              </a:rPr>
              <a:t>a </a:t>
            </a:r>
            <a:r>
              <a:rPr lang="es-MX" dirty="0" smtClean="0">
                <a:solidFill>
                  <a:schemeClr val="tx1">
                    <a:lumMod val="65000"/>
                    <a:lumOff val="35000"/>
                  </a:schemeClr>
                </a:solidFill>
                <a:latin typeface="Arial" pitchFamily="34" charset="0"/>
                <a:cs typeface="Arial" pitchFamily="34" charset="0"/>
              </a:rPr>
              <a:t>1,453 </a:t>
            </a:r>
            <a:r>
              <a:rPr lang="es-MX" dirty="0">
                <a:solidFill>
                  <a:schemeClr val="tx1">
                    <a:lumMod val="65000"/>
                    <a:lumOff val="35000"/>
                  </a:schemeClr>
                </a:solidFill>
                <a:latin typeface="Arial" pitchFamily="34" charset="0"/>
                <a:cs typeface="Arial" pitchFamily="34" charset="0"/>
              </a:rPr>
              <a:t>alumnos con </a:t>
            </a:r>
            <a:r>
              <a:rPr lang="es-MX" dirty="0" smtClean="0">
                <a:solidFill>
                  <a:schemeClr val="tx1">
                    <a:lumMod val="65000"/>
                    <a:lumOff val="35000"/>
                  </a:schemeClr>
                </a:solidFill>
                <a:latin typeface="Arial" pitchFamily="34" charset="0"/>
                <a:cs typeface="Arial" pitchFamily="34" charset="0"/>
              </a:rPr>
              <a:t>182 profesores, </a:t>
            </a:r>
            <a:r>
              <a:rPr kumimoji="0" lang="es-MX" b="0"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72 son de tiempo</a:t>
            </a:r>
            <a:r>
              <a:rPr kumimoji="0" lang="es-MX" b="0" i="0" u="none" strike="noStrike" cap="none" normalizeH="0" dirty="0" smtClean="0">
                <a:ln>
                  <a:noFill/>
                </a:ln>
                <a:solidFill>
                  <a:schemeClr val="tx1">
                    <a:lumMod val="65000"/>
                    <a:lumOff val="35000"/>
                  </a:schemeClr>
                </a:solidFill>
                <a:effectLst/>
                <a:latin typeface="Arial" pitchFamily="34" charset="0"/>
                <a:ea typeface="Times New Roman" pitchFamily="18" charset="0"/>
                <a:cs typeface="Arial" pitchFamily="34" charset="0"/>
              </a:rPr>
              <a:t> completo</a:t>
            </a:r>
            <a:r>
              <a:rPr kumimoji="0" lang="es-MX" b="0"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 de los cuales el 79.17% cuenta con nivel académico de posgrado: 27.78% con grado de Doctor, 50.00% con Maestría y el 1.39% con Especialización.</a:t>
            </a:r>
            <a:r>
              <a:rPr kumimoji="0" lang="es-MX" b="0" i="0" u="none" strike="noStrike" cap="none" normalizeH="0" dirty="0" smtClean="0">
                <a:ln>
                  <a:noFill/>
                </a:ln>
                <a:solidFill>
                  <a:schemeClr val="tx1">
                    <a:lumMod val="65000"/>
                    <a:lumOff val="35000"/>
                  </a:schemeClr>
                </a:solidFill>
                <a:effectLst/>
                <a:latin typeface="Arial" pitchFamily="34" charset="0"/>
                <a:ea typeface="Times New Roman" pitchFamily="18" charset="0"/>
                <a:cs typeface="Arial" pitchFamily="34" charset="0"/>
              </a:rPr>
              <a:t> 35 académicos cuentan con perfil PROMEP, 8 de ellos son SNI y 36 imparten tutorías,</a:t>
            </a:r>
            <a:r>
              <a:rPr kumimoji="0" lang="es-MX" b="0"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 lo que reitera el compromiso de la Dirección</a:t>
            </a:r>
            <a:r>
              <a:rPr kumimoji="0" lang="es-MX" b="0" i="0" u="none" strike="noStrike" cap="none" normalizeH="0" dirty="0" smtClean="0">
                <a:ln>
                  <a:noFill/>
                </a:ln>
                <a:solidFill>
                  <a:schemeClr val="tx1">
                    <a:lumMod val="65000"/>
                    <a:lumOff val="35000"/>
                  </a:schemeClr>
                </a:solidFill>
                <a:effectLst/>
                <a:latin typeface="Arial" pitchFamily="34" charset="0"/>
                <a:ea typeface="Times New Roman" pitchFamily="18" charset="0"/>
                <a:cs typeface="Arial" pitchFamily="34" charset="0"/>
              </a:rPr>
              <a:t> General del Área Académica de Artes</a:t>
            </a:r>
            <a:r>
              <a:rPr kumimoji="0" lang="es-MX" b="0"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 con la Universidad Veracruzana en mejorar de manera permanente la capacidad académica de todos sus PE. </a:t>
            </a:r>
          </a:p>
          <a:p>
            <a:pPr marL="0" marR="0" lvl="0" indent="0" algn="just" defTabSz="914400" rtl="0" eaLnBrk="1" fontAlgn="base" latinLnBrk="0" hangingPunct="1">
              <a:lnSpc>
                <a:spcPct val="100000"/>
              </a:lnSpc>
              <a:spcBef>
                <a:spcPct val="0"/>
              </a:spcBef>
              <a:spcAft>
                <a:spcPct val="0"/>
              </a:spcAft>
              <a:buClrTx/>
              <a:buSzTx/>
              <a:buFontTx/>
              <a:buNone/>
              <a:tabLst/>
            </a:pPr>
            <a:endParaRPr lang="es-MX" dirty="0">
              <a:solidFill>
                <a:schemeClr val="tx1">
                  <a:lumMod val="65000"/>
                  <a:lumOff val="35000"/>
                </a:schemeClr>
              </a:solidFill>
              <a:latin typeface="Calibri" pitchFamily="34" charset="0"/>
              <a:ea typeface="Times New Roman" pitchFamily="18" charset="0"/>
              <a:cs typeface="Times New Roman" pitchFamily="18" charset="0"/>
            </a:endParaRPr>
          </a:p>
        </p:txBody>
      </p:sp>
      <p:sp>
        <p:nvSpPr>
          <p:cNvPr id="7" name="6 Rectángulo"/>
          <p:cNvSpPr/>
          <p:nvPr/>
        </p:nvSpPr>
        <p:spPr>
          <a:xfrm>
            <a:off x="3096719" y="1368789"/>
            <a:ext cx="2738507" cy="400110"/>
          </a:xfrm>
          <a:prstGeom prst="rect">
            <a:avLst/>
          </a:prstGeom>
        </p:spPr>
        <p:txBody>
          <a:bodyPr wrap="none">
            <a:spAutoFit/>
          </a:bodyPr>
          <a:lstStyle/>
          <a:p>
            <a:r>
              <a:rPr lang="es-MX" sz="2000" dirty="0" smtClean="0">
                <a:solidFill>
                  <a:schemeClr val="tx1">
                    <a:lumMod val="75000"/>
                    <a:lumOff val="25000"/>
                  </a:schemeClr>
                </a:solidFill>
                <a:latin typeface="Arial" pitchFamily="34" charset="0"/>
                <a:cs typeface="Arial" pitchFamily="34" charset="0"/>
              </a:rPr>
              <a:t>Capacidad Académica</a:t>
            </a:r>
            <a:endParaRPr lang="es-MX" sz="20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98529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CuadroTexto"/>
          <p:cNvSpPr txBox="1"/>
          <p:nvPr/>
        </p:nvSpPr>
        <p:spPr>
          <a:xfrm>
            <a:off x="486346" y="1916832"/>
            <a:ext cx="6696744" cy="707886"/>
          </a:xfrm>
          <a:prstGeom prst="rect">
            <a:avLst/>
          </a:prstGeom>
          <a:noFill/>
        </p:spPr>
        <p:txBody>
          <a:bodyPr wrap="square" rtlCol="0">
            <a:spAutoFit/>
          </a:bodyPr>
          <a:lstStyle/>
          <a:p>
            <a:r>
              <a:rPr lang="es-MX" sz="2000" b="1" dirty="0" smtClean="0">
                <a:solidFill>
                  <a:schemeClr val="tx1">
                    <a:lumMod val="75000"/>
                    <a:lumOff val="25000"/>
                  </a:schemeClr>
                </a:solidFill>
                <a:latin typeface="Arial" pitchFamily="34" charset="0"/>
                <a:cs typeface="Arial" pitchFamily="34" charset="0"/>
              </a:rPr>
              <a:t>Distribución de PTC por grado de estudios 2003-2013</a:t>
            </a:r>
          </a:p>
          <a:p>
            <a:r>
              <a:rPr lang="es-MX" sz="2000" b="1" dirty="0" smtClean="0">
                <a:solidFill>
                  <a:schemeClr val="tx1">
                    <a:lumMod val="75000"/>
                    <a:lumOff val="25000"/>
                  </a:schemeClr>
                </a:solidFill>
                <a:latin typeface="Arial" pitchFamily="34" charset="0"/>
                <a:cs typeface="Arial" pitchFamily="34" charset="0"/>
              </a:rPr>
              <a:t>Proyección a 2015</a:t>
            </a:r>
          </a:p>
        </p:txBody>
      </p:sp>
      <p:sp>
        <p:nvSpPr>
          <p:cNvPr id="7" name="6 Rectángulo"/>
          <p:cNvSpPr/>
          <p:nvPr/>
        </p:nvSpPr>
        <p:spPr>
          <a:xfrm>
            <a:off x="3096719" y="1268760"/>
            <a:ext cx="2625462" cy="369332"/>
          </a:xfrm>
          <a:prstGeom prst="rect">
            <a:avLst/>
          </a:prstGeom>
        </p:spPr>
        <p:txBody>
          <a:bodyPr wrap="none">
            <a:spAutoFit/>
          </a:bodyPr>
          <a:lstStyle/>
          <a:p>
            <a:r>
              <a:rPr lang="es-MX" b="1" dirty="0" smtClean="0">
                <a:solidFill>
                  <a:schemeClr val="tx1">
                    <a:lumMod val="75000"/>
                    <a:lumOff val="25000"/>
                  </a:schemeClr>
                </a:solidFill>
                <a:latin typeface="Arial" pitchFamily="34" charset="0"/>
                <a:cs typeface="Arial" pitchFamily="34" charset="0"/>
              </a:rPr>
              <a:t>Capacidad Académica</a:t>
            </a:r>
            <a:endParaRPr lang="es-MX" b="1" dirty="0">
              <a:solidFill>
                <a:schemeClr val="tx1">
                  <a:lumMod val="75000"/>
                  <a:lumOff val="25000"/>
                </a:schemeClr>
              </a:solidFill>
              <a:latin typeface="Arial" pitchFamily="34" charset="0"/>
              <a:cs typeface="Arial" pitchFamily="34" charset="0"/>
            </a:endParaRPr>
          </a:p>
        </p:txBody>
      </p:sp>
      <p:graphicFrame>
        <p:nvGraphicFramePr>
          <p:cNvPr id="8" name="Chart 2"/>
          <p:cNvGraphicFramePr>
            <a:graphicFrameLocks/>
          </p:cNvGraphicFramePr>
          <p:nvPr>
            <p:extLst>
              <p:ext uri="{D42A27DB-BD31-4B8C-83A1-F6EECF244321}">
                <p14:modId xmlns:p14="http://schemas.microsoft.com/office/powerpoint/2010/main" xmlns="" val="2206890612"/>
              </p:ext>
            </p:extLst>
          </p:nvPr>
        </p:nvGraphicFramePr>
        <p:xfrm>
          <a:off x="611560" y="2726011"/>
          <a:ext cx="8208912" cy="41319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576286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224833" y="4580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CuadroTexto"/>
          <p:cNvSpPr txBox="1"/>
          <p:nvPr/>
        </p:nvSpPr>
        <p:spPr>
          <a:xfrm>
            <a:off x="1043608" y="1628800"/>
            <a:ext cx="6696744" cy="1015663"/>
          </a:xfrm>
          <a:prstGeom prst="rect">
            <a:avLst/>
          </a:prstGeom>
          <a:noFill/>
        </p:spPr>
        <p:txBody>
          <a:bodyPr wrap="square" rtlCol="0">
            <a:spAutoFit/>
          </a:bodyPr>
          <a:lstStyle/>
          <a:p>
            <a:r>
              <a:rPr lang="es-MX" sz="2000" b="1" dirty="0" smtClean="0">
                <a:solidFill>
                  <a:schemeClr val="tx1">
                    <a:lumMod val="75000"/>
                    <a:lumOff val="25000"/>
                  </a:schemeClr>
                </a:solidFill>
                <a:latin typeface="Arial" pitchFamily="34" charset="0"/>
                <a:cs typeface="Arial" pitchFamily="34" charset="0"/>
              </a:rPr>
              <a:t>Capacidad Académica de la DES 2003-2013</a:t>
            </a:r>
          </a:p>
          <a:p>
            <a:r>
              <a:rPr lang="es-MX" sz="2000" b="1" dirty="0" smtClean="0">
                <a:solidFill>
                  <a:schemeClr val="tx1">
                    <a:lumMod val="75000"/>
                    <a:lumOff val="25000"/>
                  </a:schemeClr>
                </a:solidFill>
                <a:latin typeface="Arial" pitchFamily="34" charset="0"/>
                <a:cs typeface="Arial" pitchFamily="34" charset="0"/>
              </a:rPr>
              <a:t>Proyección a 2015</a:t>
            </a:r>
          </a:p>
          <a:p>
            <a:endParaRPr lang="es-MX" b="1" dirty="0">
              <a:solidFill>
                <a:schemeClr val="tx1">
                  <a:lumMod val="75000"/>
                  <a:lumOff val="25000"/>
                </a:schemeClr>
              </a:solidFill>
              <a:latin typeface="Gill Sans MT" pitchFamily="34" charset="0"/>
            </a:endParaRPr>
          </a:p>
        </p:txBody>
      </p:sp>
      <p:sp>
        <p:nvSpPr>
          <p:cNvPr id="7" name="6 Rectángulo"/>
          <p:cNvSpPr/>
          <p:nvPr/>
        </p:nvSpPr>
        <p:spPr>
          <a:xfrm>
            <a:off x="2942640" y="996697"/>
            <a:ext cx="2898679"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Capacidad Académica</a:t>
            </a:r>
            <a:endParaRPr lang="es-MX" sz="2000" b="1" dirty="0">
              <a:solidFill>
                <a:schemeClr val="tx1">
                  <a:lumMod val="75000"/>
                  <a:lumOff val="25000"/>
                </a:schemeClr>
              </a:solidFill>
              <a:latin typeface="Arial" pitchFamily="34" charset="0"/>
              <a:cs typeface="Arial" pitchFamily="34" charset="0"/>
            </a:endParaRPr>
          </a:p>
        </p:txBody>
      </p:sp>
      <p:graphicFrame>
        <p:nvGraphicFramePr>
          <p:cNvPr id="8" name="Chart 2"/>
          <p:cNvGraphicFramePr>
            <a:graphicFrameLocks/>
          </p:cNvGraphicFramePr>
          <p:nvPr>
            <p:extLst>
              <p:ext uri="{D42A27DB-BD31-4B8C-83A1-F6EECF244321}">
                <p14:modId xmlns:p14="http://schemas.microsoft.com/office/powerpoint/2010/main" xmlns="" val="1803412757"/>
              </p:ext>
            </p:extLst>
          </p:nvPr>
        </p:nvGraphicFramePr>
        <p:xfrm>
          <a:off x="342330" y="2708919"/>
          <a:ext cx="8605426" cy="41319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819257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1825912" y="1844824"/>
            <a:ext cx="6665607" cy="4370427"/>
          </a:xfrm>
          <a:prstGeom prst="rect">
            <a:avLst/>
          </a:prstGeom>
        </p:spPr>
        <p:txBody>
          <a:bodyPr wrap="none">
            <a:spAutoFit/>
          </a:bodyPr>
          <a:lstStyle/>
          <a:p>
            <a:r>
              <a:rPr lang="es-MX" sz="2000" b="1" dirty="0" smtClean="0">
                <a:solidFill>
                  <a:schemeClr val="tx1">
                    <a:lumMod val="65000"/>
                    <a:lumOff val="35000"/>
                  </a:schemeClr>
                </a:solidFill>
                <a:latin typeface="Gill Sans MT" pitchFamily="34" charset="0"/>
              </a:rPr>
              <a:t>1. </a:t>
            </a:r>
            <a:r>
              <a:rPr lang="es-MX" sz="2000" b="1" dirty="0" smtClean="0">
                <a:solidFill>
                  <a:schemeClr val="tx1">
                    <a:lumMod val="65000"/>
                    <a:lumOff val="35000"/>
                  </a:schemeClr>
                </a:solidFill>
                <a:latin typeface="Arial" pitchFamily="34" charset="0"/>
                <a:cs typeface="Arial" pitchFamily="34" charset="0"/>
              </a:rPr>
              <a:t>Presentación</a:t>
            </a:r>
          </a:p>
          <a:p>
            <a:endParaRPr lang="es-MX" sz="2000" b="1" dirty="0" smtClean="0">
              <a:solidFill>
                <a:schemeClr val="tx1">
                  <a:lumMod val="65000"/>
                  <a:lumOff val="35000"/>
                </a:schemeClr>
              </a:solidFill>
              <a:latin typeface="Arial" pitchFamily="34" charset="0"/>
              <a:cs typeface="Arial" pitchFamily="34" charset="0"/>
            </a:endParaRPr>
          </a:p>
          <a:p>
            <a:r>
              <a:rPr lang="es-MX" sz="2000" b="1" dirty="0" smtClean="0">
                <a:solidFill>
                  <a:schemeClr val="tx1">
                    <a:lumMod val="65000"/>
                    <a:lumOff val="35000"/>
                  </a:schemeClr>
                </a:solidFill>
                <a:latin typeface="Arial" pitchFamily="34" charset="0"/>
                <a:cs typeface="Arial" pitchFamily="34" charset="0"/>
              </a:rPr>
              <a:t>2. Situación </a:t>
            </a:r>
            <a:r>
              <a:rPr lang="es-MX" sz="2000" b="1" dirty="0">
                <a:solidFill>
                  <a:schemeClr val="tx1">
                    <a:lumMod val="65000"/>
                    <a:lumOff val="35000"/>
                  </a:schemeClr>
                </a:solidFill>
                <a:latin typeface="Arial" pitchFamily="34" charset="0"/>
                <a:cs typeface="Arial" pitchFamily="34" charset="0"/>
              </a:rPr>
              <a:t>actual de la DES </a:t>
            </a:r>
            <a:r>
              <a:rPr lang="es-MX" sz="2000" b="1" dirty="0" smtClean="0">
                <a:solidFill>
                  <a:schemeClr val="tx1">
                    <a:lumMod val="65000"/>
                    <a:lumOff val="35000"/>
                  </a:schemeClr>
                </a:solidFill>
                <a:latin typeface="Arial" pitchFamily="34" charset="0"/>
                <a:cs typeface="Arial" pitchFamily="34" charset="0"/>
              </a:rPr>
              <a:t>Artes </a:t>
            </a:r>
          </a:p>
          <a:p>
            <a:endParaRPr lang="es-MX" sz="2000" b="1" dirty="0" smtClean="0">
              <a:solidFill>
                <a:schemeClr val="tx1">
                  <a:lumMod val="65000"/>
                  <a:lumOff val="35000"/>
                </a:schemeClr>
              </a:solidFill>
              <a:latin typeface="Arial" pitchFamily="34" charset="0"/>
              <a:cs typeface="Arial" pitchFamily="34" charset="0"/>
            </a:endParaRPr>
          </a:p>
          <a:p>
            <a:r>
              <a:rPr lang="es-MX" sz="2000" b="1" dirty="0" smtClean="0">
                <a:solidFill>
                  <a:schemeClr val="tx1">
                    <a:lumMod val="65000"/>
                    <a:lumOff val="35000"/>
                  </a:schemeClr>
                </a:solidFill>
                <a:latin typeface="Arial" pitchFamily="34" charset="0"/>
                <a:cs typeface="Arial" pitchFamily="34" charset="0"/>
              </a:rPr>
              <a:t>3. Principales Logros 2003-2013 y Proyección al 2015</a:t>
            </a:r>
          </a:p>
          <a:p>
            <a:endParaRPr lang="es-MX" sz="2000" b="1" dirty="0">
              <a:solidFill>
                <a:schemeClr val="tx1">
                  <a:lumMod val="65000"/>
                  <a:lumOff val="35000"/>
                </a:schemeClr>
              </a:solidFill>
              <a:latin typeface="Arial" pitchFamily="34" charset="0"/>
              <a:cs typeface="Arial" pitchFamily="34" charset="0"/>
            </a:endParaRPr>
          </a:p>
          <a:p>
            <a:r>
              <a:rPr lang="es-ES" sz="2000" b="1" dirty="0" smtClean="0">
                <a:solidFill>
                  <a:schemeClr val="tx1">
                    <a:lumMod val="65000"/>
                    <a:lumOff val="35000"/>
                  </a:schemeClr>
                </a:solidFill>
                <a:latin typeface="Arial" pitchFamily="34" charset="0"/>
                <a:cs typeface="Arial" pitchFamily="34" charset="0"/>
              </a:rPr>
              <a:t>	3.1</a:t>
            </a:r>
            <a:r>
              <a:rPr lang="es-MX" sz="2000" b="1" dirty="0" smtClean="0">
                <a:solidFill>
                  <a:schemeClr val="tx1">
                    <a:lumMod val="65000"/>
                    <a:lumOff val="35000"/>
                  </a:schemeClr>
                </a:solidFill>
                <a:latin typeface="Arial" pitchFamily="34" charset="0"/>
                <a:cs typeface="Arial" pitchFamily="34" charset="0"/>
              </a:rPr>
              <a:t> </a:t>
            </a:r>
            <a:r>
              <a:rPr lang="es-MX" sz="2000" b="1" dirty="0">
                <a:solidFill>
                  <a:schemeClr val="tx1">
                    <a:lumMod val="65000"/>
                    <a:lumOff val="35000"/>
                  </a:schemeClr>
                </a:solidFill>
                <a:latin typeface="Arial" pitchFamily="34" charset="0"/>
                <a:cs typeface="Arial" pitchFamily="34" charset="0"/>
              </a:rPr>
              <a:t>Competitividad </a:t>
            </a:r>
            <a:r>
              <a:rPr lang="es-MX" sz="2000" b="1" dirty="0" smtClean="0">
                <a:solidFill>
                  <a:schemeClr val="tx1">
                    <a:lumMod val="65000"/>
                    <a:lumOff val="35000"/>
                  </a:schemeClr>
                </a:solidFill>
                <a:latin typeface="Arial" pitchFamily="34" charset="0"/>
                <a:cs typeface="Arial" pitchFamily="34" charset="0"/>
              </a:rPr>
              <a:t>Académica</a:t>
            </a:r>
          </a:p>
          <a:p>
            <a:r>
              <a:rPr lang="es-MX" sz="2000" b="1" dirty="0" smtClean="0">
                <a:solidFill>
                  <a:schemeClr val="tx1">
                    <a:lumMod val="65000"/>
                    <a:lumOff val="35000"/>
                  </a:schemeClr>
                </a:solidFill>
                <a:latin typeface="Arial" pitchFamily="34" charset="0"/>
                <a:cs typeface="Arial" pitchFamily="34" charset="0"/>
              </a:rPr>
              <a:t>	3.2 </a:t>
            </a:r>
            <a:r>
              <a:rPr lang="es-MX" sz="2000" b="1" dirty="0">
                <a:solidFill>
                  <a:schemeClr val="tx1">
                    <a:lumMod val="65000"/>
                    <a:lumOff val="35000"/>
                  </a:schemeClr>
                </a:solidFill>
                <a:latin typeface="Arial" pitchFamily="34" charset="0"/>
                <a:cs typeface="Arial" pitchFamily="34" charset="0"/>
              </a:rPr>
              <a:t>Capacidad </a:t>
            </a:r>
            <a:r>
              <a:rPr lang="es-MX" sz="2000" b="1" dirty="0" smtClean="0">
                <a:solidFill>
                  <a:schemeClr val="tx1">
                    <a:lumMod val="65000"/>
                    <a:lumOff val="35000"/>
                  </a:schemeClr>
                </a:solidFill>
                <a:latin typeface="Arial" pitchFamily="34" charset="0"/>
                <a:cs typeface="Arial" pitchFamily="34" charset="0"/>
              </a:rPr>
              <a:t>Académica</a:t>
            </a:r>
          </a:p>
          <a:p>
            <a:r>
              <a:rPr lang="es-MX" sz="2000" b="1" dirty="0" smtClean="0">
                <a:solidFill>
                  <a:schemeClr val="tx1">
                    <a:lumMod val="65000"/>
                    <a:lumOff val="35000"/>
                  </a:schemeClr>
                </a:solidFill>
                <a:latin typeface="Arial" pitchFamily="34" charset="0"/>
                <a:cs typeface="Arial" pitchFamily="34" charset="0"/>
              </a:rPr>
              <a:t>	3.3 </a:t>
            </a:r>
            <a:r>
              <a:rPr lang="es-MX" sz="2000" b="1" dirty="0">
                <a:solidFill>
                  <a:schemeClr val="tx1">
                    <a:lumMod val="65000"/>
                    <a:lumOff val="35000"/>
                  </a:schemeClr>
                </a:solidFill>
                <a:latin typeface="Arial" pitchFamily="34" charset="0"/>
                <a:cs typeface="Arial" pitchFamily="34" charset="0"/>
              </a:rPr>
              <a:t>Innovación </a:t>
            </a:r>
            <a:r>
              <a:rPr lang="es-MX" sz="2000" b="1" dirty="0" smtClean="0">
                <a:solidFill>
                  <a:schemeClr val="tx1">
                    <a:lumMod val="65000"/>
                    <a:lumOff val="35000"/>
                  </a:schemeClr>
                </a:solidFill>
                <a:latin typeface="Arial" pitchFamily="34" charset="0"/>
                <a:cs typeface="Arial" pitchFamily="34" charset="0"/>
              </a:rPr>
              <a:t>Educativa</a:t>
            </a:r>
          </a:p>
          <a:p>
            <a:r>
              <a:rPr lang="es-ES" sz="2000" b="1" dirty="0" smtClean="0">
                <a:solidFill>
                  <a:schemeClr val="tx1">
                    <a:lumMod val="65000"/>
                    <a:lumOff val="35000"/>
                  </a:schemeClr>
                </a:solidFill>
                <a:latin typeface="Arial" pitchFamily="34" charset="0"/>
                <a:cs typeface="Arial" pitchFamily="34" charset="0"/>
              </a:rPr>
              <a:t>	3.4 </a:t>
            </a:r>
            <a:r>
              <a:rPr lang="es-ES" sz="2000" b="1" dirty="0">
                <a:solidFill>
                  <a:schemeClr val="tx1">
                    <a:lumMod val="65000"/>
                    <a:lumOff val="35000"/>
                  </a:schemeClr>
                </a:solidFill>
                <a:latin typeface="Arial" pitchFamily="34" charset="0"/>
                <a:cs typeface="Arial" pitchFamily="34" charset="0"/>
              </a:rPr>
              <a:t>Atención Integral al </a:t>
            </a:r>
            <a:r>
              <a:rPr lang="es-ES" sz="2000" b="1" dirty="0" smtClean="0">
                <a:solidFill>
                  <a:schemeClr val="tx1">
                    <a:lumMod val="65000"/>
                    <a:lumOff val="35000"/>
                  </a:schemeClr>
                </a:solidFill>
                <a:latin typeface="Arial" pitchFamily="34" charset="0"/>
                <a:cs typeface="Arial" pitchFamily="34" charset="0"/>
              </a:rPr>
              <a:t>Estudiante</a:t>
            </a:r>
          </a:p>
          <a:p>
            <a:r>
              <a:rPr lang="es-MX" sz="2000" b="1" dirty="0" smtClean="0">
                <a:solidFill>
                  <a:schemeClr val="tx1">
                    <a:lumMod val="65000"/>
                    <a:lumOff val="35000"/>
                  </a:schemeClr>
                </a:solidFill>
                <a:latin typeface="Arial" pitchFamily="34" charset="0"/>
                <a:cs typeface="Arial" pitchFamily="34" charset="0"/>
              </a:rPr>
              <a:t>	3.5 Gestión</a:t>
            </a:r>
          </a:p>
          <a:p>
            <a:endParaRPr lang="es-MX" sz="2000" b="1" dirty="0" smtClean="0">
              <a:solidFill>
                <a:schemeClr val="tx1">
                  <a:lumMod val="65000"/>
                  <a:lumOff val="35000"/>
                </a:schemeClr>
              </a:solidFill>
              <a:latin typeface="Arial" pitchFamily="34" charset="0"/>
              <a:cs typeface="Arial" pitchFamily="34" charset="0"/>
            </a:endParaRPr>
          </a:p>
          <a:p>
            <a:r>
              <a:rPr lang="es-MX" sz="2000" b="1" dirty="0" smtClean="0">
                <a:solidFill>
                  <a:schemeClr val="tx1">
                    <a:lumMod val="65000"/>
                    <a:lumOff val="35000"/>
                  </a:schemeClr>
                </a:solidFill>
                <a:latin typeface="Arial" pitchFamily="34" charset="0"/>
                <a:cs typeface="Arial" pitchFamily="34" charset="0"/>
              </a:rPr>
              <a:t>4. Acciones relevantes en 2012</a:t>
            </a:r>
          </a:p>
          <a:p>
            <a:endParaRPr lang="es-MX" dirty="0">
              <a:solidFill>
                <a:schemeClr val="dk1"/>
              </a:solidFill>
              <a:latin typeface="Gill Sans MT" pitchFamily="34" charset="0"/>
            </a:endParaRPr>
          </a:p>
        </p:txBody>
      </p:sp>
    </p:spTree>
    <p:extLst>
      <p:ext uri="{BB962C8B-B14F-4D97-AF65-F5344CB8AC3E}">
        <p14:creationId xmlns:p14="http://schemas.microsoft.com/office/powerpoint/2010/main" xmlns="" val="3933914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243154" y="2276872"/>
            <a:ext cx="8640960" cy="3600400"/>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2000" dirty="0" smtClean="0">
                <a:solidFill>
                  <a:schemeClr val="tx1">
                    <a:lumMod val="65000"/>
                    <a:lumOff val="35000"/>
                  </a:schemeClr>
                </a:solidFill>
                <a:latin typeface="Arial" pitchFamily="34" charset="0"/>
                <a:cs typeface="Arial" pitchFamily="34" charset="0"/>
              </a:rPr>
              <a:t>Los Cuerpos Académicos han incrementado en términos generales su grado de consolidación. El CA de Teatro mantiene su grado de CAC, gracias a su actividad constante y de alto nivel. Los CA desarrollan un programa de trabajo que abarca publicaciones, participación en congresos, organización de eventos artísticos-académicos y el avance en la habilitación de sus integrantes. El CA de Investigación Musical logró pasar a En Consolidación, al integrar pertinentemente sus actividades y vincularlo a su PE. Los cinco CAEF con los que actualmente cuenta la DES, reorientarán sus programas de trabajo para avanzar en el grado de consolidación.</a:t>
            </a:r>
            <a:endParaRPr lang="es-MX" sz="2000" dirty="0">
              <a:solidFill>
                <a:schemeClr val="tx1">
                  <a:lumMod val="65000"/>
                  <a:lumOff val="35000"/>
                </a:schemeClr>
              </a:solidFill>
              <a:latin typeface="Arial" pitchFamily="34" charset="0"/>
              <a:cs typeface="Arial" pitchFamily="34" charset="0"/>
            </a:endParaRPr>
          </a:p>
        </p:txBody>
      </p:sp>
      <p:sp>
        <p:nvSpPr>
          <p:cNvPr id="8" name="7 Rectángulo"/>
          <p:cNvSpPr/>
          <p:nvPr/>
        </p:nvSpPr>
        <p:spPr>
          <a:xfrm>
            <a:off x="3122660" y="1484784"/>
            <a:ext cx="2898679"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Capacidad Académica</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762223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630362" y="1656333"/>
            <a:ext cx="6543873" cy="400110"/>
          </a:xfrm>
          <a:prstGeom prst="rect">
            <a:avLst/>
          </a:prstGeom>
        </p:spPr>
        <p:txBody>
          <a:bodyPr wrap="square">
            <a:spAutoFit/>
          </a:bodyPr>
          <a:lstStyle/>
          <a:p>
            <a:r>
              <a:rPr lang="es-MX" sz="2000" b="1" dirty="0" smtClean="0">
                <a:solidFill>
                  <a:schemeClr val="tx1">
                    <a:lumMod val="75000"/>
                    <a:lumOff val="25000"/>
                  </a:schemeClr>
                </a:solidFill>
                <a:latin typeface="Arial" pitchFamily="34" charset="0"/>
                <a:cs typeface="Arial" pitchFamily="34" charset="0"/>
              </a:rPr>
              <a:t>Grado de desarrollo de los Cuerpos Académicos </a:t>
            </a:r>
            <a:endParaRPr lang="es-MX" sz="2000" b="1" dirty="0">
              <a:solidFill>
                <a:schemeClr val="tx1">
                  <a:lumMod val="75000"/>
                  <a:lumOff val="25000"/>
                </a:schemeClr>
              </a:solidFill>
              <a:latin typeface="Arial" pitchFamily="34" charset="0"/>
              <a:cs typeface="Arial" pitchFamily="34" charset="0"/>
            </a:endParaRPr>
          </a:p>
        </p:txBody>
      </p:sp>
      <p:sp>
        <p:nvSpPr>
          <p:cNvPr id="7" name="6 Rectángulo"/>
          <p:cNvSpPr/>
          <p:nvPr/>
        </p:nvSpPr>
        <p:spPr>
          <a:xfrm>
            <a:off x="3159687" y="1159297"/>
            <a:ext cx="2898679"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Capacidad Académica</a:t>
            </a:r>
            <a:endParaRPr lang="es-MX" sz="2000" b="1" dirty="0">
              <a:solidFill>
                <a:schemeClr val="tx1">
                  <a:lumMod val="75000"/>
                  <a:lumOff val="25000"/>
                </a:schemeClr>
              </a:solidFill>
              <a:latin typeface="Arial" pitchFamily="34" charset="0"/>
              <a:cs typeface="Arial"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xmlns="" val="2544458365"/>
              </p:ext>
            </p:extLst>
          </p:nvPr>
        </p:nvGraphicFramePr>
        <p:xfrm>
          <a:off x="755576" y="2276872"/>
          <a:ext cx="7939683" cy="4131989"/>
        </p:xfrm>
        <a:graphic>
          <a:graphicData uri="http://schemas.openxmlformats.org/drawingml/2006/table">
            <a:tbl>
              <a:tblPr/>
              <a:tblGrid>
                <a:gridCol w="2030694"/>
                <a:gridCol w="1003585"/>
                <a:gridCol w="1003585"/>
                <a:gridCol w="488496"/>
                <a:gridCol w="742027"/>
                <a:gridCol w="742027"/>
                <a:gridCol w="742027"/>
                <a:gridCol w="593621"/>
                <a:gridCol w="593621"/>
              </a:tblGrid>
              <a:tr h="358922">
                <a:tc>
                  <a:txBody>
                    <a:bodyPr/>
                    <a:lstStyle/>
                    <a:p>
                      <a:pPr algn="ctr" fontAlgn="ctr"/>
                      <a:r>
                        <a:rPr lang="es-MX" sz="1100" b="1" i="0" u="none" strike="noStrike" dirty="0">
                          <a:solidFill>
                            <a:srgbClr val="FFFFFF"/>
                          </a:solidFill>
                          <a:latin typeface="Arial"/>
                        </a:rPr>
                        <a:t>CA</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ctr"/>
                      <a:r>
                        <a:rPr lang="es-MX" sz="1100" b="1" i="0" u="none" strike="noStrike" dirty="0">
                          <a:solidFill>
                            <a:srgbClr val="FFFFFF"/>
                          </a:solidFill>
                          <a:latin typeface="Arial"/>
                        </a:rPr>
                        <a:t>Estatus</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ctr"/>
                      <a:r>
                        <a:rPr lang="es-MX" sz="1100" b="1" i="0" u="none" strike="noStrike" dirty="0">
                          <a:solidFill>
                            <a:srgbClr val="FFFFFF"/>
                          </a:solidFill>
                          <a:latin typeface="Arial"/>
                        </a:rPr>
                        <a:t>Facultad</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ctr"/>
                      <a:r>
                        <a:rPr lang="es-MX" sz="1100" b="1" i="0" u="none" strike="noStrike" dirty="0">
                          <a:solidFill>
                            <a:srgbClr val="FFFFFF"/>
                          </a:solidFill>
                          <a:latin typeface="Arial"/>
                        </a:rPr>
                        <a:t>PTC</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ctr"/>
                      <a:r>
                        <a:rPr lang="es-MX" sz="1100" b="1" i="0" u="none" strike="noStrike" dirty="0">
                          <a:solidFill>
                            <a:srgbClr val="FFFFFF"/>
                          </a:solidFill>
                          <a:latin typeface="Arial"/>
                        </a:rPr>
                        <a:t>% Doctorado</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ctr"/>
                      <a:r>
                        <a:rPr lang="es-MX" sz="1100" b="1" i="0" u="none" strike="noStrike" dirty="0">
                          <a:solidFill>
                            <a:srgbClr val="FFFFFF"/>
                          </a:solidFill>
                          <a:latin typeface="Arial"/>
                        </a:rPr>
                        <a:t>% Maestría</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ctr"/>
                      <a:r>
                        <a:rPr lang="es-MX" sz="1100" b="1" i="0" u="none" strike="noStrike" dirty="0">
                          <a:solidFill>
                            <a:srgbClr val="FFFFFF"/>
                          </a:solidFill>
                          <a:latin typeface="Arial"/>
                        </a:rPr>
                        <a:t>% Perfil </a:t>
                      </a:r>
                      <a:r>
                        <a:rPr lang="es-MX" sz="1100" b="1" i="0" u="none" strike="noStrike" dirty="0" err="1">
                          <a:solidFill>
                            <a:srgbClr val="FFFFFF"/>
                          </a:solidFill>
                          <a:latin typeface="Arial"/>
                        </a:rPr>
                        <a:t>Promep</a:t>
                      </a:r>
                      <a:endParaRPr lang="es-MX" sz="1100" b="1" i="0" u="none" strike="noStrike" dirty="0">
                        <a:solidFill>
                          <a:srgbClr val="FFFFFF"/>
                        </a:solidFill>
                        <a:latin typeface="Arial"/>
                      </a:endParaRP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ctr"/>
                      <a:r>
                        <a:rPr lang="es-MX" sz="1100" b="1" i="0" u="none" strike="noStrike" dirty="0">
                          <a:solidFill>
                            <a:srgbClr val="FFFFFF"/>
                          </a:solidFill>
                          <a:latin typeface="Arial"/>
                        </a:rPr>
                        <a:t>% SNI</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c>
                  <a:txBody>
                    <a:bodyPr/>
                    <a:lstStyle/>
                    <a:p>
                      <a:pPr algn="ctr" fontAlgn="ctr"/>
                      <a:r>
                        <a:rPr lang="es-MX" sz="1100" b="1" i="0" u="none" strike="noStrike">
                          <a:solidFill>
                            <a:srgbClr val="FFFFFF"/>
                          </a:solidFill>
                          <a:latin typeface="Arial"/>
                        </a:rPr>
                        <a:t>LGAC</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8537"/>
                    </a:solidFill>
                  </a:tcPr>
                </a:tc>
              </a:tr>
              <a:tr h="344916">
                <a:tc>
                  <a:txBody>
                    <a:bodyPr/>
                    <a:lstStyle/>
                    <a:p>
                      <a:pPr algn="just" fontAlgn="ctr"/>
                      <a:r>
                        <a:rPr lang="es-MX" sz="1100" b="0" i="0" u="none" strike="noStrike">
                          <a:solidFill>
                            <a:srgbClr val="000000"/>
                          </a:solidFill>
                          <a:latin typeface="Arial"/>
                        </a:rPr>
                        <a:t>Teatro</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r>
                        <a:rPr lang="es-MX" sz="1100" b="0" i="0" u="none" strike="noStrike" dirty="0">
                          <a:solidFill>
                            <a:srgbClr val="000000"/>
                          </a:solidFill>
                          <a:latin typeface="Arial"/>
                        </a:rPr>
                        <a:t>Consolidado                  </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just" fontAlgn="ctr"/>
                      <a:r>
                        <a:rPr lang="es-MX" sz="1100" b="0" i="0" u="none" strike="noStrike" dirty="0">
                          <a:solidFill>
                            <a:srgbClr val="000000"/>
                          </a:solidFill>
                          <a:latin typeface="Arial"/>
                        </a:rPr>
                        <a:t>Facultad de Teatro</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4</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100.00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100.00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100.00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latin typeface="Verdana"/>
                        </a:rPr>
                        <a:t>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512997">
                <a:tc>
                  <a:txBody>
                    <a:bodyPr/>
                    <a:lstStyle/>
                    <a:p>
                      <a:pPr algn="just" fontAlgn="ctr"/>
                      <a:r>
                        <a:rPr lang="es-MX" sz="1100" b="0" i="0" u="none" strike="noStrike" dirty="0">
                          <a:solidFill>
                            <a:srgbClr val="000000"/>
                          </a:solidFill>
                          <a:latin typeface="Arial"/>
                        </a:rPr>
                        <a:t>Guitarra</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r>
                        <a:rPr lang="es-MX" sz="1100" b="0" i="0" u="none" strike="noStrike">
                          <a:solidFill>
                            <a:srgbClr val="000000"/>
                          </a:solidFill>
                          <a:latin typeface="Arial"/>
                        </a:rPr>
                        <a:t>En consolidación          </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just" fontAlgn="ctr"/>
                      <a:r>
                        <a:rPr lang="es-MX" sz="1100" b="0" i="0" u="none" strike="noStrike" dirty="0">
                          <a:solidFill>
                            <a:srgbClr val="000000"/>
                          </a:solidFill>
                          <a:latin typeface="Arial"/>
                        </a:rPr>
                        <a:t>Facultad de Música</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66.67</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66.67</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33.33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latin typeface="Verdana"/>
                        </a:rPr>
                        <a:t>1</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512997">
                <a:tc>
                  <a:txBody>
                    <a:bodyPr/>
                    <a:lstStyle/>
                    <a:p>
                      <a:pPr algn="just" fontAlgn="ctr"/>
                      <a:r>
                        <a:rPr lang="es-MX" sz="1100" b="0" i="0" u="none" strike="noStrike">
                          <a:solidFill>
                            <a:srgbClr val="000000"/>
                          </a:solidFill>
                          <a:latin typeface="Arial"/>
                        </a:rPr>
                        <a:t>Investigación Musical</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r>
                        <a:rPr lang="es-MX" sz="1100" b="0" i="0" u="none" strike="noStrike">
                          <a:solidFill>
                            <a:srgbClr val="000000"/>
                          </a:solidFill>
                          <a:latin typeface="Arial"/>
                        </a:rPr>
                        <a:t>En consolidación            </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just" fontAlgn="ctr"/>
                      <a:r>
                        <a:rPr lang="es-MX" sz="1100" b="0" i="0" u="none" strike="noStrike">
                          <a:solidFill>
                            <a:srgbClr val="000000"/>
                          </a:solidFill>
                          <a:latin typeface="Arial"/>
                        </a:rPr>
                        <a:t>Facultad de Música</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7</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28.57</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71.43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85.71</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14.29</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latin typeface="Verdana"/>
                        </a:rPr>
                        <a:t>5</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512997">
                <a:tc>
                  <a:txBody>
                    <a:bodyPr/>
                    <a:lstStyle/>
                    <a:p>
                      <a:pPr algn="just" fontAlgn="ctr"/>
                      <a:r>
                        <a:rPr lang="es-MX" sz="1100" b="0" i="0" u="none" strike="noStrike">
                          <a:solidFill>
                            <a:srgbClr val="000000"/>
                          </a:solidFill>
                          <a:latin typeface="Arial"/>
                        </a:rPr>
                        <a:t>Arte y Diseño</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r>
                        <a:rPr lang="es-MX" sz="1100" b="0" i="0" u="none" strike="noStrike" dirty="0">
                          <a:solidFill>
                            <a:srgbClr val="000000"/>
                          </a:solidFill>
                          <a:latin typeface="Arial"/>
                        </a:rPr>
                        <a:t>En formación                    </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just" fontAlgn="ctr"/>
                      <a:r>
                        <a:rPr lang="es-MX" sz="1100" b="0" i="0" u="none" strike="noStrike">
                          <a:solidFill>
                            <a:srgbClr val="000000"/>
                          </a:solidFill>
                          <a:latin typeface="Arial"/>
                        </a:rPr>
                        <a:t>Facultad de Artes Plasticas</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5</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20.00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80.00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80.00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latin typeface="Verdana"/>
                        </a:rPr>
                        <a:t>2</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512997">
                <a:tc>
                  <a:txBody>
                    <a:bodyPr/>
                    <a:lstStyle/>
                    <a:p>
                      <a:pPr algn="just" fontAlgn="ctr"/>
                      <a:r>
                        <a:rPr lang="es-MX" sz="1100" b="0" i="0" u="none" strike="noStrike">
                          <a:solidFill>
                            <a:srgbClr val="000000"/>
                          </a:solidFill>
                          <a:latin typeface="Arial"/>
                        </a:rPr>
                        <a:t>Procesos Experimentales Tecno-Artisticos</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r>
                        <a:rPr lang="es-MX" sz="1100" b="0" i="0" u="none" strike="noStrike">
                          <a:solidFill>
                            <a:srgbClr val="000000"/>
                          </a:solidFill>
                          <a:latin typeface="Arial"/>
                        </a:rPr>
                        <a:t>En formación                   </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just" fontAlgn="ctr"/>
                      <a:r>
                        <a:rPr lang="es-MX" sz="1100" b="0" i="0" u="none" strike="noStrike">
                          <a:solidFill>
                            <a:srgbClr val="000000"/>
                          </a:solidFill>
                          <a:latin typeface="Arial"/>
                        </a:rPr>
                        <a:t>Facultad de Artes Plasticas</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100.00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66.67</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latin typeface="Verdana"/>
                        </a:rPr>
                        <a:t>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512997">
                <a:tc>
                  <a:txBody>
                    <a:bodyPr/>
                    <a:lstStyle/>
                    <a:p>
                      <a:pPr algn="just" fontAlgn="ctr"/>
                      <a:r>
                        <a:rPr lang="es-MX" sz="1100" b="0" i="0" u="none" strike="noStrike">
                          <a:solidFill>
                            <a:srgbClr val="000000"/>
                          </a:solidFill>
                          <a:latin typeface="Arial"/>
                        </a:rPr>
                        <a:t>Interpretación e Investigación de la Música  </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r>
                        <a:rPr lang="es-MX" sz="1100" b="0" i="0" u="none" strike="noStrike">
                          <a:solidFill>
                            <a:srgbClr val="000000"/>
                          </a:solidFill>
                          <a:latin typeface="Arial"/>
                        </a:rPr>
                        <a:t>En formación                </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just" fontAlgn="ctr"/>
                      <a:r>
                        <a:rPr lang="es-MX" sz="1100" b="0" i="0" u="none" strike="noStrike">
                          <a:solidFill>
                            <a:srgbClr val="000000"/>
                          </a:solidFill>
                          <a:latin typeface="Arial"/>
                        </a:rPr>
                        <a:t>Facultad de Música</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5</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60.00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40.00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80.00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20.00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latin typeface="Verdana"/>
                        </a:rPr>
                        <a:t>4</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512997">
                <a:tc>
                  <a:txBody>
                    <a:bodyPr/>
                    <a:lstStyle/>
                    <a:p>
                      <a:pPr algn="just" fontAlgn="ctr"/>
                      <a:r>
                        <a:rPr lang="es-MX" sz="1100" b="0" i="0" u="none" strike="noStrike">
                          <a:solidFill>
                            <a:srgbClr val="000000"/>
                          </a:solidFill>
                          <a:latin typeface="Arial"/>
                        </a:rPr>
                        <a:t>Danza Contemporanea</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r>
                        <a:rPr lang="es-MX" sz="1100" b="0" i="0" u="none" strike="noStrike">
                          <a:solidFill>
                            <a:srgbClr val="000000"/>
                          </a:solidFill>
                          <a:latin typeface="Arial"/>
                        </a:rPr>
                        <a:t>En formación                    </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just" fontAlgn="ctr"/>
                      <a:r>
                        <a:rPr lang="es-MX" sz="1100" b="0" i="0" u="none" strike="noStrike">
                          <a:solidFill>
                            <a:srgbClr val="000000"/>
                          </a:solidFill>
                          <a:latin typeface="Arial"/>
                        </a:rPr>
                        <a:t>Facultad de Danza</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33.33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66.67</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66.67</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0.00</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latin typeface="Verdana"/>
                        </a:rPr>
                        <a:t>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350169">
                <a:tc>
                  <a:txBody>
                    <a:bodyPr/>
                    <a:lstStyle/>
                    <a:p>
                      <a:pPr algn="just" fontAlgn="ctr"/>
                      <a:r>
                        <a:rPr lang="es-MX" sz="1100" b="0" i="0" u="none" strike="noStrike">
                          <a:solidFill>
                            <a:srgbClr val="000000"/>
                          </a:solidFill>
                          <a:latin typeface="Arial"/>
                        </a:rPr>
                        <a:t>Alternativas del Arte</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r>
                        <a:rPr lang="es-MX" sz="1100" b="0" i="0" u="none" strike="noStrike">
                          <a:solidFill>
                            <a:srgbClr val="000000"/>
                          </a:solidFill>
                          <a:latin typeface="Arial"/>
                        </a:rPr>
                        <a:t>En formación    </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just" fontAlgn="ctr"/>
                      <a:r>
                        <a:rPr lang="es-MX" sz="1100" b="0" i="0" u="none" strike="noStrike">
                          <a:solidFill>
                            <a:srgbClr val="000000"/>
                          </a:solidFill>
                          <a:latin typeface="Arial"/>
                        </a:rPr>
                        <a:t>Instituto de Artes Plasticas</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a:solidFill>
                            <a:srgbClr val="000000"/>
                          </a:solidFill>
                          <a:latin typeface="Arial"/>
                        </a:rPr>
                        <a:t>33.33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33.33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66.67</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solidFill>
                            <a:srgbClr val="000000"/>
                          </a:solidFill>
                          <a:latin typeface="Arial"/>
                        </a:rPr>
                        <a:t>33.33</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s-MX" sz="1100" b="0" i="0" u="none" strike="noStrike" dirty="0">
                          <a:latin typeface="Verdana"/>
                        </a:rPr>
                        <a:t>1</a:t>
                      </a:r>
                    </a:p>
                  </a:txBody>
                  <a:tcPr marL="5663" marR="5663" marT="56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bl>
          </a:graphicData>
        </a:graphic>
      </p:graphicFrame>
    </p:spTree>
    <p:extLst>
      <p:ext uri="{BB962C8B-B14F-4D97-AF65-F5344CB8AC3E}">
        <p14:creationId xmlns:p14="http://schemas.microsoft.com/office/powerpoint/2010/main" xmlns="" val="783592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351166" y="1844824"/>
            <a:ext cx="8424936" cy="1015663"/>
          </a:xfrm>
          <a:prstGeom prst="rect">
            <a:avLst/>
          </a:prstGeom>
        </p:spPr>
        <p:txBody>
          <a:bodyPr wrap="square">
            <a:spAutoFit/>
          </a:bodyPr>
          <a:lstStyle/>
          <a:p>
            <a:r>
              <a:rPr lang="es-MX" sz="2000" b="1" dirty="0" smtClean="0">
                <a:solidFill>
                  <a:schemeClr val="tx1">
                    <a:lumMod val="75000"/>
                    <a:lumOff val="25000"/>
                  </a:schemeClr>
                </a:solidFill>
                <a:latin typeface="Arial" pitchFamily="34" charset="0"/>
                <a:cs typeface="Arial" pitchFamily="34" charset="0"/>
              </a:rPr>
              <a:t>Distribución de Cuerpos Académicos por nivel de consolidación </a:t>
            </a:r>
            <a:r>
              <a:rPr lang="es-ES_tradnl" sz="2000" b="1" dirty="0" smtClean="0">
                <a:solidFill>
                  <a:schemeClr val="tx1">
                    <a:lumMod val="75000"/>
                    <a:lumOff val="25000"/>
                  </a:schemeClr>
                </a:solidFill>
                <a:latin typeface="Arial" pitchFamily="34" charset="0"/>
                <a:cs typeface="Arial" pitchFamily="34" charset="0"/>
              </a:rPr>
              <a:t>y </a:t>
            </a:r>
          </a:p>
          <a:p>
            <a:r>
              <a:rPr lang="es-ES_tradnl" sz="2000" b="1" dirty="0" smtClean="0">
                <a:solidFill>
                  <a:schemeClr val="tx1">
                    <a:lumMod val="75000"/>
                    <a:lumOff val="25000"/>
                  </a:schemeClr>
                </a:solidFill>
                <a:latin typeface="Arial" pitchFamily="34" charset="0"/>
                <a:cs typeface="Arial" pitchFamily="34" charset="0"/>
              </a:rPr>
              <a:t>sus LGAC de 2003-2013</a:t>
            </a:r>
          </a:p>
          <a:p>
            <a:r>
              <a:rPr lang="es-MX" sz="2000" b="1" dirty="0" smtClean="0">
                <a:solidFill>
                  <a:schemeClr val="tx1">
                    <a:lumMod val="75000"/>
                    <a:lumOff val="25000"/>
                  </a:schemeClr>
                </a:solidFill>
                <a:latin typeface="Arial" pitchFamily="34" charset="0"/>
                <a:cs typeface="Arial" pitchFamily="34" charset="0"/>
              </a:rPr>
              <a:t>Proyección a 2015</a:t>
            </a:r>
          </a:p>
        </p:txBody>
      </p:sp>
      <p:sp>
        <p:nvSpPr>
          <p:cNvPr id="7" name="6 Rectángulo"/>
          <p:cNvSpPr/>
          <p:nvPr/>
        </p:nvSpPr>
        <p:spPr>
          <a:xfrm>
            <a:off x="3114295" y="1232871"/>
            <a:ext cx="2898679"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Capacidad Académica</a:t>
            </a:r>
            <a:endParaRPr lang="es-MX" sz="2000" b="1" dirty="0">
              <a:solidFill>
                <a:schemeClr val="tx1">
                  <a:lumMod val="75000"/>
                  <a:lumOff val="25000"/>
                </a:schemeClr>
              </a:solidFill>
              <a:latin typeface="Arial" pitchFamily="34" charset="0"/>
              <a:cs typeface="Arial" pitchFamily="34" charset="0"/>
            </a:endParaRPr>
          </a:p>
        </p:txBody>
      </p:sp>
      <p:graphicFrame>
        <p:nvGraphicFramePr>
          <p:cNvPr id="8" name="Chart 2"/>
          <p:cNvGraphicFramePr>
            <a:graphicFrameLocks/>
          </p:cNvGraphicFramePr>
          <p:nvPr>
            <p:extLst>
              <p:ext uri="{D42A27DB-BD31-4B8C-83A1-F6EECF244321}">
                <p14:modId xmlns:p14="http://schemas.microsoft.com/office/powerpoint/2010/main" xmlns="" val="3166546072"/>
              </p:ext>
            </p:extLst>
          </p:nvPr>
        </p:nvGraphicFramePr>
        <p:xfrm>
          <a:off x="809817" y="2996952"/>
          <a:ext cx="7507634" cy="3411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60769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3114294" y="1221986"/>
            <a:ext cx="2898679"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Capacidad Académica</a:t>
            </a:r>
            <a:endParaRPr lang="es-MX" sz="2000" b="1" dirty="0">
              <a:solidFill>
                <a:schemeClr val="tx1">
                  <a:lumMod val="75000"/>
                  <a:lumOff val="25000"/>
                </a:schemeClr>
              </a:solidFill>
              <a:latin typeface="Arial" pitchFamily="34" charset="0"/>
              <a:cs typeface="Arial" pitchFamily="34" charset="0"/>
            </a:endParaRPr>
          </a:p>
        </p:txBody>
      </p:sp>
      <p:sp>
        <p:nvSpPr>
          <p:cNvPr id="7" name="6 Rectángulo"/>
          <p:cNvSpPr/>
          <p:nvPr/>
        </p:nvSpPr>
        <p:spPr>
          <a:xfrm>
            <a:off x="207149" y="2204863"/>
            <a:ext cx="8712968" cy="2031325"/>
          </a:xfrm>
          <a:prstGeom prst="rect">
            <a:avLst/>
          </a:prstGeom>
        </p:spPr>
        <p:txBody>
          <a:bodyPr wrap="square">
            <a:spAutoFit/>
          </a:bodyPr>
          <a:lstStyle/>
          <a:p>
            <a:pPr algn="just"/>
            <a:r>
              <a:rPr lang="es-MX" dirty="0">
                <a:solidFill>
                  <a:schemeClr val="tx1">
                    <a:lumMod val="65000"/>
                    <a:lumOff val="35000"/>
                  </a:schemeClr>
                </a:solidFill>
                <a:latin typeface="Arial" pitchFamily="34" charset="0"/>
                <a:cs typeface="Arial" pitchFamily="34" charset="0"/>
              </a:rPr>
              <a:t>E</a:t>
            </a:r>
            <a:r>
              <a:rPr lang="es-MX" dirty="0" smtClean="0">
                <a:solidFill>
                  <a:schemeClr val="tx1">
                    <a:lumMod val="65000"/>
                    <a:lumOff val="35000"/>
                  </a:schemeClr>
                </a:solidFill>
                <a:latin typeface="Arial" pitchFamily="34" charset="0"/>
                <a:cs typeface="Arial" pitchFamily="34" charset="0"/>
              </a:rPr>
              <a:t>l programa </a:t>
            </a:r>
            <a:r>
              <a:rPr lang="es-MX" dirty="0">
                <a:solidFill>
                  <a:schemeClr val="tx1">
                    <a:lumMod val="65000"/>
                    <a:lumOff val="35000"/>
                  </a:schemeClr>
                </a:solidFill>
                <a:latin typeface="Arial" pitchFamily="34" charset="0"/>
                <a:cs typeface="Arial" pitchFamily="34" charset="0"/>
              </a:rPr>
              <a:t>de tutorías </a:t>
            </a:r>
            <a:r>
              <a:rPr lang="es-MX" dirty="0" smtClean="0">
                <a:solidFill>
                  <a:schemeClr val="tx1">
                    <a:lumMod val="65000"/>
                    <a:lumOff val="35000"/>
                  </a:schemeClr>
                </a:solidFill>
                <a:latin typeface="Arial" pitchFamily="34" charset="0"/>
                <a:cs typeface="Arial" pitchFamily="34" charset="0"/>
              </a:rPr>
              <a:t>ha permitido elevar el </a:t>
            </a:r>
            <a:r>
              <a:rPr lang="es-MX" dirty="0">
                <a:solidFill>
                  <a:schemeClr val="tx1">
                    <a:lumMod val="65000"/>
                    <a:lumOff val="35000"/>
                  </a:schemeClr>
                </a:solidFill>
                <a:latin typeface="Arial" pitchFamily="34" charset="0"/>
                <a:cs typeface="Arial" pitchFamily="34" charset="0"/>
              </a:rPr>
              <a:t>índice de retención y permanencia en el </a:t>
            </a:r>
            <a:r>
              <a:rPr lang="es-MX" dirty="0" smtClean="0">
                <a:solidFill>
                  <a:schemeClr val="tx1">
                    <a:lumMod val="65000"/>
                    <a:lumOff val="35000"/>
                  </a:schemeClr>
                </a:solidFill>
                <a:latin typeface="Arial" pitchFamily="34" charset="0"/>
                <a:cs typeface="Arial" pitchFamily="34" charset="0"/>
              </a:rPr>
              <a:t>programa educativo, </a:t>
            </a:r>
            <a:r>
              <a:rPr lang="es-MX" dirty="0">
                <a:solidFill>
                  <a:schemeClr val="tx1">
                    <a:lumMod val="65000"/>
                    <a:lumOff val="35000"/>
                  </a:schemeClr>
                </a:solidFill>
                <a:latin typeface="Arial" pitchFamily="34" charset="0"/>
                <a:cs typeface="Arial" pitchFamily="34" charset="0"/>
              </a:rPr>
              <a:t>redundando en un aumento de la matrícula y una demanda alta. </a:t>
            </a:r>
            <a:r>
              <a:rPr lang="es-MX" dirty="0" smtClean="0">
                <a:solidFill>
                  <a:schemeClr val="tx1">
                    <a:lumMod val="65000"/>
                    <a:lumOff val="35000"/>
                  </a:schemeClr>
                </a:solidFill>
                <a:latin typeface="Arial" pitchFamily="34" charset="0"/>
                <a:cs typeface="Arial" pitchFamily="34" charset="0"/>
              </a:rPr>
              <a:t>Del </a:t>
            </a:r>
            <a:r>
              <a:rPr lang="es-MX" dirty="0">
                <a:solidFill>
                  <a:schemeClr val="tx1">
                    <a:lumMod val="65000"/>
                    <a:lumOff val="35000"/>
                  </a:schemeClr>
                </a:solidFill>
                <a:latin typeface="Arial" pitchFamily="34" charset="0"/>
                <a:cs typeface="Arial" pitchFamily="34" charset="0"/>
              </a:rPr>
              <a:t>mismo </a:t>
            </a:r>
            <a:r>
              <a:rPr lang="es-MX" dirty="0" smtClean="0">
                <a:solidFill>
                  <a:schemeClr val="tx1">
                    <a:lumMod val="65000"/>
                    <a:lumOff val="35000"/>
                  </a:schemeClr>
                </a:solidFill>
                <a:latin typeface="Arial" pitchFamily="34" charset="0"/>
                <a:cs typeface="Arial" pitchFamily="34" charset="0"/>
              </a:rPr>
              <a:t>modo, </a:t>
            </a:r>
            <a:r>
              <a:rPr lang="es-MX" dirty="0">
                <a:solidFill>
                  <a:schemeClr val="tx1">
                    <a:lumMod val="65000"/>
                    <a:lumOff val="35000"/>
                  </a:schemeClr>
                </a:solidFill>
                <a:latin typeface="Arial" pitchFamily="34" charset="0"/>
                <a:cs typeface="Arial" pitchFamily="34" charset="0"/>
              </a:rPr>
              <a:t>los estudiantes de la DES Artes </a:t>
            </a:r>
            <a:r>
              <a:rPr lang="es-MX" dirty="0" smtClean="0">
                <a:solidFill>
                  <a:schemeClr val="tx1">
                    <a:lumMod val="65000"/>
                    <a:lumOff val="35000"/>
                  </a:schemeClr>
                </a:solidFill>
                <a:latin typeface="Arial" pitchFamily="34" charset="0"/>
                <a:cs typeface="Arial" pitchFamily="34" charset="0"/>
              </a:rPr>
              <a:t>tienen la </a:t>
            </a:r>
            <a:r>
              <a:rPr lang="es-MX" dirty="0">
                <a:solidFill>
                  <a:schemeClr val="tx1">
                    <a:lumMod val="65000"/>
                    <a:lumOff val="35000"/>
                  </a:schemeClr>
                </a:solidFill>
                <a:latin typeface="Arial" pitchFamily="34" charset="0"/>
                <a:cs typeface="Arial" pitchFamily="34" charset="0"/>
              </a:rPr>
              <a:t>oportunidad de realizar tutorías artísticas, estancias y servicio social al interior de grupos de prestigio internacional como la Orquesta Sinfónica de Xalapa, las Compañías profesionales de Danza y Teatro, entre otros</a:t>
            </a:r>
            <a:r>
              <a:rPr lang="es-MX" dirty="0" smtClean="0">
                <a:solidFill>
                  <a:schemeClr val="tx1">
                    <a:lumMod val="65000"/>
                    <a:lumOff val="35000"/>
                  </a:schemeClr>
                </a:solidFill>
                <a:latin typeface="Arial" pitchFamily="34" charset="0"/>
                <a:cs typeface="Arial" pitchFamily="34" charset="0"/>
              </a:rPr>
              <a:t>. La tabla indica el número de académicos que imparten tutoría académica por facultad.</a:t>
            </a:r>
          </a:p>
        </p:txBody>
      </p:sp>
      <p:graphicFrame>
        <p:nvGraphicFramePr>
          <p:cNvPr id="8" name="7 Tabla"/>
          <p:cNvGraphicFramePr>
            <a:graphicFrameLocks noGrp="1"/>
          </p:cNvGraphicFramePr>
          <p:nvPr>
            <p:extLst>
              <p:ext uri="{D42A27DB-BD31-4B8C-83A1-F6EECF244321}">
                <p14:modId xmlns:p14="http://schemas.microsoft.com/office/powerpoint/2010/main" xmlns="" val="1697281004"/>
              </p:ext>
            </p:extLst>
          </p:nvPr>
        </p:nvGraphicFramePr>
        <p:xfrm>
          <a:off x="2904461" y="4437112"/>
          <a:ext cx="3672408" cy="2088234"/>
        </p:xfrm>
        <a:graphic>
          <a:graphicData uri="http://schemas.openxmlformats.org/drawingml/2006/table">
            <a:tbl>
              <a:tblPr/>
              <a:tblGrid>
                <a:gridCol w="2520280"/>
                <a:gridCol w="1152128"/>
              </a:tblGrid>
              <a:tr h="348039">
                <a:tc>
                  <a:txBody>
                    <a:bodyPr/>
                    <a:lstStyle/>
                    <a:p>
                      <a:pPr algn="ctr" fontAlgn="b"/>
                      <a:r>
                        <a:rPr lang="es-MX" sz="1800" b="1" i="0" u="none" strike="noStrike" dirty="0">
                          <a:latin typeface="Gill Sans MT" pitchFamily="34" charset="0"/>
                        </a:rPr>
                        <a:t>Facultad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MX" sz="1800" b="1" i="0" u="none" strike="noStrike">
                          <a:latin typeface="Gill Sans MT" pitchFamily="34" charset="0"/>
                        </a:rPr>
                        <a:t>Tutores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48039">
                <a:tc>
                  <a:txBody>
                    <a:bodyPr/>
                    <a:lstStyle/>
                    <a:p>
                      <a:pPr algn="just" fontAlgn="ctr"/>
                      <a:r>
                        <a:rPr lang="es-MX" sz="1800" b="0" i="0" u="none" strike="noStrike" dirty="0">
                          <a:solidFill>
                            <a:srgbClr val="000000"/>
                          </a:solidFill>
                          <a:latin typeface="Gill Sans MT" pitchFamily="34" charset="0"/>
                        </a:rPr>
                        <a:t>Facultad de Artes Plásticas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MX" sz="1800" b="0" i="0" u="none" strike="noStrike" dirty="0" smtClean="0">
                          <a:latin typeface="Gill Sans MT" pitchFamily="34" charset="0"/>
                        </a:rPr>
                        <a:t>32</a:t>
                      </a:r>
                      <a:endParaRPr lang="es-MX" sz="1800" b="0" i="0" u="none" strike="noStrike" dirty="0">
                        <a:latin typeface="Gill Sans MT"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48039">
                <a:tc>
                  <a:txBody>
                    <a:bodyPr/>
                    <a:lstStyle/>
                    <a:p>
                      <a:pPr algn="just" fontAlgn="ctr"/>
                      <a:r>
                        <a:rPr lang="es-MX" sz="1800" b="0" i="0" u="none" strike="noStrike">
                          <a:solidFill>
                            <a:srgbClr val="000000"/>
                          </a:solidFill>
                          <a:latin typeface="Gill Sans MT" pitchFamily="34" charset="0"/>
                        </a:rPr>
                        <a:t>Facultad de Danza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MX" sz="1800" b="0" i="0" u="none" strike="noStrike" dirty="0" smtClean="0">
                          <a:latin typeface="Gill Sans MT" pitchFamily="34" charset="0"/>
                        </a:rPr>
                        <a:t>14</a:t>
                      </a:r>
                      <a:endParaRPr lang="es-MX" sz="1800" b="0" i="0" u="none" strike="noStrike" dirty="0">
                        <a:latin typeface="Gill Sans MT"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48039">
                <a:tc>
                  <a:txBody>
                    <a:bodyPr/>
                    <a:lstStyle/>
                    <a:p>
                      <a:pPr algn="just" fontAlgn="ctr"/>
                      <a:r>
                        <a:rPr lang="es-MX" sz="1800" b="0" i="0" u="none" strike="noStrike" dirty="0">
                          <a:solidFill>
                            <a:srgbClr val="000000"/>
                          </a:solidFill>
                          <a:latin typeface="Gill Sans MT" pitchFamily="34" charset="0"/>
                        </a:rPr>
                        <a:t>Facultad de Música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MX" sz="1800" b="0" i="0" u="none" strike="noStrike" dirty="0" smtClean="0">
                          <a:latin typeface="Gill Sans MT" pitchFamily="34" charset="0"/>
                        </a:rPr>
                        <a:t>32</a:t>
                      </a:r>
                      <a:endParaRPr lang="es-MX" sz="1800" b="0" i="0" u="none" strike="noStrike" dirty="0">
                        <a:latin typeface="Gill Sans MT"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48039">
                <a:tc>
                  <a:txBody>
                    <a:bodyPr/>
                    <a:lstStyle/>
                    <a:p>
                      <a:pPr algn="just" fontAlgn="ctr"/>
                      <a:r>
                        <a:rPr lang="es-MX" sz="1800" b="0" i="0" u="none" strike="noStrike">
                          <a:solidFill>
                            <a:srgbClr val="000000"/>
                          </a:solidFill>
                          <a:latin typeface="Gill Sans MT" pitchFamily="34" charset="0"/>
                        </a:rPr>
                        <a:t>Facultad de Teatro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MX" sz="1800" b="0" i="0" u="none" strike="noStrike" dirty="0" smtClean="0">
                          <a:latin typeface="Gill Sans MT" pitchFamily="34" charset="0"/>
                        </a:rPr>
                        <a:t>18</a:t>
                      </a:r>
                      <a:endParaRPr lang="es-MX" sz="1800" b="0" i="0" u="none" strike="noStrike" dirty="0">
                        <a:latin typeface="Gill Sans MT"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48039">
                <a:tc>
                  <a:txBody>
                    <a:bodyPr/>
                    <a:lstStyle/>
                    <a:p>
                      <a:pPr algn="l" fontAlgn="b"/>
                      <a:r>
                        <a:rPr lang="es-MX" sz="1800" b="1" i="0" u="none" strike="noStrike" dirty="0">
                          <a:latin typeface="Gill Sans MT"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MX" sz="1800" b="1" i="0" u="none" strike="noStrike" dirty="0">
                          <a:latin typeface="Gill Sans MT" pitchFamily="34" charset="0"/>
                        </a:rPr>
                        <a:t>9</a:t>
                      </a:r>
                      <a:r>
                        <a:rPr lang="es-MX" sz="1800" b="1" i="0" u="none" strike="noStrike" dirty="0" smtClean="0">
                          <a:latin typeface="Gill Sans MT" pitchFamily="34" charset="0"/>
                        </a:rPr>
                        <a:t>6</a:t>
                      </a:r>
                      <a:endParaRPr lang="es-MX" sz="1800" b="1" i="0" u="none" strike="noStrike" dirty="0">
                        <a:latin typeface="Gill Sans MT"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spTree>
    <p:extLst>
      <p:ext uri="{BB962C8B-B14F-4D97-AF65-F5344CB8AC3E}">
        <p14:creationId xmlns:p14="http://schemas.microsoft.com/office/powerpoint/2010/main" xmlns="" val="3349247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0" y="3371800"/>
            <a:ext cx="9144000" cy="400110"/>
          </a:xfrm>
          <a:prstGeom prst="rect">
            <a:avLst/>
          </a:prstGeom>
        </p:spPr>
        <p:txBody>
          <a:bodyPr wrap="square">
            <a:spAutoFit/>
          </a:bodyPr>
          <a:lstStyle/>
          <a:p>
            <a:pPr algn="ctr" eaLnBrk="0" hangingPunct="0"/>
            <a:r>
              <a:rPr lang="es-ES" sz="2000" b="1" dirty="0" smtClean="0">
                <a:solidFill>
                  <a:schemeClr val="tx1">
                    <a:lumMod val="75000"/>
                    <a:lumOff val="25000"/>
                  </a:schemeClr>
                </a:solidFill>
                <a:latin typeface="Arial" pitchFamily="34" charset="0"/>
                <a:cs typeface="Arial" pitchFamily="34" charset="0"/>
              </a:rPr>
              <a:t>3.3. Innovación Educativa</a:t>
            </a:r>
            <a:endParaRPr lang="es-ES"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3396931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243154" y="3429000"/>
            <a:ext cx="8640960" cy="1754326"/>
          </a:xfrm>
          <a:prstGeom prst="rect">
            <a:avLst/>
          </a:prstGeom>
        </p:spPr>
        <p:txBody>
          <a:bodyPr wrap="square">
            <a:spAutoFit/>
          </a:bodyPr>
          <a:lstStyle/>
          <a:p>
            <a:pPr algn="just"/>
            <a:r>
              <a:rPr lang="es-MX" dirty="0">
                <a:solidFill>
                  <a:schemeClr val="tx1">
                    <a:lumMod val="65000"/>
                    <a:lumOff val="35000"/>
                  </a:schemeClr>
                </a:solidFill>
                <a:latin typeface="Arial" pitchFamily="34" charset="0"/>
                <a:cs typeface="Arial" pitchFamily="34" charset="0"/>
              </a:rPr>
              <a:t>El nuevo diseño de los PE se adecúa a las cambiantes necesidades del mundo artístico y laboral contemporáneo, hemos aportado a nuestros estudiantes el manejo de las </a:t>
            </a:r>
            <a:r>
              <a:rPr lang="es-MX" dirty="0" err="1">
                <a:solidFill>
                  <a:schemeClr val="tx1">
                    <a:lumMod val="65000"/>
                    <a:lumOff val="35000"/>
                  </a:schemeClr>
                </a:solidFill>
                <a:latin typeface="Arial" pitchFamily="34" charset="0"/>
                <a:cs typeface="Arial" pitchFamily="34" charset="0"/>
              </a:rPr>
              <a:t>TIC´s</a:t>
            </a:r>
            <a:r>
              <a:rPr lang="es-MX" dirty="0">
                <a:solidFill>
                  <a:schemeClr val="tx1">
                    <a:lumMod val="65000"/>
                    <a:lumOff val="35000"/>
                  </a:schemeClr>
                </a:solidFill>
                <a:latin typeface="Arial" pitchFamily="34" charset="0"/>
                <a:cs typeface="Arial" pitchFamily="34" charset="0"/>
              </a:rPr>
              <a:t> como herramienta de aprendizaje autónomo multimodal</a:t>
            </a:r>
            <a:r>
              <a:rPr lang="es-MX" dirty="0" smtClean="0">
                <a:solidFill>
                  <a:schemeClr val="tx1">
                    <a:lumMod val="65000"/>
                    <a:lumOff val="35000"/>
                  </a:schemeClr>
                </a:solidFill>
                <a:latin typeface="Arial" pitchFamily="34" charset="0"/>
                <a:cs typeface="Arial" pitchFamily="34" charset="0"/>
              </a:rPr>
              <a:t>. </a:t>
            </a:r>
          </a:p>
          <a:p>
            <a:pPr algn="just"/>
            <a:r>
              <a:rPr lang="es-MX" dirty="0" smtClean="0">
                <a:solidFill>
                  <a:schemeClr val="tx1">
                    <a:lumMod val="65000"/>
                    <a:lumOff val="35000"/>
                  </a:schemeClr>
                </a:solidFill>
                <a:latin typeface="Arial" pitchFamily="34" charset="0"/>
                <a:cs typeface="Arial" pitchFamily="34" charset="0"/>
              </a:rPr>
              <a:t>Además se realizan </a:t>
            </a:r>
            <a:r>
              <a:rPr lang="es-MX" dirty="0">
                <a:solidFill>
                  <a:schemeClr val="tx1">
                    <a:lumMod val="65000"/>
                    <a:lumOff val="35000"/>
                  </a:schemeClr>
                </a:solidFill>
                <a:latin typeface="Arial" pitchFamily="34" charset="0"/>
                <a:cs typeface="Arial" pitchFamily="34" charset="0"/>
              </a:rPr>
              <a:t>cursos con invitados de alto </a:t>
            </a:r>
            <a:r>
              <a:rPr lang="es-MX" dirty="0" smtClean="0">
                <a:solidFill>
                  <a:schemeClr val="tx1">
                    <a:lumMod val="65000"/>
                    <a:lumOff val="35000"/>
                  </a:schemeClr>
                </a:solidFill>
                <a:latin typeface="Arial" pitchFamily="34" charset="0"/>
                <a:cs typeface="Arial" pitchFamily="34" charset="0"/>
              </a:rPr>
              <a:t>nivel </a:t>
            </a:r>
            <a:r>
              <a:rPr lang="es-MX" dirty="0">
                <a:solidFill>
                  <a:schemeClr val="tx1">
                    <a:lumMod val="65000"/>
                    <a:lumOff val="35000"/>
                  </a:schemeClr>
                </a:solidFill>
                <a:latin typeface="Arial" pitchFamily="34" charset="0"/>
                <a:cs typeface="Arial" pitchFamily="34" charset="0"/>
              </a:rPr>
              <a:t>que </a:t>
            </a:r>
            <a:r>
              <a:rPr lang="es-MX" dirty="0" smtClean="0">
                <a:solidFill>
                  <a:schemeClr val="tx1">
                    <a:lumMod val="65000"/>
                    <a:lumOff val="35000"/>
                  </a:schemeClr>
                </a:solidFill>
                <a:latin typeface="Arial" pitchFamily="34" charset="0"/>
                <a:cs typeface="Arial" pitchFamily="34" charset="0"/>
              </a:rPr>
              <a:t>fortalecen las actividades artístico- académicas y refuerzan el prestigio y la calidad de la </a:t>
            </a:r>
            <a:r>
              <a:rPr lang="es-MX" dirty="0" err="1" smtClean="0">
                <a:solidFill>
                  <a:schemeClr val="tx1">
                    <a:lumMod val="65000"/>
                    <a:lumOff val="35000"/>
                  </a:schemeClr>
                </a:solidFill>
                <a:latin typeface="Arial" pitchFamily="34" charset="0"/>
                <a:cs typeface="Arial" pitchFamily="34" charset="0"/>
              </a:rPr>
              <a:t>curricula</a:t>
            </a:r>
            <a:r>
              <a:rPr lang="es-MX" dirty="0" smtClean="0">
                <a:solidFill>
                  <a:schemeClr val="tx1">
                    <a:lumMod val="65000"/>
                    <a:lumOff val="35000"/>
                  </a:schemeClr>
                </a:solidFill>
                <a:latin typeface="Arial" pitchFamily="34" charset="0"/>
                <a:cs typeface="Arial" pitchFamily="34" charset="0"/>
              </a:rPr>
              <a:t> en los PE del Área.</a:t>
            </a:r>
          </a:p>
        </p:txBody>
      </p:sp>
      <p:sp>
        <p:nvSpPr>
          <p:cNvPr id="7" name="Rectangle 1"/>
          <p:cNvSpPr>
            <a:spLocks noChangeArrowheads="1"/>
          </p:cNvSpPr>
          <p:nvPr/>
        </p:nvSpPr>
        <p:spPr bwMode="auto">
          <a:xfrm>
            <a:off x="177889" y="2502770"/>
            <a:ext cx="806489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lumMod val="75000"/>
                    <a:lumOff val="25000"/>
                  </a:schemeClr>
                </a:solidFill>
                <a:effectLst/>
                <a:latin typeface="Arial" pitchFamily="34" charset="0"/>
                <a:ea typeface="Times New Roman" pitchFamily="18" charset="0"/>
                <a:cs typeface="Arial" pitchFamily="34" charset="0"/>
              </a:rPr>
              <a:t>Rediseño y actualización de los planes y programas de estudio.</a:t>
            </a:r>
            <a:endParaRPr kumimoji="0" lang="es-ES" sz="2000" b="1" i="0" u="none" strike="noStrike" cap="none" normalizeH="0" baseline="0" dirty="0" smtClean="0">
              <a:ln>
                <a:noFill/>
              </a:ln>
              <a:solidFill>
                <a:schemeClr val="tx1">
                  <a:lumMod val="75000"/>
                  <a:lumOff val="25000"/>
                </a:schemeClr>
              </a:solidFill>
              <a:effectLst/>
              <a:latin typeface="Arial" pitchFamily="34" charset="0"/>
              <a:cs typeface="Arial" pitchFamily="34" charset="0"/>
            </a:endParaRPr>
          </a:p>
        </p:txBody>
      </p:sp>
      <p:sp>
        <p:nvSpPr>
          <p:cNvPr id="8" name="7 Rectángulo"/>
          <p:cNvSpPr/>
          <p:nvPr/>
        </p:nvSpPr>
        <p:spPr>
          <a:xfrm>
            <a:off x="3028754" y="1365476"/>
            <a:ext cx="2821606"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Innovación Educativa</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3136712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Rectangle 1"/>
          <p:cNvSpPr>
            <a:spLocks noChangeArrowheads="1"/>
          </p:cNvSpPr>
          <p:nvPr/>
        </p:nvSpPr>
        <p:spPr bwMode="auto">
          <a:xfrm>
            <a:off x="192653" y="3402578"/>
            <a:ext cx="873760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a:r>
              <a:rPr lang="es-MX" dirty="0" smtClean="0">
                <a:solidFill>
                  <a:schemeClr val="tx1">
                    <a:lumMod val="65000"/>
                    <a:lumOff val="35000"/>
                  </a:schemeClr>
                </a:solidFill>
                <a:latin typeface="Arial" pitchFamily="34" charset="0"/>
                <a:cs typeface="Arial" pitchFamily="34" charset="0"/>
              </a:rPr>
              <a:t>Los </a:t>
            </a:r>
            <a:r>
              <a:rPr lang="es-MX" dirty="0">
                <a:solidFill>
                  <a:schemeClr val="tx1">
                    <a:lumMod val="65000"/>
                    <a:lumOff val="35000"/>
                  </a:schemeClr>
                </a:solidFill>
                <a:latin typeface="Arial" pitchFamily="34" charset="0"/>
                <a:cs typeface="Arial" pitchFamily="34" charset="0"/>
              </a:rPr>
              <a:t>PE de la DES participan del programa institucional de capacitación y actualización del personal académico, específicamente se han incorporado 103 docentes al proyecto AULA  (35 PTC) que es un espacio que promueve la mejora en los procesos de enseñanza aprendizaje impulsando una cultura de la innovación continua y el uso de tecnología educativa desde un enfoque centrado en el estudiante como estrategia para consolidar el Modelo Educativo </a:t>
            </a:r>
            <a:r>
              <a:rPr lang="es-MX" dirty="0" smtClean="0">
                <a:solidFill>
                  <a:schemeClr val="tx1">
                    <a:lumMod val="65000"/>
                    <a:lumOff val="35000"/>
                  </a:schemeClr>
                </a:solidFill>
                <a:latin typeface="Arial" pitchFamily="34" charset="0"/>
                <a:cs typeface="Arial" pitchFamily="34" charset="0"/>
              </a:rPr>
              <a:t>Institucional y </a:t>
            </a:r>
            <a:r>
              <a:rPr lang="es-MX" dirty="0">
                <a:solidFill>
                  <a:schemeClr val="tx1">
                    <a:lumMod val="65000"/>
                    <a:lumOff val="35000"/>
                  </a:schemeClr>
                </a:solidFill>
                <a:latin typeface="Arial" pitchFamily="34" charset="0"/>
                <a:cs typeface="Arial" pitchFamily="34" charset="0"/>
              </a:rPr>
              <a:t>se han realizado talleres para el desarrollo de cursos bajo el modelo competencial. </a:t>
            </a:r>
            <a:endParaRPr lang="es-MX" dirty="0" smtClean="0">
              <a:solidFill>
                <a:schemeClr val="tx1">
                  <a:lumMod val="65000"/>
                  <a:lumOff val="35000"/>
                </a:schemeClr>
              </a:solidFill>
              <a:latin typeface="Arial" pitchFamily="34" charset="0"/>
              <a:cs typeface="Arial" pitchFamily="34" charset="0"/>
            </a:endParaRPr>
          </a:p>
        </p:txBody>
      </p:sp>
      <p:sp>
        <p:nvSpPr>
          <p:cNvPr id="7" name="6 CuadroTexto"/>
          <p:cNvSpPr txBox="1"/>
          <p:nvPr/>
        </p:nvSpPr>
        <p:spPr>
          <a:xfrm>
            <a:off x="192653" y="2191778"/>
            <a:ext cx="2304256" cy="400110"/>
          </a:xfrm>
          <a:prstGeom prst="rect">
            <a:avLst/>
          </a:prstGeom>
          <a:noFill/>
        </p:spPr>
        <p:txBody>
          <a:bodyPr wrap="square" rtlCol="0">
            <a:spAutoFit/>
          </a:bodyPr>
          <a:lstStyle/>
          <a:p>
            <a:r>
              <a:rPr lang="es-MX" sz="2000" b="1" dirty="0" smtClean="0">
                <a:solidFill>
                  <a:schemeClr val="tx1">
                    <a:lumMod val="75000"/>
                    <a:lumOff val="25000"/>
                  </a:schemeClr>
                </a:solidFill>
                <a:latin typeface="Arial" pitchFamily="34" charset="0"/>
                <a:cs typeface="Arial" pitchFamily="34" charset="0"/>
              </a:rPr>
              <a:t>Proyecto Aula</a:t>
            </a:r>
            <a:endParaRPr lang="es-MX" sz="2000" b="1" dirty="0">
              <a:solidFill>
                <a:schemeClr val="tx1">
                  <a:lumMod val="75000"/>
                  <a:lumOff val="25000"/>
                </a:schemeClr>
              </a:solidFill>
              <a:latin typeface="Arial" pitchFamily="34" charset="0"/>
              <a:cs typeface="Arial" pitchFamily="34" charset="0"/>
            </a:endParaRPr>
          </a:p>
        </p:txBody>
      </p:sp>
      <p:sp>
        <p:nvSpPr>
          <p:cNvPr id="8" name="7 Rectángulo"/>
          <p:cNvSpPr/>
          <p:nvPr/>
        </p:nvSpPr>
        <p:spPr>
          <a:xfrm>
            <a:off x="3152831" y="1359352"/>
            <a:ext cx="2821606"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Innovación Educativa</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567549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899592" y="4437112"/>
            <a:ext cx="7704856" cy="2232098"/>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1800" dirty="0" smtClean="0">
                <a:solidFill>
                  <a:schemeClr val="tx1">
                    <a:lumMod val="65000"/>
                    <a:lumOff val="35000"/>
                  </a:schemeClr>
                </a:solidFill>
                <a:latin typeface="Arial" pitchFamily="34" charset="0"/>
                <a:cs typeface="Arial" pitchFamily="34" charset="0"/>
              </a:rPr>
              <a:t>Además se realizó un programa especial con la incorporación de los miembros de los grupos artísticos a la docencia, la investigación y la tutoría, al respecto se han implementado tres cursos de pedagogía de las artes y cinco talleres para la tutoría en apreciación artística en el modelo basado en competencias con una participación de más de 100 ejecutantes inscritos en el programa.</a:t>
            </a:r>
          </a:p>
          <a:p>
            <a:pPr algn="just"/>
            <a:endParaRPr lang="es-MX" sz="1800" dirty="0"/>
          </a:p>
        </p:txBody>
      </p:sp>
      <p:graphicFrame>
        <p:nvGraphicFramePr>
          <p:cNvPr id="7" name="6 Tabla"/>
          <p:cNvGraphicFramePr>
            <a:graphicFrameLocks noGrp="1"/>
          </p:cNvGraphicFramePr>
          <p:nvPr>
            <p:extLst>
              <p:ext uri="{D42A27DB-BD31-4B8C-83A1-F6EECF244321}">
                <p14:modId xmlns:p14="http://schemas.microsoft.com/office/powerpoint/2010/main" xmlns="" val="2356924508"/>
              </p:ext>
            </p:extLst>
          </p:nvPr>
        </p:nvGraphicFramePr>
        <p:xfrm>
          <a:off x="2339752" y="2276872"/>
          <a:ext cx="4104456" cy="2016222"/>
        </p:xfrm>
        <a:graphic>
          <a:graphicData uri="http://schemas.openxmlformats.org/drawingml/2006/table">
            <a:tbl>
              <a:tblPr/>
              <a:tblGrid>
                <a:gridCol w="2592288"/>
                <a:gridCol w="1512168"/>
              </a:tblGrid>
              <a:tr h="336037">
                <a:tc>
                  <a:txBody>
                    <a:bodyPr/>
                    <a:lstStyle/>
                    <a:p>
                      <a:pPr algn="ctr" fontAlgn="b"/>
                      <a:r>
                        <a:rPr lang="es-MX" sz="1800" b="1" i="0" u="none" strike="noStrike" dirty="0">
                          <a:solidFill>
                            <a:schemeClr val="tx1"/>
                          </a:solidFill>
                          <a:latin typeface="Gill Sans MT" pitchFamily="34" charset="0"/>
                        </a:rPr>
                        <a:t>Facultad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MX" sz="1800" b="1" i="0" u="none" strike="noStrike" dirty="0" smtClean="0">
                          <a:solidFill>
                            <a:schemeClr val="tx1"/>
                          </a:solidFill>
                          <a:latin typeface="Gill Sans MT" pitchFamily="34" charset="0"/>
                        </a:rPr>
                        <a:t>Académicos</a:t>
                      </a:r>
                      <a:endParaRPr lang="es-MX" sz="1800" b="1" i="0" u="none" strike="noStrike" dirty="0">
                        <a:solidFill>
                          <a:schemeClr val="tx1"/>
                        </a:solidFill>
                        <a:latin typeface="Gill Sans MT"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36037">
                <a:tc>
                  <a:txBody>
                    <a:bodyPr/>
                    <a:lstStyle/>
                    <a:p>
                      <a:pPr algn="just" fontAlgn="ctr"/>
                      <a:r>
                        <a:rPr lang="es-MX" sz="1800" b="0" i="0" u="none" strike="noStrike" dirty="0">
                          <a:solidFill>
                            <a:schemeClr val="tx1"/>
                          </a:solidFill>
                          <a:latin typeface="Gill Sans MT" pitchFamily="34" charset="0"/>
                        </a:rPr>
                        <a:t>Facultad de Artes </a:t>
                      </a:r>
                      <a:r>
                        <a:rPr lang="es-MX" sz="1800" b="0" i="0" u="none" strike="noStrike" dirty="0" smtClean="0">
                          <a:solidFill>
                            <a:schemeClr val="tx1"/>
                          </a:solidFill>
                          <a:latin typeface="Gill Sans MT" pitchFamily="34" charset="0"/>
                        </a:rPr>
                        <a:t>Plásticas</a:t>
                      </a:r>
                      <a:endParaRPr lang="es-MX" sz="1800" b="0" i="0" u="none" strike="noStrike" dirty="0">
                        <a:solidFill>
                          <a:schemeClr val="tx1"/>
                        </a:solidFill>
                        <a:latin typeface="Gill Sans MT"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MX" sz="1800" b="0" i="0" u="none" strike="noStrike" dirty="0" smtClean="0">
                          <a:solidFill>
                            <a:schemeClr val="tx1"/>
                          </a:solidFill>
                          <a:latin typeface="Gill Sans MT" pitchFamily="34" charset="0"/>
                        </a:rPr>
                        <a:t>28</a:t>
                      </a:r>
                      <a:endParaRPr lang="es-MX" sz="1800" b="0" i="0" u="none" strike="noStrike" dirty="0">
                        <a:solidFill>
                          <a:schemeClr val="tx1"/>
                        </a:solidFill>
                        <a:latin typeface="Gill Sans MT"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36037">
                <a:tc>
                  <a:txBody>
                    <a:bodyPr/>
                    <a:lstStyle/>
                    <a:p>
                      <a:pPr algn="just" fontAlgn="ctr"/>
                      <a:r>
                        <a:rPr lang="es-MX" sz="1800" b="0" i="0" u="none" strike="noStrike" dirty="0">
                          <a:solidFill>
                            <a:schemeClr val="tx1"/>
                          </a:solidFill>
                          <a:latin typeface="Gill Sans MT" pitchFamily="34" charset="0"/>
                        </a:rPr>
                        <a:t>Facultad de Danza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MX" sz="1800" b="0" i="0" u="none" strike="noStrike" dirty="0" smtClean="0">
                          <a:solidFill>
                            <a:schemeClr val="tx1"/>
                          </a:solidFill>
                          <a:latin typeface="Gill Sans MT" pitchFamily="34" charset="0"/>
                        </a:rPr>
                        <a:t>20</a:t>
                      </a:r>
                      <a:endParaRPr lang="es-MX" sz="1800" b="0" i="0" u="none" strike="noStrike" dirty="0">
                        <a:solidFill>
                          <a:schemeClr val="tx1"/>
                        </a:solidFill>
                        <a:latin typeface="Gill Sans MT"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36037">
                <a:tc>
                  <a:txBody>
                    <a:bodyPr/>
                    <a:lstStyle/>
                    <a:p>
                      <a:pPr algn="just" fontAlgn="ctr"/>
                      <a:r>
                        <a:rPr lang="es-MX" sz="1800" b="0" i="0" u="none" strike="noStrike" dirty="0">
                          <a:solidFill>
                            <a:schemeClr val="tx1"/>
                          </a:solidFill>
                          <a:latin typeface="Gill Sans MT" pitchFamily="34" charset="0"/>
                        </a:rPr>
                        <a:t>Facultad de Música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MX" sz="1800" b="0" i="0" u="none" strike="noStrike" dirty="0" smtClean="0">
                          <a:solidFill>
                            <a:schemeClr val="tx1"/>
                          </a:solidFill>
                          <a:latin typeface="Gill Sans MT" pitchFamily="34" charset="0"/>
                        </a:rPr>
                        <a:t>33</a:t>
                      </a:r>
                      <a:endParaRPr lang="es-MX" sz="1800" b="0" i="0" u="none" strike="noStrike" dirty="0">
                        <a:solidFill>
                          <a:schemeClr val="tx1"/>
                        </a:solidFill>
                        <a:latin typeface="Gill Sans MT"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36037">
                <a:tc>
                  <a:txBody>
                    <a:bodyPr/>
                    <a:lstStyle/>
                    <a:p>
                      <a:pPr algn="just" fontAlgn="ctr"/>
                      <a:r>
                        <a:rPr lang="es-MX" sz="1800" b="0" i="0" u="none" strike="noStrike" dirty="0">
                          <a:solidFill>
                            <a:schemeClr val="tx1"/>
                          </a:solidFill>
                          <a:latin typeface="Gill Sans MT" pitchFamily="34" charset="0"/>
                        </a:rPr>
                        <a:t>Facultad de Teatro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MX" sz="1800" b="0" i="0" u="none" strike="noStrike" dirty="0" smtClean="0">
                          <a:solidFill>
                            <a:schemeClr val="tx1"/>
                          </a:solidFill>
                          <a:latin typeface="Gill Sans MT" pitchFamily="34" charset="0"/>
                        </a:rPr>
                        <a:t>22</a:t>
                      </a:r>
                      <a:endParaRPr lang="es-MX" sz="1800" b="0" i="0" u="none" strike="noStrike" dirty="0">
                        <a:solidFill>
                          <a:schemeClr val="tx1"/>
                        </a:solidFill>
                        <a:latin typeface="Gill Sans MT"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36037">
                <a:tc>
                  <a:txBody>
                    <a:bodyPr/>
                    <a:lstStyle/>
                    <a:p>
                      <a:pPr algn="ctr" fontAlgn="b"/>
                      <a:r>
                        <a:rPr lang="es-MX" sz="1800" b="1" i="0" u="none" strike="noStrike">
                          <a:solidFill>
                            <a:schemeClr val="tx1"/>
                          </a:solidFill>
                          <a:latin typeface="Gill Sans MT"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MX" sz="1800" b="1" i="0" u="none" strike="noStrike" dirty="0" smtClean="0">
                          <a:solidFill>
                            <a:schemeClr val="tx1"/>
                          </a:solidFill>
                          <a:latin typeface="Gill Sans MT" pitchFamily="34" charset="0"/>
                        </a:rPr>
                        <a:t>103</a:t>
                      </a:r>
                      <a:endParaRPr lang="es-MX" sz="1800" b="1" i="0" u="none" strike="noStrike" dirty="0">
                        <a:solidFill>
                          <a:schemeClr val="tx1"/>
                        </a:solidFill>
                        <a:latin typeface="Gill Sans MT"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bl>
          </a:graphicData>
        </a:graphic>
      </p:graphicFrame>
      <p:sp>
        <p:nvSpPr>
          <p:cNvPr id="8" name="7 CuadroTexto"/>
          <p:cNvSpPr txBox="1"/>
          <p:nvPr/>
        </p:nvSpPr>
        <p:spPr>
          <a:xfrm>
            <a:off x="1115616" y="1770483"/>
            <a:ext cx="5904656" cy="400110"/>
          </a:xfrm>
          <a:prstGeom prst="rect">
            <a:avLst/>
          </a:prstGeom>
          <a:noFill/>
        </p:spPr>
        <p:txBody>
          <a:bodyPr wrap="square" rtlCol="0">
            <a:spAutoFit/>
          </a:bodyPr>
          <a:lstStyle/>
          <a:p>
            <a:pPr lvl="0">
              <a:buFont typeface="Arial" pitchFamily="34" charset="0"/>
              <a:buChar char="•"/>
            </a:pPr>
            <a:r>
              <a:rPr lang="es-ES_tradnl" dirty="0" smtClean="0">
                <a:solidFill>
                  <a:schemeClr val="tx1">
                    <a:lumMod val="65000"/>
                    <a:lumOff val="35000"/>
                  </a:schemeClr>
                </a:solidFill>
                <a:latin typeface="Arial" pitchFamily="34" charset="0"/>
                <a:cs typeface="Arial" pitchFamily="34" charset="0"/>
              </a:rPr>
              <a:t>Número de académicos participantes </a:t>
            </a:r>
            <a:endParaRPr lang="es-MX" dirty="0" smtClean="0">
              <a:solidFill>
                <a:schemeClr val="tx1">
                  <a:lumMod val="65000"/>
                  <a:lumOff val="35000"/>
                </a:schemeClr>
              </a:solidFill>
              <a:latin typeface="Arial" pitchFamily="34" charset="0"/>
              <a:cs typeface="Arial" pitchFamily="34" charset="0"/>
            </a:endParaRPr>
          </a:p>
        </p:txBody>
      </p:sp>
      <p:sp>
        <p:nvSpPr>
          <p:cNvPr id="9" name="8 Rectángulo"/>
          <p:cNvSpPr/>
          <p:nvPr/>
        </p:nvSpPr>
        <p:spPr>
          <a:xfrm>
            <a:off x="3091462" y="1359352"/>
            <a:ext cx="2821606"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Innovación Educativa</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3564869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378939" y="3717032"/>
            <a:ext cx="8568952" cy="1631216"/>
          </a:xfrm>
          <a:prstGeom prst="rect">
            <a:avLst/>
          </a:prstGeom>
        </p:spPr>
        <p:txBody>
          <a:bodyPr wrap="square">
            <a:spAutoFit/>
          </a:bodyPr>
          <a:lstStyle/>
          <a:p>
            <a:pPr algn="just"/>
            <a:r>
              <a:rPr lang="es-ES_tradnl" dirty="0" smtClean="0">
                <a:solidFill>
                  <a:schemeClr val="tx1">
                    <a:lumMod val="65000"/>
                    <a:lumOff val="35000"/>
                  </a:schemeClr>
                </a:solidFill>
                <a:latin typeface="Arial" pitchFamily="34" charset="0"/>
                <a:cs typeface="Arial" pitchFamily="34" charset="0"/>
              </a:rPr>
              <a:t>Los programas </a:t>
            </a:r>
            <a:r>
              <a:rPr lang="es-ES_tradnl" dirty="0">
                <a:solidFill>
                  <a:schemeClr val="tx1">
                    <a:lumMod val="65000"/>
                    <a:lumOff val="35000"/>
                  </a:schemeClr>
                </a:solidFill>
                <a:latin typeface="Arial" pitchFamily="34" charset="0"/>
                <a:cs typeface="Arial" pitchFamily="34" charset="0"/>
              </a:rPr>
              <a:t>relacionados con la educación en el arte, se promueven a través  de 77 cursos y  diplomados, entre los que destacan:, Fotografía Contemporánea, Cultura del Jazz, Iluminación Escénica y Música Popular.</a:t>
            </a:r>
          </a:p>
          <a:p>
            <a:pPr algn="just"/>
            <a:endParaRPr lang="es-MX" dirty="0">
              <a:solidFill>
                <a:srgbClr val="FF0000"/>
              </a:solidFill>
              <a:latin typeface="Gill Sans MT" pitchFamily="34" charset="0"/>
            </a:endParaRPr>
          </a:p>
          <a:p>
            <a:endParaRPr lang="es-ES" dirty="0" smtClean="0">
              <a:solidFill>
                <a:schemeClr val="tx1">
                  <a:lumMod val="75000"/>
                  <a:lumOff val="25000"/>
                </a:schemeClr>
              </a:solidFill>
            </a:endParaRPr>
          </a:p>
        </p:txBody>
      </p:sp>
      <p:sp>
        <p:nvSpPr>
          <p:cNvPr id="7" name="6 Rectángulo"/>
          <p:cNvSpPr/>
          <p:nvPr/>
        </p:nvSpPr>
        <p:spPr>
          <a:xfrm>
            <a:off x="827584" y="2399933"/>
            <a:ext cx="2666114" cy="400110"/>
          </a:xfrm>
          <a:prstGeom prst="rect">
            <a:avLst/>
          </a:prstGeom>
        </p:spPr>
        <p:txBody>
          <a:bodyPr wrap="none">
            <a:spAutoFit/>
          </a:bodyPr>
          <a:lstStyle/>
          <a:p>
            <a:r>
              <a:rPr lang="es-ES" sz="2000" b="1" dirty="0">
                <a:solidFill>
                  <a:schemeClr val="tx1">
                    <a:lumMod val="75000"/>
                    <a:lumOff val="25000"/>
                  </a:schemeClr>
                </a:solidFill>
                <a:latin typeface="Arial" pitchFamily="34" charset="0"/>
                <a:cs typeface="Arial" pitchFamily="34" charset="0"/>
              </a:rPr>
              <a:t>Educación Continua</a:t>
            </a:r>
            <a:endParaRPr lang="es-MX" sz="2000" b="1" dirty="0">
              <a:solidFill>
                <a:schemeClr val="tx1">
                  <a:lumMod val="75000"/>
                  <a:lumOff val="25000"/>
                </a:schemeClr>
              </a:solidFill>
              <a:latin typeface="Arial" pitchFamily="34" charset="0"/>
              <a:cs typeface="Arial" pitchFamily="34" charset="0"/>
            </a:endParaRPr>
          </a:p>
        </p:txBody>
      </p:sp>
      <p:sp>
        <p:nvSpPr>
          <p:cNvPr id="8" name="7 Rectángulo"/>
          <p:cNvSpPr/>
          <p:nvPr/>
        </p:nvSpPr>
        <p:spPr>
          <a:xfrm>
            <a:off x="3091462" y="1484784"/>
            <a:ext cx="2821606" cy="400110"/>
          </a:xfrm>
          <a:prstGeom prst="rect">
            <a:avLst/>
          </a:prstGeom>
        </p:spPr>
        <p:txBody>
          <a:bodyPr wrap="none">
            <a:spAutoFit/>
          </a:bodyPr>
          <a:lstStyle/>
          <a:p>
            <a:r>
              <a:rPr lang="es-MX" sz="2000" b="1" dirty="0" smtClean="0">
                <a:solidFill>
                  <a:schemeClr val="tx1">
                    <a:lumMod val="75000"/>
                    <a:lumOff val="25000"/>
                  </a:schemeClr>
                </a:solidFill>
                <a:latin typeface="Arial" pitchFamily="34" charset="0"/>
                <a:cs typeface="Arial" pitchFamily="34" charset="0"/>
              </a:rPr>
              <a:t>Innovación Educativa</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3025284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9" name="8 Rectángulo"/>
          <p:cNvSpPr/>
          <p:nvPr/>
        </p:nvSpPr>
        <p:spPr>
          <a:xfrm>
            <a:off x="0" y="3414191"/>
            <a:ext cx="9144000" cy="461665"/>
          </a:xfrm>
          <a:prstGeom prst="rect">
            <a:avLst/>
          </a:prstGeom>
        </p:spPr>
        <p:txBody>
          <a:bodyPr wrap="square">
            <a:spAutoFit/>
          </a:bodyPr>
          <a:lstStyle/>
          <a:p>
            <a:pPr algn="ctr" eaLnBrk="0" hangingPunct="0"/>
            <a:r>
              <a:rPr lang="es-ES" sz="2400" b="1" dirty="0" smtClean="0">
                <a:solidFill>
                  <a:schemeClr val="tx1">
                    <a:lumMod val="75000"/>
                    <a:lumOff val="25000"/>
                  </a:schemeClr>
                </a:solidFill>
                <a:latin typeface="Gill Sans MT" pitchFamily="34" charset="0"/>
                <a:cs typeface="Times New Roman" pitchFamily="18" charset="0"/>
              </a:rPr>
              <a:t>3.4.  Atención Integral al Estudiante</a:t>
            </a:r>
            <a:endParaRPr lang="es-ES" sz="2400" b="1" dirty="0">
              <a:solidFill>
                <a:schemeClr val="tx1">
                  <a:lumMod val="75000"/>
                  <a:lumOff val="25000"/>
                </a:schemeClr>
              </a:solidFill>
              <a:latin typeface="Gill Sans MT" pitchFamily="34" charset="0"/>
              <a:cs typeface="Times New Roman" pitchFamily="18" charset="0"/>
            </a:endParaRPr>
          </a:p>
        </p:txBody>
      </p:sp>
    </p:spTree>
    <p:extLst>
      <p:ext uri="{BB962C8B-B14F-4D97-AF65-F5344CB8AC3E}">
        <p14:creationId xmlns:p14="http://schemas.microsoft.com/office/powerpoint/2010/main" xmlns="" val="2610160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146990" y="1700808"/>
            <a:ext cx="8856984" cy="4824536"/>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1800" dirty="0" smtClean="0">
                <a:solidFill>
                  <a:schemeClr val="tx1">
                    <a:lumMod val="65000"/>
                    <a:lumOff val="35000"/>
                  </a:schemeClr>
                </a:solidFill>
                <a:latin typeface="Arial" pitchFamily="34" charset="0"/>
                <a:cs typeface="Arial" pitchFamily="34" charset="0"/>
              </a:rPr>
              <a:t>La Dependencia de Educación Superior (DES) Artes se encuentra en un momento muy importante de consolidación de los cambios iniciados en cuanto a políticas educativas, estructuración administrativa e innovación académica. La evaluación permanente del grado de pertinencia social de los PE vigentes, incluidos los TSU; para  mantener los estándares de calidad con la evaluación de los CIEES y la acreditación de los PE de la DES Artes han sido prioridad.  Asimismo, es de central importancia el impulso y apoyo requeridos para el mejoramiento en la habilitación de los PTC, la generación de redes en la colaboración académica internacional, la movilidad y los proyectos científicos y artísticos de investigación y publicaciones acciones todas orientadas hacia la  consolidación de los CA. </a:t>
            </a:r>
          </a:p>
          <a:p>
            <a:endParaRPr lang="es-MX" dirty="0"/>
          </a:p>
        </p:txBody>
      </p:sp>
    </p:spTree>
    <p:extLst>
      <p:ext uri="{BB962C8B-B14F-4D97-AF65-F5344CB8AC3E}">
        <p14:creationId xmlns:p14="http://schemas.microsoft.com/office/powerpoint/2010/main" xmlns="" val="3573139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560723" y="2448420"/>
            <a:ext cx="8005821" cy="3416320"/>
          </a:xfrm>
          <a:prstGeom prst="rect">
            <a:avLst/>
          </a:prstGeom>
        </p:spPr>
        <p:txBody>
          <a:bodyPr wrap="square">
            <a:spAutoFit/>
          </a:bodyPr>
          <a:lstStyle/>
          <a:p>
            <a:pPr lvl="0" algn="just"/>
            <a:r>
              <a:rPr lang="es-MX" dirty="0">
                <a:solidFill>
                  <a:schemeClr val="tx1">
                    <a:lumMod val="65000"/>
                    <a:lumOff val="35000"/>
                  </a:schemeClr>
                </a:solidFill>
                <a:latin typeface="Arial" pitchFamily="34" charset="0"/>
                <a:cs typeface="Arial" pitchFamily="34" charset="0"/>
              </a:rPr>
              <a:t>Especial atención se da a los estudiantes de nuevo ingreso con el programa institucional “Conoce tu Universidad” a través del cual se hace del conocimiento de los estudiantes los servicios con que cuentan y los diversos programas de apoyo para su incorporación exitosa a la vida universitaria. Adicional a esto la DES Artes realiza un programa de actividades que involucra a todos los PE conformado por  charlas con artistas de reconocida trayectoria, conferencias con académicos, conciertos, exposiciones, obras de teatro y de danza,  con los grupos artísticos profesionales con que cuenta la Universidad. </a:t>
            </a:r>
            <a:endParaRPr lang="es-MX" dirty="0" smtClean="0">
              <a:solidFill>
                <a:schemeClr val="tx1">
                  <a:lumMod val="65000"/>
                  <a:lumOff val="35000"/>
                </a:schemeClr>
              </a:solidFill>
              <a:latin typeface="Arial" pitchFamily="34" charset="0"/>
              <a:cs typeface="Arial" pitchFamily="34" charset="0"/>
            </a:endParaRPr>
          </a:p>
          <a:p>
            <a:pPr lvl="0" algn="just"/>
            <a:endParaRPr lang="es-MX" dirty="0" smtClean="0">
              <a:solidFill>
                <a:srgbClr val="0070C0"/>
              </a:solidFill>
              <a:latin typeface="Gill Sans MT" pitchFamily="34" charset="0"/>
            </a:endParaRPr>
          </a:p>
          <a:p>
            <a:pPr lvl="0" algn="just"/>
            <a:endParaRPr lang="es-MX" dirty="0" smtClean="0">
              <a:solidFill>
                <a:schemeClr val="tx1">
                  <a:lumMod val="75000"/>
                  <a:lumOff val="25000"/>
                </a:schemeClr>
              </a:solidFill>
              <a:latin typeface="Gill Sans MT" pitchFamily="34" charset="0"/>
            </a:endParaRPr>
          </a:p>
          <a:p>
            <a:pPr lvl="0" algn="just"/>
            <a:endParaRPr lang="es-MX" dirty="0" smtClean="0">
              <a:solidFill>
                <a:schemeClr val="tx1">
                  <a:lumMod val="75000"/>
                  <a:lumOff val="25000"/>
                </a:schemeClr>
              </a:solidFill>
              <a:latin typeface="Gill Sans MT" pitchFamily="34" charset="0"/>
            </a:endParaRPr>
          </a:p>
        </p:txBody>
      </p:sp>
      <p:sp>
        <p:nvSpPr>
          <p:cNvPr id="7" name="6 Rectángulo"/>
          <p:cNvSpPr/>
          <p:nvPr/>
        </p:nvSpPr>
        <p:spPr>
          <a:xfrm>
            <a:off x="2778530" y="1359352"/>
            <a:ext cx="3570208" cy="369332"/>
          </a:xfrm>
          <a:prstGeom prst="rect">
            <a:avLst/>
          </a:prstGeom>
        </p:spPr>
        <p:txBody>
          <a:bodyPr wrap="none">
            <a:spAutoFit/>
          </a:bodyPr>
          <a:lstStyle/>
          <a:p>
            <a:pPr algn="ctr"/>
            <a:r>
              <a:rPr lang="es-MX" b="1" dirty="0" smtClean="0">
                <a:solidFill>
                  <a:schemeClr val="tx1">
                    <a:lumMod val="75000"/>
                    <a:lumOff val="25000"/>
                  </a:schemeClr>
                </a:solidFill>
                <a:latin typeface="Arial" pitchFamily="34" charset="0"/>
                <a:cs typeface="Arial" pitchFamily="34" charset="0"/>
              </a:rPr>
              <a:t>Atención Integral al Estudiante</a:t>
            </a:r>
            <a:endParaRPr lang="es-MX"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1218421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2771800" y="1484784"/>
            <a:ext cx="3943708" cy="400110"/>
          </a:xfrm>
          <a:prstGeom prst="rect">
            <a:avLst/>
          </a:prstGeom>
        </p:spPr>
        <p:txBody>
          <a:bodyPr wrap="none">
            <a:spAutoFit/>
          </a:bodyPr>
          <a:lstStyle/>
          <a:p>
            <a:r>
              <a:rPr lang="es-MX" sz="2000" b="1" dirty="0" smtClean="0">
                <a:solidFill>
                  <a:schemeClr val="tx1">
                    <a:lumMod val="75000"/>
                    <a:lumOff val="25000"/>
                  </a:schemeClr>
                </a:solidFill>
                <a:latin typeface="Arial" pitchFamily="34" charset="0"/>
                <a:cs typeface="Arial" pitchFamily="34" charset="0"/>
              </a:rPr>
              <a:t>Atención Integral al Estudiante</a:t>
            </a:r>
            <a:endParaRPr lang="es-MX" sz="2000" b="1" dirty="0">
              <a:solidFill>
                <a:schemeClr val="tx1">
                  <a:lumMod val="75000"/>
                  <a:lumOff val="25000"/>
                </a:schemeClr>
              </a:solidFill>
              <a:latin typeface="Arial" pitchFamily="34" charset="0"/>
              <a:cs typeface="Arial" pitchFamily="34" charset="0"/>
            </a:endParaRPr>
          </a:p>
        </p:txBody>
      </p:sp>
      <p:sp>
        <p:nvSpPr>
          <p:cNvPr id="7" name="6 Rectángulo"/>
          <p:cNvSpPr/>
          <p:nvPr/>
        </p:nvSpPr>
        <p:spPr>
          <a:xfrm>
            <a:off x="442253" y="2959821"/>
            <a:ext cx="8242761" cy="2031325"/>
          </a:xfrm>
          <a:prstGeom prst="rect">
            <a:avLst/>
          </a:prstGeom>
        </p:spPr>
        <p:txBody>
          <a:bodyPr wrap="square">
            <a:spAutoFit/>
          </a:bodyPr>
          <a:lstStyle/>
          <a:p>
            <a:pPr algn="just"/>
            <a:r>
              <a:rPr lang="es-MX" dirty="0">
                <a:solidFill>
                  <a:schemeClr val="tx1">
                    <a:lumMod val="65000"/>
                    <a:lumOff val="35000"/>
                  </a:schemeClr>
                </a:solidFill>
                <a:latin typeface="Arial" pitchFamily="34" charset="0"/>
                <a:cs typeface="Arial" pitchFamily="34" charset="0"/>
              </a:rPr>
              <a:t>L</a:t>
            </a:r>
            <a:r>
              <a:rPr lang="es-MX" dirty="0" smtClean="0">
                <a:solidFill>
                  <a:schemeClr val="tx1">
                    <a:lumMod val="65000"/>
                    <a:lumOff val="35000"/>
                  </a:schemeClr>
                </a:solidFill>
                <a:latin typeface="Arial" pitchFamily="34" charset="0"/>
                <a:cs typeface="Arial" pitchFamily="34" charset="0"/>
              </a:rPr>
              <a:t>a </a:t>
            </a:r>
            <a:r>
              <a:rPr lang="es-MX" dirty="0">
                <a:solidFill>
                  <a:schemeClr val="tx1">
                    <a:lumMod val="65000"/>
                    <a:lumOff val="35000"/>
                  </a:schemeClr>
                </a:solidFill>
                <a:latin typeface="Arial" pitchFamily="34" charset="0"/>
                <a:cs typeface="Arial" pitchFamily="34" charset="0"/>
              </a:rPr>
              <a:t>DES Artes promueve la inserción de los egresados al ámbito laboral a través de abrir espacios de difusión para sus proyectos artísticos, asesorías para la obtención de financiamiento, acceso a convocatorias de posgrado en el país y en el extranjero. La DES realiza periódicamente reuniones con los representantes de generación, consejeros alumnos y autoridades para conocer y evaluar sus necesidades, problemas y aspiraciones en su formación universitaria. </a:t>
            </a:r>
          </a:p>
        </p:txBody>
      </p:sp>
    </p:spTree>
    <p:extLst>
      <p:ext uri="{BB962C8B-B14F-4D97-AF65-F5344CB8AC3E}">
        <p14:creationId xmlns:p14="http://schemas.microsoft.com/office/powerpoint/2010/main" xmlns="" val="504541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550474" y="3356992"/>
            <a:ext cx="8280921" cy="2554545"/>
          </a:xfrm>
          <a:prstGeom prst="rect">
            <a:avLst/>
          </a:prstGeom>
        </p:spPr>
        <p:txBody>
          <a:bodyPr wrap="square">
            <a:spAutoFit/>
          </a:bodyPr>
          <a:lstStyle/>
          <a:p>
            <a:pPr lvl="0" algn="just"/>
            <a:endParaRPr lang="es-MX" dirty="0" smtClean="0">
              <a:solidFill>
                <a:schemeClr val="tx1">
                  <a:lumMod val="75000"/>
                  <a:lumOff val="25000"/>
                </a:schemeClr>
              </a:solidFill>
              <a:latin typeface="Gill Sans MT" pitchFamily="34" charset="0"/>
            </a:endParaRPr>
          </a:p>
          <a:p>
            <a:pPr algn="just"/>
            <a:r>
              <a:rPr lang="es-ES" dirty="0" smtClean="0">
                <a:solidFill>
                  <a:schemeClr val="tx1">
                    <a:lumMod val="65000"/>
                    <a:lumOff val="35000"/>
                  </a:schemeClr>
                </a:solidFill>
                <a:latin typeface="Arial" pitchFamily="34" charset="0"/>
                <a:cs typeface="Arial" pitchFamily="34" charset="0"/>
              </a:rPr>
              <a:t>El catálogo consta de 78 Experiencias </a:t>
            </a:r>
            <a:r>
              <a:rPr lang="es-ES" dirty="0">
                <a:solidFill>
                  <a:schemeClr val="tx1">
                    <a:lumMod val="65000"/>
                    <a:lumOff val="35000"/>
                  </a:schemeClr>
                </a:solidFill>
                <a:latin typeface="Arial" pitchFamily="34" charset="0"/>
                <a:cs typeface="Arial" pitchFamily="34" charset="0"/>
              </a:rPr>
              <a:t>Educativas AFEL </a:t>
            </a:r>
            <a:r>
              <a:rPr lang="es-ES" dirty="0" smtClean="0">
                <a:solidFill>
                  <a:schemeClr val="tx1">
                    <a:lumMod val="65000"/>
                    <a:lumOff val="35000"/>
                  </a:schemeClr>
                </a:solidFill>
                <a:latin typeface="Arial" pitchFamily="34" charset="0"/>
                <a:cs typeface="Arial" pitchFamily="34" charset="0"/>
              </a:rPr>
              <a:t>atendiendo a </a:t>
            </a:r>
            <a:r>
              <a:rPr lang="es-ES" dirty="0">
                <a:solidFill>
                  <a:schemeClr val="tx1">
                    <a:lumMod val="65000"/>
                    <a:lumOff val="35000"/>
                  </a:schemeClr>
                </a:solidFill>
                <a:latin typeface="Arial" pitchFamily="34" charset="0"/>
                <a:cs typeface="Arial" pitchFamily="34" charset="0"/>
              </a:rPr>
              <a:t>estudiantes de todos los Programas Educativos de la Universidad en sus distintas </a:t>
            </a:r>
            <a:r>
              <a:rPr lang="es-ES" dirty="0" smtClean="0">
                <a:solidFill>
                  <a:schemeClr val="tx1">
                    <a:lumMod val="65000"/>
                    <a:lumOff val="35000"/>
                  </a:schemeClr>
                </a:solidFill>
                <a:latin typeface="Arial" pitchFamily="34" charset="0"/>
                <a:cs typeface="Arial" pitchFamily="34" charset="0"/>
              </a:rPr>
              <a:t>regiones; en 2012 se ofertaron 120 secciones en Veracruz; 272 en Xalapa; 3 en Coatzacoalcos; 54 en Orizaba-Córdoba; 9 en Poza Rica</a:t>
            </a:r>
            <a:r>
              <a:rPr lang="es-ES" dirty="0">
                <a:solidFill>
                  <a:schemeClr val="tx1">
                    <a:lumMod val="65000"/>
                    <a:lumOff val="35000"/>
                  </a:schemeClr>
                </a:solidFill>
                <a:latin typeface="Arial" pitchFamily="34" charset="0"/>
                <a:cs typeface="Arial" pitchFamily="34" charset="0"/>
              </a:rPr>
              <a:t> </a:t>
            </a:r>
            <a:r>
              <a:rPr lang="es-ES" dirty="0" smtClean="0">
                <a:solidFill>
                  <a:schemeClr val="tx1">
                    <a:lumMod val="65000"/>
                    <a:lumOff val="35000"/>
                  </a:schemeClr>
                </a:solidFill>
                <a:latin typeface="Arial" pitchFamily="34" charset="0"/>
                <a:cs typeface="Arial" pitchFamily="34" charset="0"/>
              </a:rPr>
              <a:t>y 63 en Papantla. Impartidas por los académicos/ejecutantes de grupos artísticos y de los docentes de los Talleres Libres, se atendieron a 6,690 alumnos en las diferentes sedes.</a:t>
            </a:r>
            <a:endParaRPr lang="es-MX" dirty="0" smtClean="0">
              <a:solidFill>
                <a:schemeClr val="tx1">
                  <a:lumMod val="65000"/>
                  <a:lumOff val="35000"/>
                </a:schemeClr>
              </a:solidFill>
              <a:latin typeface="Arial" pitchFamily="34" charset="0"/>
              <a:cs typeface="Arial" pitchFamily="34" charset="0"/>
            </a:endParaRPr>
          </a:p>
        </p:txBody>
      </p:sp>
      <p:sp>
        <p:nvSpPr>
          <p:cNvPr id="7" name="6 Rectángulo"/>
          <p:cNvSpPr/>
          <p:nvPr/>
        </p:nvSpPr>
        <p:spPr>
          <a:xfrm>
            <a:off x="542901" y="2276872"/>
            <a:ext cx="5612434" cy="400110"/>
          </a:xfrm>
          <a:prstGeom prst="rect">
            <a:avLst/>
          </a:prstGeom>
        </p:spPr>
        <p:txBody>
          <a:bodyPr wrap="none">
            <a:spAutoFit/>
          </a:bodyPr>
          <a:lstStyle/>
          <a:p>
            <a:r>
              <a:rPr lang="es-ES" sz="2000" b="1" dirty="0" smtClean="0">
                <a:solidFill>
                  <a:schemeClr val="tx1">
                    <a:lumMod val="75000"/>
                    <a:lumOff val="25000"/>
                  </a:schemeClr>
                </a:solidFill>
                <a:latin typeface="Arial" pitchFamily="34" charset="0"/>
                <a:cs typeface="Arial" pitchFamily="34" charset="0"/>
              </a:rPr>
              <a:t>Área de Formación de Elección Libre (AFEL)</a:t>
            </a:r>
            <a:endParaRPr lang="es-MX" sz="2000" b="1" dirty="0">
              <a:solidFill>
                <a:schemeClr val="tx1">
                  <a:lumMod val="75000"/>
                  <a:lumOff val="25000"/>
                </a:schemeClr>
              </a:solidFill>
              <a:latin typeface="Arial" pitchFamily="34" charset="0"/>
              <a:cs typeface="Arial" pitchFamily="34" charset="0"/>
            </a:endParaRPr>
          </a:p>
        </p:txBody>
      </p:sp>
      <p:sp>
        <p:nvSpPr>
          <p:cNvPr id="8" name="7 Rectángulo"/>
          <p:cNvSpPr/>
          <p:nvPr/>
        </p:nvSpPr>
        <p:spPr>
          <a:xfrm>
            <a:off x="2591780" y="1484784"/>
            <a:ext cx="3943708"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Atención Integral al Estudiante</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2400904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6" name="Picture 2" descr="C:\Users\elirivera\Desktop\fotos de  ago 12 a abril de 13\clase villalobos.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677" t="10426" r="7250" b="21344"/>
          <a:stretch/>
        </p:blipFill>
        <p:spPr bwMode="auto">
          <a:xfrm>
            <a:off x="-1" y="2276872"/>
            <a:ext cx="9160027" cy="48691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6796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329446" y="3256393"/>
            <a:ext cx="8640960" cy="1200329"/>
          </a:xfrm>
          <a:prstGeom prst="rect">
            <a:avLst/>
          </a:prstGeom>
        </p:spPr>
        <p:txBody>
          <a:bodyPr wrap="square">
            <a:spAutoFit/>
          </a:bodyPr>
          <a:lstStyle/>
          <a:p>
            <a:pPr algn="just"/>
            <a:r>
              <a:rPr lang="es-MX" dirty="0" smtClean="0">
                <a:solidFill>
                  <a:schemeClr val="tx1">
                    <a:lumMod val="65000"/>
                    <a:lumOff val="35000"/>
                  </a:schemeClr>
                </a:solidFill>
                <a:latin typeface="Arial" pitchFamily="34" charset="0"/>
                <a:cs typeface="Arial" pitchFamily="34" charset="0"/>
              </a:rPr>
              <a:t>Con la reforma de los planes de estudio en la modalidad MEIF el servicio social y la titulación se convierten en Experiencias Educativas, al respecto se utiliza el servicio social como estrategia fundamental para el incremento de la eficiencia terminal, tasa de titulación y la disminución en la deserción y reprobación. </a:t>
            </a:r>
          </a:p>
        </p:txBody>
      </p:sp>
      <p:sp>
        <p:nvSpPr>
          <p:cNvPr id="7" name="6 Rectángulo"/>
          <p:cNvSpPr/>
          <p:nvPr/>
        </p:nvSpPr>
        <p:spPr>
          <a:xfrm>
            <a:off x="2842172" y="1813466"/>
            <a:ext cx="3570208" cy="369332"/>
          </a:xfrm>
          <a:prstGeom prst="rect">
            <a:avLst/>
          </a:prstGeom>
        </p:spPr>
        <p:txBody>
          <a:bodyPr wrap="none">
            <a:spAutoFit/>
          </a:bodyPr>
          <a:lstStyle/>
          <a:p>
            <a:pPr algn="ctr"/>
            <a:r>
              <a:rPr lang="es-MX" b="1" dirty="0" smtClean="0">
                <a:solidFill>
                  <a:schemeClr val="tx1">
                    <a:lumMod val="75000"/>
                    <a:lumOff val="25000"/>
                  </a:schemeClr>
                </a:solidFill>
                <a:latin typeface="Arial" pitchFamily="34" charset="0"/>
                <a:cs typeface="Arial" pitchFamily="34" charset="0"/>
              </a:rPr>
              <a:t>Atención Integral al Estudiante</a:t>
            </a:r>
            <a:endParaRPr lang="es-MX"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2539030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Text Box 2"/>
          <p:cNvSpPr txBox="1">
            <a:spLocks noChangeArrowheads="1"/>
          </p:cNvSpPr>
          <p:nvPr/>
        </p:nvSpPr>
        <p:spPr bwMode="auto">
          <a:xfrm>
            <a:off x="366200" y="1484784"/>
            <a:ext cx="7948105" cy="646331"/>
          </a:xfrm>
          <a:prstGeom prst="rect">
            <a:avLst/>
          </a:prstGeom>
          <a:noFill/>
          <a:ln w="9525">
            <a:noFill/>
            <a:miter lim="800000"/>
            <a:headEnd/>
            <a:tailEnd/>
          </a:ln>
        </p:spPr>
        <p:txBody>
          <a:bodyPr wrap="square">
            <a:spAutoFit/>
          </a:bodyPr>
          <a:lstStyle/>
          <a:p>
            <a:pPr>
              <a:defRPr sz="1800" b="1" i="0" u="none" strike="noStrike" kern="1200" baseline="0">
                <a:solidFill>
                  <a:prstClr val="black"/>
                </a:solidFill>
                <a:latin typeface="+mn-lt"/>
                <a:ea typeface="+mn-ea"/>
                <a:cs typeface="+mn-cs"/>
              </a:defRPr>
            </a:pPr>
            <a:r>
              <a:rPr lang="es-MX" dirty="0" smtClean="0">
                <a:latin typeface="Arial" pitchFamily="34" charset="0"/>
                <a:cs typeface="Arial" pitchFamily="34" charset="0"/>
              </a:rPr>
              <a:t>% de Tasa de egreso por cohorte </a:t>
            </a:r>
            <a:r>
              <a:rPr lang="es-MX" dirty="0">
                <a:latin typeface="Arial" pitchFamily="34" charset="0"/>
                <a:cs typeface="Arial" pitchFamily="34" charset="0"/>
              </a:rPr>
              <a:t>generacional </a:t>
            </a:r>
            <a:r>
              <a:rPr lang="es-MX" dirty="0" smtClean="0">
                <a:latin typeface="Arial" pitchFamily="34" charset="0"/>
                <a:cs typeface="Arial" pitchFamily="34" charset="0"/>
              </a:rPr>
              <a:t>2003-2013</a:t>
            </a:r>
          </a:p>
          <a:p>
            <a:pPr>
              <a:defRPr sz="1800" b="1" i="0" u="none" strike="noStrike" kern="1200" baseline="0">
                <a:solidFill>
                  <a:prstClr val="black"/>
                </a:solidFill>
                <a:latin typeface="+mn-lt"/>
                <a:ea typeface="+mn-ea"/>
                <a:cs typeface="+mn-cs"/>
              </a:defRPr>
            </a:pPr>
            <a:r>
              <a:rPr lang="es-MX" dirty="0" smtClean="0">
                <a:latin typeface="Arial" pitchFamily="34" charset="0"/>
                <a:cs typeface="Arial" pitchFamily="34" charset="0"/>
              </a:rPr>
              <a:t>Proyección al 2015</a:t>
            </a:r>
          </a:p>
        </p:txBody>
      </p:sp>
      <p:graphicFrame>
        <p:nvGraphicFramePr>
          <p:cNvPr id="7" name="Chart 2"/>
          <p:cNvGraphicFramePr>
            <a:graphicFrameLocks/>
          </p:cNvGraphicFramePr>
          <p:nvPr>
            <p:extLst>
              <p:ext uri="{D42A27DB-BD31-4B8C-83A1-F6EECF244321}">
                <p14:modId xmlns:p14="http://schemas.microsoft.com/office/powerpoint/2010/main" xmlns="" val="2355064680"/>
              </p:ext>
            </p:extLst>
          </p:nvPr>
        </p:nvGraphicFramePr>
        <p:xfrm>
          <a:off x="755576" y="2173296"/>
          <a:ext cx="7416824" cy="41360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061814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Text Box 2"/>
          <p:cNvSpPr txBox="1">
            <a:spLocks noChangeArrowheads="1"/>
          </p:cNvSpPr>
          <p:nvPr/>
        </p:nvSpPr>
        <p:spPr bwMode="auto">
          <a:xfrm>
            <a:off x="179512" y="1493006"/>
            <a:ext cx="9001000" cy="646331"/>
          </a:xfrm>
          <a:prstGeom prst="rect">
            <a:avLst/>
          </a:prstGeom>
          <a:noFill/>
          <a:ln w="9525">
            <a:noFill/>
            <a:miter lim="800000"/>
            <a:headEnd/>
            <a:tailEnd/>
          </a:ln>
        </p:spPr>
        <p:txBody>
          <a:bodyPr wrap="square">
            <a:spAutoFit/>
          </a:bodyPr>
          <a:lstStyle/>
          <a:p>
            <a:pPr>
              <a:defRPr sz="1800" b="1" i="0" u="none" strike="noStrike" kern="1200" baseline="0">
                <a:solidFill>
                  <a:prstClr val="black"/>
                </a:solidFill>
                <a:latin typeface="+mn-lt"/>
                <a:ea typeface="+mn-ea"/>
                <a:cs typeface="+mn-cs"/>
              </a:defRPr>
            </a:pPr>
            <a:r>
              <a:rPr lang="es-MX" dirty="0" smtClean="0">
                <a:latin typeface="Arial" pitchFamily="34" charset="0"/>
                <a:cs typeface="Arial" pitchFamily="34" charset="0"/>
              </a:rPr>
              <a:t>% de Tasa de Titulación por </a:t>
            </a:r>
            <a:r>
              <a:rPr lang="es-MX" dirty="0">
                <a:latin typeface="Arial" pitchFamily="34" charset="0"/>
                <a:cs typeface="Arial" pitchFamily="34" charset="0"/>
              </a:rPr>
              <a:t>cohorte generacional </a:t>
            </a:r>
            <a:r>
              <a:rPr lang="es-MX" dirty="0" smtClean="0">
                <a:latin typeface="Arial" pitchFamily="34" charset="0"/>
                <a:cs typeface="Arial" pitchFamily="34" charset="0"/>
              </a:rPr>
              <a:t>2003-2013</a:t>
            </a:r>
          </a:p>
          <a:p>
            <a:pPr>
              <a:defRPr sz="1800" b="1" i="0" u="none" strike="noStrike" kern="1200" baseline="0">
                <a:solidFill>
                  <a:prstClr val="black"/>
                </a:solidFill>
                <a:latin typeface="+mn-lt"/>
                <a:ea typeface="+mn-ea"/>
                <a:cs typeface="+mn-cs"/>
              </a:defRPr>
            </a:pPr>
            <a:r>
              <a:rPr lang="es-MX" dirty="0" smtClean="0">
                <a:latin typeface="Arial" pitchFamily="34" charset="0"/>
                <a:cs typeface="Arial" pitchFamily="34" charset="0"/>
              </a:rPr>
              <a:t>Proyección al 2015</a:t>
            </a:r>
          </a:p>
        </p:txBody>
      </p:sp>
      <p:graphicFrame>
        <p:nvGraphicFramePr>
          <p:cNvPr id="7" name="Chart 2"/>
          <p:cNvGraphicFramePr>
            <a:graphicFrameLocks/>
          </p:cNvGraphicFramePr>
          <p:nvPr>
            <p:extLst>
              <p:ext uri="{D42A27DB-BD31-4B8C-83A1-F6EECF244321}">
                <p14:modId xmlns:p14="http://schemas.microsoft.com/office/powerpoint/2010/main" xmlns="" val="2548754817"/>
              </p:ext>
            </p:extLst>
          </p:nvPr>
        </p:nvGraphicFramePr>
        <p:xfrm>
          <a:off x="539552" y="2276872"/>
          <a:ext cx="7632848" cy="417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451357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Text Box 2"/>
          <p:cNvSpPr txBox="1">
            <a:spLocks noChangeArrowheads="1"/>
          </p:cNvSpPr>
          <p:nvPr/>
        </p:nvSpPr>
        <p:spPr bwMode="auto">
          <a:xfrm>
            <a:off x="549085" y="1484784"/>
            <a:ext cx="7906359" cy="646331"/>
          </a:xfrm>
          <a:prstGeom prst="rect">
            <a:avLst/>
          </a:prstGeom>
          <a:noFill/>
          <a:ln w="9525">
            <a:noFill/>
            <a:miter lim="800000"/>
            <a:headEnd/>
            <a:tailEnd/>
          </a:ln>
        </p:spPr>
        <p:txBody>
          <a:bodyPr wrap="square">
            <a:spAutoFit/>
          </a:bodyPr>
          <a:lstStyle/>
          <a:p>
            <a:pPr>
              <a:defRPr sz="1800" b="1" i="0" u="none" strike="noStrike" kern="1200" baseline="0">
                <a:solidFill>
                  <a:prstClr val="black"/>
                </a:solidFill>
                <a:latin typeface="+mn-lt"/>
                <a:ea typeface="+mn-ea"/>
                <a:cs typeface="+mn-cs"/>
              </a:defRPr>
            </a:pPr>
            <a:r>
              <a:rPr lang="es-MX" dirty="0" smtClean="0">
                <a:latin typeface="Gill Sans MT" pitchFamily="34" charset="0"/>
                <a:cs typeface="Arial" pitchFamily="34" charset="0"/>
              </a:rPr>
              <a:t>% de  Índice de Reprobación 2011-2013 </a:t>
            </a:r>
          </a:p>
          <a:p>
            <a:pPr>
              <a:defRPr sz="1800" b="1" i="0" u="none" strike="noStrike" kern="1200" baseline="0">
                <a:solidFill>
                  <a:prstClr val="black"/>
                </a:solidFill>
                <a:latin typeface="+mn-lt"/>
                <a:ea typeface="+mn-ea"/>
                <a:cs typeface="+mn-cs"/>
              </a:defRPr>
            </a:pPr>
            <a:r>
              <a:rPr lang="es-MX" dirty="0" smtClean="0">
                <a:latin typeface="Gill Sans MT" pitchFamily="34" charset="0"/>
                <a:cs typeface="Arial" pitchFamily="34" charset="0"/>
              </a:rPr>
              <a:t>Proyección al 2015</a:t>
            </a:r>
          </a:p>
        </p:txBody>
      </p:sp>
      <p:graphicFrame>
        <p:nvGraphicFramePr>
          <p:cNvPr id="8" name="Chart 2"/>
          <p:cNvGraphicFramePr>
            <a:graphicFrameLocks/>
          </p:cNvGraphicFramePr>
          <p:nvPr>
            <p:extLst>
              <p:ext uri="{D42A27DB-BD31-4B8C-83A1-F6EECF244321}">
                <p14:modId xmlns:p14="http://schemas.microsoft.com/office/powerpoint/2010/main" xmlns="" val="2031503025"/>
              </p:ext>
            </p:extLst>
          </p:nvPr>
        </p:nvGraphicFramePr>
        <p:xfrm>
          <a:off x="549085" y="2184181"/>
          <a:ext cx="8134350" cy="4200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955849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Text Box 2"/>
          <p:cNvSpPr txBox="1">
            <a:spLocks noChangeArrowheads="1"/>
          </p:cNvSpPr>
          <p:nvPr/>
        </p:nvSpPr>
        <p:spPr bwMode="auto">
          <a:xfrm>
            <a:off x="644900" y="1484784"/>
            <a:ext cx="7714729" cy="707886"/>
          </a:xfrm>
          <a:prstGeom prst="rect">
            <a:avLst/>
          </a:prstGeom>
          <a:noFill/>
          <a:ln w="9525">
            <a:noFill/>
            <a:miter lim="800000"/>
            <a:headEnd/>
            <a:tailEnd/>
          </a:ln>
        </p:spPr>
        <p:txBody>
          <a:bodyPr wrap="square">
            <a:spAutoFit/>
          </a:bodyPr>
          <a:lstStyle/>
          <a:p>
            <a:pPr>
              <a:defRPr sz="1800" b="1" i="0" u="none" strike="noStrike" kern="1200" baseline="0">
                <a:solidFill>
                  <a:prstClr val="black"/>
                </a:solidFill>
                <a:latin typeface="+mn-lt"/>
                <a:ea typeface="+mn-ea"/>
                <a:cs typeface="+mn-cs"/>
              </a:defRPr>
            </a:pPr>
            <a:r>
              <a:rPr lang="es-MX" sz="2000" dirty="0" smtClean="0">
                <a:latin typeface="Arial" pitchFamily="34" charset="0"/>
                <a:cs typeface="Arial" pitchFamily="34" charset="0"/>
              </a:rPr>
              <a:t>% de Índice de Deserción 2011-2013</a:t>
            </a:r>
          </a:p>
          <a:p>
            <a:pPr>
              <a:defRPr sz="1800" b="1" i="0" u="none" strike="noStrike" kern="1200" baseline="0">
                <a:solidFill>
                  <a:prstClr val="black"/>
                </a:solidFill>
                <a:latin typeface="+mn-lt"/>
                <a:ea typeface="+mn-ea"/>
                <a:cs typeface="+mn-cs"/>
              </a:defRPr>
            </a:pPr>
            <a:r>
              <a:rPr lang="es-MX" sz="2000" dirty="0" smtClean="0">
                <a:latin typeface="Arial" pitchFamily="34" charset="0"/>
                <a:cs typeface="Arial" pitchFamily="34" charset="0"/>
              </a:rPr>
              <a:t>Proyección al 2015</a:t>
            </a:r>
          </a:p>
        </p:txBody>
      </p:sp>
      <p:graphicFrame>
        <p:nvGraphicFramePr>
          <p:cNvPr id="8" name="Chart 2"/>
          <p:cNvGraphicFramePr>
            <a:graphicFrameLocks/>
          </p:cNvGraphicFramePr>
          <p:nvPr>
            <p:extLst>
              <p:ext uri="{D42A27DB-BD31-4B8C-83A1-F6EECF244321}">
                <p14:modId xmlns:p14="http://schemas.microsoft.com/office/powerpoint/2010/main" xmlns="" val="1598748809"/>
              </p:ext>
            </p:extLst>
          </p:nvPr>
        </p:nvGraphicFramePr>
        <p:xfrm>
          <a:off x="179512" y="2420888"/>
          <a:ext cx="8768244" cy="41142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690526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Rectangle 1"/>
          <p:cNvSpPr>
            <a:spLocks noChangeArrowheads="1"/>
          </p:cNvSpPr>
          <p:nvPr/>
        </p:nvSpPr>
        <p:spPr bwMode="auto">
          <a:xfrm>
            <a:off x="207150" y="3677781"/>
            <a:ext cx="871296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Nuestras relaciones de intercambio académico-artístico se dan con una participación intensa de los académicos y estudiantes en eventos nacionales e internacionales con la participación en Festivales, Encuentros, Conciertos, Concursos, Presentaciones, Exposiciones, etc.</a:t>
            </a:r>
            <a:r>
              <a:rPr lang="es-ES" dirty="0">
                <a:solidFill>
                  <a:schemeClr val="tx1">
                    <a:lumMod val="65000"/>
                    <a:lumOff val="35000"/>
                  </a:schemeClr>
                </a:solidFill>
                <a:latin typeface="Arial" pitchFamily="34" charset="0"/>
                <a:ea typeface="Times New Roman" pitchFamily="18" charset="0"/>
                <a:cs typeface="Arial" pitchFamily="34" charset="0"/>
              </a:rPr>
              <a:t> </a:t>
            </a:r>
            <a:r>
              <a:rPr lang="es-ES" dirty="0" smtClean="0">
                <a:solidFill>
                  <a:schemeClr val="tx1">
                    <a:lumMod val="65000"/>
                    <a:lumOff val="35000"/>
                  </a:schemeClr>
                </a:solidFill>
                <a:latin typeface="Arial" pitchFamily="34" charset="0"/>
                <a:ea typeface="Times New Roman" pitchFamily="18" charset="0"/>
                <a:cs typeface="Arial" pitchFamily="34" charset="0"/>
              </a:rPr>
              <a:t>en</a:t>
            </a:r>
            <a:r>
              <a:rPr kumimoji="0" lang="es-ES" b="0" i="0" u="none" strike="noStrike" cap="none" normalizeH="0" dirty="0" smtClean="0">
                <a:ln>
                  <a:noFill/>
                </a:ln>
                <a:solidFill>
                  <a:schemeClr val="tx1">
                    <a:lumMod val="65000"/>
                    <a:lumOff val="35000"/>
                  </a:schemeClr>
                </a:solidFill>
                <a:effectLst/>
                <a:latin typeface="Arial" pitchFamily="34" charset="0"/>
                <a:ea typeface="Times New Roman" pitchFamily="18" charset="0"/>
                <a:cs typeface="Arial" pitchFamily="34" charset="0"/>
              </a:rPr>
              <a:t> donde se han obtenido premios y reconocimientos importantes</a:t>
            </a:r>
            <a:r>
              <a:rPr lang="es-ES" dirty="0" smtClean="0">
                <a:solidFill>
                  <a:schemeClr val="tx1">
                    <a:lumMod val="65000"/>
                    <a:lumOff val="35000"/>
                  </a:schemeClr>
                </a:solidFill>
                <a:latin typeface="Arial" pitchFamily="34" charset="0"/>
                <a:ea typeface="Times New Roman" pitchFamily="18" charset="0"/>
                <a:cs typeface="Arial" pitchFamily="34" charset="0"/>
              </a:rPr>
              <a:t>. </a:t>
            </a:r>
            <a:r>
              <a:rPr lang="es-ES" dirty="0">
                <a:solidFill>
                  <a:schemeClr val="tx1">
                    <a:lumMod val="65000"/>
                    <a:lumOff val="35000"/>
                  </a:schemeClr>
                </a:solidFill>
                <a:latin typeface="Arial" pitchFamily="34" charset="0"/>
                <a:ea typeface="Times New Roman" pitchFamily="18" charset="0"/>
                <a:cs typeface="Arial" pitchFamily="34" charset="0"/>
              </a:rPr>
              <a:t> </a:t>
            </a:r>
            <a:endParaRPr kumimoji="0" lang="es-ES" b="0" i="0" u="none" strike="noStrike" cap="none" normalizeH="0" baseline="0" dirty="0">
              <a:ln>
                <a:noFill/>
              </a:ln>
              <a:solidFill>
                <a:schemeClr val="tx1">
                  <a:lumMod val="65000"/>
                  <a:lumOff val="3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rgbClr val="FF0000"/>
              </a:solidFill>
              <a:effectLst/>
              <a:latin typeface="Gill Sans MT" pitchFamily="34" charset="0"/>
              <a:cs typeface="Arial" pitchFamily="34" charset="0"/>
            </a:endParaRPr>
          </a:p>
        </p:txBody>
      </p:sp>
      <p:sp>
        <p:nvSpPr>
          <p:cNvPr id="7" name="6 Rectángulo"/>
          <p:cNvSpPr/>
          <p:nvPr/>
        </p:nvSpPr>
        <p:spPr>
          <a:xfrm>
            <a:off x="348691" y="2492896"/>
            <a:ext cx="5670922" cy="400110"/>
          </a:xfrm>
          <a:prstGeom prst="rect">
            <a:avLst/>
          </a:prstGeom>
        </p:spPr>
        <p:txBody>
          <a:bodyPr wrap="square">
            <a:spAutoFit/>
          </a:bodyPr>
          <a:lstStyle/>
          <a:p>
            <a:pPr lvl="0" algn="just" defTabSz="914400"/>
            <a:r>
              <a:rPr lang="es-ES" sz="2000" b="1" dirty="0" smtClean="0">
                <a:solidFill>
                  <a:schemeClr val="tx1">
                    <a:lumMod val="75000"/>
                    <a:lumOff val="25000"/>
                  </a:schemeClr>
                </a:solidFill>
                <a:latin typeface="Arial" pitchFamily="34" charset="0"/>
                <a:ea typeface="Times New Roman" pitchFamily="18" charset="0"/>
                <a:cs typeface="Arial" pitchFamily="34" charset="0"/>
              </a:rPr>
              <a:t>Las relaciones nacionales e internacionales</a:t>
            </a:r>
            <a:endParaRPr lang="es-MX" sz="2000" b="1" dirty="0" smtClean="0">
              <a:solidFill>
                <a:schemeClr val="tx1">
                  <a:lumMod val="75000"/>
                  <a:lumOff val="25000"/>
                </a:schemeClr>
              </a:solidFill>
              <a:latin typeface="Arial" pitchFamily="34" charset="0"/>
              <a:cs typeface="Arial" pitchFamily="34" charset="0"/>
            </a:endParaRPr>
          </a:p>
        </p:txBody>
      </p:sp>
      <p:sp>
        <p:nvSpPr>
          <p:cNvPr id="8" name="7 Rectángulo"/>
          <p:cNvSpPr/>
          <p:nvPr/>
        </p:nvSpPr>
        <p:spPr>
          <a:xfrm>
            <a:off x="2699792" y="1196752"/>
            <a:ext cx="3570208" cy="369332"/>
          </a:xfrm>
          <a:prstGeom prst="rect">
            <a:avLst/>
          </a:prstGeom>
        </p:spPr>
        <p:txBody>
          <a:bodyPr wrap="none">
            <a:spAutoFit/>
          </a:bodyPr>
          <a:lstStyle/>
          <a:p>
            <a:pPr algn="ctr"/>
            <a:r>
              <a:rPr lang="es-MX" b="1" dirty="0" smtClean="0">
                <a:solidFill>
                  <a:schemeClr val="tx1">
                    <a:lumMod val="75000"/>
                    <a:lumOff val="25000"/>
                  </a:schemeClr>
                </a:solidFill>
                <a:latin typeface="Arial" pitchFamily="34" charset="0"/>
                <a:cs typeface="Arial" pitchFamily="34" charset="0"/>
              </a:rPr>
              <a:t>Atención Integral al Estudiante</a:t>
            </a:r>
            <a:endParaRPr lang="es-MX"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3576484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contenido"/>
          <p:cNvSpPr txBox="1">
            <a:spLocks/>
          </p:cNvSpPr>
          <p:nvPr/>
        </p:nvSpPr>
        <p:spPr>
          <a:xfrm>
            <a:off x="-8366" y="3140968"/>
            <a:ext cx="9144000" cy="504056"/>
          </a:xfrm>
          <a:prstGeom prst="rect">
            <a:avLst/>
          </a:prstGeom>
        </p:spPr>
        <p:txBody>
          <a:bodyPr>
            <a:normAutofit/>
          </a:bodyPr>
          <a:lstStyle/>
          <a:p>
            <a:pPr marL="0" marR="0" lvl="0" indent="0" algn="ctr" defTabSz="1017588" rtl="0" eaLnBrk="1" fontAlgn="base" latinLnBrk="0" hangingPunct="1">
              <a:lnSpc>
                <a:spcPts val="2800"/>
              </a:lnSpc>
              <a:spcBef>
                <a:spcPct val="20000"/>
              </a:spcBef>
              <a:spcAft>
                <a:spcPct val="0"/>
              </a:spcAft>
              <a:buClrTx/>
              <a:buSzTx/>
              <a:buFont typeface="Arial" charset="0"/>
              <a:buNone/>
              <a:tabLst/>
              <a:defRPr/>
            </a:pPr>
            <a:r>
              <a:rPr kumimoji="0" lang="es-MX" sz="2000" b="1"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2.-</a:t>
            </a:r>
            <a:r>
              <a:rPr kumimoji="0" lang="es-MX" sz="2000" b="1" i="0" u="none" strike="noStrike" kern="1200" cap="none" spc="0" normalizeH="0" noProof="0" dirty="0" smtClean="0">
                <a:ln>
                  <a:noFill/>
                </a:ln>
                <a:solidFill>
                  <a:schemeClr val="tx1">
                    <a:lumMod val="75000"/>
                    <a:lumOff val="25000"/>
                  </a:schemeClr>
                </a:solidFill>
                <a:effectLst/>
                <a:uLnTx/>
                <a:uFillTx/>
                <a:latin typeface="Arial" pitchFamily="34" charset="0"/>
                <a:cs typeface="Arial" pitchFamily="34" charset="0"/>
              </a:rPr>
              <a:t> </a:t>
            </a:r>
            <a:r>
              <a:rPr kumimoji="0" lang="es-MX" sz="2000" b="1"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Situación actual de la DES Artes</a:t>
            </a:r>
            <a:endParaRPr kumimoji="0" lang="es-MX" sz="2000" b="1" i="0" u="none" strike="noStrike" kern="1200" cap="none" spc="0" normalizeH="0" baseline="0" noProof="0" dirty="0">
              <a:ln>
                <a:noFill/>
              </a:ln>
              <a:solidFill>
                <a:schemeClr val="tx1">
                  <a:lumMod val="75000"/>
                  <a:lumOff val="25000"/>
                </a:schemeClr>
              </a:solidFill>
              <a:effectLst/>
              <a:uLnTx/>
              <a:uFillTx/>
              <a:latin typeface="Arial" pitchFamily="34" charset="0"/>
              <a:cs typeface="Arial" pitchFamily="34" charset="0"/>
            </a:endParaRPr>
          </a:p>
        </p:txBody>
      </p:sp>
    </p:spTree>
    <p:extLst>
      <p:ext uri="{BB962C8B-B14F-4D97-AF65-F5344CB8AC3E}">
        <p14:creationId xmlns:p14="http://schemas.microsoft.com/office/powerpoint/2010/main" xmlns="" val="340086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0" y="3652213"/>
            <a:ext cx="9144000" cy="461665"/>
          </a:xfrm>
          <a:prstGeom prst="rect">
            <a:avLst/>
          </a:prstGeom>
        </p:spPr>
        <p:txBody>
          <a:bodyPr wrap="square">
            <a:spAutoFit/>
          </a:bodyPr>
          <a:lstStyle/>
          <a:p>
            <a:pPr algn="ctr" eaLnBrk="0" hangingPunct="0"/>
            <a:r>
              <a:rPr lang="es-ES" sz="2400" b="1" dirty="0" smtClean="0">
                <a:solidFill>
                  <a:schemeClr val="tx1">
                    <a:lumMod val="75000"/>
                    <a:lumOff val="25000"/>
                  </a:schemeClr>
                </a:solidFill>
                <a:latin typeface="Gill Sans MT" pitchFamily="34" charset="0"/>
                <a:cs typeface="Times New Roman" pitchFamily="18" charset="0"/>
              </a:rPr>
              <a:t>3.5 Gestión</a:t>
            </a:r>
            <a:endParaRPr lang="es-ES" sz="2400" b="1" dirty="0">
              <a:solidFill>
                <a:schemeClr val="tx1">
                  <a:lumMod val="75000"/>
                  <a:lumOff val="25000"/>
                </a:schemeClr>
              </a:solidFill>
              <a:latin typeface="Gill Sans MT" pitchFamily="34" charset="0"/>
              <a:cs typeface="Times New Roman" pitchFamily="18" charset="0"/>
            </a:endParaRPr>
          </a:p>
        </p:txBody>
      </p:sp>
    </p:spTree>
    <p:extLst>
      <p:ext uri="{BB962C8B-B14F-4D97-AF65-F5344CB8AC3E}">
        <p14:creationId xmlns:p14="http://schemas.microsoft.com/office/powerpoint/2010/main" xmlns="" val="1137387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351166" y="2924944"/>
            <a:ext cx="8424936" cy="2777299"/>
          </a:xfrm>
          <a:prstGeom prst="rect">
            <a:avLst/>
          </a:prstGeom>
        </p:spPr>
        <p:txBody>
          <a:bodyPr wrap="square">
            <a:spAutoFit/>
          </a:bodyPr>
          <a:lstStyle/>
          <a:p>
            <a:pPr algn="just">
              <a:lnSpc>
                <a:spcPct val="110000"/>
              </a:lnSpc>
            </a:pPr>
            <a:r>
              <a:rPr lang="es-MX" dirty="0">
                <a:solidFill>
                  <a:schemeClr val="tx1">
                    <a:lumMod val="65000"/>
                    <a:lumOff val="35000"/>
                  </a:schemeClr>
                </a:solidFill>
                <a:latin typeface="Arial" pitchFamily="34" charset="0"/>
                <a:cs typeface="Arial" pitchFamily="34" charset="0"/>
              </a:rPr>
              <a:t>L</a:t>
            </a:r>
            <a:r>
              <a:rPr lang="es-MX" dirty="0" smtClean="0">
                <a:solidFill>
                  <a:schemeClr val="tx1">
                    <a:lumMod val="65000"/>
                    <a:lumOff val="35000"/>
                  </a:schemeClr>
                </a:solidFill>
                <a:latin typeface="Arial" pitchFamily="34" charset="0"/>
                <a:cs typeface="Arial" pitchFamily="34" charset="0"/>
              </a:rPr>
              <a:t>a Dirección general del Área Académica de Artes es la encargada de realizar los eventos </a:t>
            </a:r>
            <a:r>
              <a:rPr lang="es-MX" dirty="0">
                <a:solidFill>
                  <a:schemeClr val="tx1">
                    <a:lumMod val="65000"/>
                    <a:lumOff val="35000"/>
                  </a:schemeClr>
                </a:solidFill>
                <a:latin typeface="Arial" pitchFamily="34" charset="0"/>
                <a:cs typeface="Arial" pitchFamily="34" charset="0"/>
              </a:rPr>
              <a:t>académicos </a:t>
            </a:r>
            <a:r>
              <a:rPr lang="es-MX" dirty="0" smtClean="0">
                <a:solidFill>
                  <a:schemeClr val="tx1">
                    <a:lumMod val="65000"/>
                    <a:lumOff val="35000"/>
                  </a:schemeClr>
                </a:solidFill>
                <a:latin typeface="Arial" pitchFamily="34" charset="0"/>
                <a:cs typeface="Arial" pitchFamily="34" charset="0"/>
              </a:rPr>
              <a:t> que se orienten </a:t>
            </a:r>
            <a:r>
              <a:rPr lang="es-MX" dirty="0">
                <a:solidFill>
                  <a:schemeClr val="tx1">
                    <a:lumMod val="65000"/>
                    <a:lumOff val="35000"/>
                  </a:schemeClr>
                </a:solidFill>
                <a:latin typeface="Arial" pitchFamily="34" charset="0"/>
                <a:cs typeface="Arial" pitchFamily="34" charset="0"/>
              </a:rPr>
              <a:t>hacia </a:t>
            </a:r>
            <a:r>
              <a:rPr lang="es-MX" dirty="0" smtClean="0">
                <a:solidFill>
                  <a:schemeClr val="tx1">
                    <a:lumMod val="65000"/>
                    <a:lumOff val="35000"/>
                  </a:schemeClr>
                </a:solidFill>
                <a:latin typeface="Arial" pitchFamily="34" charset="0"/>
                <a:cs typeface="Arial" pitchFamily="34" charset="0"/>
              </a:rPr>
              <a:t>promoción y gestión de un programas  que vinculen en los Programas Educativos, la difusión de las actividades y productos artísticos en los diferentes sectores sociales; cuyo objetivo principal es fortalecer e incentivar las capacidades académicas, creativas, artísticas y culturales de las diferentes comunidades.</a:t>
            </a:r>
          </a:p>
          <a:p>
            <a:pPr algn="just">
              <a:lnSpc>
                <a:spcPct val="110000"/>
              </a:lnSpc>
            </a:pPr>
            <a:endParaRPr lang="es-ES" dirty="0">
              <a:solidFill>
                <a:schemeClr val="tx1">
                  <a:lumMod val="75000"/>
                  <a:lumOff val="25000"/>
                </a:schemeClr>
              </a:solidFill>
              <a:latin typeface="Gill Sans MT" pitchFamily="34" charset="0"/>
            </a:endParaRPr>
          </a:p>
        </p:txBody>
      </p:sp>
      <p:sp>
        <p:nvSpPr>
          <p:cNvPr id="7" name="6 Rectángulo"/>
          <p:cNvSpPr/>
          <p:nvPr/>
        </p:nvSpPr>
        <p:spPr>
          <a:xfrm>
            <a:off x="3980326" y="1359352"/>
            <a:ext cx="1043877" cy="369332"/>
          </a:xfrm>
          <a:prstGeom prst="rect">
            <a:avLst/>
          </a:prstGeom>
        </p:spPr>
        <p:txBody>
          <a:bodyPr wrap="none">
            <a:spAutoFit/>
          </a:bodyPr>
          <a:lstStyle/>
          <a:p>
            <a:pPr algn="ctr"/>
            <a:r>
              <a:rPr lang="es-MX" b="1" dirty="0" smtClean="0">
                <a:solidFill>
                  <a:schemeClr val="tx1">
                    <a:lumMod val="75000"/>
                    <a:lumOff val="25000"/>
                  </a:schemeClr>
                </a:solidFill>
                <a:latin typeface="Arial" pitchFamily="34" charset="0"/>
                <a:cs typeface="Arial" pitchFamily="34" charset="0"/>
              </a:rPr>
              <a:t>Gestión</a:t>
            </a:r>
            <a:endParaRPr lang="es-MX"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379465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6146" name="Picture 2" descr="http://www.uv.mx/universo/481/cultura/images/Programa-..Abajo.gif"/>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442" b="77039"/>
          <a:stretch/>
        </p:blipFill>
        <p:spPr bwMode="auto">
          <a:xfrm>
            <a:off x="36513" y="3140968"/>
            <a:ext cx="9107487" cy="23864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5399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Rectangle 1"/>
          <p:cNvSpPr>
            <a:spLocks noChangeArrowheads="1"/>
          </p:cNvSpPr>
          <p:nvPr/>
        </p:nvSpPr>
        <p:spPr bwMode="auto">
          <a:xfrm>
            <a:off x="279157" y="3364736"/>
            <a:ext cx="8568953"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a:tabLst>
                <a:tab pos="3952875" algn="l"/>
              </a:tabLst>
            </a:pPr>
            <a:r>
              <a:rPr kumimoji="0" lang="es-ES_tradnl" b="0"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El programa de “Corredores Culturales” </a:t>
            </a:r>
            <a:r>
              <a:rPr lang="es-ES" dirty="0" smtClean="0">
                <a:solidFill>
                  <a:schemeClr val="tx1">
                    <a:lumMod val="65000"/>
                    <a:lumOff val="35000"/>
                  </a:schemeClr>
                </a:solidFill>
                <a:latin typeface="Arial" pitchFamily="34" charset="0"/>
                <a:cs typeface="Arial" pitchFamily="34" charset="0"/>
              </a:rPr>
              <a:t>conforma </a:t>
            </a:r>
            <a:r>
              <a:rPr lang="es-ES" dirty="0">
                <a:solidFill>
                  <a:schemeClr val="tx1">
                    <a:lumMod val="65000"/>
                    <a:lumOff val="35000"/>
                  </a:schemeClr>
                </a:solidFill>
                <a:latin typeface="Arial" pitchFamily="34" charset="0"/>
                <a:cs typeface="Arial" pitchFamily="34" charset="0"/>
              </a:rPr>
              <a:t>un circuito de presentaciones, exposiciones, funciones y conferencias en Vicerrectorías, Facultades, Municipios y Casas de </a:t>
            </a:r>
            <a:r>
              <a:rPr lang="es-ES" dirty="0" smtClean="0">
                <a:solidFill>
                  <a:schemeClr val="tx1">
                    <a:lumMod val="65000"/>
                    <a:lumOff val="35000"/>
                  </a:schemeClr>
                </a:solidFill>
                <a:latin typeface="Arial" pitchFamily="34" charset="0"/>
                <a:cs typeface="Arial" pitchFamily="34" charset="0"/>
              </a:rPr>
              <a:t>Cultura. En el año </a:t>
            </a:r>
            <a:r>
              <a:rPr lang="es-MX" dirty="0" smtClean="0">
                <a:solidFill>
                  <a:schemeClr val="tx1">
                    <a:lumMod val="65000"/>
                    <a:lumOff val="35000"/>
                  </a:schemeClr>
                </a:solidFill>
                <a:latin typeface="Arial" pitchFamily="34" charset="0"/>
                <a:cs typeface="Arial" pitchFamily="34" charset="0"/>
              </a:rPr>
              <a:t>2012 con un total de 54 eventos se beneficiaron 4,051 estudiantes</a:t>
            </a:r>
          </a:p>
          <a:p>
            <a:pPr algn="just" defTabSz="914400">
              <a:tabLst>
                <a:tab pos="3952875" algn="l"/>
              </a:tabLst>
            </a:pPr>
            <a:r>
              <a:rPr kumimoji="0" lang="es-ES" b="0"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Los estudiantes de las Facultades del Área de Artes, participan activamente en este programa, como parte de su formación profesional e integral,  a través de prácticas de campo en las que se fortalece tanto la construcción del perfil profesional, como la presencia de las Facultades en distintos foros. </a:t>
            </a:r>
          </a:p>
          <a:p>
            <a:pPr marL="0" marR="0" lvl="0" indent="0" algn="just" defTabSz="914400" rtl="0" eaLnBrk="1" fontAlgn="base" latinLnBrk="0" hangingPunct="1">
              <a:lnSpc>
                <a:spcPct val="100000"/>
              </a:lnSpc>
              <a:spcBef>
                <a:spcPct val="0"/>
              </a:spcBef>
              <a:spcAft>
                <a:spcPct val="0"/>
              </a:spcAft>
              <a:buClrTx/>
              <a:buSzTx/>
              <a:buFontTx/>
              <a:buNone/>
              <a:tabLst>
                <a:tab pos="3952875" algn="l"/>
              </a:tabLst>
            </a:pPr>
            <a:endParaRPr lang="es-ES" dirty="0">
              <a:solidFill>
                <a:schemeClr val="tx1">
                  <a:lumMod val="65000"/>
                  <a:lumOff val="35000"/>
                </a:schemeClr>
              </a:solidFill>
              <a:latin typeface="Arial" pitchFamily="34" charset="0"/>
              <a:cs typeface="Arial" pitchFamily="34" charset="0"/>
            </a:endParaRPr>
          </a:p>
        </p:txBody>
      </p:sp>
      <p:sp>
        <p:nvSpPr>
          <p:cNvPr id="7" name="6 CuadroTexto"/>
          <p:cNvSpPr txBox="1"/>
          <p:nvPr/>
        </p:nvSpPr>
        <p:spPr>
          <a:xfrm>
            <a:off x="451494" y="1955155"/>
            <a:ext cx="2892138" cy="400110"/>
          </a:xfrm>
          <a:prstGeom prst="rect">
            <a:avLst/>
          </a:prstGeom>
          <a:noFill/>
        </p:spPr>
        <p:txBody>
          <a:bodyPr wrap="none" rtlCol="0">
            <a:spAutoFit/>
          </a:bodyPr>
          <a:lstStyle/>
          <a:p>
            <a:r>
              <a:rPr lang="es-ES_tradnl" sz="2000" b="1" dirty="0" smtClean="0">
                <a:solidFill>
                  <a:schemeClr val="tx1">
                    <a:lumMod val="75000"/>
                    <a:lumOff val="25000"/>
                  </a:schemeClr>
                </a:solidFill>
                <a:latin typeface="Arial" pitchFamily="34" charset="0"/>
                <a:ea typeface="Times New Roman" pitchFamily="18" charset="0"/>
                <a:cs typeface="Arial" pitchFamily="34" charset="0"/>
              </a:rPr>
              <a:t>Corredores </a:t>
            </a:r>
            <a:r>
              <a:rPr lang="es-ES_tradnl" sz="2000" b="1" dirty="0">
                <a:solidFill>
                  <a:schemeClr val="tx1">
                    <a:lumMod val="75000"/>
                    <a:lumOff val="25000"/>
                  </a:schemeClr>
                </a:solidFill>
                <a:latin typeface="Arial" pitchFamily="34" charset="0"/>
                <a:ea typeface="Times New Roman" pitchFamily="18" charset="0"/>
                <a:cs typeface="Arial" pitchFamily="34" charset="0"/>
              </a:rPr>
              <a:t>Culturales</a:t>
            </a:r>
            <a:endParaRPr lang="es-MX" sz="2000" b="1" dirty="0">
              <a:solidFill>
                <a:schemeClr val="tx1">
                  <a:lumMod val="75000"/>
                  <a:lumOff val="25000"/>
                </a:schemeClr>
              </a:solidFill>
              <a:latin typeface="Arial" pitchFamily="34" charset="0"/>
              <a:cs typeface="Arial" pitchFamily="34" charset="0"/>
            </a:endParaRPr>
          </a:p>
        </p:txBody>
      </p:sp>
      <p:sp>
        <p:nvSpPr>
          <p:cNvPr id="8" name="7 Rectángulo"/>
          <p:cNvSpPr/>
          <p:nvPr/>
        </p:nvSpPr>
        <p:spPr>
          <a:xfrm>
            <a:off x="3943458" y="1154935"/>
            <a:ext cx="1138453" cy="400110"/>
          </a:xfrm>
          <a:prstGeom prst="rect">
            <a:avLst/>
          </a:prstGeom>
        </p:spPr>
        <p:txBody>
          <a:bodyPr wrap="none">
            <a:spAutoFit/>
          </a:bodyPr>
          <a:lstStyle/>
          <a:p>
            <a:r>
              <a:rPr lang="es-MX" sz="2000" b="1" dirty="0" smtClean="0">
                <a:solidFill>
                  <a:schemeClr val="tx1">
                    <a:lumMod val="75000"/>
                    <a:lumOff val="25000"/>
                  </a:schemeClr>
                </a:solidFill>
                <a:latin typeface="Arial" pitchFamily="34" charset="0"/>
                <a:cs typeface="Arial" pitchFamily="34" charset="0"/>
              </a:rPr>
              <a:t>Gestión</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119604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7172" name="Picture 4" descr="http://www.lapolitica.com.mx/wp-content/uploads/2010/10/Iniciaron.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81161"/>
          <a:stretch/>
        </p:blipFill>
        <p:spPr bwMode="auto">
          <a:xfrm>
            <a:off x="0" y="1700807"/>
            <a:ext cx="9144000" cy="51571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0399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Rectangle 1"/>
          <p:cNvSpPr>
            <a:spLocks noChangeArrowheads="1"/>
          </p:cNvSpPr>
          <p:nvPr/>
        </p:nvSpPr>
        <p:spPr bwMode="auto">
          <a:xfrm>
            <a:off x="434925" y="3140968"/>
            <a:ext cx="780784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3952875" algn="l"/>
              </a:tabLst>
            </a:pPr>
            <a:endParaRPr lang="es-ES" dirty="0">
              <a:solidFill>
                <a:schemeClr val="tx1">
                  <a:lumMod val="65000"/>
                  <a:lumOff val="35000"/>
                </a:schemeClr>
              </a:solidFill>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3952875" algn="l"/>
              </a:tabLst>
            </a:pPr>
            <a:r>
              <a:rPr lang="es-ES" dirty="0" smtClean="0">
                <a:solidFill>
                  <a:schemeClr val="tx1">
                    <a:lumMod val="65000"/>
                    <a:lumOff val="35000"/>
                  </a:schemeClr>
                </a:solidFill>
                <a:latin typeface="Arial" pitchFamily="34" charset="0"/>
                <a:cs typeface="Arial" pitchFamily="34" charset="0"/>
              </a:rPr>
              <a:t>Dentro de este programa se llevo a cabo la Gira Preliminar </a:t>
            </a:r>
            <a:r>
              <a:rPr lang="es-ES" dirty="0" err="1" smtClean="0">
                <a:solidFill>
                  <a:schemeClr val="tx1">
                    <a:lumMod val="65000"/>
                    <a:lumOff val="35000"/>
                  </a:schemeClr>
                </a:solidFill>
                <a:latin typeface="Arial" pitchFamily="34" charset="0"/>
                <a:cs typeface="Arial" pitchFamily="34" charset="0"/>
              </a:rPr>
              <a:t>JazzUV</a:t>
            </a:r>
            <a:r>
              <a:rPr lang="es-ES" dirty="0" smtClean="0">
                <a:solidFill>
                  <a:schemeClr val="tx1">
                    <a:lumMod val="65000"/>
                    <a:lumOff val="35000"/>
                  </a:schemeClr>
                </a:solidFill>
                <a:latin typeface="Arial" pitchFamily="34" charset="0"/>
                <a:cs typeface="Arial" pitchFamily="34" charset="0"/>
              </a:rPr>
              <a:t> llevando conferencias, exposiciones y conciertos a las diferentes regiones donde tiene presencia la UV, otorgando además un valor crediticio para los estudiantes asistentes al evento cultural.</a:t>
            </a:r>
            <a:endParaRPr kumimoji="0" lang="es-ES" b="0" i="0"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p:txBody>
      </p:sp>
      <p:sp>
        <p:nvSpPr>
          <p:cNvPr id="7" name="6 CuadroTexto"/>
          <p:cNvSpPr txBox="1"/>
          <p:nvPr/>
        </p:nvSpPr>
        <p:spPr>
          <a:xfrm>
            <a:off x="442981" y="1835252"/>
            <a:ext cx="2892138" cy="400110"/>
          </a:xfrm>
          <a:prstGeom prst="rect">
            <a:avLst/>
          </a:prstGeom>
          <a:noFill/>
        </p:spPr>
        <p:txBody>
          <a:bodyPr wrap="none" rtlCol="0">
            <a:spAutoFit/>
          </a:bodyPr>
          <a:lstStyle/>
          <a:p>
            <a:r>
              <a:rPr lang="es-ES_tradnl" sz="2000" b="1" dirty="0" smtClean="0">
                <a:solidFill>
                  <a:schemeClr val="tx1">
                    <a:lumMod val="75000"/>
                    <a:lumOff val="25000"/>
                  </a:schemeClr>
                </a:solidFill>
                <a:latin typeface="Arial" pitchFamily="34" charset="0"/>
                <a:ea typeface="Times New Roman" pitchFamily="18" charset="0"/>
                <a:cs typeface="Arial" pitchFamily="34" charset="0"/>
              </a:rPr>
              <a:t>Corredores </a:t>
            </a:r>
            <a:r>
              <a:rPr lang="es-ES_tradnl" sz="2000" b="1" dirty="0">
                <a:solidFill>
                  <a:schemeClr val="tx1">
                    <a:lumMod val="75000"/>
                    <a:lumOff val="25000"/>
                  </a:schemeClr>
                </a:solidFill>
                <a:latin typeface="Arial" pitchFamily="34" charset="0"/>
                <a:ea typeface="Times New Roman" pitchFamily="18" charset="0"/>
                <a:cs typeface="Arial" pitchFamily="34" charset="0"/>
              </a:rPr>
              <a:t>Culturales</a:t>
            </a:r>
            <a:endParaRPr lang="es-MX" sz="2000" b="1" dirty="0">
              <a:solidFill>
                <a:schemeClr val="tx1">
                  <a:lumMod val="75000"/>
                  <a:lumOff val="25000"/>
                </a:schemeClr>
              </a:solidFill>
              <a:latin typeface="Arial" pitchFamily="34" charset="0"/>
              <a:cs typeface="Arial" pitchFamily="34" charset="0"/>
            </a:endParaRPr>
          </a:p>
        </p:txBody>
      </p:sp>
      <p:sp>
        <p:nvSpPr>
          <p:cNvPr id="8" name="7 Rectángulo"/>
          <p:cNvSpPr/>
          <p:nvPr/>
        </p:nvSpPr>
        <p:spPr>
          <a:xfrm>
            <a:off x="3943458" y="1154935"/>
            <a:ext cx="1138453" cy="400110"/>
          </a:xfrm>
          <a:prstGeom prst="rect">
            <a:avLst/>
          </a:prstGeom>
        </p:spPr>
        <p:txBody>
          <a:bodyPr wrap="none">
            <a:spAutoFit/>
          </a:bodyPr>
          <a:lstStyle/>
          <a:p>
            <a:r>
              <a:rPr lang="es-MX" sz="2000" b="1" dirty="0" smtClean="0">
                <a:solidFill>
                  <a:schemeClr val="tx1">
                    <a:lumMod val="75000"/>
                    <a:lumOff val="25000"/>
                  </a:schemeClr>
                </a:solidFill>
                <a:latin typeface="Arial" pitchFamily="34" charset="0"/>
                <a:cs typeface="Arial" pitchFamily="34" charset="0"/>
              </a:rPr>
              <a:t>Gestión</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1952427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8" name="7 Rectángulo"/>
          <p:cNvSpPr/>
          <p:nvPr/>
        </p:nvSpPr>
        <p:spPr>
          <a:xfrm>
            <a:off x="3943458" y="1154935"/>
            <a:ext cx="1138453" cy="400110"/>
          </a:xfrm>
          <a:prstGeom prst="rect">
            <a:avLst/>
          </a:prstGeom>
        </p:spPr>
        <p:txBody>
          <a:bodyPr wrap="none">
            <a:spAutoFit/>
          </a:bodyPr>
          <a:lstStyle/>
          <a:p>
            <a:r>
              <a:rPr lang="es-MX" sz="2000" b="1" dirty="0" smtClean="0">
                <a:solidFill>
                  <a:schemeClr val="tx1">
                    <a:lumMod val="75000"/>
                    <a:lumOff val="25000"/>
                  </a:schemeClr>
                </a:solidFill>
                <a:latin typeface="Arial" pitchFamily="34" charset="0"/>
                <a:cs typeface="Arial" pitchFamily="34" charset="0"/>
              </a:rPr>
              <a:t>Gestión</a:t>
            </a:r>
            <a:endParaRPr lang="es-MX" sz="2000" b="1" dirty="0">
              <a:solidFill>
                <a:schemeClr val="tx1">
                  <a:lumMod val="75000"/>
                  <a:lumOff val="25000"/>
                </a:schemeClr>
              </a:solidFill>
              <a:latin typeface="Arial" pitchFamily="34" charset="0"/>
              <a:cs typeface="Arial" pitchFamily="34" charset="0"/>
            </a:endParaRPr>
          </a:p>
        </p:txBody>
      </p:sp>
      <p:pic>
        <p:nvPicPr>
          <p:cNvPr id="8194" name="Picture 2" descr="http://xalapaentour.com/eventos/wp-content/uploads/2012/11/preliminar-jazzuv-part-02.jp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Effect>
                      <a14:colorTemperature colorTemp="8800"/>
                    </a14:imgEffect>
                    <a14:imgEffect>
                      <a14:saturation sat="66000"/>
                    </a14:imgEffect>
                  </a14:imgLayer>
                </a14:imgProps>
              </a:ext>
              <a:ext uri="{28A0092B-C50C-407E-A947-70E740481C1C}">
                <a14:useLocalDpi xmlns:a14="http://schemas.microsoft.com/office/drawing/2010/main" xmlns="" val="0"/>
              </a:ext>
            </a:extLst>
          </a:blip>
          <a:srcRect t="5097" b="10981"/>
          <a:stretch/>
        </p:blipFill>
        <p:spPr bwMode="auto">
          <a:xfrm>
            <a:off x="-36512" y="1772816"/>
            <a:ext cx="9180512" cy="50851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3481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459205" y="2564904"/>
            <a:ext cx="8208857" cy="2520280"/>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2000" dirty="0" smtClean="0">
                <a:solidFill>
                  <a:schemeClr val="tx1">
                    <a:lumMod val="65000"/>
                    <a:lumOff val="35000"/>
                  </a:schemeClr>
                </a:solidFill>
                <a:latin typeface="Arial" pitchFamily="34" charset="0"/>
                <a:cs typeface="Arial" pitchFamily="34" charset="0"/>
              </a:rPr>
              <a:t>La Dirección General del Área Académica de Artes a través de sus tres coordinaciones ha desarrollado un programa de trabajo específicamente dirigido a difusión artística y cultural como una de las tareas sustantivas de la Universidad como institución pública, junto con la docencia y la investigación</a:t>
            </a:r>
            <a:r>
              <a:rPr lang="es-ES" sz="2000" dirty="0" smtClean="0">
                <a:solidFill>
                  <a:srgbClr val="0070C0"/>
                </a:solidFill>
              </a:rPr>
              <a:t>.</a:t>
            </a:r>
          </a:p>
          <a:p>
            <a:pPr algn="just"/>
            <a:endParaRPr lang="es-ES" sz="2000" dirty="0" smtClean="0">
              <a:solidFill>
                <a:srgbClr val="0070C0"/>
              </a:solidFill>
            </a:endParaRPr>
          </a:p>
        </p:txBody>
      </p:sp>
      <p:sp>
        <p:nvSpPr>
          <p:cNvPr id="7" name="6 Rectángulo"/>
          <p:cNvSpPr/>
          <p:nvPr/>
        </p:nvSpPr>
        <p:spPr>
          <a:xfrm>
            <a:off x="4038833" y="1348669"/>
            <a:ext cx="1138453"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Gestión</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1172845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706865" y="2083634"/>
            <a:ext cx="7560840" cy="4176464"/>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Día Mundial del Teatro</a:t>
            </a:r>
          </a:p>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Encuentro Nacional de Escuelas de Danza Contemporánea</a:t>
            </a:r>
          </a:p>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Concurso de composición Coreográfica</a:t>
            </a:r>
          </a:p>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Día Internacional de la Danza</a:t>
            </a:r>
          </a:p>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Semana del Músico</a:t>
            </a:r>
          </a:p>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Día Mundial del Diseño</a:t>
            </a:r>
          </a:p>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2o. Coloquio Internacional "Concepciones y Tendencias de la Investigación en Danza"</a:t>
            </a:r>
          </a:p>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 “Caite Cadáver” Concurso de Instalaciones</a:t>
            </a:r>
          </a:p>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Festival de Teatro Universitario</a:t>
            </a:r>
          </a:p>
          <a:p>
            <a:pPr algn="just">
              <a:buFont typeface="Arial" pitchFamily="34" charset="0"/>
              <a:buChar char="•"/>
            </a:pPr>
            <a:r>
              <a:rPr lang="es-MX" sz="1800" dirty="0" smtClean="0">
                <a:solidFill>
                  <a:schemeClr val="tx1">
                    <a:lumMod val="65000"/>
                    <a:lumOff val="35000"/>
                  </a:schemeClr>
                </a:solidFill>
                <a:latin typeface="Arial" pitchFamily="34" charset="0"/>
                <a:cs typeface="Arial" pitchFamily="34" charset="0"/>
              </a:rPr>
              <a:t>Gira preliminar </a:t>
            </a:r>
            <a:r>
              <a:rPr lang="es-MX" sz="1800" dirty="0" err="1" smtClean="0">
                <a:solidFill>
                  <a:schemeClr val="tx1">
                    <a:lumMod val="65000"/>
                    <a:lumOff val="35000"/>
                  </a:schemeClr>
                </a:solidFill>
                <a:latin typeface="Arial" pitchFamily="34" charset="0"/>
                <a:cs typeface="Arial" pitchFamily="34" charset="0"/>
              </a:rPr>
              <a:t>JazzUV</a:t>
            </a:r>
            <a:endParaRPr lang="es-MX" sz="1800" dirty="0" smtClean="0">
              <a:solidFill>
                <a:schemeClr val="tx1">
                  <a:lumMod val="65000"/>
                  <a:lumOff val="35000"/>
                </a:schemeClr>
              </a:solidFill>
              <a:latin typeface="Arial" pitchFamily="34" charset="0"/>
              <a:cs typeface="Arial" pitchFamily="34" charset="0"/>
            </a:endParaRPr>
          </a:p>
          <a:p>
            <a:pPr algn="just"/>
            <a:endParaRPr lang="es-MX" sz="1800" dirty="0">
              <a:solidFill>
                <a:schemeClr val="tx1">
                  <a:lumMod val="65000"/>
                  <a:lumOff val="35000"/>
                </a:schemeClr>
              </a:solidFill>
              <a:latin typeface="Arial" pitchFamily="34" charset="0"/>
              <a:cs typeface="Arial" pitchFamily="34" charset="0"/>
            </a:endParaRPr>
          </a:p>
        </p:txBody>
      </p:sp>
      <p:sp>
        <p:nvSpPr>
          <p:cNvPr id="7" name="6 Rectángulo"/>
          <p:cNvSpPr/>
          <p:nvPr/>
        </p:nvSpPr>
        <p:spPr>
          <a:xfrm>
            <a:off x="738374" y="1688271"/>
            <a:ext cx="7920880" cy="369332"/>
          </a:xfrm>
          <a:prstGeom prst="rect">
            <a:avLst/>
          </a:prstGeom>
        </p:spPr>
        <p:txBody>
          <a:bodyPr wrap="square">
            <a:spAutoFit/>
          </a:bodyPr>
          <a:lstStyle/>
          <a:p>
            <a:pPr lvl="0" algn="just"/>
            <a:r>
              <a:rPr lang="es-MX" dirty="0" smtClean="0">
                <a:solidFill>
                  <a:schemeClr val="tx1">
                    <a:lumMod val="65000"/>
                    <a:lumOff val="35000"/>
                  </a:schemeClr>
                </a:solidFill>
                <a:latin typeface="Arial" pitchFamily="34" charset="0"/>
                <a:cs typeface="Arial" pitchFamily="34" charset="0"/>
              </a:rPr>
              <a:t>Actividades Culturales dirigidas </a:t>
            </a:r>
            <a:r>
              <a:rPr lang="es-MX" dirty="0">
                <a:solidFill>
                  <a:schemeClr val="tx1">
                    <a:lumMod val="65000"/>
                    <a:lumOff val="35000"/>
                  </a:schemeClr>
                </a:solidFill>
                <a:latin typeface="Arial" pitchFamily="34" charset="0"/>
                <a:cs typeface="Arial" pitchFamily="34" charset="0"/>
              </a:rPr>
              <a:t>a diversos </a:t>
            </a:r>
            <a:r>
              <a:rPr lang="es-MX" dirty="0" smtClean="0">
                <a:solidFill>
                  <a:schemeClr val="tx1">
                    <a:lumMod val="65000"/>
                    <a:lumOff val="35000"/>
                  </a:schemeClr>
                </a:solidFill>
                <a:latin typeface="Arial" pitchFamily="34" charset="0"/>
                <a:cs typeface="Arial" pitchFamily="34" charset="0"/>
              </a:rPr>
              <a:t>públicos:</a:t>
            </a:r>
            <a:endParaRPr lang="es-MX"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xmlns="" val="2924805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10242" name="Picture 2" descr="http://www.uv.mx/universo/263/arte/images/danza.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76872"/>
            <a:ext cx="9180512" cy="46085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87138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135142" y="2348880"/>
            <a:ext cx="8856984" cy="3693319"/>
          </a:xfrm>
          <a:prstGeom prst="rect">
            <a:avLst/>
          </a:prstGeom>
        </p:spPr>
        <p:txBody>
          <a:bodyPr wrap="square">
            <a:spAutoFit/>
          </a:bodyPr>
          <a:lstStyle/>
          <a:p>
            <a:pPr algn="just"/>
            <a:r>
              <a:rPr lang="es-MX" dirty="0" smtClean="0">
                <a:solidFill>
                  <a:schemeClr val="tx1">
                    <a:lumMod val="65000"/>
                    <a:lumOff val="35000"/>
                  </a:schemeClr>
                </a:solidFill>
                <a:latin typeface="Arial" pitchFamily="34" charset="0"/>
                <a:cs typeface="Arial" pitchFamily="34" charset="0"/>
              </a:rPr>
              <a:t>La DES Artes está integrada por: cuatro Facultades, Artes Plásticas, Danza, Música y Teatro; y tres Centros: Centro de Estudios de Jazz (</a:t>
            </a:r>
            <a:r>
              <a:rPr lang="es-MX" dirty="0" err="1" smtClean="0">
                <a:solidFill>
                  <a:schemeClr val="tx1">
                    <a:lumMod val="65000"/>
                    <a:lumOff val="35000"/>
                  </a:schemeClr>
                </a:solidFill>
                <a:latin typeface="Arial" pitchFamily="34" charset="0"/>
                <a:cs typeface="Arial" pitchFamily="34" charset="0"/>
              </a:rPr>
              <a:t>JazzUV</a:t>
            </a:r>
            <a:r>
              <a:rPr lang="es-MX" dirty="0" smtClean="0">
                <a:solidFill>
                  <a:schemeClr val="tx1">
                    <a:lumMod val="65000"/>
                    <a:lumOff val="35000"/>
                  </a:schemeClr>
                </a:solidFill>
                <a:latin typeface="Arial" pitchFamily="34" charset="0"/>
                <a:cs typeface="Arial" pitchFamily="34" charset="0"/>
              </a:rPr>
              <a:t>) y dos Centros de Iniciación Musical Infantil (Xalapa y Veracruz).  Se ofertan nueve programas educativos en el Modelo Educativo Institucional y uno en modelo rígido (por desaparecer por cambio de plan): ocho de licenciatura en modalidad escolarizada (Artes Visuales, Diseño de la Comunicación Visual, Fotografía, Danza, Teatro, Música, Educación Musical y Estudios de Jazz), uno de licenciatura en modalidad virtual (Educación Artística-Virtual) y dos TSU (Diseño Asistido por Computadora y Fotografía); dos programas de posgrado (Maestría en Artes Escénicas y Maestría en Música). </a:t>
            </a:r>
            <a:r>
              <a:rPr lang="es-MX" dirty="0">
                <a:solidFill>
                  <a:schemeClr val="tx1">
                    <a:lumMod val="65000"/>
                    <a:lumOff val="35000"/>
                  </a:schemeClr>
                </a:solidFill>
                <a:latin typeface="Arial" pitchFamily="34" charset="0"/>
                <a:cs typeface="Arial" pitchFamily="34" charset="0"/>
              </a:rPr>
              <a:t>Se cuenta con seis Talleres Libres de Artes en diferentes campus, en donde se imparte educación artística no formal a la comunidad y actualmente se han convertido en importantes espacios para atención al Área de Formación de Elección Libre (AFEL) en </a:t>
            </a:r>
            <a:r>
              <a:rPr lang="es-MX" dirty="0" smtClean="0">
                <a:solidFill>
                  <a:schemeClr val="tx1">
                    <a:lumMod val="65000"/>
                    <a:lumOff val="35000"/>
                  </a:schemeClr>
                </a:solidFill>
                <a:latin typeface="Arial" pitchFamily="34" charset="0"/>
                <a:cs typeface="Arial" pitchFamily="34" charset="0"/>
              </a:rPr>
              <a:t>Artes.</a:t>
            </a:r>
            <a:endParaRPr lang="es-MX" dirty="0">
              <a:solidFill>
                <a:schemeClr val="tx1">
                  <a:lumMod val="65000"/>
                  <a:lumOff val="35000"/>
                </a:schemeClr>
              </a:solidFill>
              <a:latin typeface="Arial" pitchFamily="34" charset="0"/>
              <a:cs typeface="Arial" pitchFamily="34" charset="0"/>
            </a:endParaRPr>
          </a:p>
        </p:txBody>
      </p:sp>
      <p:sp>
        <p:nvSpPr>
          <p:cNvPr id="13" name="2 Marcador de contenido"/>
          <p:cNvSpPr txBox="1">
            <a:spLocks/>
          </p:cNvSpPr>
          <p:nvPr/>
        </p:nvSpPr>
        <p:spPr>
          <a:xfrm>
            <a:off x="-8366" y="1512317"/>
            <a:ext cx="9144000" cy="620539"/>
          </a:xfrm>
          <a:prstGeom prst="rect">
            <a:avLst/>
          </a:prstGeom>
        </p:spPr>
        <p:txBody>
          <a:bodyPr>
            <a:normAutofit/>
          </a:bodyPr>
          <a:lstStyle/>
          <a:p>
            <a:pPr marL="0" marR="0" lvl="0" indent="0" algn="ctr" defTabSz="1017588" rtl="0" eaLnBrk="1" fontAlgn="base" latinLnBrk="0" hangingPunct="1">
              <a:lnSpc>
                <a:spcPts val="2800"/>
              </a:lnSpc>
              <a:spcBef>
                <a:spcPct val="20000"/>
              </a:spcBef>
              <a:spcAft>
                <a:spcPct val="0"/>
              </a:spcAft>
              <a:buClrTx/>
              <a:buSzTx/>
              <a:buFont typeface="Arial" charset="0"/>
              <a:buNone/>
              <a:tabLst/>
              <a:defRPr/>
            </a:pPr>
            <a:r>
              <a:rPr kumimoji="0" lang="es-MX" sz="2000" b="1"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Situación actual de la DES Artes</a:t>
            </a:r>
            <a:endParaRPr kumimoji="0" lang="es-MX" sz="2000" b="1" i="0" u="none" strike="noStrike" kern="1200" cap="none" spc="0" normalizeH="0" baseline="0" noProof="0" dirty="0">
              <a:ln>
                <a:noFill/>
              </a:ln>
              <a:solidFill>
                <a:schemeClr val="tx1">
                  <a:lumMod val="75000"/>
                  <a:lumOff val="25000"/>
                </a:schemeClr>
              </a:solidFill>
              <a:effectLst/>
              <a:uLnTx/>
              <a:uFillTx/>
              <a:latin typeface="Arial" pitchFamily="34" charset="0"/>
              <a:cs typeface="Arial" pitchFamily="34" charset="0"/>
            </a:endParaRPr>
          </a:p>
        </p:txBody>
      </p:sp>
    </p:spTree>
    <p:extLst>
      <p:ext uri="{BB962C8B-B14F-4D97-AF65-F5344CB8AC3E}">
        <p14:creationId xmlns:p14="http://schemas.microsoft.com/office/powerpoint/2010/main" xmlns="" val="454505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7" name="2 Marcador de texto"/>
          <p:cNvSpPr txBox="1">
            <a:spLocks/>
          </p:cNvSpPr>
          <p:nvPr/>
        </p:nvSpPr>
        <p:spPr>
          <a:xfrm>
            <a:off x="899592" y="1772816"/>
            <a:ext cx="7560840" cy="4176464"/>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Arial" pitchFamily="34" charset="0"/>
              <a:buChar char="•"/>
            </a:pPr>
            <a:r>
              <a:rPr lang="es-MX" sz="2000" dirty="0" smtClean="0">
                <a:solidFill>
                  <a:schemeClr val="tx1">
                    <a:lumMod val="65000"/>
                    <a:lumOff val="35000"/>
                  </a:schemeClr>
                </a:solidFill>
                <a:latin typeface="Arial" pitchFamily="34" charset="0"/>
                <a:cs typeface="Arial" pitchFamily="34" charset="0"/>
              </a:rPr>
              <a:t>Festival Internacional </a:t>
            </a:r>
            <a:r>
              <a:rPr lang="es-MX" sz="2000" dirty="0" err="1" smtClean="0">
                <a:solidFill>
                  <a:schemeClr val="tx1">
                    <a:lumMod val="65000"/>
                    <a:lumOff val="35000"/>
                  </a:schemeClr>
                </a:solidFill>
                <a:latin typeface="Arial" pitchFamily="34" charset="0"/>
                <a:cs typeface="Arial" pitchFamily="34" charset="0"/>
              </a:rPr>
              <a:t>JazzUV</a:t>
            </a:r>
            <a:endParaRPr lang="es-MX" sz="2000" dirty="0" smtClean="0">
              <a:solidFill>
                <a:schemeClr val="tx1">
                  <a:lumMod val="65000"/>
                  <a:lumOff val="35000"/>
                </a:schemeClr>
              </a:solidFill>
              <a:latin typeface="Arial" pitchFamily="34" charset="0"/>
              <a:cs typeface="Arial" pitchFamily="34" charset="0"/>
            </a:endParaRPr>
          </a:p>
          <a:p>
            <a:pPr algn="just">
              <a:buFont typeface="Arial" pitchFamily="34" charset="0"/>
              <a:buChar char="•"/>
            </a:pPr>
            <a:r>
              <a:rPr lang="es-MX" sz="2000" dirty="0" smtClean="0">
                <a:solidFill>
                  <a:schemeClr val="tx1">
                    <a:lumMod val="65000"/>
                    <a:lumOff val="35000"/>
                  </a:schemeClr>
                </a:solidFill>
                <a:latin typeface="Arial" pitchFamily="34" charset="0"/>
                <a:cs typeface="Arial" pitchFamily="34" charset="0"/>
              </a:rPr>
              <a:t>Festival Intermedio</a:t>
            </a:r>
          </a:p>
          <a:p>
            <a:pPr algn="just">
              <a:buFont typeface="Arial" pitchFamily="34" charset="0"/>
              <a:buChar char="•"/>
            </a:pPr>
            <a:r>
              <a:rPr lang="es-MX" sz="2000" dirty="0" smtClean="0">
                <a:solidFill>
                  <a:schemeClr val="tx1">
                    <a:lumMod val="65000"/>
                    <a:lumOff val="35000"/>
                  </a:schemeClr>
                </a:solidFill>
                <a:latin typeface="Arial" pitchFamily="34" charset="0"/>
                <a:cs typeface="Arial" pitchFamily="34" charset="0"/>
              </a:rPr>
              <a:t>Festival </a:t>
            </a:r>
            <a:r>
              <a:rPr lang="es-MX" sz="2000" dirty="0" err="1" smtClean="0">
                <a:solidFill>
                  <a:schemeClr val="tx1">
                    <a:lumMod val="65000"/>
                    <a:lumOff val="35000"/>
                  </a:schemeClr>
                </a:solidFill>
                <a:latin typeface="Arial" pitchFamily="34" charset="0"/>
                <a:cs typeface="Arial" pitchFamily="34" charset="0"/>
              </a:rPr>
              <a:t>Arterilerilerón</a:t>
            </a:r>
            <a:endParaRPr lang="es-MX" sz="2000" dirty="0" smtClean="0">
              <a:solidFill>
                <a:schemeClr val="tx1">
                  <a:lumMod val="65000"/>
                  <a:lumOff val="35000"/>
                </a:schemeClr>
              </a:solidFill>
              <a:latin typeface="Arial" pitchFamily="34" charset="0"/>
              <a:cs typeface="Arial" pitchFamily="34" charset="0"/>
            </a:endParaRPr>
          </a:p>
          <a:p>
            <a:pPr algn="just">
              <a:buFont typeface="Arial" pitchFamily="34" charset="0"/>
              <a:buChar char="•"/>
            </a:pPr>
            <a:r>
              <a:rPr lang="es-MX" sz="2000" dirty="0" smtClean="0">
                <a:solidFill>
                  <a:schemeClr val="tx1">
                    <a:lumMod val="65000"/>
                    <a:lumOff val="35000"/>
                  </a:schemeClr>
                </a:solidFill>
                <a:latin typeface="Arial" pitchFamily="34" charset="0"/>
                <a:cs typeface="Arial" pitchFamily="34" charset="0"/>
              </a:rPr>
              <a:t>Festival de la Orquesta Sinfónica de Xalapa</a:t>
            </a:r>
          </a:p>
          <a:p>
            <a:pPr algn="just">
              <a:buFont typeface="Arial" pitchFamily="34" charset="0"/>
              <a:buChar char="•"/>
            </a:pPr>
            <a:r>
              <a:rPr lang="es-MX" sz="2000" dirty="0" smtClean="0">
                <a:solidFill>
                  <a:schemeClr val="tx1">
                    <a:lumMod val="65000"/>
                    <a:lumOff val="35000"/>
                  </a:schemeClr>
                </a:solidFill>
                <a:latin typeface="Arial" pitchFamily="34" charset="0"/>
                <a:cs typeface="Arial" pitchFamily="34" charset="0"/>
              </a:rPr>
              <a:t>Encuentro Internacional de Guitarra</a:t>
            </a:r>
          </a:p>
          <a:p>
            <a:pPr algn="just">
              <a:buFont typeface="Arial" pitchFamily="34" charset="0"/>
              <a:buChar char="•"/>
            </a:pPr>
            <a:r>
              <a:rPr lang="es-MX" sz="2000" dirty="0" smtClean="0">
                <a:solidFill>
                  <a:schemeClr val="tx1">
                    <a:lumMod val="65000"/>
                    <a:lumOff val="35000"/>
                  </a:schemeClr>
                </a:solidFill>
                <a:latin typeface="Arial" pitchFamily="34" charset="0"/>
                <a:cs typeface="Arial" pitchFamily="34" charset="0"/>
              </a:rPr>
              <a:t>Primer Festival Folklórico Miguel Vélez Arceo</a:t>
            </a:r>
          </a:p>
          <a:p>
            <a:endParaRPr lang="es-MX" sz="20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xmlns="" val="1739307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9" name="8 Rectángulo"/>
          <p:cNvSpPr/>
          <p:nvPr/>
        </p:nvSpPr>
        <p:spPr>
          <a:xfrm>
            <a:off x="3933038" y="1401735"/>
            <a:ext cx="1138453"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Gestión</a:t>
            </a:r>
            <a:endParaRPr lang="es-MX" sz="2000" b="1" dirty="0">
              <a:solidFill>
                <a:schemeClr val="tx1">
                  <a:lumMod val="75000"/>
                  <a:lumOff val="25000"/>
                </a:schemeClr>
              </a:solidFill>
              <a:latin typeface="Arial" pitchFamily="34" charset="0"/>
              <a:cs typeface="Arial" pitchFamily="34" charset="0"/>
            </a:endParaRPr>
          </a:p>
        </p:txBody>
      </p:sp>
      <p:pic>
        <p:nvPicPr>
          <p:cNvPr id="6" name="5 Imagen"/>
          <p:cNvPicPr/>
          <p:nvPr/>
        </p:nvPicPr>
        <p:blipFill rotWithShape="1">
          <a:blip r:embed="rId3" cstate="print">
            <a:extLst>
              <a:ext uri="{28A0092B-C50C-407E-A947-70E740481C1C}">
                <a14:useLocalDpi xmlns:a14="http://schemas.microsoft.com/office/drawing/2010/main" xmlns="" val="0"/>
              </a:ext>
            </a:extLst>
          </a:blip>
          <a:srcRect l="1936"/>
          <a:stretch/>
        </p:blipFill>
        <p:spPr bwMode="auto">
          <a:xfrm>
            <a:off x="13405" y="2564904"/>
            <a:ext cx="9144000" cy="4437112"/>
          </a:xfrm>
          <a:prstGeom prst="rect">
            <a:avLst/>
          </a:prstGeom>
          <a:noFill/>
          <a:ln>
            <a:noFill/>
          </a:ln>
        </p:spPr>
      </p:pic>
    </p:spTree>
    <p:extLst>
      <p:ext uri="{BB962C8B-B14F-4D97-AF65-F5344CB8AC3E}">
        <p14:creationId xmlns:p14="http://schemas.microsoft.com/office/powerpoint/2010/main" xmlns="" val="4141000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9" name="8 Rectángulo"/>
          <p:cNvSpPr/>
          <p:nvPr/>
        </p:nvSpPr>
        <p:spPr>
          <a:xfrm>
            <a:off x="3933038" y="1401735"/>
            <a:ext cx="1138453"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Gestión</a:t>
            </a:r>
            <a:endParaRPr lang="es-MX" sz="2000" b="1" dirty="0">
              <a:solidFill>
                <a:schemeClr val="tx1">
                  <a:lumMod val="75000"/>
                  <a:lumOff val="25000"/>
                </a:schemeClr>
              </a:solidFill>
              <a:latin typeface="Arial" pitchFamily="34" charset="0"/>
              <a:cs typeface="Arial" pitchFamily="34" charset="0"/>
            </a:endParaRPr>
          </a:p>
        </p:txBody>
      </p:sp>
      <p:pic>
        <p:nvPicPr>
          <p:cNvPr id="11" name="10 Imagen"/>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924944"/>
            <a:ext cx="9143999" cy="3960440"/>
          </a:xfrm>
          <a:prstGeom prst="rect">
            <a:avLst/>
          </a:prstGeom>
          <a:noFill/>
          <a:ln>
            <a:noFill/>
          </a:ln>
        </p:spPr>
      </p:pic>
    </p:spTree>
    <p:extLst>
      <p:ext uri="{BB962C8B-B14F-4D97-AF65-F5344CB8AC3E}">
        <p14:creationId xmlns:p14="http://schemas.microsoft.com/office/powerpoint/2010/main" xmlns="" val="33623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243154" y="1728684"/>
            <a:ext cx="8640960" cy="4968552"/>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800" dirty="0" smtClean="0">
                <a:solidFill>
                  <a:schemeClr val="tx1">
                    <a:lumMod val="65000"/>
                    <a:lumOff val="35000"/>
                  </a:schemeClr>
                </a:solidFill>
                <a:latin typeface="Arial" pitchFamily="34" charset="0"/>
                <a:ea typeface="Times New Roman" pitchFamily="18" charset="0"/>
                <a:cs typeface="Arial" pitchFamily="34" charset="0"/>
              </a:rPr>
              <a:t>El programa de Creación y Formación de Públicos</a:t>
            </a:r>
            <a:r>
              <a:rPr lang="es-ES" sz="1800" dirty="0" smtClean="0">
                <a:solidFill>
                  <a:schemeClr val="tx1">
                    <a:lumMod val="65000"/>
                    <a:lumOff val="35000"/>
                  </a:schemeClr>
                </a:solidFill>
                <a:latin typeface="Arial" pitchFamily="34" charset="0"/>
                <a:cs typeface="Arial" pitchFamily="34" charset="0"/>
              </a:rPr>
              <a:t> contempla entre otras cosas, </a:t>
            </a:r>
            <a:r>
              <a:rPr lang="es-MX" sz="1800" dirty="0" smtClean="0">
                <a:solidFill>
                  <a:schemeClr val="tx1">
                    <a:lumMod val="65000"/>
                    <a:lumOff val="35000"/>
                  </a:schemeClr>
                </a:solidFill>
                <a:latin typeface="Arial" pitchFamily="34" charset="0"/>
                <a:cs typeface="Arial" pitchFamily="34" charset="0"/>
              </a:rPr>
              <a:t>l</a:t>
            </a:r>
            <a:r>
              <a:rPr lang="es-ES" sz="1800" dirty="0" smtClean="0">
                <a:solidFill>
                  <a:schemeClr val="tx1">
                    <a:lumMod val="65000"/>
                    <a:lumOff val="35000"/>
                  </a:schemeClr>
                </a:solidFill>
                <a:latin typeface="Arial" pitchFamily="34" charset="0"/>
                <a:cs typeface="Arial" pitchFamily="34" charset="0"/>
              </a:rPr>
              <a:t>a programación de las actividades en los espacios culturales de la Universidad, los cuales son un </a:t>
            </a:r>
            <a:r>
              <a:rPr lang="es-MX" sz="1800" dirty="0" smtClean="0">
                <a:solidFill>
                  <a:schemeClr val="tx1">
                    <a:lumMod val="65000"/>
                    <a:lumOff val="35000"/>
                  </a:schemeClr>
                </a:solidFill>
                <a:latin typeface="Arial" pitchFamily="34" charset="0"/>
                <a:cs typeface="Arial" pitchFamily="34" charset="0"/>
              </a:rPr>
              <a:t>escaparate permanente </a:t>
            </a:r>
            <a:r>
              <a:rPr lang="es-ES" sz="1800" dirty="0" smtClean="0">
                <a:solidFill>
                  <a:schemeClr val="tx1">
                    <a:lumMod val="65000"/>
                    <a:lumOff val="35000"/>
                  </a:schemeClr>
                </a:solidFill>
                <a:latin typeface="Arial" pitchFamily="34" charset="0"/>
                <a:cs typeface="Arial" pitchFamily="34" charset="0"/>
              </a:rPr>
              <a:t>del quehacer artístico.</a:t>
            </a:r>
          </a:p>
          <a:p>
            <a:pPr algn="just"/>
            <a:r>
              <a:rPr lang="es-ES_tradnl" sz="1800" dirty="0" smtClean="0">
                <a:solidFill>
                  <a:schemeClr val="tx1">
                    <a:lumMod val="65000"/>
                    <a:lumOff val="35000"/>
                  </a:schemeClr>
                </a:solidFill>
                <a:latin typeface="Arial" pitchFamily="34" charset="0"/>
                <a:cs typeface="Arial" pitchFamily="34" charset="0"/>
              </a:rPr>
              <a:t>	</a:t>
            </a:r>
          </a:p>
          <a:p>
            <a:pPr algn="just"/>
            <a:r>
              <a:rPr lang="es-ES_tradnl" sz="1800" dirty="0">
                <a:solidFill>
                  <a:schemeClr val="tx1">
                    <a:lumMod val="65000"/>
                    <a:lumOff val="35000"/>
                  </a:schemeClr>
                </a:solidFill>
                <a:latin typeface="Arial" pitchFamily="34" charset="0"/>
                <a:cs typeface="Arial" pitchFamily="34" charset="0"/>
              </a:rPr>
              <a:t>	</a:t>
            </a:r>
            <a:r>
              <a:rPr lang="es-ES_tradnl" sz="1800" dirty="0" smtClean="0">
                <a:solidFill>
                  <a:schemeClr val="tx1">
                    <a:lumMod val="65000"/>
                    <a:lumOff val="35000"/>
                  </a:schemeClr>
                </a:solidFill>
                <a:latin typeface="Arial" pitchFamily="34" charset="0"/>
                <a:cs typeface="Arial" pitchFamily="34" charset="0"/>
              </a:rPr>
              <a:t>Casa Del Lago UV</a:t>
            </a:r>
            <a:endParaRPr lang="es-MX" sz="1800" dirty="0" smtClean="0">
              <a:solidFill>
                <a:schemeClr val="tx1">
                  <a:lumMod val="65000"/>
                  <a:lumOff val="35000"/>
                </a:schemeClr>
              </a:solidFill>
              <a:latin typeface="Arial" pitchFamily="34" charset="0"/>
              <a:cs typeface="Arial" pitchFamily="34" charset="0"/>
            </a:endParaRPr>
          </a:p>
          <a:p>
            <a:pPr algn="just"/>
            <a:r>
              <a:rPr lang="es-ES_tradnl" sz="1800" dirty="0" smtClean="0">
                <a:solidFill>
                  <a:schemeClr val="tx1">
                    <a:lumMod val="65000"/>
                    <a:lumOff val="35000"/>
                  </a:schemeClr>
                </a:solidFill>
                <a:latin typeface="Arial" pitchFamily="34" charset="0"/>
                <a:cs typeface="Arial" pitchFamily="34" charset="0"/>
              </a:rPr>
              <a:t>	Galería Alva De La Canal</a:t>
            </a:r>
            <a:endParaRPr lang="es-MX" sz="1800" dirty="0" smtClean="0">
              <a:solidFill>
                <a:schemeClr val="tx1">
                  <a:lumMod val="65000"/>
                  <a:lumOff val="35000"/>
                </a:schemeClr>
              </a:solidFill>
              <a:latin typeface="Arial" pitchFamily="34" charset="0"/>
              <a:cs typeface="Arial" pitchFamily="34" charset="0"/>
            </a:endParaRPr>
          </a:p>
          <a:p>
            <a:pPr algn="just"/>
            <a:r>
              <a:rPr lang="es-ES_tradnl" sz="1800" dirty="0" smtClean="0">
                <a:solidFill>
                  <a:schemeClr val="tx1">
                    <a:lumMod val="65000"/>
                    <a:lumOff val="35000"/>
                  </a:schemeClr>
                </a:solidFill>
                <a:latin typeface="Arial" pitchFamily="34" charset="0"/>
                <a:cs typeface="Arial" pitchFamily="34" charset="0"/>
              </a:rPr>
              <a:t>	Galería de la Dirección General del Área Académica de Artes</a:t>
            </a:r>
            <a:endParaRPr lang="es-MX" sz="1800" dirty="0" smtClean="0">
              <a:solidFill>
                <a:schemeClr val="tx1">
                  <a:lumMod val="65000"/>
                  <a:lumOff val="35000"/>
                </a:schemeClr>
              </a:solidFill>
              <a:latin typeface="Arial" pitchFamily="34" charset="0"/>
              <a:cs typeface="Arial" pitchFamily="34" charset="0"/>
            </a:endParaRPr>
          </a:p>
          <a:p>
            <a:pPr algn="just"/>
            <a:r>
              <a:rPr lang="es-ES_tradnl" sz="1800" dirty="0" smtClean="0">
                <a:solidFill>
                  <a:schemeClr val="tx1">
                    <a:lumMod val="65000"/>
                    <a:lumOff val="35000"/>
                  </a:schemeClr>
                </a:solidFill>
                <a:latin typeface="Arial" pitchFamily="34" charset="0"/>
                <a:cs typeface="Arial" pitchFamily="34" charset="0"/>
              </a:rPr>
              <a:t>	Foro Fernando Torre </a:t>
            </a:r>
            <a:r>
              <a:rPr lang="es-ES_tradnl" sz="1800" dirty="0" err="1" smtClean="0">
                <a:solidFill>
                  <a:schemeClr val="tx1">
                    <a:lumMod val="65000"/>
                    <a:lumOff val="35000"/>
                  </a:schemeClr>
                </a:solidFill>
                <a:latin typeface="Arial" pitchFamily="34" charset="0"/>
                <a:cs typeface="Arial" pitchFamily="34" charset="0"/>
              </a:rPr>
              <a:t>Lapham</a:t>
            </a:r>
            <a:r>
              <a:rPr lang="es-ES_tradnl" sz="1800" dirty="0" smtClean="0">
                <a:solidFill>
                  <a:schemeClr val="tx1">
                    <a:lumMod val="65000"/>
                    <a:lumOff val="35000"/>
                  </a:schemeClr>
                </a:solidFill>
                <a:latin typeface="Arial" pitchFamily="34" charset="0"/>
                <a:cs typeface="Arial" pitchFamily="34" charset="0"/>
              </a:rPr>
              <a:t> de la Facultad de Teatro</a:t>
            </a:r>
            <a:endParaRPr lang="es-MX" sz="1800" dirty="0" smtClean="0">
              <a:solidFill>
                <a:schemeClr val="tx1">
                  <a:lumMod val="65000"/>
                  <a:lumOff val="35000"/>
                </a:schemeClr>
              </a:solidFill>
              <a:latin typeface="Arial" pitchFamily="34" charset="0"/>
              <a:cs typeface="Arial" pitchFamily="34" charset="0"/>
            </a:endParaRPr>
          </a:p>
          <a:p>
            <a:pPr algn="just"/>
            <a:r>
              <a:rPr lang="es-ES_tradnl" sz="1800" dirty="0" smtClean="0">
                <a:solidFill>
                  <a:schemeClr val="tx1">
                    <a:lumMod val="65000"/>
                    <a:lumOff val="35000"/>
                  </a:schemeClr>
                </a:solidFill>
                <a:latin typeface="Arial" pitchFamily="34" charset="0"/>
                <a:cs typeface="Arial" pitchFamily="34" charset="0"/>
              </a:rPr>
              <a:t>	Auditorio de la Facultad de Música</a:t>
            </a:r>
            <a:endParaRPr lang="es-MX" sz="1800" dirty="0" smtClean="0">
              <a:solidFill>
                <a:schemeClr val="tx1">
                  <a:lumMod val="65000"/>
                  <a:lumOff val="35000"/>
                </a:schemeClr>
              </a:solidFill>
              <a:latin typeface="Arial" pitchFamily="34" charset="0"/>
              <a:cs typeface="Arial" pitchFamily="34" charset="0"/>
            </a:endParaRPr>
          </a:p>
          <a:p>
            <a:pPr algn="just"/>
            <a:r>
              <a:rPr lang="es-ES_tradnl" sz="1800" dirty="0" smtClean="0">
                <a:solidFill>
                  <a:schemeClr val="tx1">
                    <a:lumMod val="65000"/>
                    <a:lumOff val="35000"/>
                  </a:schemeClr>
                </a:solidFill>
                <a:latin typeface="Arial" pitchFamily="34" charset="0"/>
                <a:cs typeface="Arial" pitchFamily="34" charset="0"/>
              </a:rPr>
              <a:t>	Domingos de Museo (en el Museo de Antropología de Xalapa)</a:t>
            </a:r>
            <a:endParaRPr lang="es-MX" sz="1800" dirty="0" smtClean="0">
              <a:solidFill>
                <a:schemeClr val="tx1">
                  <a:lumMod val="65000"/>
                  <a:lumOff val="35000"/>
                </a:schemeClr>
              </a:solidFill>
              <a:latin typeface="Arial" pitchFamily="34" charset="0"/>
              <a:cs typeface="Arial" pitchFamily="34" charset="0"/>
            </a:endParaRPr>
          </a:p>
          <a:p>
            <a:pPr algn="just"/>
            <a:r>
              <a:rPr lang="es-ES_tradnl" sz="1800" dirty="0" smtClean="0">
                <a:solidFill>
                  <a:schemeClr val="tx1">
                    <a:lumMod val="65000"/>
                    <a:lumOff val="35000"/>
                  </a:schemeClr>
                </a:solidFill>
                <a:latin typeface="Arial" pitchFamily="34" charset="0"/>
                <a:cs typeface="Arial" pitchFamily="34" charset="0"/>
              </a:rPr>
              <a:t>	Teatro del Estado (Sala Emilio </a:t>
            </a:r>
            <a:r>
              <a:rPr lang="es-ES_tradnl" sz="1800" dirty="0" err="1" smtClean="0">
                <a:solidFill>
                  <a:schemeClr val="tx1">
                    <a:lumMod val="65000"/>
                    <a:lumOff val="35000"/>
                  </a:schemeClr>
                </a:solidFill>
                <a:latin typeface="Arial" pitchFamily="34" charset="0"/>
                <a:cs typeface="Arial" pitchFamily="34" charset="0"/>
              </a:rPr>
              <a:t>Carballido</a:t>
            </a:r>
            <a:r>
              <a:rPr lang="es-ES_tradnl" sz="1800" dirty="0" smtClean="0">
                <a:solidFill>
                  <a:schemeClr val="tx1">
                    <a:lumMod val="65000"/>
                    <a:lumOff val="35000"/>
                  </a:schemeClr>
                </a:solidFill>
                <a:latin typeface="Arial" pitchFamily="34" charset="0"/>
                <a:cs typeface="Arial" pitchFamily="34" charset="0"/>
              </a:rPr>
              <a:t> y Dagoberto </a:t>
            </a:r>
            <a:r>
              <a:rPr lang="es-ES_tradnl" sz="1800" dirty="0" err="1" smtClean="0">
                <a:solidFill>
                  <a:schemeClr val="tx1">
                    <a:lumMod val="65000"/>
                    <a:lumOff val="35000"/>
                  </a:schemeClr>
                </a:solidFill>
                <a:latin typeface="Arial" pitchFamily="34" charset="0"/>
                <a:cs typeface="Arial" pitchFamily="34" charset="0"/>
              </a:rPr>
              <a:t>Guillaumin</a:t>
            </a:r>
            <a:r>
              <a:rPr lang="es-ES_tradnl" sz="1800" dirty="0" smtClean="0">
                <a:solidFill>
                  <a:schemeClr val="tx1">
                    <a:lumMod val="65000"/>
                    <a:lumOff val="35000"/>
                  </a:schemeClr>
                </a:solidFill>
                <a:latin typeface="Arial" pitchFamily="34" charset="0"/>
                <a:cs typeface="Arial" pitchFamily="34" charset="0"/>
              </a:rPr>
              <a:t>)</a:t>
            </a:r>
          </a:p>
          <a:p>
            <a:pPr algn="just"/>
            <a:endParaRPr lang="es-MX" sz="1800" dirty="0">
              <a:solidFill>
                <a:schemeClr val="tx1">
                  <a:lumMod val="75000"/>
                  <a:lumOff val="25000"/>
                </a:schemeClr>
              </a:solidFill>
            </a:endParaRPr>
          </a:p>
        </p:txBody>
      </p:sp>
      <p:sp>
        <p:nvSpPr>
          <p:cNvPr id="7" name="6 Rectángulo"/>
          <p:cNvSpPr/>
          <p:nvPr/>
        </p:nvSpPr>
        <p:spPr>
          <a:xfrm>
            <a:off x="3994408" y="1359352"/>
            <a:ext cx="1138452" cy="400110"/>
          </a:xfrm>
          <a:prstGeom prst="rect">
            <a:avLst/>
          </a:prstGeom>
        </p:spPr>
        <p:txBody>
          <a:bodyPr wrap="none">
            <a:spAutoFit/>
          </a:bodyPr>
          <a:lstStyle/>
          <a:p>
            <a:pPr algn="ctr"/>
            <a:r>
              <a:rPr lang="es-MX" sz="2000" b="1" dirty="0" smtClean="0">
                <a:solidFill>
                  <a:schemeClr val="tx1">
                    <a:lumMod val="75000"/>
                    <a:lumOff val="25000"/>
                  </a:schemeClr>
                </a:solidFill>
                <a:latin typeface="Arial" pitchFamily="34" charset="0"/>
                <a:cs typeface="Arial" pitchFamily="34" charset="0"/>
              </a:rPr>
              <a:t>Gestión</a:t>
            </a:r>
            <a:endParaRPr lang="es-MX"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1301488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6" name="Picture 2" descr="C:\Users\elirivera\Desktop\FOTOS DE AGOS 2012 A ARBIL DE 2013\IMG_0237.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434" r="5661"/>
          <a:stretch/>
        </p:blipFill>
        <p:spPr bwMode="auto">
          <a:xfrm>
            <a:off x="0" y="3068960"/>
            <a:ext cx="9144000" cy="381642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Rectángulo"/>
          <p:cNvSpPr/>
          <p:nvPr/>
        </p:nvSpPr>
        <p:spPr>
          <a:xfrm>
            <a:off x="3454542" y="1916832"/>
            <a:ext cx="2095445" cy="369332"/>
          </a:xfrm>
          <a:prstGeom prst="rect">
            <a:avLst/>
          </a:prstGeom>
        </p:spPr>
        <p:txBody>
          <a:bodyPr wrap="none">
            <a:spAutoFit/>
          </a:bodyPr>
          <a:lstStyle/>
          <a:p>
            <a:pPr algn="just"/>
            <a:r>
              <a:rPr lang="es-ES_tradnl" dirty="0">
                <a:solidFill>
                  <a:schemeClr val="tx1">
                    <a:lumMod val="65000"/>
                    <a:lumOff val="35000"/>
                  </a:schemeClr>
                </a:solidFill>
                <a:latin typeface="Arial" pitchFamily="34" charset="0"/>
                <a:cs typeface="Arial" pitchFamily="34" charset="0"/>
              </a:rPr>
              <a:t>Casa Del Lago UV</a:t>
            </a:r>
            <a:endParaRPr lang="es-MX"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xmlns="" val="3229910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7" name="1 Título"/>
          <p:cNvSpPr txBox="1">
            <a:spLocks/>
          </p:cNvSpPr>
          <p:nvPr/>
        </p:nvSpPr>
        <p:spPr>
          <a:xfrm>
            <a:off x="522820" y="3501008"/>
            <a:ext cx="8424936" cy="4333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000" b="1" smtClean="0">
                <a:latin typeface="Arial" pitchFamily="34" charset="0"/>
                <a:cs typeface="Arial" pitchFamily="34" charset="0"/>
              </a:rPr>
              <a:t>4.  Acciones relevantes en 2012 </a:t>
            </a:r>
            <a:endParaRPr lang="es-MX" sz="2000" b="1" dirty="0">
              <a:latin typeface="Arial" pitchFamily="34" charset="0"/>
              <a:cs typeface="Arial" pitchFamily="34" charset="0"/>
            </a:endParaRPr>
          </a:p>
        </p:txBody>
      </p:sp>
    </p:spTree>
    <p:extLst>
      <p:ext uri="{BB962C8B-B14F-4D97-AF65-F5344CB8AC3E}">
        <p14:creationId xmlns:p14="http://schemas.microsoft.com/office/powerpoint/2010/main" xmlns="" val="1815930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419994" y="1844824"/>
            <a:ext cx="8164542" cy="4176464"/>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800" b="1" dirty="0" smtClean="0">
                <a:solidFill>
                  <a:schemeClr val="tx1">
                    <a:lumMod val="65000"/>
                    <a:lumOff val="35000"/>
                  </a:schemeClr>
                </a:solidFill>
                <a:latin typeface="Arial" pitchFamily="34" charset="0"/>
                <a:cs typeface="Arial" pitchFamily="34" charset="0"/>
              </a:rPr>
              <a:t>La Facultad de Artes Plásticas </a:t>
            </a:r>
            <a:r>
              <a:rPr lang="es-ES" sz="1800" dirty="0" smtClean="0">
                <a:solidFill>
                  <a:schemeClr val="tx1">
                    <a:lumMod val="65000"/>
                    <a:lumOff val="35000"/>
                  </a:schemeClr>
                </a:solidFill>
                <a:latin typeface="Arial" pitchFamily="34" charset="0"/>
                <a:cs typeface="Arial" pitchFamily="34" charset="0"/>
              </a:rPr>
              <a:t>participa  con diferentes Universidades, centros de artes y galerías. También participa en salones, bienales y encuentros de artes visuales, diseño y fotografía a nivel nacional e internacional.</a:t>
            </a:r>
          </a:p>
          <a:p>
            <a:pPr algn="just"/>
            <a:r>
              <a:rPr lang="es-MX" sz="1800" dirty="0" smtClean="0">
                <a:solidFill>
                  <a:schemeClr val="tx1">
                    <a:lumMod val="65000"/>
                    <a:lumOff val="35000"/>
                  </a:schemeClr>
                </a:solidFill>
                <a:latin typeface="Arial" pitchFamily="34" charset="0"/>
                <a:cs typeface="Arial" pitchFamily="34" charset="0"/>
              </a:rPr>
              <a:t>En el año 2012 se adquirió el equipo de cómputo para el desarrollo de las actividades del cuerpo académico “Procesos Experimentales Tecno- Artísticos” y se publicó el Libro "voces Pintadas, Cuentos y poemas y Leyendas en Lenguas Originales" del mismo CA de la Facultad de Artes Plásticas. Con esta publicación se siguen desarrollando actividades académicas que permitirán al CA pueda cambiar su grado de consolidación.</a:t>
            </a:r>
          </a:p>
          <a:p>
            <a:endParaRPr lang="es-MX" sz="1800" dirty="0"/>
          </a:p>
        </p:txBody>
      </p:sp>
    </p:spTree>
    <p:extLst>
      <p:ext uri="{BB962C8B-B14F-4D97-AF65-F5344CB8AC3E}">
        <p14:creationId xmlns:p14="http://schemas.microsoft.com/office/powerpoint/2010/main" xmlns="" val="2769607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28844"/>
          <a:stretch/>
        </p:blipFill>
        <p:spPr bwMode="auto">
          <a:xfrm>
            <a:off x="-6491" y="1978089"/>
            <a:ext cx="9144000" cy="48799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65791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7" name="2 Marcador de texto"/>
          <p:cNvSpPr txBox="1">
            <a:spLocks/>
          </p:cNvSpPr>
          <p:nvPr/>
        </p:nvSpPr>
        <p:spPr>
          <a:xfrm>
            <a:off x="611560" y="1988840"/>
            <a:ext cx="8136904" cy="4176464"/>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800" b="1" dirty="0" smtClean="0">
                <a:solidFill>
                  <a:schemeClr val="tx1">
                    <a:lumMod val="65000"/>
                    <a:lumOff val="35000"/>
                  </a:schemeClr>
                </a:solidFill>
                <a:latin typeface="Arial" pitchFamily="34" charset="0"/>
                <a:cs typeface="Arial" pitchFamily="34" charset="0"/>
              </a:rPr>
              <a:t>Facultad de Danza </a:t>
            </a:r>
            <a:r>
              <a:rPr lang="es-ES" sz="1800" dirty="0" smtClean="0">
                <a:solidFill>
                  <a:schemeClr val="tx1">
                    <a:lumMod val="65000"/>
                    <a:lumOff val="35000"/>
                  </a:schemeClr>
                </a:solidFill>
                <a:latin typeface="Arial" pitchFamily="34" charset="0"/>
                <a:cs typeface="Arial" pitchFamily="34" charset="0"/>
              </a:rPr>
              <a:t>continua desenvolviéndose en actividades artístico-académicas como coloquios, redes de investigación, estancias de académicos y alumnos invitados, conferencias, etc.</a:t>
            </a:r>
            <a:endParaRPr lang="es-MX" sz="1800" dirty="0" smtClean="0">
              <a:solidFill>
                <a:schemeClr val="tx1">
                  <a:lumMod val="65000"/>
                  <a:lumOff val="35000"/>
                </a:schemeClr>
              </a:solidFill>
              <a:latin typeface="Arial" pitchFamily="34" charset="0"/>
              <a:cs typeface="Arial" pitchFamily="34" charset="0"/>
            </a:endParaRPr>
          </a:p>
          <a:p>
            <a:pPr algn="just"/>
            <a:r>
              <a:rPr lang="es-MX" sz="1800" dirty="0" smtClean="0">
                <a:solidFill>
                  <a:schemeClr val="tx1">
                    <a:lumMod val="65000"/>
                    <a:lumOff val="35000"/>
                  </a:schemeClr>
                </a:solidFill>
                <a:latin typeface="Arial" pitchFamily="34" charset="0"/>
                <a:cs typeface="Arial" pitchFamily="34" charset="0"/>
              </a:rPr>
              <a:t>Se realizaron estancias en  la Universidad de Quebec, para trabajar la Línea de Investigación en el Área de Educación Somática; se apoyaron alumnos para  la realización de prácticas de campo en diferentes foros nacionales. El CA Danza Contemporánea organizo el II Coloquio Internacional de Investigación en Danza: "las Artes mas allá de la escena: su contribución a la salud, la educación y el desarrollo" RUID.</a:t>
            </a:r>
          </a:p>
          <a:p>
            <a:pPr algn="just"/>
            <a:endParaRPr lang="es-MX" sz="1800" dirty="0"/>
          </a:p>
        </p:txBody>
      </p:sp>
    </p:spTree>
    <p:extLst>
      <p:ext uri="{BB962C8B-B14F-4D97-AF65-F5344CB8AC3E}">
        <p14:creationId xmlns:p14="http://schemas.microsoft.com/office/powerpoint/2010/main" xmlns="" val="1715986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6" name="Picture 8"/>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36512" y="1772817"/>
            <a:ext cx="9180512" cy="5368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36392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contenido"/>
          <p:cNvSpPr txBox="1">
            <a:spLocks/>
          </p:cNvSpPr>
          <p:nvPr/>
        </p:nvSpPr>
        <p:spPr>
          <a:xfrm>
            <a:off x="-8366" y="1200805"/>
            <a:ext cx="9144000" cy="620539"/>
          </a:xfrm>
          <a:prstGeom prst="rect">
            <a:avLst/>
          </a:prstGeom>
        </p:spPr>
        <p:txBody>
          <a:bodyPr>
            <a:normAutofit/>
          </a:bodyPr>
          <a:lstStyle/>
          <a:p>
            <a:pPr marL="0" marR="0" lvl="0" indent="0" algn="ctr" defTabSz="1017588" rtl="0" eaLnBrk="1" fontAlgn="base" latinLnBrk="0" hangingPunct="1">
              <a:lnSpc>
                <a:spcPts val="2800"/>
              </a:lnSpc>
              <a:spcBef>
                <a:spcPct val="20000"/>
              </a:spcBef>
              <a:spcAft>
                <a:spcPct val="0"/>
              </a:spcAft>
              <a:buClrTx/>
              <a:buSzTx/>
              <a:buFont typeface="Arial" charset="0"/>
              <a:buNone/>
              <a:tabLst/>
              <a:defRPr/>
            </a:pPr>
            <a:r>
              <a:rPr kumimoji="0" lang="es-MX" sz="2000" b="1"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Situación actual de la DES Artes</a:t>
            </a:r>
            <a:endParaRPr kumimoji="0" lang="es-MX" sz="2000" b="1" i="0" u="none" strike="noStrike" kern="1200" cap="none" spc="0" normalizeH="0" baseline="0" noProof="0" dirty="0">
              <a:ln>
                <a:noFill/>
              </a:ln>
              <a:solidFill>
                <a:schemeClr val="tx1">
                  <a:lumMod val="75000"/>
                  <a:lumOff val="25000"/>
                </a:schemeClr>
              </a:solidFill>
              <a:effectLst/>
              <a:uLnTx/>
              <a:uFillTx/>
              <a:latin typeface="Arial" pitchFamily="34" charset="0"/>
              <a:cs typeface="Arial"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1406" y="1988840"/>
            <a:ext cx="4104456" cy="4350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7361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1043608" y="1700808"/>
            <a:ext cx="7560840" cy="1512168"/>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1800" dirty="0" smtClean="0">
                <a:solidFill>
                  <a:schemeClr val="tx1">
                    <a:lumMod val="65000"/>
                    <a:lumOff val="35000"/>
                  </a:schemeClr>
                </a:solidFill>
                <a:latin typeface="Arial" pitchFamily="34" charset="0"/>
                <a:cs typeface="Arial" pitchFamily="34" charset="0"/>
              </a:rPr>
              <a:t>La compañía Las Sangres Danza UV </a:t>
            </a:r>
            <a:r>
              <a:rPr lang="es-ES_tradnl" sz="1800" dirty="0" smtClean="0">
                <a:solidFill>
                  <a:schemeClr val="tx1">
                    <a:lumMod val="65000"/>
                    <a:lumOff val="35000"/>
                  </a:schemeClr>
                </a:solidFill>
                <a:latin typeface="Arial" pitchFamily="34" charset="0"/>
                <a:cs typeface="Arial" pitchFamily="34" charset="0"/>
              </a:rPr>
              <a:t>participó en el XX Festival Internacional Un Desierto para la Danza 2012 que se efectuó en el Estado de Sonora, en México.</a:t>
            </a:r>
            <a:endParaRPr lang="es-MX" sz="1800" dirty="0">
              <a:solidFill>
                <a:schemeClr val="tx1">
                  <a:lumMod val="65000"/>
                  <a:lumOff val="35000"/>
                </a:schemeClr>
              </a:solidFill>
              <a:latin typeface="Arial" pitchFamily="34" charset="0"/>
              <a:cs typeface="Arial" pitchFamily="34" charset="0"/>
            </a:endParaRPr>
          </a:p>
        </p:txBody>
      </p:sp>
      <p:pic>
        <p:nvPicPr>
          <p:cNvPr id="7" name="Picture 3" descr="C:\Users\elirivera\Desktop\foto 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5365"/>
          <a:stretch/>
        </p:blipFill>
        <p:spPr bwMode="auto">
          <a:xfrm>
            <a:off x="-1" y="3053287"/>
            <a:ext cx="9144002" cy="39432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1991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2 Marcador de texto"/>
          <p:cNvSpPr txBox="1">
            <a:spLocks/>
          </p:cNvSpPr>
          <p:nvPr/>
        </p:nvSpPr>
        <p:spPr>
          <a:xfrm>
            <a:off x="495182" y="2050696"/>
            <a:ext cx="8136904" cy="4176464"/>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1800" dirty="0" smtClean="0">
                <a:solidFill>
                  <a:schemeClr val="tx1">
                    <a:lumMod val="65000"/>
                    <a:lumOff val="35000"/>
                  </a:schemeClr>
                </a:solidFill>
                <a:latin typeface="Arial" pitchFamily="34" charset="0"/>
                <a:cs typeface="Arial" pitchFamily="34" charset="0"/>
              </a:rPr>
              <a:t>Los integrantes del CA de la </a:t>
            </a:r>
            <a:r>
              <a:rPr lang="es-MX" sz="1800" b="1" dirty="0" smtClean="0">
                <a:solidFill>
                  <a:schemeClr val="tx1">
                    <a:lumMod val="65000"/>
                    <a:lumOff val="35000"/>
                  </a:schemeClr>
                </a:solidFill>
                <a:latin typeface="Arial" pitchFamily="34" charset="0"/>
                <a:cs typeface="Arial" pitchFamily="34" charset="0"/>
              </a:rPr>
              <a:t>Facultad de Teatro </a:t>
            </a:r>
            <a:r>
              <a:rPr lang="es-MX" sz="1800" dirty="0" smtClean="0">
                <a:solidFill>
                  <a:schemeClr val="tx1">
                    <a:lumMod val="65000"/>
                    <a:lumOff val="35000"/>
                  </a:schemeClr>
                </a:solidFill>
                <a:latin typeface="Arial" pitchFamily="34" charset="0"/>
                <a:cs typeface="Arial" pitchFamily="34" charset="0"/>
              </a:rPr>
              <a:t>han realizado estancias académicas, han tenido publicaciones de libros y revistas y  han tenido participación en  congresos.  Como actividades para seguir fortaleciendo la movilidad internacional,  se invito a un académico de la Universidad de </a:t>
            </a:r>
            <a:r>
              <a:rPr lang="es-MX" sz="1800" dirty="0" err="1" smtClean="0">
                <a:solidFill>
                  <a:schemeClr val="tx1">
                    <a:lumMod val="65000"/>
                    <a:lumOff val="35000"/>
                  </a:schemeClr>
                </a:solidFill>
                <a:latin typeface="Arial" pitchFamily="34" charset="0"/>
                <a:cs typeface="Arial" pitchFamily="34" charset="0"/>
              </a:rPr>
              <a:t>Perpignan</a:t>
            </a:r>
            <a:r>
              <a:rPr lang="es-MX" sz="1800" dirty="0" smtClean="0">
                <a:solidFill>
                  <a:schemeClr val="tx1">
                    <a:lumMod val="65000"/>
                    <a:lumOff val="35000"/>
                  </a:schemeClr>
                </a:solidFill>
                <a:latin typeface="Arial" pitchFamily="34" charset="0"/>
                <a:cs typeface="Arial" pitchFamily="34" charset="0"/>
              </a:rPr>
              <a:t> para trabajar con estudiantes de la Maestría en Artes Escénicas, también se llevó a cabo "IV Coloquio Internacional sobre las Artes Escénica" organizado por el CAC de Teatro, asistiendo especialista nacionales a impartir charlas, conferencias, mesas redondas y presentación de publicaciones.</a:t>
            </a:r>
          </a:p>
          <a:p>
            <a:pPr algn="just"/>
            <a:r>
              <a:rPr lang="es-MX" sz="1800" dirty="0" smtClean="0">
                <a:solidFill>
                  <a:schemeClr val="tx1">
                    <a:lumMod val="65000"/>
                    <a:lumOff val="35000"/>
                  </a:schemeClr>
                </a:solidFill>
                <a:latin typeface="Arial" pitchFamily="34" charset="0"/>
                <a:cs typeface="Arial" pitchFamily="34" charset="0"/>
              </a:rPr>
              <a:t>Se ha fortalecido la formación artística de los estudiantes  con cursos, talleres y apoyándoles para realizar prácticas de campo en diferentes foros nacionales.</a:t>
            </a:r>
          </a:p>
        </p:txBody>
      </p:sp>
    </p:spTree>
    <p:extLst>
      <p:ext uri="{BB962C8B-B14F-4D97-AF65-F5344CB8AC3E}">
        <p14:creationId xmlns:p14="http://schemas.microsoft.com/office/powerpoint/2010/main" xmlns="" val="1061916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3076" name="Picture 4" descr="vvb"/>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983" r="8406"/>
          <a:stretch/>
        </p:blipFill>
        <p:spPr bwMode="auto">
          <a:xfrm>
            <a:off x="0" y="2592288"/>
            <a:ext cx="9144000" cy="42930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2836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9" name="2 Marcador de texto"/>
          <p:cNvSpPr txBox="1">
            <a:spLocks/>
          </p:cNvSpPr>
          <p:nvPr/>
        </p:nvSpPr>
        <p:spPr>
          <a:xfrm>
            <a:off x="325801" y="1772816"/>
            <a:ext cx="8352928" cy="4176464"/>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1800" dirty="0" smtClean="0">
                <a:solidFill>
                  <a:schemeClr val="tx1">
                    <a:lumMod val="65000"/>
                    <a:lumOff val="35000"/>
                  </a:schemeClr>
                </a:solidFill>
                <a:latin typeface="Arial" pitchFamily="34" charset="0"/>
                <a:cs typeface="Arial" pitchFamily="34" charset="0"/>
              </a:rPr>
              <a:t>La </a:t>
            </a:r>
            <a:r>
              <a:rPr lang="es-MX" sz="1800" b="1" dirty="0" smtClean="0">
                <a:solidFill>
                  <a:schemeClr val="tx1">
                    <a:lumMod val="65000"/>
                    <a:lumOff val="35000"/>
                  </a:schemeClr>
                </a:solidFill>
                <a:latin typeface="Arial" pitchFamily="34" charset="0"/>
                <a:cs typeface="Arial" pitchFamily="34" charset="0"/>
              </a:rPr>
              <a:t>Facultad de Música </a:t>
            </a:r>
            <a:r>
              <a:rPr lang="es-MX" sz="1800" dirty="0" smtClean="0">
                <a:solidFill>
                  <a:schemeClr val="tx1">
                    <a:lumMod val="65000"/>
                    <a:lumOff val="35000"/>
                  </a:schemeClr>
                </a:solidFill>
                <a:latin typeface="Arial" pitchFamily="34" charset="0"/>
                <a:cs typeface="Arial" pitchFamily="34" charset="0"/>
              </a:rPr>
              <a:t>ha producido  grabación, </a:t>
            </a:r>
            <a:r>
              <a:rPr lang="es-MX" sz="1800" dirty="0" err="1" smtClean="0">
                <a:solidFill>
                  <a:schemeClr val="tx1">
                    <a:lumMod val="65000"/>
                    <a:lumOff val="35000"/>
                  </a:schemeClr>
                </a:solidFill>
                <a:latin typeface="Arial" pitchFamily="34" charset="0"/>
                <a:cs typeface="Arial" pitchFamily="34" charset="0"/>
              </a:rPr>
              <a:t>masterización</a:t>
            </a:r>
            <a:r>
              <a:rPr lang="es-MX" sz="1800" dirty="0" smtClean="0">
                <a:solidFill>
                  <a:schemeClr val="tx1">
                    <a:lumMod val="65000"/>
                    <a:lumOff val="35000"/>
                  </a:schemeClr>
                </a:solidFill>
                <a:latin typeface="Arial" pitchFamily="34" charset="0"/>
                <a:cs typeface="Arial" pitchFamily="34" charset="0"/>
              </a:rPr>
              <a:t> y maquila de discos compactos con productos artísticos como parte de proyectos musicales con integrantes de los Cuerpos Académicos. También se han </a:t>
            </a:r>
            <a:r>
              <a:rPr lang="es-ES" sz="1800" dirty="0" smtClean="0">
                <a:solidFill>
                  <a:schemeClr val="tx1">
                    <a:lumMod val="65000"/>
                    <a:lumOff val="35000"/>
                  </a:schemeClr>
                </a:solidFill>
                <a:latin typeface="Arial" pitchFamily="34" charset="0"/>
                <a:cs typeface="Arial" pitchFamily="34" charset="0"/>
              </a:rPr>
              <a:t>llevado a cabo actividades a través de seminarios, intercambios artísticos-académicos, conferencias, publicaciones y estancias académicas.</a:t>
            </a:r>
          </a:p>
          <a:p>
            <a:pPr algn="just"/>
            <a:r>
              <a:rPr lang="es-MX" sz="1800" dirty="0" smtClean="0">
                <a:solidFill>
                  <a:schemeClr val="tx1">
                    <a:lumMod val="65000"/>
                    <a:lumOff val="35000"/>
                  </a:schemeClr>
                </a:solidFill>
                <a:latin typeface="Arial" pitchFamily="34" charset="0"/>
                <a:cs typeface="Arial" pitchFamily="34" charset="0"/>
              </a:rPr>
              <a:t>Los estudiantes han realizado prácticas de campo en universidades nacionales e internacionales; asistieron al 10º. Festival y concurso Internacional "</a:t>
            </a:r>
            <a:r>
              <a:rPr lang="es-MX" sz="1800" dirty="0" err="1" smtClean="0">
                <a:solidFill>
                  <a:schemeClr val="tx1">
                    <a:lumMod val="65000"/>
                    <a:lumOff val="35000"/>
                  </a:schemeClr>
                </a:solidFill>
                <a:latin typeface="Arial" pitchFamily="34" charset="0"/>
                <a:cs typeface="Arial" pitchFamily="34" charset="0"/>
              </a:rPr>
              <a:t>Venezia</a:t>
            </a:r>
            <a:r>
              <a:rPr lang="es-MX" sz="1800" dirty="0" smtClean="0">
                <a:solidFill>
                  <a:schemeClr val="tx1">
                    <a:lumMod val="65000"/>
                    <a:lumOff val="35000"/>
                  </a:schemeClr>
                </a:solidFill>
                <a:latin typeface="Arial" pitchFamily="34" charset="0"/>
                <a:cs typeface="Arial" pitchFamily="34" charset="0"/>
              </a:rPr>
              <a:t> in Musica 2012", en la ciudad de Venecia y </a:t>
            </a:r>
            <a:r>
              <a:rPr lang="es-MX" sz="1800" dirty="0" err="1" smtClean="0">
                <a:solidFill>
                  <a:schemeClr val="tx1">
                    <a:lumMod val="65000"/>
                    <a:lumOff val="35000"/>
                  </a:schemeClr>
                </a:solidFill>
                <a:latin typeface="Arial" pitchFamily="34" charset="0"/>
                <a:cs typeface="Arial" pitchFamily="34" charset="0"/>
              </a:rPr>
              <a:t>Joselo</a:t>
            </a:r>
            <a:r>
              <a:rPr lang="es-MX" sz="1800" dirty="0" smtClean="0">
                <a:solidFill>
                  <a:schemeClr val="tx1">
                    <a:lumMod val="65000"/>
                    <a:lumOff val="35000"/>
                  </a:schemeClr>
                </a:solidFill>
                <a:latin typeface="Arial" pitchFamily="34" charset="0"/>
                <a:cs typeface="Arial" pitchFamily="34" charset="0"/>
              </a:rPr>
              <a:t> </a:t>
            </a:r>
            <a:r>
              <a:rPr lang="es-MX" sz="1800" dirty="0" err="1" smtClean="0">
                <a:solidFill>
                  <a:schemeClr val="tx1">
                    <a:lumMod val="65000"/>
                    <a:lumOff val="35000"/>
                  </a:schemeClr>
                </a:solidFill>
                <a:latin typeface="Arial" pitchFamily="34" charset="0"/>
                <a:cs typeface="Arial" pitchFamily="34" charset="0"/>
              </a:rPr>
              <a:t>Lido</a:t>
            </a:r>
            <a:r>
              <a:rPr lang="es-MX" sz="1800" dirty="0" smtClean="0">
                <a:solidFill>
                  <a:schemeClr val="tx1">
                    <a:lumMod val="65000"/>
                    <a:lumOff val="35000"/>
                  </a:schemeClr>
                </a:solidFill>
                <a:latin typeface="Arial" pitchFamily="34" charset="0"/>
                <a:cs typeface="Arial" pitchFamily="34" charset="0"/>
              </a:rPr>
              <a:t>, Italia lo que les ha permitido fortalecer su formación.</a:t>
            </a:r>
          </a:p>
          <a:p>
            <a:endParaRPr lang="es-MX" sz="1800" dirty="0"/>
          </a:p>
        </p:txBody>
      </p:sp>
    </p:spTree>
    <p:extLst>
      <p:ext uri="{BB962C8B-B14F-4D97-AF65-F5344CB8AC3E}">
        <p14:creationId xmlns:p14="http://schemas.microsoft.com/office/powerpoint/2010/main" xmlns="" val="1100763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442460"/>
            <a:ext cx="9144000" cy="4442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31950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806" r="12940"/>
          <a:stretch/>
        </p:blipFill>
        <p:spPr bwMode="auto">
          <a:xfrm>
            <a:off x="-36512" y="2708920"/>
            <a:ext cx="9180512" cy="41764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64131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pic>
        <p:nvPicPr>
          <p:cNvPr id="7" name="6 Imagen" descr="flor liz larga"/>
          <p:cNvPicPr/>
          <p:nvPr/>
        </p:nvPicPr>
        <p:blipFill>
          <a:blip r:embed="rId3" cstate="print"/>
          <a:srcRect/>
          <a:stretch>
            <a:fillRect/>
          </a:stretch>
        </p:blipFill>
        <p:spPr bwMode="auto">
          <a:xfrm>
            <a:off x="2285563" y="2826338"/>
            <a:ext cx="4681503" cy="2790435"/>
          </a:xfrm>
          <a:prstGeom prst="rect">
            <a:avLst/>
          </a:prstGeom>
          <a:noFill/>
          <a:ln w="9525">
            <a:noFill/>
            <a:miter lim="800000"/>
            <a:headEnd/>
            <a:tailEnd/>
          </a:ln>
        </p:spPr>
      </p:pic>
    </p:spTree>
    <p:extLst>
      <p:ext uri="{BB962C8B-B14F-4D97-AF65-F5344CB8AC3E}">
        <p14:creationId xmlns:p14="http://schemas.microsoft.com/office/powerpoint/2010/main" xmlns="" val="2330045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5 Rectángulo"/>
          <p:cNvSpPr/>
          <p:nvPr/>
        </p:nvSpPr>
        <p:spPr>
          <a:xfrm>
            <a:off x="270322" y="1879864"/>
            <a:ext cx="6752169" cy="400110"/>
          </a:xfrm>
          <a:prstGeom prst="rect">
            <a:avLst/>
          </a:prstGeom>
        </p:spPr>
        <p:txBody>
          <a:bodyPr wrap="none">
            <a:spAutoFit/>
          </a:bodyPr>
          <a:lstStyle/>
          <a:p>
            <a:r>
              <a:rPr lang="es-MX" sz="2000" b="1" dirty="0" smtClean="0">
                <a:solidFill>
                  <a:schemeClr val="tx1">
                    <a:lumMod val="75000"/>
                    <a:lumOff val="25000"/>
                  </a:schemeClr>
                </a:solidFill>
                <a:latin typeface="Arial" pitchFamily="34" charset="0"/>
                <a:cs typeface="Arial" pitchFamily="34" charset="0"/>
              </a:rPr>
              <a:t>Distribución de recursos asignados en PIFI 2003-2012</a:t>
            </a:r>
            <a:endParaRPr lang="es-MX" sz="2000" b="1" dirty="0">
              <a:solidFill>
                <a:schemeClr val="tx1">
                  <a:lumMod val="75000"/>
                  <a:lumOff val="25000"/>
                </a:schemeClr>
              </a:solidFill>
              <a:latin typeface="Arial" pitchFamily="34" charset="0"/>
              <a:cs typeface="Arial" pitchFamily="34" charset="0"/>
            </a:endParaRPr>
          </a:p>
        </p:txBody>
      </p:sp>
      <p:graphicFrame>
        <p:nvGraphicFramePr>
          <p:cNvPr id="7" name="Chart 2"/>
          <p:cNvGraphicFramePr>
            <a:graphicFrameLocks/>
          </p:cNvGraphicFramePr>
          <p:nvPr>
            <p:extLst>
              <p:ext uri="{D42A27DB-BD31-4B8C-83A1-F6EECF244321}">
                <p14:modId xmlns:p14="http://schemas.microsoft.com/office/powerpoint/2010/main" xmlns="" val="702363004"/>
              </p:ext>
            </p:extLst>
          </p:nvPr>
        </p:nvGraphicFramePr>
        <p:xfrm>
          <a:off x="1691680" y="2279974"/>
          <a:ext cx="6344617" cy="4491062"/>
        </p:xfrm>
        <a:graphic>
          <a:graphicData uri="http://schemas.openxmlformats.org/drawingml/2006/chart">
            <c:chart xmlns:c="http://schemas.openxmlformats.org/drawingml/2006/chart" xmlns:r="http://schemas.openxmlformats.org/officeDocument/2006/relationships" r:id="rId3"/>
          </a:graphicData>
        </a:graphic>
      </p:graphicFrame>
      <p:sp>
        <p:nvSpPr>
          <p:cNvPr id="8" name="2 Marcador de contenido"/>
          <p:cNvSpPr txBox="1">
            <a:spLocks/>
          </p:cNvSpPr>
          <p:nvPr/>
        </p:nvSpPr>
        <p:spPr>
          <a:xfrm>
            <a:off x="0" y="1233683"/>
            <a:ext cx="9144000" cy="504056"/>
          </a:xfrm>
          <a:prstGeom prst="rect">
            <a:avLst/>
          </a:prstGeom>
        </p:spPr>
        <p:txBody>
          <a:bodyPr>
            <a:normAutofit/>
          </a:bodyPr>
          <a:lstStyle/>
          <a:p>
            <a:pPr marL="0" marR="0" lvl="0" indent="0" algn="ctr" defTabSz="1017588" rtl="0" eaLnBrk="1" fontAlgn="base" latinLnBrk="0" hangingPunct="1">
              <a:lnSpc>
                <a:spcPts val="2800"/>
              </a:lnSpc>
              <a:spcBef>
                <a:spcPct val="20000"/>
              </a:spcBef>
              <a:spcAft>
                <a:spcPct val="0"/>
              </a:spcAft>
              <a:buClrTx/>
              <a:buSzTx/>
              <a:buFont typeface="Arial" charset="0"/>
              <a:buNone/>
              <a:tabLst/>
              <a:defRPr/>
            </a:pPr>
            <a:r>
              <a:rPr lang="es-MX" sz="2000" b="1" dirty="0" smtClean="0">
                <a:solidFill>
                  <a:schemeClr val="tx1">
                    <a:lumMod val="75000"/>
                    <a:lumOff val="25000"/>
                  </a:schemeClr>
                </a:solidFill>
                <a:latin typeface="Arial" pitchFamily="34" charset="0"/>
                <a:cs typeface="Arial" pitchFamily="34" charset="0"/>
              </a:rPr>
              <a:t>Si</a:t>
            </a:r>
            <a:r>
              <a:rPr kumimoji="0" lang="es-MX" sz="2000" b="1" i="0" u="none" strike="noStrike" kern="1200" cap="none" spc="0" normalizeH="0" baseline="0" noProof="0" dirty="0" err="1" smtClean="0">
                <a:ln>
                  <a:noFill/>
                </a:ln>
                <a:solidFill>
                  <a:schemeClr val="tx1">
                    <a:lumMod val="75000"/>
                    <a:lumOff val="25000"/>
                  </a:schemeClr>
                </a:solidFill>
                <a:effectLst/>
                <a:uLnTx/>
                <a:uFillTx/>
                <a:latin typeface="Arial" pitchFamily="34" charset="0"/>
                <a:cs typeface="Arial" pitchFamily="34" charset="0"/>
              </a:rPr>
              <a:t>tuación</a:t>
            </a:r>
            <a:r>
              <a:rPr kumimoji="0" lang="es-MX" sz="2000" b="1"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 actual de la DES Artes</a:t>
            </a:r>
            <a:endParaRPr kumimoji="0" lang="es-MX" sz="2000" b="1" i="0" u="none" strike="noStrike" kern="1200" cap="none" spc="0" normalizeH="0" baseline="0" noProof="0" dirty="0">
              <a:ln>
                <a:noFill/>
              </a:ln>
              <a:solidFill>
                <a:schemeClr val="tx1">
                  <a:lumMod val="75000"/>
                  <a:lumOff val="25000"/>
                </a:schemeClr>
              </a:solidFill>
              <a:effectLst/>
              <a:uLnTx/>
              <a:uFillTx/>
              <a:latin typeface="Arial" pitchFamily="34" charset="0"/>
              <a:cs typeface="Arial" pitchFamily="34" charset="0"/>
            </a:endParaRPr>
          </a:p>
        </p:txBody>
      </p:sp>
    </p:spTree>
    <p:extLst>
      <p:ext uri="{BB962C8B-B14F-4D97-AF65-F5344CB8AC3E}">
        <p14:creationId xmlns:p14="http://schemas.microsoft.com/office/powerpoint/2010/main" xmlns="" val="2286299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9" name="2 Marcador de contenido"/>
          <p:cNvSpPr txBox="1">
            <a:spLocks/>
          </p:cNvSpPr>
          <p:nvPr/>
        </p:nvSpPr>
        <p:spPr>
          <a:xfrm>
            <a:off x="0" y="3212976"/>
            <a:ext cx="9144000" cy="504056"/>
          </a:xfrm>
          <a:prstGeom prst="rect">
            <a:avLst/>
          </a:prstGeom>
        </p:spPr>
        <p:txBody>
          <a:bodyPr>
            <a:normAutofit/>
          </a:bodyPr>
          <a:lstStyle/>
          <a:p>
            <a:pPr lvl="0" algn="ctr">
              <a:lnSpc>
                <a:spcPts val="2800"/>
              </a:lnSpc>
              <a:spcBef>
                <a:spcPct val="20000"/>
              </a:spcBef>
              <a:defRPr/>
            </a:pPr>
            <a:r>
              <a:rPr lang="es-MX" sz="2000" b="1" dirty="0" smtClean="0">
                <a:solidFill>
                  <a:schemeClr val="tx1">
                    <a:lumMod val="75000"/>
                    <a:lumOff val="25000"/>
                  </a:schemeClr>
                </a:solidFill>
                <a:latin typeface="Arial" pitchFamily="34" charset="0"/>
                <a:cs typeface="Arial" pitchFamily="34" charset="0"/>
              </a:rPr>
              <a:t>3</a:t>
            </a:r>
            <a:r>
              <a:rPr kumimoji="0" lang="es-MX" sz="2000" b="1"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a:t>
            </a:r>
            <a:r>
              <a:rPr lang="es-MX" sz="2000" b="1" dirty="0" smtClean="0">
                <a:latin typeface="Arial" pitchFamily="34" charset="0"/>
                <a:cs typeface="Arial" pitchFamily="34" charset="0"/>
              </a:rPr>
              <a:t> Principales Logros 2003-2013 y Proyección al 2015</a:t>
            </a:r>
            <a:endParaRPr kumimoji="0" lang="es-MX" sz="2000" b="1" i="0" u="none" strike="noStrike" kern="1200" cap="none" spc="0" normalizeH="0" baseline="0" noProof="0" dirty="0">
              <a:ln>
                <a:noFill/>
              </a:ln>
              <a:solidFill>
                <a:schemeClr val="tx1">
                  <a:lumMod val="75000"/>
                  <a:lumOff val="25000"/>
                </a:schemeClr>
              </a:solidFill>
              <a:effectLst/>
              <a:uLnTx/>
              <a:uFillTx/>
              <a:latin typeface="Arial" pitchFamily="34" charset="0"/>
              <a:cs typeface="Arial" pitchFamily="34" charset="0"/>
            </a:endParaRPr>
          </a:p>
        </p:txBody>
      </p:sp>
    </p:spTree>
    <p:extLst>
      <p:ext uri="{BB962C8B-B14F-4D97-AF65-F5344CB8AC3E}">
        <p14:creationId xmlns:p14="http://schemas.microsoft.com/office/powerpoint/2010/main" xmlns="" val="126492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ncabezado maestra horizontal.jpg"/>
          <p:cNvPicPr>
            <a:picLocks noChangeAspect="1"/>
          </p:cNvPicPr>
          <p:nvPr/>
        </p:nvPicPr>
        <p:blipFill>
          <a:blip r:embed="rId2" cstate="print"/>
          <a:stretch>
            <a:fillRect/>
          </a:stretch>
        </p:blipFill>
        <p:spPr>
          <a:xfrm>
            <a:off x="179512" y="332656"/>
            <a:ext cx="8768244" cy="864096"/>
          </a:xfrm>
          <a:prstGeom prst="rect">
            <a:avLst/>
          </a:prstGeom>
        </p:spPr>
      </p:pic>
      <p:sp>
        <p:nvSpPr>
          <p:cNvPr id="5" name="4 CuadroTexto"/>
          <p:cNvSpPr txBox="1"/>
          <p:nvPr/>
        </p:nvSpPr>
        <p:spPr>
          <a:xfrm>
            <a:off x="3335119" y="620688"/>
            <a:ext cx="2334293" cy="738664"/>
          </a:xfrm>
          <a:prstGeom prst="rect">
            <a:avLst/>
          </a:prstGeom>
          <a:noFill/>
        </p:spPr>
        <p:txBody>
          <a:bodyPr wrap="none" rtlCol="0">
            <a:spAutoFit/>
          </a:bodyPr>
          <a:lstStyle/>
          <a:p>
            <a:pPr algn="ctr"/>
            <a:r>
              <a:rPr lang="es-MX" sz="1400" b="1" dirty="0" smtClean="0">
                <a:latin typeface="Book Antiqua" pitchFamily="18" charset="0"/>
                <a:cs typeface="Arial" pitchFamily="34" charset="0"/>
              </a:rPr>
              <a:t>Visita </a:t>
            </a:r>
            <a:r>
              <a:rPr lang="es-MX" sz="1400" b="1" dirty="0">
                <a:latin typeface="Book Antiqua" pitchFamily="18" charset="0"/>
                <a:cs typeface="Arial" pitchFamily="34" charset="0"/>
              </a:rPr>
              <a:t>“In Situ” </a:t>
            </a:r>
            <a:r>
              <a:rPr lang="es-MX" sz="1400" b="1" dirty="0" smtClean="0">
                <a:latin typeface="Book Antiqua" pitchFamily="18" charset="0"/>
                <a:cs typeface="Arial" pitchFamily="34" charset="0"/>
              </a:rPr>
              <a:t> 2013</a:t>
            </a:r>
          </a:p>
          <a:p>
            <a:pPr algn="ctr"/>
            <a:r>
              <a:rPr lang="es-MX" sz="1400" b="1" dirty="0" smtClean="0">
                <a:latin typeface="Book Antiqua" pitchFamily="18" charset="0"/>
                <a:cs typeface="Arial" pitchFamily="34" charset="0"/>
              </a:rPr>
              <a:t> del 5 al 7 de Junio de 2013</a:t>
            </a:r>
            <a:endParaRPr lang="es-MX" sz="1400" dirty="0">
              <a:latin typeface="Book Antiqua" pitchFamily="18" charset="0"/>
              <a:cs typeface="Arial" pitchFamily="34" charset="0"/>
            </a:endParaRPr>
          </a:p>
          <a:p>
            <a:pPr algn="ctr"/>
            <a:endParaRPr lang="es-MX" sz="1400" dirty="0">
              <a:latin typeface="Book Antiqua" pitchFamily="18" charset="0"/>
              <a:cs typeface="Arial" pitchFamily="34" charset="0"/>
            </a:endParaRPr>
          </a:p>
        </p:txBody>
      </p:sp>
      <p:sp>
        <p:nvSpPr>
          <p:cNvPr id="6" name="Rectangle 1"/>
          <p:cNvSpPr>
            <a:spLocks noChangeArrowheads="1"/>
          </p:cNvSpPr>
          <p:nvPr/>
        </p:nvSpPr>
        <p:spPr bwMode="auto">
          <a:xfrm>
            <a:off x="-8366" y="3171745"/>
            <a:ext cx="9144000" cy="400110"/>
          </a:xfrm>
          <a:prstGeom prst="rect">
            <a:avLst/>
          </a:prstGeom>
          <a:noFill/>
          <a:ln w="9525">
            <a:noFill/>
            <a:miter lim="800000"/>
            <a:headEnd/>
            <a:tailEnd/>
          </a:ln>
        </p:spPr>
        <p:txBody>
          <a:bodyPr wrap="square" anchor="ctr">
            <a:spAutoFit/>
          </a:bodyPr>
          <a:lstStyle/>
          <a:p>
            <a:pPr algn="ctr" eaLnBrk="0" hangingPunct="0"/>
            <a:r>
              <a:rPr lang="es-ES" sz="2000" b="1" dirty="0" smtClean="0">
                <a:solidFill>
                  <a:schemeClr val="tx1">
                    <a:lumMod val="75000"/>
                    <a:lumOff val="25000"/>
                  </a:schemeClr>
                </a:solidFill>
                <a:latin typeface="Arial" pitchFamily="34" charset="0"/>
                <a:cs typeface="Arial" pitchFamily="34" charset="0"/>
              </a:rPr>
              <a:t>3.1 Competitividad Académica</a:t>
            </a:r>
            <a:endParaRPr lang="es-ES" sz="20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29498362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3957</Words>
  <Application>Microsoft Office PowerPoint</Application>
  <PresentationFormat>Presentación en pantalla (4:3)</PresentationFormat>
  <Paragraphs>512</Paragraphs>
  <Slides>66</Slides>
  <Notes>0</Notes>
  <HiddenSlides>0</HiddenSlides>
  <MMClips>0</MMClips>
  <ScaleCrop>false</ScaleCrop>
  <HeadingPairs>
    <vt:vector size="4" baseType="variant">
      <vt:variant>
        <vt:lpstr>Tema</vt:lpstr>
      </vt:variant>
      <vt:variant>
        <vt:i4>1</vt:i4>
      </vt:variant>
      <vt:variant>
        <vt:lpstr>Títulos de diapositiva</vt:lpstr>
      </vt:variant>
      <vt:variant>
        <vt:i4>66</vt:i4>
      </vt:variant>
    </vt:vector>
  </HeadingPairs>
  <TitlesOfParts>
    <vt:vector size="67"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jesus</dc:creator>
  <cp:lastModifiedBy>lehernandez</cp:lastModifiedBy>
  <cp:revision>30</cp:revision>
  <cp:lastPrinted>2013-04-23T15:46:45Z</cp:lastPrinted>
  <dcterms:created xsi:type="dcterms:W3CDTF">2013-04-16T17:03:23Z</dcterms:created>
  <dcterms:modified xsi:type="dcterms:W3CDTF">2013-05-02T15:34:40Z</dcterms:modified>
</cp:coreProperties>
</file>