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306" r:id="rId5"/>
    <p:sldId id="260" r:id="rId6"/>
    <p:sldId id="261" r:id="rId7"/>
    <p:sldId id="263" r:id="rId8"/>
    <p:sldId id="285" r:id="rId9"/>
    <p:sldId id="284" r:id="rId10"/>
    <p:sldId id="266" r:id="rId11"/>
    <p:sldId id="289" r:id="rId12"/>
    <p:sldId id="292" r:id="rId13"/>
    <p:sldId id="293" r:id="rId14"/>
    <p:sldId id="267" r:id="rId15"/>
    <p:sldId id="295" r:id="rId16"/>
    <p:sldId id="296" r:id="rId17"/>
    <p:sldId id="297" r:id="rId18"/>
    <p:sldId id="298" r:id="rId19"/>
    <p:sldId id="299" r:id="rId20"/>
    <p:sldId id="300" r:id="rId21"/>
    <p:sldId id="301" r:id="rId22"/>
    <p:sldId id="302" r:id="rId23"/>
    <p:sldId id="303" r:id="rId24"/>
    <p:sldId id="305" r:id="rId25"/>
    <p:sldId id="304" r:id="rId26"/>
  </p:sldIdLst>
  <p:sldSz cx="9144000" cy="6858000" type="screen4x3"/>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000"/>
    <a:srgbClr val="006600"/>
    <a:srgbClr val="008000"/>
    <a:srgbClr val="009900"/>
    <a:srgbClr val="728E3A"/>
    <a:srgbClr val="0D81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3" d="100"/>
          <a:sy n="63" d="100"/>
        </p:scale>
        <p:origin x="-72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9276D1E6-D5B0-4E77-A627-3D631D0C1FA2}" type="datetimeFigureOut">
              <a:rPr lang="es-MX" smtClean="0"/>
              <a:t>07/03/2013</a:t>
            </a:fld>
            <a:endParaRPr lang="es-MX"/>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7DACA2E8-7DE8-45EA-8720-D6D94B7A85D9}" type="slidenum">
              <a:rPr lang="es-MX" smtClean="0"/>
              <a:t>‹Nº›</a:t>
            </a:fld>
            <a:endParaRPr lang="es-MX"/>
          </a:p>
        </p:txBody>
      </p:sp>
    </p:spTree>
    <p:extLst>
      <p:ext uri="{BB962C8B-B14F-4D97-AF65-F5344CB8AC3E}">
        <p14:creationId xmlns:p14="http://schemas.microsoft.com/office/powerpoint/2010/main" val="937528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2306687"/>
          </a:xfrm>
        </p:spPr>
        <p:txBody>
          <a:bodyPr/>
          <a:lstStyle/>
          <a:p>
            <a:r>
              <a:rPr lang="es-ES" dirty="0" smtClean="0"/>
              <a:t>Haga clic para modificar el estilo de título del patrón</a:t>
            </a:r>
            <a:endParaRPr lang="es-MX" dirty="0"/>
          </a:p>
        </p:txBody>
      </p:sp>
      <p:sp>
        <p:nvSpPr>
          <p:cNvPr id="4" name="3 Marcador de fecha"/>
          <p:cNvSpPr>
            <a:spLocks noGrp="1"/>
          </p:cNvSpPr>
          <p:nvPr>
            <p:ph type="dt" sz="half" idx="10"/>
          </p:nvPr>
        </p:nvSpPr>
        <p:spPr/>
        <p:txBody>
          <a:bodyPr/>
          <a:lstStyle/>
          <a:p>
            <a:fld id="{EA5033D3-FEC1-477A-82C8-7C1D5F194893}" type="datetimeFigureOut">
              <a:rPr lang="es-MX" smtClean="0"/>
              <a:t>07/03/2013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3AB7DF9-FD67-460A-A6EF-75734529AD58}" type="slidenum">
              <a:rPr lang="es-MX" smtClean="0"/>
              <a:t>‹Nº›</a:t>
            </a:fld>
            <a:endParaRPr lang="es-MX"/>
          </a:p>
        </p:txBody>
      </p:sp>
      <p:sp>
        <p:nvSpPr>
          <p:cNvPr id="7" name="6 Rectángulo"/>
          <p:cNvSpPr/>
          <p:nvPr userDrawn="1"/>
        </p:nvSpPr>
        <p:spPr>
          <a:xfrm>
            <a:off x="0" y="0"/>
            <a:ext cx="9144000" cy="141277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8" name="Picture 6" descr="http://www.sep.gob.mx/work/models/sep1/css/logo_foote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76255" y="57597"/>
            <a:ext cx="2232249" cy="779115"/>
          </a:xfrm>
          <a:prstGeom prst="rect">
            <a:avLst/>
          </a:prstGeom>
          <a:noFill/>
          <a:extLst>
            <a:ext uri="{909E8E84-426E-40DD-AFC4-6F175D3DCCD1}">
              <a14:hiddenFill xmlns:a14="http://schemas.microsoft.com/office/drawing/2010/main">
                <a:solidFill>
                  <a:srgbClr val="FFFFFF"/>
                </a:solidFill>
              </a14:hiddenFill>
            </a:ext>
          </a:extLst>
        </p:spPr>
      </p:pic>
      <p:sp>
        <p:nvSpPr>
          <p:cNvPr id="9" name="8 Rectángulo"/>
          <p:cNvSpPr/>
          <p:nvPr userDrawn="1"/>
        </p:nvSpPr>
        <p:spPr>
          <a:xfrm>
            <a:off x="0" y="6453336"/>
            <a:ext cx="9144000" cy="40466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11" name="10 Conector recto"/>
          <p:cNvCxnSpPr/>
          <p:nvPr userDrawn="1"/>
        </p:nvCxnSpPr>
        <p:spPr>
          <a:xfrm>
            <a:off x="611560" y="1844824"/>
            <a:ext cx="3528392" cy="0"/>
          </a:xfrm>
          <a:prstGeom prst="line">
            <a:avLst/>
          </a:prstGeom>
          <a:ln w="63500">
            <a:gradFill flip="none" rotWithShape="1">
              <a:gsLst>
                <a:gs pos="0">
                  <a:schemeClr val="accent3">
                    <a:lumMod val="75000"/>
                  </a:schemeClr>
                </a:gs>
                <a:gs pos="100000">
                  <a:schemeClr val="accent1">
                    <a:tint val="44500"/>
                    <a:satMod val="160000"/>
                  </a:schemeClr>
                </a:gs>
                <a:gs pos="100000">
                  <a:schemeClr val="accent1">
                    <a:tint val="23500"/>
                    <a:satMod val="16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userDrawn="1"/>
        </p:nvCxnSpPr>
        <p:spPr>
          <a:xfrm>
            <a:off x="5004048" y="1844824"/>
            <a:ext cx="3528392" cy="0"/>
          </a:xfrm>
          <a:prstGeom prst="line">
            <a:avLst/>
          </a:prstGeom>
          <a:ln w="63500">
            <a:gradFill flip="none" rotWithShape="1">
              <a:gsLst>
                <a:gs pos="0">
                  <a:srgbClr val="FF0000"/>
                </a:gs>
                <a:gs pos="10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6933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A5033D3-FEC1-477A-82C8-7C1D5F194893}" type="datetimeFigureOut">
              <a:rPr lang="es-MX" smtClean="0"/>
              <a:t>07/03/2013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3AB7DF9-FD67-460A-A6EF-75734529AD58}" type="slidenum">
              <a:rPr lang="es-MX" smtClean="0"/>
              <a:t>‹Nº›</a:t>
            </a:fld>
            <a:endParaRPr lang="es-MX"/>
          </a:p>
        </p:txBody>
      </p:sp>
    </p:spTree>
    <p:extLst>
      <p:ext uri="{BB962C8B-B14F-4D97-AF65-F5344CB8AC3E}">
        <p14:creationId xmlns:p14="http://schemas.microsoft.com/office/powerpoint/2010/main" val="3150936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A5033D3-FEC1-477A-82C8-7C1D5F194893}" type="datetimeFigureOut">
              <a:rPr lang="es-MX" smtClean="0"/>
              <a:t>07/03/2013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3AB7DF9-FD67-460A-A6EF-75734529AD58}" type="slidenum">
              <a:rPr lang="es-MX" smtClean="0"/>
              <a:t>‹Nº›</a:t>
            </a:fld>
            <a:endParaRPr lang="es-MX"/>
          </a:p>
        </p:txBody>
      </p:sp>
    </p:spTree>
    <p:extLst>
      <p:ext uri="{BB962C8B-B14F-4D97-AF65-F5344CB8AC3E}">
        <p14:creationId xmlns:p14="http://schemas.microsoft.com/office/powerpoint/2010/main" val="2201730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fecha"/>
          <p:cNvSpPr>
            <a:spLocks noGrp="1"/>
          </p:cNvSpPr>
          <p:nvPr>
            <p:ph type="dt" sz="half" idx="10"/>
          </p:nvPr>
        </p:nvSpPr>
        <p:spPr/>
        <p:txBody>
          <a:bodyPr/>
          <a:lstStyle/>
          <a:p>
            <a:fld id="{EA5033D3-FEC1-477A-82C8-7C1D5F194893}" type="datetimeFigureOut">
              <a:rPr lang="es-MX" smtClean="0"/>
              <a:t>07/03/2013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3AB7DF9-FD67-460A-A6EF-75734529AD58}" type="slidenum">
              <a:rPr lang="es-MX" smtClean="0"/>
              <a:t>‹Nº›</a:t>
            </a:fld>
            <a:endParaRPr lang="es-MX"/>
          </a:p>
        </p:txBody>
      </p:sp>
      <p:sp>
        <p:nvSpPr>
          <p:cNvPr id="7" name="6 Rectángulo"/>
          <p:cNvSpPr/>
          <p:nvPr userDrawn="1"/>
        </p:nvSpPr>
        <p:spPr>
          <a:xfrm>
            <a:off x="0" y="0"/>
            <a:ext cx="9144000" cy="141277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userDrawn="1"/>
        </p:nvSpPr>
        <p:spPr>
          <a:xfrm>
            <a:off x="0" y="6453336"/>
            <a:ext cx="9144000" cy="40466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054" name="Picture 6" descr="http://www.sep.gob.mx/work/models/sep1/css/logo_foote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76255" y="57597"/>
            <a:ext cx="2232249" cy="7791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3184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A5033D3-FEC1-477A-82C8-7C1D5F194893}" type="datetimeFigureOut">
              <a:rPr lang="es-MX" smtClean="0"/>
              <a:t>07/03/2013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3AB7DF9-FD67-460A-A6EF-75734529AD58}" type="slidenum">
              <a:rPr lang="es-MX" smtClean="0"/>
              <a:t>‹Nº›</a:t>
            </a:fld>
            <a:endParaRPr lang="es-MX"/>
          </a:p>
        </p:txBody>
      </p:sp>
    </p:spTree>
    <p:extLst>
      <p:ext uri="{BB962C8B-B14F-4D97-AF65-F5344CB8AC3E}">
        <p14:creationId xmlns:p14="http://schemas.microsoft.com/office/powerpoint/2010/main" val="585956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EA5033D3-FEC1-477A-82C8-7C1D5F194893}" type="datetimeFigureOut">
              <a:rPr lang="es-MX" smtClean="0"/>
              <a:t>07/03/2013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3AB7DF9-FD67-460A-A6EF-75734529AD58}" type="slidenum">
              <a:rPr lang="es-MX" smtClean="0"/>
              <a:t>‹Nº›</a:t>
            </a:fld>
            <a:endParaRPr lang="es-MX"/>
          </a:p>
        </p:txBody>
      </p:sp>
    </p:spTree>
    <p:extLst>
      <p:ext uri="{BB962C8B-B14F-4D97-AF65-F5344CB8AC3E}">
        <p14:creationId xmlns:p14="http://schemas.microsoft.com/office/powerpoint/2010/main" val="1987003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EA5033D3-FEC1-477A-82C8-7C1D5F194893}" type="datetimeFigureOut">
              <a:rPr lang="es-MX" smtClean="0"/>
              <a:t>07/03/2013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3AB7DF9-FD67-460A-A6EF-75734529AD58}" type="slidenum">
              <a:rPr lang="es-MX" smtClean="0"/>
              <a:t>‹Nº›</a:t>
            </a:fld>
            <a:endParaRPr lang="es-MX"/>
          </a:p>
        </p:txBody>
      </p:sp>
    </p:spTree>
    <p:extLst>
      <p:ext uri="{BB962C8B-B14F-4D97-AF65-F5344CB8AC3E}">
        <p14:creationId xmlns:p14="http://schemas.microsoft.com/office/powerpoint/2010/main" val="1093511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EA5033D3-FEC1-477A-82C8-7C1D5F194893}" type="datetimeFigureOut">
              <a:rPr lang="es-MX" smtClean="0"/>
              <a:t>07/03/2013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3AB7DF9-FD67-460A-A6EF-75734529AD58}" type="slidenum">
              <a:rPr lang="es-MX" smtClean="0"/>
              <a:t>‹Nº›</a:t>
            </a:fld>
            <a:endParaRPr lang="es-MX"/>
          </a:p>
        </p:txBody>
      </p:sp>
    </p:spTree>
    <p:extLst>
      <p:ext uri="{BB962C8B-B14F-4D97-AF65-F5344CB8AC3E}">
        <p14:creationId xmlns:p14="http://schemas.microsoft.com/office/powerpoint/2010/main" val="3341286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A5033D3-FEC1-477A-82C8-7C1D5F194893}" type="datetimeFigureOut">
              <a:rPr lang="es-MX" smtClean="0"/>
              <a:t>07/03/2013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3AB7DF9-FD67-460A-A6EF-75734529AD58}" type="slidenum">
              <a:rPr lang="es-MX" smtClean="0"/>
              <a:t>‹Nº›</a:t>
            </a:fld>
            <a:endParaRPr lang="es-MX"/>
          </a:p>
        </p:txBody>
      </p:sp>
    </p:spTree>
    <p:extLst>
      <p:ext uri="{BB962C8B-B14F-4D97-AF65-F5344CB8AC3E}">
        <p14:creationId xmlns:p14="http://schemas.microsoft.com/office/powerpoint/2010/main" val="1542295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A5033D3-FEC1-477A-82C8-7C1D5F194893}" type="datetimeFigureOut">
              <a:rPr lang="es-MX" smtClean="0"/>
              <a:t>07/03/2013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3AB7DF9-FD67-460A-A6EF-75734529AD58}" type="slidenum">
              <a:rPr lang="es-MX" smtClean="0"/>
              <a:t>‹Nº›</a:t>
            </a:fld>
            <a:endParaRPr lang="es-MX"/>
          </a:p>
        </p:txBody>
      </p:sp>
    </p:spTree>
    <p:extLst>
      <p:ext uri="{BB962C8B-B14F-4D97-AF65-F5344CB8AC3E}">
        <p14:creationId xmlns:p14="http://schemas.microsoft.com/office/powerpoint/2010/main" val="1407225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A5033D3-FEC1-477A-82C8-7C1D5F194893}" type="datetimeFigureOut">
              <a:rPr lang="es-MX" smtClean="0"/>
              <a:t>07/03/2013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3AB7DF9-FD67-460A-A6EF-75734529AD58}" type="slidenum">
              <a:rPr lang="es-MX" smtClean="0"/>
              <a:t>‹Nº›</a:t>
            </a:fld>
            <a:endParaRPr lang="es-MX"/>
          </a:p>
        </p:txBody>
      </p:sp>
    </p:spTree>
    <p:extLst>
      <p:ext uri="{BB962C8B-B14F-4D97-AF65-F5344CB8AC3E}">
        <p14:creationId xmlns:p14="http://schemas.microsoft.com/office/powerpoint/2010/main" val="1054545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5033D3-FEC1-477A-82C8-7C1D5F194893}" type="datetimeFigureOut">
              <a:rPr lang="es-MX" smtClean="0"/>
              <a:t>07/03/2013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AB7DF9-FD67-460A-A6EF-75734529AD58}" type="slidenum">
              <a:rPr lang="es-MX" smtClean="0"/>
              <a:t>‹Nº›</a:t>
            </a:fld>
            <a:endParaRPr lang="es-MX"/>
          </a:p>
        </p:txBody>
      </p:sp>
    </p:spTree>
    <p:extLst>
      <p:ext uri="{BB962C8B-B14F-4D97-AF65-F5344CB8AC3E}">
        <p14:creationId xmlns:p14="http://schemas.microsoft.com/office/powerpoint/2010/main" val="3237666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package" Target="../embeddings/Documento_de_Microsoft_Word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F:\piififeb.png"/>
          <p:cNvPicPr>
            <a:picLocks noChangeAspect="1" noChangeArrowheads="1"/>
          </p:cNvPicPr>
          <p:nvPr/>
        </p:nvPicPr>
        <p:blipFill>
          <a:blip r:embed="rId2" cstate="print"/>
          <a:srcRect/>
          <a:stretch>
            <a:fillRect/>
          </a:stretch>
        </p:blipFill>
        <p:spPr bwMode="auto">
          <a:xfrm>
            <a:off x="395537" y="2324388"/>
            <a:ext cx="8352928" cy="1032604"/>
          </a:xfrm>
          <a:prstGeom prst="rect">
            <a:avLst/>
          </a:prstGeom>
          <a:noFill/>
        </p:spPr>
      </p:pic>
      <p:pic>
        <p:nvPicPr>
          <p:cNvPr id="5" name="Picture 2" descr="F:\PIFItras.png"/>
          <p:cNvPicPr>
            <a:picLocks noChangeAspect="1" noChangeArrowheads="1"/>
          </p:cNvPicPr>
          <p:nvPr/>
        </p:nvPicPr>
        <p:blipFill>
          <a:blip r:embed="rId3" cstate="print"/>
          <a:srcRect/>
          <a:stretch>
            <a:fillRect/>
          </a:stretch>
        </p:blipFill>
        <p:spPr bwMode="auto">
          <a:xfrm>
            <a:off x="3275856" y="3836556"/>
            <a:ext cx="2103443" cy="384532"/>
          </a:xfrm>
          <a:prstGeom prst="rect">
            <a:avLst/>
          </a:prstGeom>
          <a:noFill/>
        </p:spPr>
      </p:pic>
      <p:sp>
        <p:nvSpPr>
          <p:cNvPr id="6" name="5 Rectángulo"/>
          <p:cNvSpPr/>
          <p:nvPr/>
        </p:nvSpPr>
        <p:spPr>
          <a:xfrm>
            <a:off x="833887" y="4595644"/>
            <a:ext cx="7375738" cy="1077218"/>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MX" sz="3200" b="1" dirty="0">
                <a:ln/>
                <a:solidFill>
                  <a:srgbClr val="005000"/>
                </a:solidFill>
                <a:latin typeface="Arial" pitchFamily="34" charset="0"/>
                <a:cs typeface="Arial" pitchFamily="34" charset="0"/>
              </a:rPr>
              <a:t>Guía </a:t>
            </a:r>
            <a:r>
              <a:rPr lang="es-MX" sz="3200" b="1" dirty="0" smtClean="0">
                <a:ln/>
                <a:solidFill>
                  <a:srgbClr val="005000"/>
                </a:solidFill>
                <a:latin typeface="Arial" pitchFamily="34" charset="0"/>
                <a:cs typeface="Arial" pitchFamily="34" charset="0"/>
              </a:rPr>
              <a:t>Institucional </a:t>
            </a:r>
            <a:r>
              <a:rPr lang="es-MX" sz="3200" b="1" dirty="0">
                <a:ln/>
                <a:solidFill>
                  <a:srgbClr val="005000"/>
                </a:solidFill>
                <a:latin typeface="Arial" pitchFamily="34" charset="0"/>
                <a:cs typeface="Arial" pitchFamily="34" charset="0"/>
              </a:rPr>
              <a:t>para las visitas de </a:t>
            </a:r>
          </a:p>
          <a:p>
            <a:pPr algn="ctr"/>
            <a:r>
              <a:rPr lang="es-MX" sz="3200" b="1" dirty="0">
                <a:ln/>
                <a:solidFill>
                  <a:srgbClr val="005000"/>
                </a:solidFill>
                <a:latin typeface="Arial" pitchFamily="34" charset="0"/>
                <a:cs typeface="Arial" pitchFamily="34" charset="0"/>
              </a:rPr>
              <a:t>seguimiento académico  </a:t>
            </a:r>
            <a:r>
              <a:rPr lang="es-MX" sz="3200" b="1" dirty="0" smtClean="0">
                <a:ln/>
                <a:solidFill>
                  <a:srgbClr val="005000"/>
                </a:solidFill>
                <a:latin typeface="Arial" pitchFamily="34" charset="0"/>
                <a:cs typeface="Arial" pitchFamily="34" charset="0"/>
              </a:rPr>
              <a:t>“In-Situ”</a:t>
            </a:r>
            <a:endParaRPr lang="es-MX" sz="3200" b="1" dirty="0">
              <a:ln/>
              <a:solidFill>
                <a:srgbClr val="005000"/>
              </a:solidFill>
              <a:latin typeface="Arial" pitchFamily="34" charset="0"/>
              <a:cs typeface="Arial" pitchFamily="34" charset="0"/>
            </a:endParaRPr>
          </a:p>
        </p:txBody>
      </p:sp>
    </p:spTree>
    <p:extLst>
      <p:ext uri="{BB962C8B-B14F-4D97-AF65-F5344CB8AC3E}">
        <p14:creationId xmlns:p14="http://schemas.microsoft.com/office/powerpoint/2010/main" val="2513620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a:xfrm>
            <a:off x="-5744" y="1424650"/>
            <a:ext cx="9149744" cy="5028685"/>
          </a:xfrm>
          <a:prstGeom prst="rect">
            <a:avLst/>
          </a:prstGeom>
        </p:spPr>
        <p:txBody>
          <a:bodyPr vert="horz" lIns="91440" tIns="45720" rIns="91440" bIns="45720" rtlCol="0" anchor="ctr" anchorCtr="0">
            <a:noAutofit/>
          </a:bodyPr>
          <a:lstStyle/>
          <a:p>
            <a:pPr lvl="1" algn="just">
              <a:defRPr/>
            </a:pPr>
            <a:r>
              <a:rPr lang="es-MX" sz="2400" dirty="0">
                <a:latin typeface="Adobe Caslon Pro" pitchFamily="18" charset="0"/>
                <a:ea typeface="Calibri" pitchFamily="34" charset="0"/>
                <a:cs typeface="Times New Roman" pitchFamily="18" charset="0"/>
              </a:rPr>
              <a:t>Para lograr los objetivos de la visita, se deben considerar las siguientes actividades y recomendaciones</a:t>
            </a:r>
            <a:r>
              <a:rPr lang="es-MX" sz="2400" dirty="0" smtClean="0">
                <a:latin typeface="Adobe Caslon Pro" pitchFamily="18" charset="0"/>
                <a:ea typeface="Calibri" pitchFamily="34" charset="0"/>
                <a:cs typeface="Times New Roman" pitchFamily="18" charset="0"/>
              </a:rPr>
              <a:t>:</a:t>
            </a:r>
          </a:p>
          <a:p>
            <a:pPr lvl="1" algn="just">
              <a:defRPr/>
            </a:pPr>
            <a:endParaRPr lang="es-MX" dirty="0">
              <a:latin typeface="Adobe Caslon Pro" pitchFamily="18" charset="0"/>
              <a:ea typeface="Calibri" pitchFamily="34" charset="0"/>
              <a:cs typeface="Times New Roman" pitchFamily="18" charset="0"/>
            </a:endParaRPr>
          </a:p>
          <a:p>
            <a:pPr marL="914400" lvl="1" indent="-457200" algn="just">
              <a:buFont typeface="+mj-lt"/>
              <a:buAutoNum type="alphaUcPeriod"/>
              <a:defRPr/>
            </a:pPr>
            <a:r>
              <a:rPr lang="es-MX" sz="2400" b="1" dirty="0">
                <a:latin typeface="Adobe Caslon Pro" pitchFamily="18" charset="0"/>
                <a:ea typeface="Calibri" pitchFamily="34" charset="0"/>
                <a:cs typeface="Times New Roman" pitchFamily="18" charset="0"/>
              </a:rPr>
              <a:t>Previas a la visita:</a:t>
            </a:r>
          </a:p>
          <a:p>
            <a:pPr lvl="1" algn="just">
              <a:defRPr/>
            </a:pPr>
            <a:endParaRPr lang="es-MX" dirty="0" smtClean="0">
              <a:latin typeface="Adobe Caslon Pro" pitchFamily="18" charset="0"/>
              <a:ea typeface="Calibri" pitchFamily="34" charset="0"/>
              <a:cs typeface="Times New Roman" pitchFamily="18" charset="0"/>
            </a:endParaRPr>
          </a:p>
          <a:p>
            <a:pPr marL="914400" lvl="1" indent="-457200" algn="just">
              <a:buFont typeface="+mj-lt"/>
              <a:buAutoNum type="arabicParenR"/>
              <a:defRPr/>
            </a:pPr>
            <a:r>
              <a:rPr lang="es-MX" sz="2000" dirty="0">
                <a:latin typeface="Adobe Caslon Pro" pitchFamily="18" charset="0"/>
                <a:ea typeface="Calibri" pitchFamily="34" charset="0"/>
                <a:cs typeface="Times New Roman" pitchFamily="18" charset="0"/>
              </a:rPr>
              <a:t>El responsable institucional de coordinar la visita deberá acordar con los pares académicos la agenda de trabajo, previo a su realización; para ello, la DGESU le proporcionará el nombre y correo electrónico de los evaluadores.</a:t>
            </a:r>
          </a:p>
          <a:p>
            <a:pPr lvl="1" algn="just">
              <a:defRPr/>
            </a:pPr>
            <a:endParaRPr lang="es-MX" dirty="0">
              <a:latin typeface="Adobe Caslon Pro" pitchFamily="18" charset="0"/>
              <a:ea typeface="Calibri" pitchFamily="34" charset="0"/>
              <a:cs typeface="Times New Roman" pitchFamily="18" charset="0"/>
            </a:endParaRPr>
          </a:p>
          <a:p>
            <a:pPr marL="914400" lvl="1" indent="-457200" algn="just">
              <a:buFont typeface="+mj-lt"/>
              <a:buAutoNum type="arabicParenR" startAt="2"/>
              <a:defRPr/>
            </a:pPr>
            <a:r>
              <a:rPr lang="es-MX" sz="2000" dirty="0">
                <a:latin typeface="Adobe Caslon Pro" pitchFamily="18" charset="0"/>
                <a:ea typeface="Calibri" pitchFamily="34" charset="0"/>
                <a:cs typeface="Times New Roman" pitchFamily="18" charset="0"/>
              </a:rPr>
              <a:t>Enviar la agenda definitiva a la atención del M. </a:t>
            </a:r>
            <a:r>
              <a:rPr lang="es-MX" sz="2000" dirty="0" smtClean="0">
                <a:latin typeface="Adobe Caslon Pro" pitchFamily="18" charset="0"/>
                <a:ea typeface="Calibri" pitchFamily="34" charset="0"/>
                <a:cs typeface="Times New Roman" pitchFamily="18" charset="0"/>
              </a:rPr>
              <a:t>A. N. Julieta </a:t>
            </a:r>
            <a:r>
              <a:rPr lang="es-MX" sz="2000" dirty="0" err="1" smtClean="0">
                <a:latin typeface="Adobe Caslon Pro" pitchFamily="18" charset="0"/>
                <a:ea typeface="Calibri" pitchFamily="34" charset="0"/>
                <a:cs typeface="Times New Roman" pitchFamily="18" charset="0"/>
              </a:rPr>
              <a:t>Nishisawa</a:t>
            </a:r>
            <a:r>
              <a:rPr lang="es-MX" sz="2000" dirty="0" smtClean="0">
                <a:latin typeface="Adobe Caslon Pro" pitchFamily="18" charset="0"/>
                <a:ea typeface="Calibri" pitchFamily="34" charset="0"/>
                <a:cs typeface="Times New Roman" pitchFamily="18" charset="0"/>
              </a:rPr>
              <a:t> Calatayud, Directora </a:t>
            </a:r>
            <a:r>
              <a:rPr lang="es-MX" sz="2000" dirty="0">
                <a:latin typeface="Adobe Caslon Pro" pitchFamily="18" charset="0"/>
                <a:ea typeface="Calibri" pitchFamily="34" charset="0"/>
                <a:cs typeface="Times New Roman" pitchFamily="18" charset="0"/>
              </a:rPr>
              <a:t>de Fortalecimiento Institucional, con copia a la Mtra. Rocío Chávez Mayo, Subdirectora de Fomento Institucional a los correos </a:t>
            </a:r>
            <a:r>
              <a:rPr lang="es-MX" sz="2000" dirty="0" smtClean="0">
                <a:latin typeface="Adobe Caslon Pro" pitchFamily="18" charset="0"/>
                <a:ea typeface="Calibri" pitchFamily="34" charset="0"/>
                <a:cs typeface="Times New Roman" pitchFamily="18" charset="0"/>
              </a:rPr>
              <a:t>julieta.nishisawa@sep.gob.mx </a:t>
            </a:r>
            <a:r>
              <a:rPr lang="es-MX" sz="2000" dirty="0">
                <a:latin typeface="Adobe Caslon Pro" pitchFamily="18" charset="0"/>
                <a:ea typeface="Calibri" pitchFamily="34" charset="0"/>
                <a:cs typeface="Times New Roman" pitchFamily="18" charset="0"/>
              </a:rPr>
              <a:t>y rocioc@sep.gob.mx, mínimo 15 días hábiles antes de la visita, toda vez que de ello dependerá la compra del boleto de avión, en su caso</a:t>
            </a:r>
            <a:r>
              <a:rPr lang="es-MX" sz="2000" dirty="0" smtClean="0">
                <a:latin typeface="Adobe Caslon Pro" pitchFamily="18" charset="0"/>
                <a:ea typeface="Calibri" pitchFamily="34" charset="0"/>
                <a:cs typeface="Times New Roman" pitchFamily="18" charset="0"/>
              </a:rPr>
              <a:t>.</a:t>
            </a:r>
            <a:endParaRPr lang="es-MX" sz="2000" dirty="0">
              <a:latin typeface="Adobe Caslon Pro" pitchFamily="18" charset="0"/>
              <a:ea typeface="Calibri" pitchFamily="34" charset="0"/>
              <a:cs typeface="Times New Roman" pitchFamily="18" charset="0"/>
            </a:endParaRPr>
          </a:p>
        </p:txBody>
      </p:sp>
      <p:sp>
        <p:nvSpPr>
          <p:cNvPr id="6" name="1 Título"/>
          <p:cNvSpPr>
            <a:spLocks noGrp="1"/>
          </p:cNvSpPr>
          <p:nvPr>
            <p:ph type="title"/>
          </p:nvPr>
        </p:nvSpPr>
        <p:spPr>
          <a:xfrm>
            <a:off x="-130" y="61840"/>
            <a:ext cx="9144129" cy="1362809"/>
          </a:xfrm>
        </p:spPr>
        <p:txBody>
          <a:bodyPr>
            <a:noAutofit/>
          </a:bodyPr>
          <a:lstStyle/>
          <a:p>
            <a:pPr algn="l"/>
            <a:r>
              <a:rPr lang="es-MX" sz="3000" dirty="0" smtClean="0">
                <a:latin typeface="Adobe Caslon Pro" pitchFamily="18" charset="0"/>
              </a:rPr>
              <a:t>VI. DESARROLLO DE LA VISITA </a:t>
            </a:r>
            <a:endParaRPr lang="es-MX" sz="3000" dirty="0">
              <a:latin typeface="Adobe Caslon Pro" pitchFamily="18" charset="0"/>
            </a:endParaRPr>
          </a:p>
        </p:txBody>
      </p:sp>
    </p:spTree>
    <p:extLst>
      <p:ext uri="{BB962C8B-B14F-4D97-AF65-F5344CB8AC3E}">
        <p14:creationId xmlns:p14="http://schemas.microsoft.com/office/powerpoint/2010/main" val="15542969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a:xfrm>
            <a:off x="-5744" y="1424650"/>
            <a:ext cx="9149744" cy="5028685"/>
          </a:xfrm>
          <a:prstGeom prst="rect">
            <a:avLst/>
          </a:prstGeom>
        </p:spPr>
        <p:txBody>
          <a:bodyPr vert="horz" lIns="91440" tIns="45720" rIns="91440" bIns="45720" rtlCol="0" anchor="ctr" anchorCtr="0">
            <a:noAutofit/>
          </a:bodyPr>
          <a:lstStyle/>
          <a:p>
            <a:pPr marL="914400" lvl="1" indent="-457200" algn="just">
              <a:buFont typeface="+mj-lt"/>
              <a:buAutoNum type="arabicParenR" startAt="3"/>
              <a:defRPr/>
            </a:pPr>
            <a:r>
              <a:rPr lang="es-MX" sz="2000" dirty="0" smtClean="0">
                <a:latin typeface="Adobe Caslon Pro" pitchFamily="18" charset="0"/>
                <a:ea typeface="Calibri" pitchFamily="34" charset="0"/>
                <a:cs typeface="Times New Roman" pitchFamily="18" charset="0"/>
              </a:rPr>
              <a:t>La </a:t>
            </a:r>
            <a:r>
              <a:rPr lang="es-MX" sz="2000" dirty="0">
                <a:latin typeface="Adobe Caslon Pro" pitchFamily="18" charset="0"/>
                <a:ea typeface="Calibri" pitchFamily="34" charset="0"/>
                <a:cs typeface="Times New Roman" pitchFamily="18" charset="0"/>
              </a:rPr>
              <a:t>agenda de trabajo deberá considerar la visita </a:t>
            </a:r>
            <a:r>
              <a:rPr lang="es-MX" sz="2000" dirty="0" smtClean="0">
                <a:latin typeface="Adobe Caslon Pro" pitchFamily="18" charset="0"/>
                <a:ea typeface="Calibri" pitchFamily="34" charset="0"/>
                <a:cs typeface="Times New Roman" pitchFamily="18" charset="0"/>
              </a:rPr>
              <a:t>“</a:t>
            </a:r>
            <a:r>
              <a:rPr lang="es-MX" sz="2000" b="1" i="1" dirty="0" smtClean="0">
                <a:latin typeface="Adobe Caslon Pro" pitchFamily="18" charset="0"/>
                <a:ea typeface="Calibri" pitchFamily="34" charset="0"/>
                <a:cs typeface="Times New Roman" pitchFamily="18" charset="0"/>
              </a:rPr>
              <a:t>In-Situ</a:t>
            </a:r>
            <a:r>
              <a:rPr lang="es-MX" sz="2000" dirty="0">
                <a:latin typeface="Adobe Caslon Pro" pitchFamily="18" charset="0"/>
                <a:ea typeface="Calibri" pitchFamily="34" charset="0"/>
                <a:cs typeface="Times New Roman" pitchFamily="18" charset="0"/>
              </a:rPr>
              <a:t>” de las DES, por lo que deberá estimarse el tiempo de traslado.</a:t>
            </a:r>
          </a:p>
          <a:p>
            <a:pPr marL="914400" lvl="1" indent="-457200" algn="just">
              <a:buFont typeface="+mj-lt"/>
              <a:buAutoNum type="arabicParenR" startAt="3"/>
              <a:defRPr/>
            </a:pPr>
            <a:endParaRPr lang="es-MX" sz="2000" dirty="0" smtClean="0">
              <a:latin typeface="Adobe Caslon Pro" pitchFamily="18" charset="0"/>
              <a:ea typeface="Calibri" pitchFamily="34" charset="0"/>
              <a:cs typeface="Times New Roman" pitchFamily="18" charset="0"/>
            </a:endParaRPr>
          </a:p>
          <a:p>
            <a:pPr marL="914400" lvl="1" indent="-457200" algn="just">
              <a:buFont typeface="+mj-lt"/>
              <a:buAutoNum type="arabicParenR" startAt="3"/>
              <a:defRPr/>
            </a:pPr>
            <a:r>
              <a:rPr lang="es-MX" sz="2000" dirty="0">
                <a:latin typeface="Adobe Caslon Pro" pitchFamily="18" charset="0"/>
                <a:ea typeface="Calibri" pitchFamily="34" charset="0"/>
                <a:cs typeface="Times New Roman" pitchFamily="18" charset="0"/>
              </a:rPr>
              <a:t>El responsable institucional de coordinar la visita deberá asegurarse de la disponibilidad de los espacios para las reuniones de trabajo y convocar al personal que participará en estas reuniones.</a:t>
            </a:r>
          </a:p>
        </p:txBody>
      </p:sp>
      <p:sp>
        <p:nvSpPr>
          <p:cNvPr id="6" name="1 Título"/>
          <p:cNvSpPr>
            <a:spLocks noGrp="1"/>
          </p:cNvSpPr>
          <p:nvPr>
            <p:ph type="title"/>
          </p:nvPr>
        </p:nvSpPr>
        <p:spPr>
          <a:xfrm>
            <a:off x="-130" y="61840"/>
            <a:ext cx="9144129" cy="1362809"/>
          </a:xfrm>
        </p:spPr>
        <p:txBody>
          <a:bodyPr>
            <a:noAutofit/>
          </a:bodyPr>
          <a:lstStyle/>
          <a:p>
            <a:pPr algn="l"/>
            <a:r>
              <a:rPr lang="es-MX" sz="3000" dirty="0" smtClean="0">
                <a:latin typeface="Adobe Caslon Pro" pitchFamily="18" charset="0"/>
              </a:rPr>
              <a:t>VI. DESARROLLO DE LA VISITA </a:t>
            </a:r>
            <a:endParaRPr lang="es-MX" sz="3000" dirty="0">
              <a:latin typeface="Adobe Caslon Pro" pitchFamily="18" charset="0"/>
            </a:endParaRPr>
          </a:p>
        </p:txBody>
      </p:sp>
    </p:spTree>
    <p:extLst>
      <p:ext uri="{BB962C8B-B14F-4D97-AF65-F5344CB8AC3E}">
        <p14:creationId xmlns:p14="http://schemas.microsoft.com/office/powerpoint/2010/main" val="8972027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a:xfrm>
            <a:off x="-5744" y="1424650"/>
            <a:ext cx="9149744" cy="5028685"/>
          </a:xfrm>
          <a:prstGeom prst="rect">
            <a:avLst/>
          </a:prstGeom>
        </p:spPr>
        <p:txBody>
          <a:bodyPr vert="horz" lIns="91440" tIns="45720" rIns="91440" bIns="45720" rtlCol="0" anchor="ctr" anchorCtr="0">
            <a:noAutofit/>
          </a:bodyPr>
          <a:lstStyle/>
          <a:p>
            <a:pPr marL="914400" lvl="1" indent="-457200" algn="just">
              <a:buFont typeface="+mj-lt"/>
              <a:buAutoNum type="alphaUcPeriod" startAt="2"/>
              <a:defRPr/>
            </a:pPr>
            <a:r>
              <a:rPr lang="es-MX" sz="2400" b="1" dirty="0">
                <a:latin typeface="Adobe Caslon Pro" pitchFamily="18" charset="0"/>
                <a:ea typeface="Calibri" pitchFamily="34" charset="0"/>
                <a:cs typeface="Times New Roman" pitchFamily="18" charset="0"/>
              </a:rPr>
              <a:t>Durante la visita:</a:t>
            </a:r>
          </a:p>
          <a:p>
            <a:pPr lvl="1" algn="just">
              <a:defRPr/>
            </a:pPr>
            <a:endParaRPr lang="es-MX" dirty="0" smtClean="0">
              <a:latin typeface="Adobe Caslon Pro" pitchFamily="18" charset="0"/>
              <a:ea typeface="Calibri" pitchFamily="34" charset="0"/>
              <a:cs typeface="Times New Roman" pitchFamily="18" charset="0"/>
            </a:endParaRPr>
          </a:p>
          <a:p>
            <a:pPr marL="914400" lvl="1" indent="-457200" algn="just">
              <a:buFont typeface="+mj-lt"/>
              <a:buAutoNum type="arabicParenR"/>
              <a:defRPr/>
            </a:pPr>
            <a:r>
              <a:rPr lang="es-MX" sz="2000" dirty="0">
                <a:latin typeface="Adobe Caslon Pro" pitchFamily="18" charset="0"/>
                <a:ea typeface="Calibri" pitchFamily="34" charset="0"/>
                <a:cs typeface="Times New Roman" pitchFamily="18" charset="0"/>
              </a:rPr>
              <a:t>Plática inicial (reunión plenaria) con las autoridades universitarias, directivos de las DES (todas o algunas) y el equipo de planeación, para establecer la mecánica de trabajo. Al final de la reunión la institución entregará a los evaluadores, de manera impresa, los materiales de apoyo que se subieron a la página del PIFI. 	A lo largo de la visita, los evaluadores podrán solicitar información complementaria que consideren pertinente.</a:t>
            </a:r>
          </a:p>
          <a:p>
            <a:pPr lvl="1" algn="just">
              <a:defRPr/>
            </a:pPr>
            <a:endParaRPr lang="es-MX" dirty="0" smtClean="0">
              <a:latin typeface="Adobe Caslon Pro" pitchFamily="18" charset="0"/>
              <a:ea typeface="Calibri" pitchFamily="34" charset="0"/>
              <a:cs typeface="Times New Roman" pitchFamily="18" charset="0"/>
            </a:endParaRPr>
          </a:p>
          <a:p>
            <a:pPr marL="914400" lvl="1" indent="-457200" algn="just">
              <a:buFont typeface="+mj-lt"/>
              <a:buAutoNum type="arabicParenR" startAt="2"/>
              <a:defRPr/>
            </a:pPr>
            <a:r>
              <a:rPr lang="es-MX" sz="2000" dirty="0">
                <a:latin typeface="Adobe Caslon Pro" pitchFamily="18" charset="0"/>
                <a:ea typeface="Calibri" pitchFamily="34" charset="0"/>
                <a:cs typeface="Times New Roman" pitchFamily="18" charset="0"/>
              </a:rPr>
              <a:t>Reunión con el cuerpo directivo central responsable de la elaboración del PIFI y </a:t>
            </a:r>
            <a:r>
              <a:rPr lang="es-MX" sz="2000" dirty="0" err="1">
                <a:latin typeface="Adobe Caslon Pro" pitchFamily="18" charset="0"/>
                <a:ea typeface="Calibri" pitchFamily="34" charset="0"/>
                <a:cs typeface="Times New Roman" pitchFamily="18" charset="0"/>
              </a:rPr>
              <a:t>ProGES</a:t>
            </a:r>
            <a:r>
              <a:rPr lang="es-MX" sz="2000" dirty="0">
                <a:latin typeface="Adobe Caslon Pro" pitchFamily="18" charset="0"/>
                <a:ea typeface="Calibri" pitchFamily="34" charset="0"/>
                <a:cs typeface="Times New Roman" pitchFamily="18" charset="0"/>
              </a:rPr>
              <a:t>. En esta reunión se dialogará sobre los logros, rezagos y cualquier otro aspecto relevante. Los evaluadores aplicarán el instrumento auxiliándose de las preguntas previamente elaboradas y de otras que resulten de la misma reunión.</a:t>
            </a:r>
          </a:p>
        </p:txBody>
      </p:sp>
      <p:sp>
        <p:nvSpPr>
          <p:cNvPr id="6" name="1 Título"/>
          <p:cNvSpPr>
            <a:spLocks noGrp="1"/>
          </p:cNvSpPr>
          <p:nvPr>
            <p:ph type="title"/>
          </p:nvPr>
        </p:nvSpPr>
        <p:spPr>
          <a:xfrm>
            <a:off x="-130" y="61840"/>
            <a:ext cx="9144129" cy="1362809"/>
          </a:xfrm>
        </p:spPr>
        <p:txBody>
          <a:bodyPr>
            <a:noAutofit/>
          </a:bodyPr>
          <a:lstStyle/>
          <a:p>
            <a:pPr algn="l"/>
            <a:r>
              <a:rPr lang="es-MX" sz="3000" dirty="0" smtClean="0">
                <a:latin typeface="Adobe Caslon Pro" pitchFamily="18" charset="0"/>
              </a:rPr>
              <a:t>VI. DESARROLLO DE LA VISITA </a:t>
            </a:r>
            <a:endParaRPr lang="es-MX" sz="3000" dirty="0">
              <a:latin typeface="Adobe Caslon Pro" pitchFamily="18" charset="0"/>
            </a:endParaRPr>
          </a:p>
        </p:txBody>
      </p:sp>
    </p:spTree>
    <p:extLst>
      <p:ext uri="{BB962C8B-B14F-4D97-AF65-F5344CB8AC3E}">
        <p14:creationId xmlns:p14="http://schemas.microsoft.com/office/powerpoint/2010/main" val="31249527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a:xfrm>
            <a:off x="-5744" y="1424650"/>
            <a:ext cx="9149744" cy="5028685"/>
          </a:xfrm>
          <a:prstGeom prst="rect">
            <a:avLst/>
          </a:prstGeom>
        </p:spPr>
        <p:txBody>
          <a:bodyPr vert="horz" lIns="91440" tIns="45720" rIns="91440" bIns="45720" rtlCol="0" anchor="ctr" anchorCtr="0">
            <a:noAutofit/>
          </a:bodyPr>
          <a:lstStyle/>
          <a:p>
            <a:pPr marL="914400" lvl="1" indent="-457200" algn="just">
              <a:buFont typeface="+mj-lt"/>
              <a:buAutoNum type="arabicParenR" startAt="3"/>
              <a:defRPr/>
            </a:pPr>
            <a:r>
              <a:rPr lang="es-MX" sz="2000" dirty="0">
                <a:latin typeface="Adobe Caslon Pro" pitchFamily="18" charset="0"/>
                <a:ea typeface="Calibri" pitchFamily="34" charset="0"/>
                <a:cs typeface="Times New Roman" pitchFamily="18" charset="0"/>
              </a:rPr>
              <a:t>Visitas a las áreas que han recibido los mayores apoyos del PIFI. Se deberán  visitar el mayor número de DES, dando prioridad, en su caso, a las que no fueron atendidas en </a:t>
            </a:r>
            <a:r>
              <a:rPr lang="es-MX" sz="2000" dirty="0" smtClean="0">
                <a:latin typeface="Adobe Caslon Pro" pitchFamily="18" charset="0"/>
                <a:ea typeface="Calibri" pitchFamily="34" charset="0"/>
                <a:cs typeface="Times New Roman" pitchFamily="18" charset="0"/>
              </a:rPr>
              <a:t>las visitas realizadas </a:t>
            </a:r>
            <a:r>
              <a:rPr lang="es-MX" sz="2000" dirty="0">
                <a:latin typeface="Adobe Caslon Pro" pitchFamily="18" charset="0"/>
                <a:ea typeface="Calibri" pitchFamily="34" charset="0"/>
                <a:cs typeface="Times New Roman" pitchFamily="18" charset="0"/>
              </a:rPr>
              <a:t>en </a:t>
            </a:r>
            <a:r>
              <a:rPr lang="es-MX" sz="2000" dirty="0" smtClean="0">
                <a:latin typeface="Adobe Caslon Pro" pitchFamily="18" charset="0"/>
                <a:ea typeface="Calibri" pitchFamily="34" charset="0"/>
                <a:cs typeface="Times New Roman" pitchFamily="18" charset="0"/>
              </a:rPr>
              <a:t>2009 y 2011. </a:t>
            </a:r>
            <a:r>
              <a:rPr lang="es-MX" sz="2000" dirty="0">
                <a:latin typeface="Adobe Caslon Pro" pitchFamily="18" charset="0"/>
                <a:ea typeface="Calibri" pitchFamily="34" charset="0"/>
                <a:cs typeface="Times New Roman" pitchFamily="18" charset="0"/>
              </a:rPr>
              <a:t>El personal de las DES presentará sus logros y </a:t>
            </a:r>
            <a:r>
              <a:rPr lang="es-MX" sz="2000" dirty="0" smtClean="0">
                <a:latin typeface="Adobe Caslon Pro" pitchFamily="18" charset="0"/>
                <a:ea typeface="Calibri" pitchFamily="34" charset="0"/>
                <a:cs typeface="Times New Roman" pitchFamily="18" charset="0"/>
              </a:rPr>
              <a:t>los evaluadores podrán </a:t>
            </a:r>
            <a:r>
              <a:rPr lang="es-MX" sz="2000" dirty="0">
                <a:latin typeface="Adobe Caslon Pro" pitchFamily="18" charset="0"/>
                <a:ea typeface="Calibri" pitchFamily="34" charset="0"/>
                <a:cs typeface="Times New Roman" pitchFamily="18" charset="0"/>
              </a:rPr>
              <a:t>hacer cuestionamientos que </a:t>
            </a:r>
            <a:r>
              <a:rPr lang="es-MX" sz="2000" dirty="0" smtClean="0">
                <a:latin typeface="Adobe Caslon Pro" pitchFamily="18" charset="0"/>
                <a:ea typeface="Calibri" pitchFamily="34" charset="0"/>
                <a:cs typeface="Times New Roman" pitchFamily="18" charset="0"/>
              </a:rPr>
              <a:t>les </a:t>
            </a:r>
            <a:r>
              <a:rPr lang="es-MX" sz="2000" dirty="0">
                <a:latin typeface="Adobe Caslon Pro" pitchFamily="18" charset="0"/>
                <a:ea typeface="Calibri" pitchFamily="34" charset="0"/>
                <a:cs typeface="Times New Roman" pitchFamily="18" charset="0"/>
              </a:rPr>
              <a:t>permitan verificarlo. En estas visitas se deberá programar asistir a los laboratorios, bibliotecas, centros de cómputo, etc., que hayan sido equipados con apoyos del PIFI, por lo que se sugiere que este equipo esté debidamente identificado.</a:t>
            </a:r>
          </a:p>
          <a:p>
            <a:pPr lvl="1" algn="just">
              <a:defRPr/>
            </a:pPr>
            <a:endParaRPr lang="es-MX" dirty="0" smtClean="0">
              <a:latin typeface="Adobe Caslon Pro" pitchFamily="18" charset="0"/>
              <a:ea typeface="Calibri" pitchFamily="34" charset="0"/>
              <a:cs typeface="Times New Roman" pitchFamily="18" charset="0"/>
            </a:endParaRPr>
          </a:p>
          <a:p>
            <a:pPr marL="914400" lvl="1" indent="-457200" algn="just">
              <a:buFont typeface="+mj-lt"/>
              <a:buAutoNum type="arabicParenR" startAt="4"/>
              <a:defRPr/>
            </a:pPr>
            <a:r>
              <a:rPr lang="es-MX" sz="2000" dirty="0">
                <a:latin typeface="Adobe Caslon Pro" pitchFamily="18" charset="0"/>
                <a:ea typeface="Calibri" pitchFamily="34" charset="0"/>
                <a:cs typeface="Times New Roman" pitchFamily="18" charset="0"/>
              </a:rPr>
              <a:t>Contar con un espacio para que los evaluadores puedan, al final de cada día de trabajo, discutir lo hasta entonces visto. Apoyarlos con equipo de cómputo y material de oficina.</a:t>
            </a:r>
          </a:p>
          <a:p>
            <a:pPr lvl="1" algn="just">
              <a:defRPr/>
            </a:pPr>
            <a:endParaRPr lang="es-MX" sz="2000" dirty="0">
              <a:latin typeface="Adobe Caslon Pro" pitchFamily="18" charset="0"/>
              <a:ea typeface="Calibri" pitchFamily="34" charset="0"/>
              <a:cs typeface="Times New Roman" pitchFamily="18" charset="0"/>
            </a:endParaRPr>
          </a:p>
          <a:p>
            <a:pPr marL="914400" lvl="1" indent="-457200" algn="just">
              <a:buFont typeface="+mj-lt"/>
              <a:buAutoNum type="arabicParenR" startAt="5"/>
              <a:defRPr/>
            </a:pPr>
            <a:r>
              <a:rPr lang="es-MX" sz="2000" dirty="0">
                <a:latin typeface="Adobe Caslon Pro" pitchFamily="18" charset="0"/>
                <a:ea typeface="Calibri" pitchFamily="34" charset="0"/>
                <a:cs typeface="Times New Roman" pitchFamily="18" charset="0"/>
              </a:rPr>
              <a:t>Reunión final con el equipo de planeación para discutir aspectos relacionados con la gestión. Cierre de la visita.</a:t>
            </a:r>
          </a:p>
        </p:txBody>
      </p:sp>
      <p:sp>
        <p:nvSpPr>
          <p:cNvPr id="6" name="1 Título"/>
          <p:cNvSpPr>
            <a:spLocks noGrp="1"/>
          </p:cNvSpPr>
          <p:nvPr>
            <p:ph type="title"/>
          </p:nvPr>
        </p:nvSpPr>
        <p:spPr>
          <a:xfrm>
            <a:off x="-130" y="61840"/>
            <a:ext cx="9144129" cy="1362809"/>
          </a:xfrm>
        </p:spPr>
        <p:txBody>
          <a:bodyPr>
            <a:noAutofit/>
          </a:bodyPr>
          <a:lstStyle/>
          <a:p>
            <a:pPr algn="l"/>
            <a:r>
              <a:rPr lang="es-MX" sz="3000" dirty="0" smtClean="0">
                <a:latin typeface="Adobe Caslon Pro" pitchFamily="18" charset="0"/>
              </a:rPr>
              <a:t>VI. DESARROLLO DE LA VISITA </a:t>
            </a:r>
            <a:endParaRPr lang="es-MX" sz="3000" dirty="0">
              <a:latin typeface="Adobe Caslon Pro" pitchFamily="18" charset="0"/>
            </a:endParaRPr>
          </a:p>
        </p:txBody>
      </p:sp>
    </p:spTree>
    <p:extLst>
      <p:ext uri="{BB962C8B-B14F-4D97-AF65-F5344CB8AC3E}">
        <p14:creationId xmlns:p14="http://schemas.microsoft.com/office/powerpoint/2010/main" val="33683543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a:xfrm>
            <a:off x="-5744" y="1424650"/>
            <a:ext cx="9149744" cy="5028685"/>
          </a:xfrm>
          <a:prstGeom prst="rect">
            <a:avLst/>
          </a:prstGeom>
        </p:spPr>
        <p:txBody>
          <a:bodyPr vert="horz" lIns="91440" tIns="45720" rIns="91440" bIns="45720" rtlCol="0" anchor="ctr" anchorCtr="0">
            <a:noAutofit/>
          </a:bodyPr>
          <a:lstStyle/>
          <a:p>
            <a:pPr lvl="1" algn="just">
              <a:defRPr/>
            </a:pPr>
            <a:r>
              <a:rPr lang="es-MX" sz="2400" dirty="0" smtClean="0">
                <a:latin typeface="Adobe Caslon Pro" pitchFamily="18" charset="0"/>
                <a:ea typeface="Calibri" pitchFamily="34" charset="0"/>
                <a:cs typeface="Times New Roman" pitchFamily="18" charset="0"/>
              </a:rPr>
              <a:t>La </a:t>
            </a:r>
            <a:r>
              <a:rPr lang="es-MX" sz="2400" dirty="0">
                <a:latin typeface="Adobe Caslon Pro" pitchFamily="18" charset="0"/>
                <a:ea typeface="Calibri" pitchFamily="34" charset="0"/>
                <a:cs typeface="Times New Roman" pitchFamily="18" charset="0"/>
              </a:rPr>
              <a:t>agenda de trabajo deberá elaborarse por los evaluadores conjuntamente con el responsable institucional de coordinar la visita de seguimiento. </a:t>
            </a:r>
            <a:r>
              <a:rPr lang="es-MX" sz="2400" dirty="0" smtClean="0">
                <a:latin typeface="Adobe Caslon Pro" pitchFamily="18" charset="0"/>
                <a:ea typeface="Calibri" pitchFamily="34" charset="0"/>
                <a:cs typeface="Times New Roman" pitchFamily="18" charset="0"/>
              </a:rPr>
              <a:t>Para </a:t>
            </a:r>
            <a:r>
              <a:rPr lang="es-MX" sz="2400" dirty="0">
                <a:latin typeface="Adobe Caslon Pro" pitchFamily="18" charset="0"/>
                <a:ea typeface="Calibri" pitchFamily="34" charset="0"/>
                <a:cs typeface="Times New Roman" pitchFamily="18" charset="0"/>
              </a:rPr>
              <a:t>su elaboración deberá tomarse en cuenta</a:t>
            </a:r>
            <a:r>
              <a:rPr lang="es-MX" sz="2400" dirty="0" smtClean="0">
                <a:latin typeface="Adobe Caslon Pro" pitchFamily="18" charset="0"/>
                <a:ea typeface="Calibri" pitchFamily="34" charset="0"/>
                <a:cs typeface="Times New Roman" pitchFamily="18" charset="0"/>
              </a:rPr>
              <a:t>:</a:t>
            </a:r>
          </a:p>
          <a:p>
            <a:pPr lvl="1" algn="just">
              <a:defRPr/>
            </a:pPr>
            <a:endParaRPr lang="es-MX" dirty="0">
              <a:latin typeface="Adobe Caslon Pro" pitchFamily="18" charset="0"/>
              <a:ea typeface="Calibri" pitchFamily="34" charset="0"/>
              <a:cs typeface="Times New Roman" pitchFamily="18" charset="0"/>
            </a:endParaRPr>
          </a:p>
          <a:p>
            <a:pPr marL="800100" lvl="1" indent="-342900" algn="just">
              <a:buFont typeface="Wingdings" pitchFamily="2" charset="2"/>
              <a:buChar char="Ø"/>
              <a:defRPr/>
            </a:pPr>
            <a:r>
              <a:rPr lang="es-MX" sz="2000" dirty="0">
                <a:latin typeface="Adobe Caslon Pro" pitchFamily="18" charset="0"/>
                <a:ea typeface="Calibri" pitchFamily="34" charset="0"/>
                <a:cs typeface="Times New Roman" pitchFamily="18" charset="0"/>
              </a:rPr>
              <a:t>Días programados para la </a:t>
            </a:r>
            <a:r>
              <a:rPr lang="es-MX" sz="2000" dirty="0" smtClean="0">
                <a:latin typeface="Adobe Caslon Pro" pitchFamily="18" charset="0"/>
                <a:ea typeface="Calibri" pitchFamily="34" charset="0"/>
                <a:cs typeface="Times New Roman" pitchFamily="18" charset="0"/>
              </a:rPr>
              <a:t>visita.</a:t>
            </a:r>
            <a:endParaRPr lang="es-MX" sz="2000" dirty="0">
              <a:latin typeface="Adobe Caslon Pro" pitchFamily="18" charset="0"/>
              <a:ea typeface="Calibri" pitchFamily="34" charset="0"/>
              <a:cs typeface="Times New Roman" pitchFamily="18" charset="0"/>
            </a:endParaRPr>
          </a:p>
          <a:p>
            <a:pPr marL="800100" lvl="1" indent="-342900" algn="just">
              <a:buFont typeface="Wingdings" pitchFamily="2" charset="2"/>
              <a:buChar char="Ø"/>
              <a:defRPr/>
            </a:pPr>
            <a:r>
              <a:rPr lang="es-MX" sz="2000" dirty="0">
                <a:latin typeface="Adobe Caslon Pro" pitchFamily="18" charset="0"/>
                <a:ea typeface="Calibri" pitchFamily="34" charset="0"/>
                <a:cs typeface="Times New Roman" pitchFamily="18" charset="0"/>
              </a:rPr>
              <a:t>Número de evaluadores </a:t>
            </a:r>
            <a:r>
              <a:rPr lang="es-MX" sz="2000" dirty="0" smtClean="0">
                <a:latin typeface="Adobe Caslon Pro" pitchFamily="18" charset="0"/>
                <a:ea typeface="Calibri" pitchFamily="34" charset="0"/>
                <a:cs typeface="Times New Roman" pitchFamily="18" charset="0"/>
              </a:rPr>
              <a:t>participantes.</a:t>
            </a:r>
            <a:endParaRPr lang="es-MX" sz="2000" dirty="0">
              <a:latin typeface="Adobe Caslon Pro" pitchFamily="18" charset="0"/>
              <a:ea typeface="Calibri" pitchFamily="34" charset="0"/>
              <a:cs typeface="Times New Roman" pitchFamily="18" charset="0"/>
            </a:endParaRPr>
          </a:p>
          <a:p>
            <a:pPr marL="800100" lvl="1" indent="-342900" algn="just">
              <a:buFont typeface="Wingdings" pitchFamily="2" charset="2"/>
              <a:buChar char="Ø"/>
              <a:defRPr/>
            </a:pPr>
            <a:r>
              <a:rPr lang="es-MX" sz="2000" dirty="0">
                <a:latin typeface="Adobe Caslon Pro" pitchFamily="18" charset="0"/>
                <a:ea typeface="Calibri" pitchFamily="34" charset="0"/>
                <a:cs typeface="Times New Roman" pitchFamily="18" charset="0"/>
              </a:rPr>
              <a:t>DES que conforman la </a:t>
            </a:r>
            <a:r>
              <a:rPr lang="es-MX" sz="2000" dirty="0" smtClean="0">
                <a:latin typeface="Adobe Caslon Pro" pitchFamily="18" charset="0"/>
                <a:ea typeface="Calibri" pitchFamily="34" charset="0"/>
                <a:cs typeface="Times New Roman" pitchFamily="18" charset="0"/>
              </a:rPr>
              <a:t>institución.</a:t>
            </a:r>
            <a:endParaRPr lang="es-MX" sz="2000" dirty="0">
              <a:latin typeface="Adobe Caslon Pro" pitchFamily="18" charset="0"/>
              <a:ea typeface="Calibri" pitchFamily="34" charset="0"/>
              <a:cs typeface="Times New Roman" pitchFamily="18" charset="0"/>
            </a:endParaRPr>
          </a:p>
          <a:p>
            <a:pPr marL="800100" lvl="1" indent="-342900" algn="just">
              <a:buFont typeface="Wingdings" pitchFamily="2" charset="2"/>
              <a:buChar char="Ø"/>
              <a:defRPr/>
            </a:pPr>
            <a:r>
              <a:rPr lang="es-MX" sz="2000" dirty="0">
                <a:latin typeface="Adobe Caslon Pro" pitchFamily="18" charset="0"/>
                <a:ea typeface="Calibri" pitchFamily="34" charset="0"/>
                <a:cs typeface="Times New Roman" pitchFamily="18" charset="0"/>
              </a:rPr>
              <a:t>Distancia entre </a:t>
            </a:r>
            <a:r>
              <a:rPr lang="es-MX" sz="2000" dirty="0" smtClean="0">
                <a:latin typeface="Adobe Caslon Pro" pitchFamily="18" charset="0"/>
                <a:ea typeface="Calibri" pitchFamily="34" charset="0"/>
                <a:cs typeface="Times New Roman" pitchFamily="18" charset="0"/>
              </a:rPr>
              <a:t>DES.</a:t>
            </a:r>
            <a:endParaRPr lang="es-MX" sz="2000" dirty="0">
              <a:latin typeface="Adobe Caslon Pro" pitchFamily="18" charset="0"/>
              <a:ea typeface="Calibri" pitchFamily="34" charset="0"/>
              <a:cs typeface="Times New Roman" pitchFamily="18" charset="0"/>
            </a:endParaRPr>
          </a:p>
          <a:p>
            <a:pPr marL="800100" lvl="1" indent="-342900" algn="just">
              <a:buFont typeface="Wingdings" pitchFamily="2" charset="2"/>
              <a:buChar char="Ø"/>
              <a:defRPr/>
            </a:pPr>
            <a:r>
              <a:rPr lang="es-MX" sz="2000" dirty="0">
                <a:latin typeface="Adobe Caslon Pro" pitchFamily="18" charset="0"/>
                <a:ea typeface="Calibri" pitchFamily="34" charset="0"/>
                <a:cs typeface="Times New Roman" pitchFamily="18" charset="0"/>
              </a:rPr>
              <a:t>Aspectos a evaluar de acuerdo con el </a:t>
            </a:r>
            <a:r>
              <a:rPr lang="es-MX" sz="2000" dirty="0" smtClean="0">
                <a:latin typeface="Adobe Caslon Pro" pitchFamily="18" charset="0"/>
                <a:ea typeface="Calibri" pitchFamily="34" charset="0"/>
                <a:cs typeface="Times New Roman" pitchFamily="18" charset="0"/>
              </a:rPr>
              <a:t>instrumento.</a:t>
            </a:r>
            <a:endParaRPr lang="es-MX" sz="2000" dirty="0">
              <a:latin typeface="Adobe Caslon Pro" pitchFamily="18" charset="0"/>
              <a:ea typeface="Calibri" pitchFamily="34" charset="0"/>
              <a:cs typeface="Times New Roman" pitchFamily="18" charset="0"/>
            </a:endParaRPr>
          </a:p>
          <a:p>
            <a:pPr marL="800100" lvl="1" indent="-342900" algn="just">
              <a:buFont typeface="Wingdings" pitchFamily="2" charset="2"/>
              <a:buChar char="Ø"/>
              <a:defRPr/>
            </a:pPr>
            <a:r>
              <a:rPr lang="es-MX" sz="2000" dirty="0">
                <a:latin typeface="Adobe Caslon Pro" pitchFamily="18" charset="0"/>
                <a:ea typeface="Calibri" pitchFamily="34" charset="0"/>
                <a:cs typeface="Times New Roman" pitchFamily="18" charset="0"/>
              </a:rPr>
              <a:t>Las jornadas de trabajo que serán de las 9:00 </a:t>
            </a:r>
            <a:r>
              <a:rPr lang="es-MX" sz="2000" dirty="0" err="1">
                <a:latin typeface="Adobe Caslon Pro" pitchFamily="18" charset="0"/>
                <a:ea typeface="Calibri" pitchFamily="34" charset="0"/>
                <a:cs typeface="Times New Roman" pitchFamily="18" charset="0"/>
              </a:rPr>
              <a:t>hrs</a:t>
            </a:r>
            <a:r>
              <a:rPr lang="es-MX" sz="2000" dirty="0">
                <a:latin typeface="Adobe Caslon Pro" pitchFamily="18" charset="0"/>
                <a:ea typeface="Calibri" pitchFamily="34" charset="0"/>
                <a:cs typeface="Times New Roman" pitchFamily="18" charset="0"/>
              </a:rPr>
              <a:t>. a las 19:00 </a:t>
            </a:r>
            <a:r>
              <a:rPr lang="es-MX" sz="2000" dirty="0" err="1">
                <a:latin typeface="Adobe Caslon Pro" pitchFamily="18" charset="0"/>
                <a:ea typeface="Calibri" pitchFamily="34" charset="0"/>
                <a:cs typeface="Times New Roman" pitchFamily="18" charset="0"/>
              </a:rPr>
              <a:t>hrs</a:t>
            </a:r>
            <a:r>
              <a:rPr lang="es-MX" sz="2000" dirty="0">
                <a:latin typeface="Adobe Caslon Pro" pitchFamily="18" charset="0"/>
                <a:ea typeface="Calibri" pitchFamily="34" charset="0"/>
                <a:cs typeface="Times New Roman" pitchFamily="18" charset="0"/>
              </a:rPr>
              <a:t>. Con recesos y tiempo para comer</a:t>
            </a:r>
            <a:r>
              <a:rPr lang="es-MX" sz="2000" dirty="0" smtClean="0">
                <a:latin typeface="Adobe Caslon Pro" pitchFamily="18" charset="0"/>
                <a:ea typeface="Calibri" pitchFamily="34" charset="0"/>
                <a:cs typeface="Times New Roman" pitchFamily="18" charset="0"/>
              </a:rPr>
              <a:t>.</a:t>
            </a:r>
          </a:p>
          <a:p>
            <a:pPr marL="800100" lvl="1" indent="-342900" algn="just">
              <a:buFont typeface="Wingdings" pitchFamily="2" charset="2"/>
              <a:buChar char="Ø"/>
              <a:defRPr/>
            </a:pPr>
            <a:endParaRPr lang="es-MX" sz="2000" dirty="0">
              <a:latin typeface="Adobe Caslon Pro" pitchFamily="18" charset="0"/>
              <a:ea typeface="Calibri" pitchFamily="34" charset="0"/>
              <a:cs typeface="Times New Roman" pitchFamily="18" charset="0"/>
            </a:endParaRPr>
          </a:p>
          <a:p>
            <a:pPr lvl="1" algn="just">
              <a:defRPr/>
            </a:pPr>
            <a:r>
              <a:rPr lang="es-MX" sz="2400" dirty="0" smtClean="0">
                <a:latin typeface="Adobe Caslon Pro" pitchFamily="18" charset="0"/>
                <a:ea typeface="Calibri" pitchFamily="34" charset="0"/>
                <a:cs typeface="Times New Roman" pitchFamily="18" charset="0"/>
              </a:rPr>
              <a:t>Aspectos </a:t>
            </a:r>
            <a:r>
              <a:rPr lang="es-MX" sz="2400" dirty="0">
                <a:latin typeface="Adobe Caslon Pro" pitchFamily="18" charset="0"/>
                <a:ea typeface="Calibri" pitchFamily="34" charset="0"/>
                <a:cs typeface="Times New Roman" pitchFamily="18" charset="0"/>
              </a:rPr>
              <a:t>que la agenda deberá contener, entre otros</a:t>
            </a:r>
            <a:r>
              <a:rPr lang="es-MX" sz="2400" dirty="0" smtClean="0">
                <a:latin typeface="Adobe Caslon Pro" pitchFamily="18" charset="0"/>
                <a:ea typeface="Calibri" pitchFamily="34" charset="0"/>
                <a:cs typeface="Times New Roman" pitchFamily="18" charset="0"/>
              </a:rPr>
              <a:t>:</a:t>
            </a:r>
          </a:p>
          <a:p>
            <a:pPr lvl="1" algn="just">
              <a:defRPr/>
            </a:pPr>
            <a:endParaRPr lang="es-MX" sz="2000" dirty="0" smtClean="0">
              <a:latin typeface="Adobe Caslon Pro" pitchFamily="18" charset="0"/>
              <a:ea typeface="Calibri" pitchFamily="34" charset="0"/>
              <a:cs typeface="Times New Roman" pitchFamily="18" charset="0"/>
            </a:endParaRPr>
          </a:p>
          <a:p>
            <a:pPr marL="800100" lvl="1" indent="-342900" algn="just">
              <a:buFont typeface="Wingdings" pitchFamily="2" charset="2"/>
              <a:buChar char="Ø"/>
              <a:defRPr/>
            </a:pPr>
            <a:r>
              <a:rPr lang="es-MX" sz="2000" dirty="0">
                <a:latin typeface="Adobe Caslon Pro" pitchFamily="18" charset="0"/>
                <a:ea typeface="Calibri" pitchFamily="34" charset="0"/>
                <a:cs typeface="Times New Roman" pitchFamily="18" charset="0"/>
              </a:rPr>
              <a:t>Reunión inicial con el Cuerpo Directivo </a:t>
            </a:r>
            <a:r>
              <a:rPr lang="es-MX" sz="2000" dirty="0" smtClean="0">
                <a:latin typeface="Adobe Caslon Pro" pitchFamily="18" charset="0"/>
                <a:ea typeface="Calibri" pitchFamily="34" charset="0"/>
                <a:cs typeface="Times New Roman" pitchFamily="18" charset="0"/>
              </a:rPr>
              <a:t>Central.</a:t>
            </a:r>
            <a:endParaRPr lang="es-MX" sz="2000" dirty="0">
              <a:latin typeface="Adobe Caslon Pro" pitchFamily="18" charset="0"/>
              <a:ea typeface="Calibri" pitchFamily="34" charset="0"/>
              <a:cs typeface="Times New Roman" pitchFamily="18" charset="0"/>
            </a:endParaRPr>
          </a:p>
        </p:txBody>
      </p:sp>
      <p:sp>
        <p:nvSpPr>
          <p:cNvPr id="6" name="1 Título"/>
          <p:cNvSpPr>
            <a:spLocks noGrp="1"/>
          </p:cNvSpPr>
          <p:nvPr>
            <p:ph type="title"/>
          </p:nvPr>
        </p:nvSpPr>
        <p:spPr>
          <a:xfrm>
            <a:off x="-130" y="61840"/>
            <a:ext cx="9144129" cy="1362809"/>
          </a:xfrm>
        </p:spPr>
        <p:txBody>
          <a:bodyPr>
            <a:noAutofit/>
          </a:bodyPr>
          <a:lstStyle/>
          <a:p>
            <a:pPr algn="l"/>
            <a:r>
              <a:rPr lang="es-MX" sz="3000" dirty="0" smtClean="0">
                <a:latin typeface="Adobe Caslon Pro" pitchFamily="18" charset="0"/>
              </a:rPr>
              <a:t>VII. AGENDA DE TRABAJO</a:t>
            </a:r>
            <a:endParaRPr lang="es-MX" sz="3000" dirty="0">
              <a:latin typeface="Adobe Caslon Pro" pitchFamily="18" charset="0"/>
            </a:endParaRPr>
          </a:p>
        </p:txBody>
      </p:sp>
    </p:spTree>
    <p:extLst>
      <p:ext uri="{BB962C8B-B14F-4D97-AF65-F5344CB8AC3E}">
        <p14:creationId xmlns:p14="http://schemas.microsoft.com/office/powerpoint/2010/main" val="31420615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a:xfrm>
            <a:off x="-5744" y="1424650"/>
            <a:ext cx="9149744" cy="5028685"/>
          </a:xfrm>
          <a:prstGeom prst="rect">
            <a:avLst/>
          </a:prstGeom>
        </p:spPr>
        <p:txBody>
          <a:bodyPr vert="horz" lIns="91440" tIns="45720" rIns="91440" bIns="45720" rtlCol="0" anchor="ctr" anchorCtr="0">
            <a:noAutofit/>
          </a:bodyPr>
          <a:lstStyle/>
          <a:p>
            <a:pPr marL="800100" lvl="1" indent="-342900" algn="just">
              <a:buFont typeface="Wingdings" pitchFamily="2" charset="2"/>
              <a:buChar char="Ø"/>
              <a:defRPr/>
            </a:pPr>
            <a:r>
              <a:rPr lang="es-MX" dirty="0" smtClean="0">
                <a:latin typeface="Adobe Caslon Pro" pitchFamily="18" charset="0"/>
                <a:ea typeface="Calibri" pitchFamily="34" charset="0"/>
                <a:cs typeface="Times New Roman" pitchFamily="18" charset="0"/>
              </a:rPr>
              <a:t>Reunión </a:t>
            </a:r>
            <a:r>
              <a:rPr lang="es-MX" dirty="0">
                <a:latin typeface="Adobe Caslon Pro" pitchFamily="18" charset="0"/>
                <a:ea typeface="Calibri" pitchFamily="34" charset="0"/>
                <a:cs typeface="Times New Roman" pitchFamily="18" charset="0"/>
              </a:rPr>
              <a:t>con el personal de área de planeación, responsable del PIFI y el </a:t>
            </a:r>
            <a:r>
              <a:rPr lang="es-MX" dirty="0" err="1" smtClean="0">
                <a:latin typeface="Adobe Caslon Pro" pitchFamily="18" charset="0"/>
                <a:ea typeface="Calibri" pitchFamily="34" charset="0"/>
                <a:cs typeface="Times New Roman" pitchFamily="18" charset="0"/>
              </a:rPr>
              <a:t>ProGES</a:t>
            </a:r>
            <a:r>
              <a:rPr lang="es-MX" dirty="0" smtClean="0">
                <a:latin typeface="Adobe Caslon Pro" pitchFamily="18" charset="0"/>
                <a:ea typeface="Calibri" pitchFamily="34" charset="0"/>
                <a:cs typeface="Times New Roman" pitchFamily="18" charset="0"/>
              </a:rPr>
              <a:t>.</a:t>
            </a:r>
            <a:endParaRPr lang="es-MX" dirty="0">
              <a:latin typeface="Adobe Caslon Pro" pitchFamily="18" charset="0"/>
              <a:ea typeface="Calibri" pitchFamily="34" charset="0"/>
              <a:cs typeface="Times New Roman" pitchFamily="18" charset="0"/>
            </a:endParaRPr>
          </a:p>
          <a:p>
            <a:pPr marL="800100" lvl="1" indent="-342900" algn="just">
              <a:buFont typeface="Wingdings" pitchFamily="2" charset="2"/>
              <a:buChar char="Ø"/>
              <a:defRPr/>
            </a:pPr>
            <a:r>
              <a:rPr lang="es-MX" dirty="0">
                <a:latin typeface="Adobe Caslon Pro" pitchFamily="18" charset="0"/>
                <a:ea typeface="Calibri" pitchFamily="34" charset="0"/>
                <a:cs typeface="Times New Roman" pitchFamily="18" charset="0"/>
              </a:rPr>
              <a:t>Reunión con el personal de las </a:t>
            </a:r>
            <a:r>
              <a:rPr lang="es-MX" dirty="0" smtClean="0">
                <a:latin typeface="Adobe Caslon Pro" pitchFamily="18" charset="0"/>
                <a:ea typeface="Calibri" pitchFamily="34" charset="0"/>
                <a:cs typeface="Times New Roman" pitchFamily="18" charset="0"/>
              </a:rPr>
              <a:t>DES.</a:t>
            </a:r>
            <a:endParaRPr lang="es-MX" dirty="0">
              <a:latin typeface="Adobe Caslon Pro" pitchFamily="18" charset="0"/>
              <a:ea typeface="Calibri" pitchFamily="34" charset="0"/>
              <a:cs typeface="Times New Roman" pitchFamily="18" charset="0"/>
            </a:endParaRPr>
          </a:p>
          <a:p>
            <a:pPr marL="800100" lvl="1" indent="-342900" algn="just">
              <a:buFont typeface="Wingdings" pitchFamily="2" charset="2"/>
              <a:buChar char="Ø"/>
              <a:defRPr/>
            </a:pPr>
            <a:r>
              <a:rPr lang="es-MX" dirty="0">
                <a:latin typeface="Adobe Caslon Pro" pitchFamily="18" charset="0"/>
                <a:ea typeface="Calibri" pitchFamily="34" charset="0"/>
                <a:cs typeface="Times New Roman" pitchFamily="18" charset="0"/>
              </a:rPr>
              <a:t>Reunión exclusiva de los evaluadores para revisar lo hasta entonces </a:t>
            </a:r>
            <a:r>
              <a:rPr lang="es-MX" dirty="0" smtClean="0">
                <a:latin typeface="Adobe Caslon Pro" pitchFamily="18" charset="0"/>
                <a:ea typeface="Calibri" pitchFamily="34" charset="0"/>
                <a:cs typeface="Times New Roman" pitchFamily="18" charset="0"/>
              </a:rPr>
              <a:t>visto.</a:t>
            </a:r>
            <a:endParaRPr lang="es-MX" dirty="0">
              <a:latin typeface="Adobe Caslon Pro" pitchFamily="18" charset="0"/>
              <a:ea typeface="Calibri" pitchFamily="34" charset="0"/>
              <a:cs typeface="Times New Roman" pitchFamily="18" charset="0"/>
            </a:endParaRPr>
          </a:p>
          <a:p>
            <a:pPr marL="800100" lvl="1" indent="-342900" algn="just">
              <a:buFont typeface="Wingdings" pitchFamily="2" charset="2"/>
              <a:buChar char="Ø"/>
              <a:defRPr/>
            </a:pPr>
            <a:r>
              <a:rPr lang="es-MX" dirty="0">
                <a:latin typeface="Adobe Caslon Pro" pitchFamily="18" charset="0"/>
                <a:ea typeface="Calibri" pitchFamily="34" charset="0"/>
                <a:cs typeface="Times New Roman" pitchFamily="18" charset="0"/>
              </a:rPr>
              <a:t>Reunión con el personal del área de planeación para últimos detalles relacionados con la gestión</a:t>
            </a:r>
          </a:p>
          <a:p>
            <a:pPr marL="800100" lvl="1" indent="-342900" algn="just">
              <a:buFont typeface="Wingdings" pitchFamily="2" charset="2"/>
              <a:buChar char="Ø"/>
              <a:defRPr/>
            </a:pPr>
            <a:r>
              <a:rPr lang="es-MX" dirty="0" smtClean="0">
                <a:latin typeface="Adobe Caslon Pro" pitchFamily="18" charset="0"/>
                <a:ea typeface="Calibri" pitchFamily="34" charset="0"/>
                <a:cs typeface="Times New Roman" pitchFamily="18" charset="0"/>
              </a:rPr>
              <a:t>Reunión </a:t>
            </a:r>
            <a:r>
              <a:rPr lang="es-MX" dirty="0">
                <a:latin typeface="Adobe Caslon Pro" pitchFamily="18" charset="0"/>
                <a:ea typeface="Calibri" pitchFamily="34" charset="0"/>
                <a:cs typeface="Times New Roman" pitchFamily="18" charset="0"/>
              </a:rPr>
              <a:t>exclusiva de los evaluadores para </a:t>
            </a:r>
            <a:r>
              <a:rPr lang="es-MX" dirty="0" smtClean="0">
                <a:latin typeface="Adobe Caslon Pro" pitchFamily="18" charset="0"/>
                <a:ea typeface="Calibri" pitchFamily="34" charset="0"/>
                <a:cs typeface="Times New Roman" pitchFamily="18" charset="0"/>
              </a:rPr>
              <a:t>cierre.</a:t>
            </a:r>
          </a:p>
          <a:p>
            <a:pPr lvl="1" algn="just">
              <a:defRPr/>
            </a:pPr>
            <a:endParaRPr lang="es-MX" sz="1400" dirty="0">
              <a:latin typeface="Adobe Caslon Pro" pitchFamily="18" charset="0"/>
              <a:ea typeface="Calibri" pitchFamily="34" charset="0"/>
              <a:cs typeface="Times New Roman" pitchFamily="18" charset="0"/>
            </a:endParaRPr>
          </a:p>
          <a:p>
            <a:pPr lvl="1" algn="just">
              <a:defRPr/>
            </a:pPr>
            <a:r>
              <a:rPr lang="es-MX" sz="2000" dirty="0">
                <a:latin typeface="Adobe Caslon Pro" pitchFamily="18" charset="0"/>
                <a:ea typeface="Calibri" pitchFamily="34" charset="0"/>
                <a:cs typeface="Times New Roman" pitchFamily="18" charset="0"/>
              </a:rPr>
              <a:t>El siguiente ejemplo de </a:t>
            </a:r>
            <a:r>
              <a:rPr lang="es-MX" sz="2000" b="1" dirty="0">
                <a:latin typeface="Adobe Caslon Pro" pitchFamily="18" charset="0"/>
                <a:ea typeface="Calibri" pitchFamily="34" charset="0"/>
                <a:cs typeface="Times New Roman" pitchFamily="18" charset="0"/>
              </a:rPr>
              <a:t>Agenda de Trabajo</a:t>
            </a:r>
            <a:r>
              <a:rPr lang="es-MX" sz="2000" dirty="0">
                <a:latin typeface="Adobe Caslon Pro" pitchFamily="18" charset="0"/>
                <a:ea typeface="Calibri" pitchFamily="34" charset="0"/>
                <a:cs typeface="Times New Roman" pitchFamily="18" charset="0"/>
              </a:rPr>
              <a:t> tiene como objetivo mostrar, de forma general, los espacios a visitar, los tiempos estimados, el personal que participa, así como los aspectos que deben revisarse en cada caso</a:t>
            </a:r>
            <a:r>
              <a:rPr lang="es-MX" sz="2000" dirty="0" smtClean="0">
                <a:latin typeface="Adobe Caslon Pro" pitchFamily="18" charset="0"/>
                <a:ea typeface="Calibri" pitchFamily="34" charset="0"/>
                <a:cs typeface="Times New Roman" pitchFamily="18" charset="0"/>
              </a:rPr>
              <a:t>.</a:t>
            </a:r>
          </a:p>
          <a:p>
            <a:pPr lvl="1" algn="just">
              <a:defRPr/>
            </a:pPr>
            <a:endParaRPr lang="es-MX" sz="1400" dirty="0">
              <a:latin typeface="Adobe Caslon Pro" pitchFamily="18" charset="0"/>
              <a:ea typeface="Calibri" pitchFamily="34" charset="0"/>
              <a:cs typeface="Times New Roman" pitchFamily="18" charset="0"/>
            </a:endParaRPr>
          </a:p>
          <a:p>
            <a:pPr lvl="1" algn="just">
              <a:defRPr/>
            </a:pPr>
            <a:r>
              <a:rPr lang="es-MX" sz="2000" dirty="0" smtClean="0">
                <a:latin typeface="Adobe Caslon Pro" pitchFamily="18" charset="0"/>
                <a:ea typeface="Calibri" pitchFamily="34" charset="0"/>
                <a:cs typeface="Times New Roman" pitchFamily="18" charset="0"/>
              </a:rPr>
              <a:t>El </a:t>
            </a:r>
            <a:r>
              <a:rPr lang="es-MX" sz="2000" dirty="0">
                <a:latin typeface="Adobe Caslon Pro" pitchFamily="18" charset="0"/>
                <a:ea typeface="Calibri" pitchFamily="34" charset="0"/>
                <a:cs typeface="Times New Roman" pitchFamily="18" charset="0"/>
              </a:rPr>
              <a:t>ejemplo se basó en una institución con seis DES, dos días para la realización de la visita y distancias relativamente cercanas entre una DES y otra</a:t>
            </a:r>
            <a:r>
              <a:rPr lang="es-MX" sz="2000" dirty="0" smtClean="0">
                <a:latin typeface="Adobe Caslon Pro" pitchFamily="18" charset="0"/>
                <a:ea typeface="Calibri" pitchFamily="34" charset="0"/>
                <a:cs typeface="Times New Roman" pitchFamily="18" charset="0"/>
              </a:rPr>
              <a:t>.</a:t>
            </a:r>
          </a:p>
          <a:p>
            <a:pPr lvl="1" algn="just">
              <a:defRPr/>
            </a:pPr>
            <a:endParaRPr lang="es-MX" sz="1400" dirty="0">
              <a:latin typeface="Adobe Caslon Pro" pitchFamily="18" charset="0"/>
              <a:ea typeface="Calibri" pitchFamily="34" charset="0"/>
              <a:cs typeface="Times New Roman" pitchFamily="18" charset="0"/>
            </a:endParaRPr>
          </a:p>
          <a:p>
            <a:pPr lvl="1" algn="just">
              <a:defRPr/>
            </a:pPr>
            <a:r>
              <a:rPr lang="es-MX" sz="2000" dirty="0">
                <a:latin typeface="Adobe Caslon Pro" pitchFamily="18" charset="0"/>
                <a:ea typeface="Calibri" pitchFamily="34" charset="0"/>
                <a:cs typeface="Times New Roman" pitchFamily="18" charset="0"/>
              </a:rPr>
              <a:t>Dependiendo de la dimensión de la institución y los días programados para la visita, la agenda deberá ajustarse, por eso la importancia de consensarla entre los evaluadores y el responsable institucional de coordinar la visita</a:t>
            </a:r>
            <a:r>
              <a:rPr lang="es-MX" sz="2000" dirty="0" smtClean="0">
                <a:latin typeface="Adobe Caslon Pro" pitchFamily="18" charset="0"/>
                <a:ea typeface="Calibri" pitchFamily="34" charset="0"/>
                <a:cs typeface="Times New Roman" pitchFamily="18" charset="0"/>
              </a:rPr>
              <a:t>.</a:t>
            </a:r>
            <a:endParaRPr lang="es-MX" sz="2000" dirty="0">
              <a:latin typeface="Adobe Caslon Pro" pitchFamily="18" charset="0"/>
              <a:ea typeface="Calibri" pitchFamily="34" charset="0"/>
              <a:cs typeface="Times New Roman" pitchFamily="18" charset="0"/>
            </a:endParaRPr>
          </a:p>
        </p:txBody>
      </p:sp>
      <p:sp>
        <p:nvSpPr>
          <p:cNvPr id="6" name="1 Título"/>
          <p:cNvSpPr>
            <a:spLocks noGrp="1"/>
          </p:cNvSpPr>
          <p:nvPr>
            <p:ph type="title"/>
          </p:nvPr>
        </p:nvSpPr>
        <p:spPr>
          <a:xfrm>
            <a:off x="-130" y="61840"/>
            <a:ext cx="9144129" cy="1362809"/>
          </a:xfrm>
        </p:spPr>
        <p:txBody>
          <a:bodyPr>
            <a:noAutofit/>
          </a:bodyPr>
          <a:lstStyle/>
          <a:p>
            <a:pPr algn="l"/>
            <a:r>
              <a:rPr lang="es-MX" sz="3000" dirty="0" smtClean="0">
                <a:latin typeface="Adobe Caslon Pro" pitchFamily="18" charset="0"/>
              </a:rPr>
              <a:t>VII. AGENDA DE TRABAJO</a:t>
            </a:r>
            <a:endParaRPr lang="es-MX" sz="3000" dirty="0">
              <a:latin typeface="Adobe Caslon Pro" pitchFamily="18" charset="0"/>
            </a:endParaRPr>
          </a:p>
        </p:txBody>
      </p:sp>
    </p:spTree>
    <p:extLst>
      <p:ext uri="{BB962C8B-B14F-4D97-AF65-F5344CB8AC3E}">
        <p14:creationId xmlns:p14="http://schemas.microsoft.com/office/powerpoint/2010/main" val="10217042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130" y="61840"/>
            <a:ext cx="9144129" cy="1362809"/>
          </a:xfrm>
        </p:spPr>
        <p:txBody>
          <a:bodyPr>
            <a:noAutofit/>
          </a:bodyPr>
          <a:lstStyle/>
          <a:p>
            <a:pPr algn="l"/>
            <a:r>
              <a:rPr lang="es-MX" sz="3000" dirty="0" smtClean="0">
                <a:latin typeface="Adobe Caslon Pro" pitchFamily="18" charset="0"/>
              </a:rPr>
              <a:t>VII. AGENDA DE TRABAJO</a:t>
            </a:r>
            <a:endParaRPr lang="es-MX" sz="3000" dirty="0">
              <a:latin typeface="Adobe Caslon Pro" pitchFamily="18" charset="0"/>
            </a:endParaRPr>
          </a:p>
        </p:txBody>
      </p:sp>
      <p:graphicFrame>
        <p:nvGraphicFramePr>
          <p:cNvPr id="4" name="3 Tabla"/>
          <p:cNvGraphicFramePr>
            <a:graphicFrameLocks noGrp="1"/>
          </p:cNvGraphicFramePr>
          <p:nvPr>
            <p:extLst>
              <p:ext uri="{D42A27DB-BD31-4B8C-83A1-F6EECF244321}">
                <p14:modId xmlns:p14="http://schemas.microsoft.com/office/powerpoint/2010/main" val="2660605388"/>
              </p:ext>
            </p:extLst>
          </p:nvPr>
        </p:nvGraphicFramePr>
        <p:xfrm>
          <a:off x="179512" y="1484784"/>
          <a:ext cx="8640960" cy="2240578"/>
        </p:xfrm>
        <a:graphic>
          <a:graphicData uri="http://schemas.openxmlformats.org/drawingml/2006/table">
            <a:tbl>
              <a:tblPr/>
              <a:tblGrid>
                <a:gridCol w="1063915"/>
                <a:gridCol w="3280406"/>
                <a:gridCol w="1635770"/>
                <a:gridCol w="2660869"/>
              </a:tblGrid>
              <a:tr h="288032">
                <a:tc gridSpan="4">
                  <a:txBody>
                    <a:bodyPr/>
                    <a:lstStyle/>
                    <a:p>
                      <a:pPr algn="ctr" fontAlgn="b"/>
                      <a:r>
                        <a:rPr lang="es-ES" sz="1400" b="1" i="0" u="none" strike="noStrike" dirty="0">
                          <a:solidFill>
                            <a:srgbClr val="000000"/>
                          </a:solidFill>
                          <a:latin typeface="Adobe Caslon Pro" pitchFamily="18" charset="0"/>
                        </a:rPr>
                        <a:t>PROGRAMA INTEGRAL DE FORTALECIMIENTO INSTITUCIONAL</a:t>
                      </a:r>
                    </a:p>
                  </a:txBody>
                  <a:tcPr marL="9466" marR="9466" marT="9466"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r>
              <a:tr h="216024">
                <a:tc gridSpan="4">
                  <a:txBody>
                    <a:bodyPr/>
                    <a:lstStyle/>
                    <a:p>
                      <a:pPr algn="ctr" fontAlgn="b"/>
                      <a:r>
                        <a:rPr lang="es-ES" sz="1600" b="0" i="0" u="none" strike="noStrike" dirty="0">
                          <a:solidFill>
                            <a:srgbClr val="000000"/>
                          </a:solidFill>
                          <a:latin typeface="Adobe Caslon Pro" pitchFamily="18" charset="0"/>
                        </a:rPr>
                        <a:t>Visita de seguimiento </a:t>
                      </a:r>
                      <a:r>
                        <a:rPr lang="es-ES" sz="1600" b="0" i="0" u="none" strike="noStrike" dirty="0" smtClean="0">
                          <a:solidFill>
                            <a:srgbClr val="000000"/>
                          </a:solidFill>
                          <a:latin typeface="Adobe Caslon Pro" pitchFamily="18" charset="0"/>
                        </a:rPr>
                        <a:t>“</a:t>
                      </a:r>
                      <a:r>
                        <a:rPr lang="es-ES" sz="1600" b="1" i="1" u="none" strike="noStrike" dirty="0" smtClean="0">
                          <a:solidFill>
                            <a:srgbClr val="000000"/>
                          </a:solidFill>
                          <a:latin typeface="Adobe Caslon Pro" pitchFamily="18" charset="0"/>
                        </a:rPr>
                        <a:t>In-Situ</a:t>
                      </a:r>
                      <a:r>
                        <a:rPr lang="es-ES" sz="1600" b="0" i="0" u="none" strike="noStrike" dirty="0">
                          <a:solidFill>
                            <a:srgbClr val="000000"/>
                          </a:solidFill>
                          <a:latin typeface="Adobe Caslon Pro" pitchFamily="18" charset="0"/>
                        </a:rPr>
                        <a:t>" </a:t>
                      </a:r>
                      <a:r>
                        <a:rPr lang="es-ES" sz="1600" b="0" i="0" u="none" strike="noStrike" dirty="0" smtClean="0">
                          <a:solidFill>
                            <a:srgbClr val="000000"/>
                          </a:solidFill>
                          <a:latin typeface="Adobe Caslon Pro" pitchFamily="18" charset="0"/>
                        </a:rPr>
                        <a:t>2013</a:t>
                      </a:r>
                      <a:endParaRPr lang="es-ES" sz="1600" b="0" i="0" u="none" strike="noStrike" dirty="0">
                        <a:solidFill>
                          <a:srgbClr val="000000"/>
                        </a:solidFill>
                        <a:latin typeface="Adobe Caslon Pro" pitchFamily="18" charset="0"/>
                      </a:endParaRPr>
                    </a:p>
                  </a:txBody>
                  <a:tcPr marL="9466" marR="9466" marT="9466"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r>
              <a:tr h="216024">
                <a:tc gridSpan="4">
                  <a:txBody>
                    <a:bodyPr/>
                    <a:lstStyle/>
                    <a:p>
                      <a:pPr algn="ctr" fontAlgn="b"/>
                      <a:r>
                        <a:rPr lang="es-ES" sz="1200" b="0" i="0" u="none" strike="noStrike" dirty="0">
                          <a:solidFill>
                            <a:srgbClr val="000000"/>
                          </a:solidFill>
                          <a:latin typeface="Adobe Caslon Pro" pitchFamily="18" charset="0"/>
                        </a:rPr>
                        <a:t>Universidad Autónoma </a:t>
                      </a:r>
                      <a:r>
                        <a:rPr lang="es-ES" sz="1200" b="0" i="0" u="none" strike="noStrike" dirty="0" smtClean="0">
                          <a:solidFill>
                            <a:srgbClr val="000000"/>
                          </a:solidFill>
                          <a:latin typeface="Adobe Caslon Pro" pitchFamily="18" charset="0"/>
                        </a:rPr>
                        <a:t>de</a:t>
                      </a:r>
                      <a:endParaRPr lang="es-ES" sz="1200" b="0" i="0" u="none" strike="noStrike" dirty="0">
                        <a:solidFill>
                          <a:srgbClr val="000000"/>
                        </a:solidFill>
                        <a:latin typeface="Adobe Caslon Pro" pitchFamily="18" charset="0"/>
                      </a:endParaRPr>
                    </a:p>
                  </a:txBody>
                  <a:tcPr marL="9466" marR="9466" marT="9466"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r>
              <a:tr h="216024">
                <a:tc gridSpan="4">
                  <a:txBody>
                    <a:bodyPr/>
                    <a:lstStyle/>
                    <a:p>
                      <a:pPr algn="ctr" fontAlgn="b"/>
                      <a:r>
                        <a:rPr lang="es-MX" sz="1200" b="0" i="0" u="none" strike="noStrike" dirty="0">
                          <a:solidFill>
                            <a:srgbClr val="000000"/>
                          </a:solidFill>
                          <a:latin typeface="Adobe Caslon Pro" pitchFamily="18" charset="0"/>
                        </a:rPr>
                        <a:t>Agenda de Trabajo </a:t>
                      </a:r>
                      <a:r>
                        <a:rPr lang="es-MX" sz="1200" b="0" i="0" u="none" strike="noStrike" dirty="0" smtClean="0">
                          <a:solidFill>
                            <a:srgbClr val="000000"/>
                          </a:solidFill>
                          <a:latin typeface="Adobe Caslon Pro" pitchFamily="18" charset="0"/>
                        </a:rPr>
                        <a:t>del</a:t>
                      </a:r>
                      <a:r>
                        <a:rPr lang="es-MX" sz="1200" b="0" i="0" u="none" strike="noStrike" baseline="0" dirty="0" smtClean="0">
                          <a:solidFill>
                            <a:srgbClr val="000000"/>
                          </a:solidFill>
                          <a:latin typeface="Adobe Caslon Pro" pitchFamily="18" charset="0"/>
                        </a:rPr>
                        <a:t> 23 </a:t>
                      </a:r>
                      <a:r>
                        <a:rPr lang="es-MX" sz="1200" b="0" i="0" u="none" strike="noStrike" dirty="0" smtClean="0">
                          <a:solidFill>
                            <a:srgbClr val="000000"/>
                          </a:solidFill>
                          <a:latin typeface="Adobe Caslon Pro" pitchFamily="18" charset="0"/>
                        </a:rPr>
                        <a:t>al 24 </a:t>
                      </a:r>
                      <a:r>
                        <a:rPr lang="es-MX" sz="1200" b="0" i="0" u="none" strike="noStrike" dirty="0">
                          <a:solidFill>
                            <a:srgbClr val="000000"/>
                          </a:solidFill>
                          <a:latin typeface="Adobe Caslon Pro" pitchFamily="18" charset="0"/>
                        </a:rPr>
                        <a:t>de </a:t>
                      </a:r>
                      <a:r>
                        <a:rPr lang="es-MX" sz="1200" b="0" i="0" u="none" strike="noStrike" dirty="0" smtClean="0">
                          <a:solidFill>
                            <a:srgbClr val="000000"/>
                          </a:solidFill>
                          <a:latin typeface="Adobe Caslon Pro" pitchFamily="18" charset="0"/>
                        </a:rPr>
                        <a:t>mayo </a:t>
                      </a:r>
                      <a:r>
                        <a:rPr lang="es-MX" sz="1200" b="0" i="0" u="none" strike="noStrike" dirty="0">
                          <a:solidFill>
                            <a:srgbClr val="000000"/>
                          </a:solidFill>
                          <a:latin typeface="Adobe Caslon Pro" pitchFamily="18" charset="0"/>
                        </a:rPr>
                        <a:t>de </a:t>
                      </a:r>
                      <a:r>
                        <a:rPr lang="es-MX" sz="1200" b="0" i="0" u="none" strike="noStrike" dirty="0" smtClean="0">
                          <a:solidFill>
                            <a:srgbClr val="000000"/>
                          </a:solidFill>
                          <a:latin typeface="Adobe Caslon Pro" pitchFamily="18" charset="0"/>
                        </a:rPr>
                        <a:t>2013</a:t>
                      </a:r>
                      <a:endParaRPr lang="es-MX" sz="1200" b="0" i="0" u="none" strike="noStrike" dirty="0">
                        <a:solidFill>
                          <a:srgbClr val="000000"/>
                        </a:solidFill>
                        <a:latin typeface="Adobe Caslon Pro" pitchFamily="18" charset="0"/>
                      </a:endParaRPr>
                    </a:p>
                  </a:txBody>
                  <a:tcPr marL="9466" marR="9466" marT="9466"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r>
              <a:tr h="148534">
                <a:tc>
                  <a:txBody>
                    <a:bodyPr/>
                    <a:lstStyle/>
                    <a:p>
                      <a:pPr algn="l" fontAlgn="b"/>
                      <a:endParaRPr lang="es-ES" sz="800" b="0" i="0" u="none" strike="noStrike">
                        <a:solidFill>
                          <a:srgbClr val="000000"/>
                        </a:solidFill>
                        <a:latin typeface="Adobe Caslon Pro" pitchFamily="18" charset="0"/>
                      </a:endParaRPr>
                    </a:p>
                  </a:txBody>
                  <a:tcPr marL="9466" marR="9466" marT="9466" marB="0" anchor="b">
                    <a:lnL>
                      <a:noFill/>
                    </a:lnL>
                    <a:lnR>
                      <a:noFill/>
                    </a:lnR>
                    <a:lnT>
                      <a:noFill/>
                    </a:lnT>
                    <a:lnB>
                      <a:noFill/>
                    </a:lnB>
                  </a:tcPr>
                </a:tc>
                <a:tc>
                  <a:txBody>
                    <a:bodyPr/>
                    <a:lstStyle/>
                    <a:p>
                      <a:pPr algn="l" fontAlgn="b"/>
                      <a:endParaRPr lang="es-ES" sz="800" b="0" i="0" u="none" strike="noStrike">
                        <a:solidFill>
                          <a:srgbClr val="000000"/>
                        </a:solidFill>
                        <a:latin typeface="Adobe Caslon Pro" pitchFamily="18" charset="0"/>
                      </a:endParaRPr>
                    </a:p>
                  </a:txBody>
                  <a:tcPr marL="9466" marR="9466" marT="9466" marB="0" anchor="b">
                    <a:lnL>
                      <a:noFill/>
                    </a:lnL>
                    <a:lnR>
                      <a:noFill/>
                    </a:lnR>
                    <a:lnT>
                      <a:noFill/>
                    </a:lnT>
                    <a:lnB>
                      <a:noFill/>
                    </a:lnB>
                  </a:tcPr>
                </a:tc>
                <a:tc>
                  <a:txBody>
                    <a:bodyPr/>
                    <a:lstStyle/>
                    <a:p>
                      <a:pPr algn="l" fontAlgn="b"/>
                      <a:endParaRPr lang="es-ES" sz="800" b="0" i="0" u="none" strike="noStrike">
                        <a:solidFill>
                          <a:srgbClr val="000000"/>
                        </a:solidFill>
                        <a:latin typeface="Adobe Caslon Pro" pitchFamily="18" charset="0"/>
                      </a:endParaRPr>
                    </a:p>
                  </a:txBody>
                  <a:tcPr marL="9466" marR="9466" marT="9466" marB="0" anchor="b">
                    <a:lnL>
                      <a:noFill/>
                    </a:lnL>
                    <a:lnR>
                      <a:noFill/>
                    </a:lnR>
                    <a:lnT>
                      <a:noFill/>
                    </a:lnT>
                    <a:lnB>
                      <a:noFill/>
                    </a:lnB>
                  </a:tcPr>
                </a:tc>
                <a:tc>
                  <a:txBody>
                    <a:bodyPr/>
                    <a:lstStyle/>
                    <a:p>
                      <a:pPr algn="l" fontAlgn="b"/>
                      <a:endParaRPr lang="es-ES" sz="800" b="0" i="0" u="none" strike="noStrike" dirty="0">
                        <a:solidFill>
                          <a:srgbClr val="000000"/>
                        </a:solidFill>
                        <a:latin typeface="Adobe Caslon Pro" pitchFamily="18" charset="0"/>
                      </a:endParaRPr>
                    </a:p>
                  </a:txBody>
                  <a:tcPr marL="9466" marR="9466" marT="9466" marB="0" anchor="b">
                    <a:lnL>
                      <a:noFill/>
                    </a:lnL>
                    <a:lnR>
                      <a:noFill/>
                    </a:lnR>
                    <a:lnT>
                      <a:noFill/>
                    </a:lnT>
                    <a:lnB>
                      <a:noFill/>
                    </a:lnB>
                  </a:tcPr>
                </a:tc>
              </a:tr>
              <a:tr h="148534">
                <a:tc gridSpan="2">
                  <a:txBody>
                    <a:bodyPr/>
                    <a:lstStyle/>
                    <a:p>
                      <a:pPr algn="l" fontAlgn="b"/>
                      <a:r>
                        <a:rPr lang="es-ES" sz="1000" b="0" i="0" u="none" strike="noStrike" dirty="0">
                          <a:solidFill>
                            <a:srgbClr val="000000"/>
                          </a:solidFill>
                          <a:latin typeface="Adobe Caslon Pro" pitchFamily="18" charset="0"/>
                        </a:rPr>
                        <a:t>Fecha: </a:t>
                      </a:r>
                      <a:r>
                        <a:rPr lang="es-ES" sz="1000" b="0" i="0" u="none" strike="noStrike" dirty="0" smtClean="0">
                          <a:solidFill>
                            <a:srgbClr val="000000"/>
                          </a:solidFill>
                          <a:latin typeface="Adobe Caslon Pro" pitchFamily="18" charset="0"/>
                        </a:rPr>
                        <a:t>22 de mayo de 2013</a:t>
                      </a:r>
                      <a:endParaRPr lang="es-ES" sz="1000" b="0" i="0" u="none" strike="noStrike" dirty="0">
                        <a:solidFill>
                          <a:srgbClr val="000000"/>
                        </a:solidFill>
                        <a:latin typeface="Adobe Caslon Pro" pitchFamily="18" charset="0"/>
                      </a:endParaRPr>
                    </a:p>
                  </a:txBody>
                  <a:tcPr marL="9466" marR="9466" marT="9466"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fontAlgn="b"/>
                      <a:endParaRPr lang="es-ES" sz="900" b="0" i="0" u="none" strike="noStrike">
                        <a:solidFill>
                          <a:srgbClr val="000000"/>
                        </a:solidFill>
                        <a:latin typeface="Adobe Caslon Pro" pitchFamily="18" charset="0"/>
                      </a:endParaRPr>
                    </a:p>
                  </a:txBody>
                  <a:tcPr marL="9466" marR="9466" marT="946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S" sz="900" b="0" i="0" u="none" strike="noStrike" dirty="0">
                        <a:solidFill>
                          <a:srgbClr val="000000"/>
                        </a:solidFill>
                        <a:latin typeface="Adobe Caslon Pro" pitchFamily="18" charset="0"/>
                      </a:endParaRPr>
                    </a:p>
                  </a:txBody>
                  <a:tcPr marL="9466" marR="9466" marT="9466" marB="0" anchor="b">
                    <a:lnL>
                      <a:noFill/>
                    </a:lnL>
                    <a:lnR>
                      <a:noFill/>
                    </a:lnR>
                    <a:lnT>
                      <a:noFill/>
                    </a:lnT>
                    <a:lnB w="6350" cap="flat" cmpd="sng" algn="ctr">
                      <a:solidFill>
                        <a:srgbClr val="000000"/>
                      </a:solidFill>
                      <a:prstDash val="solid"/>
                      <a:round/>
                      <a:headEnd type="none" w="med" len="med"/>
                      <a:tailEnd type="none" w="med" len="med"/>
                    </a:lnB>
                  </a:tcPr>
                </a:tc>
              </a:tr>
              <a:tr h="228382">
                <a:tc>
                  <a:txBody>
                    <a:bodyPr/>
                    <a:lstStyle/>
                    <a:p>
                      <a:pPr algn="ctr" fontAlgn="b"/>
                      <a:r>
                        <a:rPr lang="es-ES" sz="1200" b="1" i="0" u="none" strike="noStrike">
                          <a:solidFill>
                            <a:srgbClr val="000000"/>
                          </a:solidFill>
                          <a:latin typeface="Adobe Caslon Pro" pitchFamily="18" charset="0"/>
                        </a:rPr>
                        <a:t>Hora</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ES" sz="1200" b="1" i="0" u="none" strike="noStrike" dirty="0">
                          <a:solidFill>
                            <a:srgbClr val="000000"/>
                          </a:solidFill>
                          <a:latin typeface="Adobe Caslon Pro" pitchFamily="18" charset="0"/>
                        </a:rPr>
                        <a:t>Actividad</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ES" sz="1200" b="1" i="0" u="none" strike="noStrike">
                          <a:solidFill>
                            <a:srgbClr val="000000"/>
                          </a:solidFill>
                          <a:latin typeface="Adobe Caslon Pro" pitchFamily="18" charset="0"/>
                        </a:rPr>
                        <a:t>Responsable</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ES" sz="1200" b="1" i="0" u="none" strike="noStrike" dirty="0">
                          <a:solidFill>
                            <a:srgbClr val="000000"/>
                          </a:solidFill>
                          <a:latin typeface="Adobe Caslon Pro" pitchFamily="18" charset="0"/>
                        </a:rPr>
                        <a:t>Observaciones</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6024">
                <a:tc>
                  <a:txBody>
                    <a:bodyPr/>
                    <a:lstStyle/>
                    <a:p>
                      <a:pPr algn="l" fontAlgn="b"/>
                      <a:r>
                        <a:rPr lang="es-ES" sz="1100" b="0" i="0" u="none" strike="noStrike">
                          <a:solidFill>
                            <a:srgbClr val="000000"/>
                          </a:solidFill>
                          <a:latin typeface="Adobe Caslon Pro" pitchFamily="18" charset="0"/>
                        </a:rPr>
                        <a:t> </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100" b="0" i="0" u="none" strike="noStrike" dirty="0">
                          <a:solidFill>
                            <a:srgbClr val="000000"/>
                          </a:solidFill>
                          <a:latin typeface="Adobe Caslon Pro" pitchFamily="18" charset="0"/>
                        </a:rPr>
                        <a:t>Llegada de los evaluadores</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100" b="0" i="0" u="none" strike="noStrike">
                          <a:solidFill>
                            <a:srgbClr val="000000"/>
                          </a:solidFill>
                          <a:latin typeface="Adobe Caslon Pro" pitchFamily="18" charset="0"/>
                        </a:rPr>
                        <a:t> </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100" b="0" i="0" u="none" strike="noStrike" dirty="0">
                          <a:solidFill>
                            <a:srgbClr val="000000"/>
                          </a:solidFill>
                          <a:latin typeface="Adobe Caslon Pro" pitchFamily="18" charset="0"/>
                        </a:rPr>
                        <a:t>Reservación en el Hotel </a:t>
                      </a:r>
                      <a:r>
                        <a:rPr lang="es-MX" sz="1100" b="0" i="0" u="none" strike="noStrike" dirty="0" smtClean="0">
                          <a:solidFill>
                            <a:schemeClr val="tx1"/>
                          </a:solidFill>
                          <a:latin typeface="Adobe Caslon Pro" pitchFamily="18" charset="0"/>
                        </a:rPr>
                        <a:t>(indicar</a:t>
                      </a:r>
                      <a:r>
                        <a:rPr lang="es-MX" sz="1100" b="0" i="0" u="none" strike="noStrike" baseline="0" dirty="0" smtClean="0">
                          <a:solidFill>
                            <a:schemeClr val="tx1"/>
                          </a:solidFill>
                          <a:latin typeface="Adobe Caslon Pro" pitchFamily="18" charset="0"/>
                        </a:rPr>
                        <a:t> nombre)</a:t>
                      </a:r>
                      <a:endParaRPr lang="es-MX" sz="1100" b="0" i="0" u="none" strike="noStrike" dirty="0">
                        <a:solidFill>
                          <a:schemeClr val="tx1"/>
                        </a:solidFill>
                        <a:latin typeface="Adobe Caslon Pro" pitchFamily="18" charset="0"/>
                      </a:endParaRP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5602">
                <a:tc>
                  <a:txBody>
                    <a:bodyPr/>
                    <a:lstStyle/>
                    <a:p>
                      <a:pPr algn="l" fontAlgn="b"/>
                      <a:r>
                        <a:rPr lang="es-ES" sz="1100" b="0" i="0" u="none" strike="noStrike">
                          <a:solidFill>
                            <a:srgbClr val="000000"/>
                          </a:solidFill>
                          <a:latin typeface="Adobe Caslon Pro" pitchFamily="18" charset="0"/>
                        </a:rPr>
                        <a:t> </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100" b="0" i="0" u="none" strike="noStrike" dirty="0">
                          <a:solidFill>
                            <a:srgbClr val="000000"/>
                          </a:solidFill>
                          <a:latin typeface="Adobe Caslon Pro" pitchFamily="18" charset="0"/>
                        </a:rPr>
                        <a:t>Presentación del Responsable Institucional del PIFI y Coordinador de la visita de Seguimiento</a:t>
                      </a:r>
                    </a:p>
                  </a:txBody>
                  <a:tcPr marL="9466" marR="9466" marT="9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100" b="0" i="0" u="none" strike="noStrike">
                          <a:solidFill>
                            <a:srgbClr val="000000"/>
                          </a:solidFill>
                          <a:latin typeface="Adobe Caslon Pro" pitchFamily="18" charset="0"/>
                        </a:rPr>
                        <a:t>Nombre y cargo</a:t>
                      </a:r>
                    </a:p>
                  </a:txBody>
                  <a:tcPr marL="9466" marR="9466" marT="9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100" b="0" i="0" u="none" strike="noStrike" dirty="0">
                          <a:solidFill>
                            <a:srgbClr val="000000"/>
                          </a:solidFill>
                          <a:latin typeface="Adobe Caslon Pro" pitchFamily="18" charset="0"/>
                        </a:rPr>
                        <a:t>Acordar la hora para recoger a los evaluadores y trasladarlos a la institución y quién pasará por ellos</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3844745113"/>
              </p:ext>
            </p:extLst>
          </p:nvPr>
        </p:nvGraphicFramePr>
        <p:xfrm>
          <a:off x="179512" y="3789040"/>
          <a:ext cx="8640961" cy="2462660"/>
        </p:xfrm>
        <a:graphic>
          <a:graphicData uri="http://schemas.openxmlformats.org/drawingml/2006/table">
            <a:tbl>
              <a:tblPr/>
              <a:tblGrid>
                <a:gridCol w="1072856"/>
                <a:gridCol w="3307972"/>
                <a:gridCol w="1649516"/>
                <a:gridCol w="2610617"/>
              </a:tblGrid>
              <a:tr h="150629">
                <a:tc gridSpan="2">
                  <a:txBody>
                    <a:bodyPr/>
                    <a:lstStyle/>
                    <a:p>
                      <a:pPr algn="l" fontAlgn="b"/>
                      <a:r>
                        <a:rPr lang="es-MX" sz="1000" b="0" i="0" u="none" strike="noStrike" dirty="0">
                          <a:solidFill>
                            <a:srgbClr val="000000"/>
                          </a:solidFill>
                          <a:latin typeface="Adobe Caslon Pro" pitchFamily="18" charset="0"/>
                        </a:rPr>
                        <a:t>Fecha: </a:t>
                      </a:r>
                      <a:r>
                        <a:rPr lang="es-MX" sz="1000" b="0" i="0" u="none" strike="noStrike" dirty="0" smtClean="0">
                          <a:solidFill>
                            <a:srgbClr val="000000"/>
                          </a:solidFill>
                          <a:latin typeface="Adobe Caslon Pro" pitchFamily="18" charset="0"/>
                        </a:rPr>
                        <a:t>23 de mayo de  2013</a:t>
                      </a:r>
                      <a:endParaRPr lang="es-MX" sz="1000" b="0" i="0" u="none" strike="noStrike" dirty="0">
                        <a:solidFill>
                          <a:srgbClr val="000000"/>
                        </a:solidFill>
                        <a:latin typeface="Adobe Caslon Pro" pitchFamily="18" charset="0"/>
                      </a:endParaRPr>
                    </a:p>
                  </a:txBody>
                  <a:tcPr marL="9466" marR="9466" marT="9466"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fontAlgn="b"/>
                      <a:endParaRPr lang="es-ES" sz="1000" b="0" i="0" u="none" strike="noStrike">
                        <a:solidFill>
                          <a:srgbClr val="000000"/>
                        </a:solidFill>
                        <a:latin typeface="Adobe Caslon Pro" pitchFamily="18" charset="0"/>
                      </a:endParaRPr>
                    </a:p>
                  </a:txBody>
                  <a:tcPr marL="9466" marR="9466" marT="946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S" sz="1000" b="0" i="0" u="none" strike="noStrike" dirty="0">
                        <a:solidFill>
                          <a:srgbClr val="000000"/>
                        </a:solidFill>
                        <a:latin typeface="Adobe Caslon Pro" pitchFamily="18" charset="0"/>
                      </a:endParaRPr>
                    </a:p>
                  </a:txBody>
                  <a:tcPr marL="9466" marR="9466" marT="9466" marB="0" anchor="b">
                    <a:lnL>
                      <a:noFill/>
                    </a:lnL>
                    <a:lnR>
                      <a:noFill/>
                    </a:lnR>
                    <a:lnT>
                      <a:noFill/>
                    </a:lnT>
                    <a:lnB w="6350" cap="flat" cmpd="sng" algn="ctr">
                      <a:solidFill>
                        <a:srgbClr val="000000"/>
                      </a:solidFill>
                      <a:prstDash val="solid"/>
                      <a:round/>
                      <a:headEnd type="none" w="med" len="med"/>
                      <a:tailEnd type="none" w="med" len="med"/>
                    </a:lnB>
                  </a:tcPr>
                </a:tc>
              </a:tr>
              <a:tr h="270182">
                <a:tc>
                  <a:txBody>
                    <a:bodyPr/>
                    <a:lstStyle/>
                    <a:p>
                      <a:pPr algn="ctr" fontAlgn="b"/>
                      <a:r>
                        <a:rPr lang="es-ES" sz="1200" b="1" i="0" u="none" strike="noStrike">
                          <a:solidFill>
                            <a:srgbClr val="000000"/>
                          </a:solidFill>
                          <a:latin typeface="Adobe Caslon Pro" pitchFamily="18" charset="0"/>
                        </a:rPr>
                        <a:t>Hora</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ES" sz="1200" b="1" i="0" u="none" strike="noStrike" dirty="0">
                          <a:solidFill>
                            <a:srgbClr val="000000"/>
                          </a:solidFill>
                          <a:latin typeface="Adobe Caslon Pro" pitchFamily="18" charset="0"/>
                        </a:rPr>
                        <a:t>Actividad</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ES" sz="1200" b="1" i="0" u="none" strike="noStrike">
                          <a:solidFill>
                            <a:srgbClr val="000000"/>
                          </a:solidFill>
                          <a:latin typeface="Adobe Caslon Pro" pitchFamily="18" charset="0"/>
                        </a:rPr>
                        <a:t>Responsable</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ES" sz="1200" b="1" i="0" u="none" strike="noStrike" dirty="0">
                          <a:solidFill>
                            <a:srgbClr val="000000"/>
                          </a:solidFill>
                          <a:latin typeface="Adobe Caslon Pro" pitchFamily="18" charset="0"/>
                        </a:rPr>
                        <a:t>Observaciones</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50629">
                <a:tc>
                  <a:txBody>
                    <a:bodyPr/>
                    <a:lstStyle/>
                    <a:p>
                      <a:pPr algn="l" fontAlgn="ctr"/>
                      <a:r>
                        <a:rPr lang="es-ES" sz="1100" b="0" i="0" u="none" strike="noStrike">
                          <a:solidFill>
                            <a:srgbClr val="000000"/>
                          </a:solidFill>
                          <a:latin typeface="Adobe Caslon Pro" pitchFamily="18" charset="0"/>
                        </a:rPr>
                        <a:t>8:30-9:00 hrs.</a:t>
                      </a:r>
                    </a:p>
                  </a:txBody>
                  <a:tcPr marL="9466" marR="9466" marT="9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100" b="0" i="0" u="none" strike="noStrike">
                          <a:solidFill>
                            <a:srgbClr val="000000"/>
                          </a:solidFill>
                          <a:latin typeface="Adobe Caslon Pro" pitchFamily="18" charset="0"/>
                        </a:rPr>
                        <a:t>Traslado de los evaluadores a la institución</a:t>
                      </a:r>
                    </a:p>
                  </a:txBody>
                  <a:tcPr marL="9466" marR="9466" marT="9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100" b="0" i="0" u="none" strike="noStrike">
                          <a:solidFill>
                            <a:srgbClr val="000000"/>
                          </a:solidFill>
                          <a:latin typeface="Adobe Caslon Pro" pitchFamily="18" charset="0"/>
                        </a:rPr>
                        <a:t>Nombre y cargo</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100" b="0" i="0" u="none" strike="noStrike" dirty="0">
                          <a:solidFill>
                            <a:srgbClr val="000000"/>
                          </a:solidFill>
                          <a:latin typeface="Adobe Caslon Pro" pitchFamily="18" charset="0"/>
                        </a:rPr>
                        <a:t> </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6284">
                <a:tc>
                  <a:txBody>
                    <a:bodyPr/>
                    <a:lstStyle/>
                    <a:p>
                      <a:pPr algn="l" fontAlgn="ctr"/>
                      <a:r>
                        <a:rPr lang="es-ES" sz="1100" b="0" i="0" u="none" strike="noStrike" dirty="0">
                          <a:solidFill>
                            <a:srgbClr val="000000"/>
                          </a:solidFill>
                          <a:latin typeface="Adobe Caslon Pro" pitchFamily="18" charset="0"/>
                        </a:rPr>
                        <a:t>9:00-9:30 </a:t>
                      </a:r>
                      <a:r>
                        <a:rPr lang="es-ES" sz="1100" b="0" i="0" u="none" strike="noStrike" dirty="0" err="1">
                          <a:solidFill>
                            <a:srgbClr val="000000"/>
                          </a:solidFill>
                          <a:latin typeface="Adobe Caslon Pro" pitchFamily="18" charset="0"/>
                        </a:rPr>
                        <a:t>hrs</a:t>
                      </a:r>
                      <a:r>
                        <a:rPr lang="es-ES" sz="1100" b="0" i="0" u="none" strike="noStrike" dirty="0">
                          <a:solidFill>
                            <a:srgbClr val="000000"/>
                          </a:solidFill>
                          <a:latin typeface="Adobe Caslon Pro" pitchFamily="18" charset="0"/>
                        </a:rPr>
                        <a:t>.</a:t>
                      </a:r>
                    </a:p>
                  </a:txBody>
                  <a:tcPr marL="9466" marR="9466" marT="9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100" b="0" i="0" u="none" strike="noStrike" dirty="0">
                          <a:solidFill>
                            <a:srgbClr val="000000"/>
                          </a:solidFill>
                          <a:latin typeface="Adobe Caslon Pro" pitchFamily="18" charset="0"/>
                        </a:rPr>
                        <a:t>Reunión plenaria para dar inicio a la visita de seguimiento</a:t>
                      </a:r>
                    </a:p>
                  </a:txBody>
                  <a:tcPr marL="9466" marR="9466" marT="9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100" b="0" i="0" u="none" strike="noStrike" dirty="0">
                          <a:solidFill>
                            <a:srgbClr val="000000"/>
                          </a:solidFill>
                          <a:latin typeface="Adobe Caslon Pro" pitchFamily="18" charset="0"/>
                        </a:rPr>
                        <a:t> </a:t>
                      </a:r>
                    </a:p>
                  </a:txBody>
                  <a:tcPr marL="9466" marR="9466" marT="9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100" b="0" i="0" u="none" strike="noStrike" dirty="0">
                          <a:solidFill>
                            <a:srgbClr val="000000"/>
                          </a:solidFill>
                          <a:latin typeface="Adobe Caslon Pro" pitchFamily="18" charset="0"/>
                        </a:rPr>
                        <a:t>Preside Sr. Rector o en </a:t>
                      </a:r>
                      <a:r>
                        <a:rPr lang="es-MX" sz="1100" b="0" i="0" u="none" strike="noStrike" dirty="0" smtClean="0">
                          <a:solidFill>
                            <a:srgbClr val="000000"/>
                          </a:solidFill>
                          <a:latin typeface="Adobe Caslon Pro" pitchFamily="18" charset="0"/>
                        </a:rPr>
                        <a:t>su </a:t>
                      </a:r>
                      <a:r>
                        <a:rPr lang="es-MX" sz="1100" b="0" i="0" u="none" strike="noStrike" dirty="0" smtClean="0">
                          <a:solidFill>
                            <a:schemeClr val="tx1"/>
                          </a:solidFill>
                          <a:latin typeface="Adobe Caslon Pro" pitchFamily="18" charset="0"/>
                        </a:rPr>
                        <a:t>representación</a:t>
                      </a:r>
                      <a:r>
                        <a:rPr lang="es-MX" sz="1100" b="0" i="0" u="none" strike="noStrike" dirty="0" smtClean="0">
                          <a:solidFill>
                            <a:srgbClr val="FF0000"/>
                          </a:solidFill>
                          <a:latin typeface="Adobe Caslon Pro" pitchFamily="18" charset="0"/>
                        </a:rPr>
                        <a:t> </a:t>
                      </a:r>
                      <a:r>
                        <a:rPr lang="es-MX" sz="1100" b="0" i="0" u="none" strike="noStrike" dirty="0" smtClean="0">
                          <a:solidFill>
                            <a:srgbClr val="000000"/>
                          </a:solidFill>
                          <a:latin typeface="Adobe Caslon Pro" pitchFamily="18" charset="0"/>
                        </a:rPr>
                        <a:t>una autoridad universitaria . </a:t>
                      </a:r>
                      <a:r>
                        <a:rPr lang="es-MX" sz="1100" b="0" i="0" u="none" strike="noStrike" dirty="0">
                          <a:solidFill>
                            <a:srgbClr val="000000"/>
                          </a:solidFill>
                          <a:latin typeface="Adobe Caslon Pro" pitchFamily="18" charset="0"/>
                        </a:rPr>
                        <a:t>Lo acompaña el equipo de trabajo más cercano. Por ejemplo Secretario </a:t>
                      </a:r>
                      <a:r>
                        <a:rPr lang="es-MX" sz="1100" b="0" i="0" u="none" strike="noStrike" dirty="0" smtClean="0">
                          <a:solidFill>
                            <a:srgbClr val="000000"/>
                          </a:solidFill>
                          <a:latin typeface="Adobe Caslon Pro" pitchFamily="18" charset="0"/>
                        </a:rPr>
                        <a:t>Académico, Secretario Administrativo, Directores y</a:t>
                      </a:r>
                      <a:r>
                        <a:rPr lang="es-MX" sz="1100" b="0" i="0" u="none" strike="noStrike" baseline="0" dirty="0" smtClean="0">
                          <a:solidFill>
                            <a:srgbClr val="000000"/>
                          </a:solidFill>
                          <a:latin typeface="Adobe Caslon Pro" pitchFamily="18" charset="0"/>
                        </a:rPr>
                        <a:t> Coordinadores </a:t>
                      </a:r>
                      <a:r>
                        <a:rPr lang="es-MX" sz="1100" b="0" i="0" u="none" strike="noStrike" dirty="0" smtClean="0">
                          <a:solidFill>
                            <a:srgbClr val="000000"/>
                          </a:solidFill>
                          <a:latin typeface="Adobe Caslon Pro" pitchFamily="18" charset="0"/>
                        </a:rPr>
                        <a:t>Generales de primer </a:t>
                      </a:r>
                      <a:r>
                        <a:rPr lang="es-MX" sz="1100" b="0" i="0" u="none" strike="noStrike" dirty="0">
                          <a:solidFill>
                            <a:srgbClr val="000000"/>
                          </a:solidFill>
                          <a:latin typeface="Adobe Caslon Pro" pitchFamily="18" charset="0"/>
                        </a:rPr>
                        <a:t>nivel. Es una reunión ejecutiva. Se presentan los objetivos de la visita y la agenda de trabajo. </a:t>
                      </a:r>
                      <a:r>
                        <a:rPr lang="es-MX" sz="1100" b="0" i="0" u="none" strike="noStrike" dirty="0" smtClean="0">
                          <a:solidFill>
                            <a:srgbClr val="000000"/>
                          </a:solidFill>
                          <a:latin typeface="Adobe Caslon Pro" pitchFamily="18" charset="0"/>
                        </a:rPr>
                        <a:t>Al final de la reunión, la institución  entregará </a:t>
                      </a:r>
                      <a:r>
                        <a:rPr lang="es-MX" sz="1100" b="0" i="0" u="none" strike="noStrike" dirty="0">
                          <a:solidFill>
                            <a:srgbClr val="000000"/>
                          </a:solidFill>
                          <a:latin typeface="Adobe Caslon Pro" pitchFamily="18" charset="0"/>
                        </a:rPr>
                        <a:t>del material complementario (mismo que se subió a la página del PIFI)</a:t>
                      </a:r>
                    </a:p>
                  </a:txBody>
                  <a:tcPr marL="9466" marR="9466" marT="9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375141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130" y="61840"/>
            <a:ext cx="9144129" cy="1362809"/>
          </a:xfrm>
        </p:spPr>
        <p:txBody>
          <a:bodyPr>
            <a:noAutofit/>
          </a:bodyPr>
          <a:lstStyle/>
          <a:p>
            <a:pPr algn="l"/>
            <a:r>
              <a:rPr lang="es-MX" sz="3000" dirty="0" smtClean="0">
                <a:latin typeface="Adobe Caslon Pro" pitchFamily="18" charset="0"/>
              </a:rPr>
              <a:t>VII. AGENDA DE TRABAJO</a:t>
            </a:r>
            <a:endParaRPr lang="es-MX" sz="3000" dirty="0">
              <a:latin typeface="Adobe Caslon Pro" pitchFamily="18" charset="0"/>
            </a:endParaRPr>
          </a:p>
        </p:txBody>
      </p:sp>
      <p:graphicFrame>
        <p:nvGraphicFramePr>
          <p:cNvPr id="7" name="6 Tabla"/>
          <p:cNvGraphicFramePr>
            <a:graphicFrameLocks noGrp="1"/>
          </p:cNvGraphicFramePr>
          <p:nvPr>
            <p:extLst>
              <p:ext uri="{D42A27DB-BD31-4B8C-83A1-F6EECF244321}">
                <p14:modId xmlns:p14="http://schemas.microsoft.com/office/powerpoint/2010/main" val="3820740790"/>
              </p:ext>
            </p:extLst>
          </p:nvPr>
        </p:nvGraphicFramePr>
        <p:xfrm>
          <a:off x="179512" y="1498176"/>
          <a:ext cx="8640961" cy="2506888"/>
        </p:xfrm>
        <a:graphic>
          <a:graphicData uri="http://schemas.openxmlformats.org/drawingml/2006/table">
            <a:tbl>
              <a:tblPr/>
              <a:tblGrid>
                <a:gridCol w="1072856"/>
                <a:gridCol w="3307972"/>
                <a:gridCol w="1649516"/>
                <a:gridCol w="2610617"/>
              </a:tblGrid>
              <a:tr h="150629">
                <a:tc gridSpan="2">
                  <a:txBody>
                    <a:bodyPr/>
                    <a:lstStyle/>
                    <a:p>
                      <a:pPr algn="l" fontAlgn="b"/>
                      <a:r>
                        <a:rPr lang="es-MX" sz="1000" b="0" i="0" u="none" strike="noStrike" dirty="0">
                          <a:solidFill>
                            <a:srgbClr val="000000"/>
                          </a:solidFill>
                          <a:latin typeface="Adobe Caslon Pro" pitchFamily="18" charset="0"/>
                        </a:rPr>
                        <a:t>Fecha: </a:t>
                      </a:r>
                      <a:r>
                        <a:rPr lang="es-MX" sz="1000" b="0" i="0" u="none" strike="noStrike" dirty="0" smtClean="0">
                          <a:solidFill>
                            <a:srgbClr val="000000"/>
                          </a:solidFill>
                          <a:latin typeface="Adobe Caslon Pro" pitchFamily="18" charset="0"/>
                        </a:rPr>
                        <a:t>23 de mayo de  2013</a:t>
                      </a:r>
                      <a:endParaRPr lang="es-MX" sz="1000" b="0" i="0" u="none" strike="noStrike" dirty="0">
                        <a:solidFill>
                          <a:srgbClr val="000000"/>
                        </a:solidFill>
                        <a:latin typeface="Adobe Caslon Pro" pitchFamily="18" charset="0"/>
                      </a:endParaRPr>
                    </a:p>
                  </a:txBody>
                  <a:tcPr marL="9466" marR="9466" marT="9466"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fontAlgn="b"/>
                      <a:endParaRPr lang="es-ES" sz="1000" b="0" i="0" u="none" strike="noStrike">
                        <a:solidFill>
                          <a:srgbClr val="000000"/>
                        </a:solidFill>
                        <a:latin typeface="Adobe Caslon Pro" pitchFamily="18" charset="0"/>
                      </a:endParaRPr>
                    </a:p>
                  </a:txBody>
                  <a:tcPr marL="9466" marR="9466" marT="946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S" sz="1000" b="0" i="0" u="none" strike="noStrike" dirty="0">
                        <a:solidFill>
                          <a:srgbClr val="000000"/>
                        </a:solidFill>
                        <a:latin typeface="Adobe Caslon Pro" pitchFamily="18" charset="0"/>
                      </a:endParaRPr>
                    </a:p>
                  </a:txBody>
                  <a:tcPr marL="9466" marR="9466" marT="9466" marB="0" anchor="b">
                    <a:lnL>
                      <a:noFill/>
                    </a:lnL>
                    <a:lnR>
                      <a:noFill/>
                    </a:lnR>
                    <a:lnT>
                      <a:noFill/>
                    </a:lnT>
                    <a:lnB w="6350" cap="flat" cmpd="sng" algn="ctr">
                      <a:solidFill>
                        <a:srgbClr val="000000"/>
                      </a:solidFill>
                      <a:prstDash val="solid"/>
                      <a:round/>
                      <a:headEnd type="none" w="med" len="med"/>
                      <a:tailEnd type="none" w="med" len="med"/>
                    </a:lnB>
                  </a:tcPr>
                </a:tc>
              </a:tr>
              <a:tr h="270182">
                <a:tc>
                  <a:txBody>
                    <a:bodyPr/>
                    <a:lstStyle/>
                    <a:p>
                      <a:pPr algn="ctr" fontAlgn="b"/>
                      <a:r>
                        <a:rPr lang="es-ES" sz="1200" b="1" i="0" u="none" strike="noStrike">
                          <a:solidFill>
                            <a:srgbClr val="000000"/>
                          </a:solidFill>
                          <a:latin typeface="Adobe Caslon Pro" pitchFamily="18" charset="0"/>
                        </a:rPr>
                        <a:t>Hora</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ES" sz="1200" b="1" i="0" u="none" strike="noStrike" dirty="0">
                          <a:solidFill>
                            <a:srgbClr val="000000"/>
                          </a:solidFill>
                          <a:latin typeface="Adobe Caslon Pro" pitchFamily="18" charset="0"/>
                        </a:rPr>
                        <a:t>Actividad</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ES" sz="1200" b="1" i="0" u="none" strike="noStrike">
                          <a:solidFill>
                            <a:srgbClr val="000000"/>
                          </a:solidFill>
                          <a:latin typeface="Adobe Caslon Pro" pitchFamily="18" charset="0"/>
                        </a:rPr>
                        <a:t>Responsable</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ES" sz="1200" b="1" i="0" u="none" strike="noStrike" dirty="0">
                          <a:solidFill>
                            <a:srgbClr val="000000"/>
                          </a:solidFill>
                          <a:latin typeface="Adobe Caslon Pro" pitchFamily="18" charset="0"/>
                        </a:rPr>
                        <a:t>Observaciones</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354760">
                <a:tc>
                  <a:txBody>
                    <a:bodyPr/>
                    <a:lstStyle/>
                    <a:p>
                      <a:pPr algn="l" fontAlgn="ctr"/>
                      <a:r>
                        <a:rPr lang="es-ES" sz="1100" b="0" i="0" u="none" strike="noStrike" dirty="0">
                          <a:solidFill>
                            <a:srgbClr val="000000"/>
                          </a:solidFill>
                          <a:latin typeface="Adobe Caslon Pro" pitchFamily="18" charset="0"/>
                        </a:rPr>
                        <a:t>9:30- 11:00 </a:t>
                      </a:r>
                      <a:r>
                        <a:rPr lang="es-ES" sz="1100" b="0" i="0" u="none" strike="noStrike" dirty="0" err="1">
                          <a:solidFill>
                            <a:srgbClr val="000000"/>
                          </a:solidFill>
                          <a:latin typeface="Adobe Caslon Pro" pitchFamily="18" charset="0"/>
                        </a:rPr>
                        <a:t>hrs</a:t>
                      </a:r>
                      <a:r>
                        <a:rPr lang="es-ES" sz="1100" b="0" i="0" u="none" strike="noStrike" dirty="0">
                          <a:solidFill>
                            <a:srgbClr val="000000"/>
                          </a:solidFill>
                          <a:latin typeface="Adobe Caslon Pro" pitchFamily="18" charset="0"/>
                        </a:rPr>
                        <a:t>.</a:t>
                      </a:r>
                    </a:p>
                  </a:txBody>
                  <a:tcPr marL="9466" marR="9466" marT="9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100" b="0" i="0" u="none" strike="noStrike" dirty="0">
                          <a:solidFill>
                            <a:srgbClr val="000000"/>
                          </a:solidFill>
                          <a:latin typeface="Adobe Caslon Pro" pitchFamily="18" charset="0"/>
                        </a:rPr>
                        <a:t>Reunión con el equipo responsable de formular el PIFI y el </a:t>
                      </a:r>
                      <a:r>
                        <a:rPr lang="es-MX" sz="1100" b="0" i="0" u="none" strike="noStrike" dirty="0" err="1">
                          <a:solidFill>
                            <a:srgbClr val="000000"/>
                          </a:solidFill>
                          <a:latin typeface="Adobe Caslon Pro" pitchFamily="18" charset="0"/>
                        </a:rPr>
                        <a:t>ProGES</a:t>
                      </a:r>
                      <a:endParaRPr lang="es-MX" sz="1100" b="0" i="0" u="none" strike="noStrike" dirty="0">
                        <a:solidFill>
                          <a:srgbClr val="000000"/>
                        </a:solidFill>
                        <a:latin typeface="Adobe Caslon Pro" pitchFamily="18" charset="0"/>
                      </a:endParaRPr>
                    </a:p>
                  </a:txBody>
                  <a:tcPr marL="9466" marR="9466" marT="9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100" b="0" i="0" u="none" strike="noStrike" dirty="0">
                          <a:solidFill>
                            <a:srgbClr val="000000"/>
                          </a:solidFill>
                          <a:latin typeface="Adobe Caslon Pro" pitchFamily="18" charset="0"/>
                        </a:rPr>
                        <a:t>Nombre y cargo</a:t>
                      </a:r>
                    </a:p>
                  </a:txBody>
                  <a:tcPr marL="9466" marR="9466" marT="9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100" b="0" i="0" u="none" strike="noStrike" dirty="0">
                          <a:solidFill>
                            <a:srgbClr val="000000"/>
                          </a:solidFill>
                          <a:latin typeface="Adobe Caslon Pro" pitchFamily="18" charset="0"/>
                        </a:rPr>
                        <a:t>Presentación de la situación actual de la institución y principales logros, muestra de las </a:t>
                      </a:r>
                      <a:r>
                        <a:rPr lang="es-MX" sz="1100" b="0" i="0" u="none" strike="noStrike" dirty="0" smtClean="0">
                          <a:solidFill>
                            <a:srgbClr val="000000"/>
                          </a:solidFill>
                          <a:latin typeface="Adobe Caslon Pro" pitchFamily="18" charset="0"/>
                        </a:rPr>
                        <a:t>evidencias</a:t>
                      </a:r>
                      <a:r>
                        <a:rPr lang="es-MX" sz="1100" b="0" i="0" u="none" strike="noStrike" baseline="0" dirty="0" smtClean="0">
                          <a:solidFill>
                            <a:srgbClr val="000000"/>
                          </a:solidFill>
                          <a:latin typeface="Adobe Caslon Pro" pitchFamily="18" charset="0"/>
                        </a:rPr>
                        <a:t> , 20 minutos.</a:t>
                      </a:r>
                    </a:p>
                    <a:p>
                      <a:pPr algn="l" fontAlgn="ctr"/>
                      <a:r>
                        <a:rPr lang="es-MX" sz="1100" b="0" i="0" u="none" strike="noStrike" baseline="0" dirty="0" smtClean="0">
                          <a:solidFill>
                            <a:srgbClr val="000000"/>
                          </a:solidFill>
                          <a:latin typeface="Adobe Caslon Pro" pitchFamily="18" charset="0"/>
                        </a:rPr>
                        <a:t>Preguntas por parte de los evaluadores, participación del equipo y aplicación del instrumento, en lo correspondiente, 60 minutos.</a:t>
                      </a:r>
                    </a:p>
                    <a:p>
                      <a:pPr algn="l" fontAlgn="ctr"/>
                      <a:r>
                        <a:rPr lang="es-MX" sz="1100" b="0" i="0" u="none" strike="noStrike" dirty="0" smtClean="0">
                          <a:solidFill>
                            <a:srgbClr val="000000"/>
                          </a:solidFill>
                          <a:latin typeface="Adobe Caslon Pro" pitchFamily="18" charset="0"/>
                        </a:rPr>
                        <a:t>Cierre de la reunión, 10</a:t>
                      </a:r>
                      <a:r>
                        <a:rPr lang="es-MX" sz="1100" b="0" i="0" u="none" strike="noStrike" baseline="0" dirty="0" smtClean="0">
                          <a:solidFill>
                            <a:srgbClr val="000000"/>
                          </a:solidFill>
                          <a:latin typeface="Adobe Caslon Pro" pitchFamily="18" charset="0"/>
                        </a:rPr>
                        <a:t> minutos</a:t>
                      </a:r>
                      <a:endParaRPr lang="es-MX" sz="1100" b="0" i="0" u="none" strike="noStrike" dirty="0">
                        <a:solidFill>
                          <a:srgbClr val="000000"/>
                        </a:solidFill>
                        <a:latin typeface="Adobe Caslon Pro" pitchFamily="18" charset="0"/>
                      </a:endParaRPr>
                    </a:p>
                  </a:txBody>
                  <a:tcPr marL="9466" marR="9466" marT="9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0080">
                <a:tc>
                  <a:txBody>
                    <a:bodyPr/>
                    <a:lstStyle/>
                    <a:p>
                      <a:pPr algn="l" fontAlgn="ctr"/>
                      <a:r>
                        <a:rPr lang="es-ES" sz="1100" b="0" i="0" u="none" strike="noStrike">
                          <a:solidFill>
                            <a:srgbClr val="000000"/>
                          </a:solidFill>
                          <a:latin typeface="Adobe Caslon Pro" pitchFamily="18" charset="0"/>
                        </a:rPr>
                        <a:t>11:00-11:15 hrs.</a:t>
                      </a:r>
                    </a:p>
                  </a:txBody>
                  <a:tcPr marL="9466" marR="9466" marT="9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100" b="0" i="0" u="none" strike="noStrike" dirty="0">
                          <a:solidFill>
                            <a:srgbClr val="000000"/>
                          </a:solidFill>
                          <a:latin typeface="Adobe Caslon Pro" pitchFamily="18" charset="0"/>
                        </a:rPr>
                        <a:t>Traslado a la primera DES</a:t>
                      </a:r>
                    </a:p>
                  </a:txBody>
                  <a:tcPr marL="9466" marR="9466" marT="9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100" b="0" i="0" u="none" strike="noStrike" dirty="0">
                          <a:solidFill>
                            <a:srgbClr val="000000"/>
                          </a:solidFill>
                          <a:latin typeface="Adobe Caslon Pro" pitchFamily="18" charset="0"/>
                        </a:rPr>
                        <a:t>Nombre y cargo</a:t>
                      </a:r>
                    </a:p>
                  </a:txBody>
                  <a:tcPr marL="9466" marR="9466" marT="9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100" b="0" i="0" u="none" strike="noStrike" dirty="0">
                          <a:solidFill>
                            <a:srgbClr val="000000"/>
                          </a:solidFill>
                          <a:latin typeface="Adobe Caslon Pro" pitchFamily="18" charset="0"/>
                        </a:rPr>
                        <a:t>Se sugiere sea la que se encuentre en el mismo campus que la Rectoría o el campus más cercano. Dependiendo de la distancia se ajustará el tiempo de traslado</a:t>
                      </a:r>
                      <a:r>
                        <a:rPr lang="es-MX" sz="1100" b="0" i="0" u="none" strike="noStrike" dirty="0" smtClean="0">
                          <a:solidFill>
                            <a:srgbClr val="000000"/>
                          </a:solidFill>
                          <a:latin typeface="Adobe Caslon Pro" pitchFamily="18" charset="0"/>
                        </a:rPr>
                        <a:t>.</a:t>
                      </a:r>
                      <a:endParaRPr lang="es-MX" sz="1100" b="0" i="0" u="none" strike="noStrike" dirty="0">
                        <a:solidFill>
                          <a:srgbClr val="000000"/>
                        </a:solidFill>
                        <a:latin typeface="Adobe Caslon Pro" pitchFamily="18" charset="0"/>
                      </a:endParaRPr>
                    </a:p>
                  </a:txBody>
                  <a:tcPr marL="9466" marR="9466" marT="9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2278895386"/>
              </p:ext>
            </p:extLst>
          </p:nvPr>
        </p:nvGraphicFramePr>
        <p:xfrm>
          <a:off x="179512" y="4003596"/>
          <a:ext cx="8640960" cy="2353340"/>
        </p:xfrm>
        <a:graphic>
          <a:graphicData uri="http://schemas.openxmlformats.org/drawingml/2006/table">
            <a:tbl>
              <a:tblPr/>
              <a:tblGrid>
                <a:gridCol w="1072856"/>
                <a:gridCol w="3307971"/>
                <a:gridCol w="1649517"/>
                <a:gridCol w="2610616"/>
              </a:tblGrid>
              <a:tr h="1262571">
                <a:tc>
                  <a:txBody>
                    <a:bodyPr/>
                    <a:lstStyle/>
                    <a:p>
                      <a:pPr algn="l" fontAlgn="ctr"/>
                      <a:r>
                        <a:rPr lang="es-ES" sz="1100" b="0" i="0" u="none" strike="noStrike" dirty="0">
                          <a:solidFill>
                            <a:srgbClr val="000000"/>
                          </a:solidFill>
                          <a:latin typeface="Adobe Caslon Pro" pitchFamily="18" charset="0"/>
                        </a:rPr>
                        <a:t>11:15- 13:15 hrs.</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100" b="0" i="0" u="none" strike="noStrike" dirty="0">
                          <a:solidFill>
                            <a:srgbClr val="000000"/>
                          </a:solidFill>
                          <a:latin typeface="Adobe Caslon Pro" pitchFamily="18" charset="0"/>
                        </a:rPr>
                        <a:t>Reunión con el equipo responsable del </a:t>
                      </a:r>
                      <a:r>
                        <a:rPr lang="es-MX" sz="1100" b="0" i="0" u="none" strike="noStrike" dirty="0" err="1" smtClean="0">
                          <a:solidFill>
                            <a:srgbClr val="000000"/>
                          </a:solidFill>
                          <a:latin typeface="Adobe Caslon Pro" pitchFamily="18" charset="0"/>
                        </a:rPr>
                        <a:t>ProDES</a:t>
                      </a:r>
                      <a:r>
                        <a:rPr lang="es-MX" sz="1100" b="0" i="0" u="none" strike="noStrike" dirty="0" smtClean="0">
                          <a:solidFill>
                            <a:srgbClr val="000000"/>
                          </a:solidFill>
                          <a:latin typeface="Adobe Caslon Pro" pitchFamily="18" charset="0"/>
                        </a:rPr>
                        <a:t> 1</a:t>
                      </a:r>
                      <a:endParaRPr lang="es-MX" sz="1100" b="0" i="0" u="none" strike="noStrike" dirty="0">
                        <a:solidFill>
                          <a:srgbClr val="000000"/>
                        </a:solidFill>
                        <a:latin typeface="Adobe Caslon Pro" pitchFamily="18" charset="0"/>
                      </a:endParaRP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100" b="0" i="0" u="none" strike="noStrike" dirty="0">
                          <a:solidFill>
                            <a:srgbClr val="000000"/>
                          </a:solidFill>
                          <a:latin typeface="Adobe Caslon Pro" pitchFamily="18" charset="0"/>
                        </a:rPr>
                        <a:t>Nombre y cargo</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100" b="0" i="0" u="none" strike="noStrike" dirty="0">
                          <a:solidFill>
                            <a:srgbClr val="000000"/>
                          </a:solidFill>
                          <a:latin typeface="Adobe Caslon Pro" pitchFamily="18" charset="0"/>
                        </a:rPr>
                        <a:t>Participan: Profesores, estudiantes y personal directivo.</a:t>
                      </a:r>
                      <a:br>
                        <a:rPr lang="es-MX" sz="1100" b="0" i="0" u="none" strike="noStrike" dirty="0">
                          <a:solidFill>
                            <a:srgbClr val="000000"/>
                          </a:solidFill>
                          <a:latin typeface="Adobe Caslon Pro" pitchFamily="18" charset="0"/>
                        </a:rPr>
                      </a:br>
                      <a:r>
                        <a:rPr lang="es-MX" sz="1100" b="0" i="0" u="none" strike="noStrike" dirty="0">
                          <a:solidFill>
                            <a:srgbClr val="000000"/>
                          </a:solidFill>
                          <a:latin typeface="Adobe Caslon Pro" pitchFamily="18" charset="0"/>
                        </a:rPr>
                        <a:t>Presentación de la situación actual de la DES y principales logros, muestra de las </a:t>
                      </a:r>
                      <a:r>
                        <a:rPr lang="es-MX" sz="1100" b="0" i="0" u="none" strike="noStrike" dirty="0" smtClean="0">
                          <a:solidFill>
                            <a:srgbClr val="000000"/>
                          </a:solidFill>
                          <a:latin typeface="Adobe Caslon Pro" pitchFamily="18" charset="0"/>
                        </a:rPr>
                        <a:t>evidencias</a:t>
                      </a:r>
                      <a:r>
                        <a:rPr lang="es-MX" sz="1100" b="0" i="0" u="none" strike="noStrike" baseline="0" dirty="0" smtClean="0">
                          <a:solidFill>
                            <a:srgbClr val="000000"/>
                          </a:solidFill>
                          <a:latin typeface="Adobe Caslon Pro" pitchFamily="18" charset="0"/>
                        </a:rPr>
                        <a:t> por parte del personal directivo, 20 minutos.</a:t>
                      </a:r>
                    </a:p>
                    <a:p>
                      <a:pPr algn="l" fontAlgn="ctr"/>
                      <a:r>
                        <a:rPr lang="es-MX" sz="1100" b="0" i="0" u="none" strike="noStrike" dirty="0" smtClean="0">
                          <a:solidFill>
                            <a:srgbClr val="000000"/>
                          </a:solidFill>
                          <a:latin typeface="Adobe Caslon Pro" pitchFamily="18" charset="0"/>
                        </a:rPr>
                        <a:t>Participación de los profesores y estudiantes </a:t>
                      </a:r>
                      <a:r>
                        <a:rPr lang="es-MX" sz="1100" b="0" i="0" u="none" strike="noStrike" baseline="0" dirty="0" smtClean="0">
                          <a:solidFill>
                            <a:srgbClr val="000000"/>
                          </a:solidFill>
                          <a:latin typeface="Adobe Caslon Pro" pitchFamily="18" charset="0"/>
                        </a:rPr>
                        <a:t>Preguntas por parte de los evaluadores, y aplicación del instrumento, en lo correspondiente</a:t>
                      </a:r>
                      <a:r>
                        <a:rPr lang="es-MX" sz="1100" b="0" i="0" u="none" strike="noStrike" dirty="0" smtClean="0">
                          <a:solidFill>
                            <a:srgbClr val="000000"/>
                          </a:solidFill>
                          <a:latin typeface="Adobe Caslon Pro" pitchFamily="18" charset="0"/>
                        </a:rPr>
                        <a:t>,</a:t>
                      </a:r>
                      <a:r>
                        <a:rPr lang="es-MX" sz="1100" b="0" i="0" u="none" strike="noStrike" baseline="0" dirty="0" smtClean="0">
                          <a:solidFill>
                            <a:srgbClr val="000000"/>
                          </a:solidFill>
                          <a:latin typeface="Adobe Caslon Pro" pitchFamily="18" charset="0"/>
                        </a:rPr>
                        <a:t> 70 minutos</a:t>
                      </a:r>
                      <a:endParaRPr lang="es-MX" sz="1100" b="0" i="0" u="none" strike="noStrike" dirty="0" smtClean="0">
                        <a:solidFill>
                          <a:srgbClr val="000000"/>
                        </a:solidFill>
                        <a:latin typeface="Adobe Caslon Pro" pitchFamily="18" charset="0"/>
                      </a:endParaRPr>
                    </a:p>
                    <a:p>
                      <a:pPr algn="l" fontAlgn="ctr"/>
                      <a:r>
                        <a:rPr lang="es-MX" sz="1100" b="0" i="0" u="none" strike="noStrike" dirty="0" smtClean="0">
                          <a:solidFill>
                            <a:srgbClr val="000000"/>
                          </a:solidFill>
                          <a:latin typeface="Adobe Caslon Pro" pitchFamily="18" charset="0"/>
                        </a:rPr>
                        <a:t>En </a:t>
                      </a:r>
                      <a:r>
                        <a:rPr lang="es-MX" sz="1100" b="0" i="0" u="none" strike="noStrike" dirty="0">
                          <a:solidFill>
                            <a:srgbClr val="000000"/>
                          </a:solidFill>
                          <a:latin typeface="Adobe Caslon Pro" pitchFamily="18" charset="0"/>
                        </a:rPr>
                        <a:t>su caso, visita a los laboratorios </a:t>
                      </a:r>
                      <a:r>
                        <a:rPr lang="es-MX" sz="1100" b="0" i="0" u="none" strike="noStrike" dirty="0" smtClean="0">
                          <a:solidFill>
                            <a:srgbClr val="000000"/>
                          </a:solidFill>
                          <a:latin typeface="Adobe Caslon Pro" pitchFamily="18" charset="0"/>
                        </a:rPr>
                        <a:t>, bibliotecas, centro de cómputo, entre otros, equipados </a:t>
                      </a:r>
                      <a:r>
                        <a:rPr lang="es-MX" sz="1100" b="0" i="0" u="none" strike="noStrike" dirty="0">
                          <a:solidFill>
                            <a:srgbClr val="000000"/>
                          </a:solidFill>
                          <a:latin typeface="Adobe Caslon Pro" pitchFamily="18" charset="0"/>
                        </a:rPr>
                        <a:t>con recursos del PIFI. Evidencia de que el equipo fue adquirido con estos </a:t>
                      </a:r>
                      <a:r>
                        <a:rPr lang="es-MX" sz="1100" b="0" i="0" u="none" strike="noStrike" dirty="0" smtClean="0">
                          <a:solidFill>
                            <a:srgbClr val="000000"/>
                          </a:solidFill>
                          <a:latin typeface="Adobe Caslon Pro" pitchFamily="18" charset="0"/>
                        </a:rPr>
                        <a:t>recursos,</a:t>
                      </a:r>
                      <a:r>
                        <a:rPr lang="es-MX" sz="1100" b="0" i="0" u="none" strike="noStrike" baseline="0" dirty="0" smtClean="0">
                          <a:solidFill>
                            <a:srgbClr val="000000"/>
                          </a:solidFill>
                          <a:latin typeface="Adobe Caslon Pro" pitchFamily="18" charset="0"/>
                        </a:rPr>
                        <a:t> 30 minutos</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659953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130" y="61840"/>
            <a:ext cx="9144129" cy="1362809"/>
          </a:xfrm>
        </p:spPr>
        <p:txBody>
          <a:bodyPr>
            <a:noAutofit/>
          </a:bodyPr>
          <a:lstStyle/>
          <a:p>
            <a:pPr algn="l"/>
            <a:r>
              <a:rPr lang="es-MX" sz="3000" dirty="0" smtClean="0">
                <a:latin typeface="Adobe Caslon Pro" pitchFamily="18" charset="0"/>
              </a:rPr>
              <a:t>VII. AGENDA DE TRABAJO</a:t>
            </a:r>
            <a:endParaRPr lang="es-MX" sz="3000" dirty="0">
              <a:latin typeface="Adobe Caslon Pro" pitchFamily="18" charset="0"/>
            </a:endParaRPr>
          </a:p>
        </p:txBody>
      </p:sp>
      <p:graphicFrame>
        <p:nvGraphicFramePr>
          <p:cNvPr id="7" name="6 Tabla"/>
          <p:cNvGraphicFramePr>
            <a:graphicFrameLocks noGrp="1"/>
          </p:cNvGraphicFramePr>
          <p:nvPr>
            <p:extLst>
              <p:ext uri="{D42A27DB-BD31-4B8C-83A1-F6EECF244321}">
                <p14:modId xmlns:p14="http://schemas.microsoft.com/office/powerpoint/2010/main" val="1945309015"/>
              </p:ext>
            </p:extLst>
          </p:nvPr>
        </p:nvGraphicFramePr>
        <p:xfrm>
          <a:off x="179512" y="1498176"/>
          <a:ext cx="8640961" cy="432048"/>
        </p:xfrm>
        <a:graphic>
          <a:graphicData uri="http://schemas.openxmlformats.org/drawingml/2006/table">
            <a:tbl>
              <a:tblPr/>
              <a:tblGrid>
                <a:gridCol w="1072856"/>
                <a:gridCol w="3307972"/>
                <a:gridCol w="1649516"/>
                <a:gridCol w="2610617"/>
              </a:tblGrid>
              <a:tr h="150629">
                <a:tc gridSpan="2">
                  <a:txBody>
                    <a:bodyPr/>
                    <a:lstStyle/>
                    <a:p>
                      <a:pPr algn="l" fontAlgn="b"/>
                      <a:r>
                        <a:rPr lang="es-MX" sz="1000" b="0" i="0" u="none" strike="noStrike" dirty="0">
                          <a:solidFill>
                            <a:srgbClr val="000000"/>
                          </a:solidFill>
                          <a:latin typeface="Adobe Caslon Pro" pitchFamily="18" charset="0"/>
                        </a:rPr>
                        <a:t>Fecha: </a:t>
                      </a:r>
                      <a:r>
                        <a:rPr lang="es-MX" sz="1000" b="0" i="0" u="none" strike="noStrike" dirty="0" smtClean="0">
                          <a:solidFill>
                            <a:srgbClr val="000000"/>
                          </a:solidFill>
                          <a:latin typeface="Adobe Caslon Pro" pitchFamily="18" charset="0"/>
                        </a:rPr>
                        <a:t>23 de mayo de  2013</a:t>
                      </a:r>
                      <a:endParaRPr lang="es-MX" sz="1000" b="0" i="0" u="none" strike="noStrike" dirty="0">
                        <a:solidFill>
                          <a:srgbClr val="000000"/>
                        </a:solidFill>
                        <a:latin typeface="Adobe Caslon Pro" pitchFamily="18" charset="0"/>
                      </a:endParaRPr>
                    </a:p>
                  </a:txBody>
                  <a:tcPr marL="9466" marR="9466" marT="9466"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fontAlgn="b"/>
                      <a:endParaRPr lang="es-ES" sz="1000" b="0" i="0" u="none" strike="noStrike">
                        <a:solidFill>
                          <a:srgbClr val="000000"/>
                        </a:solidFill>
                        <a:latin typeface="Adobe Caslon Pro" pitchFamily="18" charset="0"/>
                      </a:endParaRPr>
                    </a:p>
                  </a:txBody>
                  <a:tcPr marL="9466" marR="9466" marT="946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S" sz="1000" b="0" i="0" u="none" strike="noStrike" dirty="0">
                        <a:solidFill>
                          <a:srgbClr val="000000"/>
                        </a:solidFill>
                        <a:latin typeface="Adobe Caslon Pro" pitchFamily="18" charset="0"/>
                      </a:endParaRPr>
                    </a:p>
                  </a:txBody>
                  <a:tcPr marL="9466" marR="9466" marT="9466" marB="0" anchor="b">
                    <a:lnL>
                      <a:noFill/>
                    </a:lnL>
                    <a:lnR>
                      <a:noFill/>
                    </a:lnR>
                    <a:lnT>
                      <a:noFill/>
                    </a:lnT>
                    <a:lnB w="6350" cap="flat" cmpd="sng" algn="ctr">
                      <a:solidFill>
                        <a:srgbClr val="000000"/>
                      </a:solidFill>
                      <a:prstDash val="solid"/>
                      <a:round/>
                      <a:headEnd type="none" w="med" len="med"/>
                      <a:tailEnd type="none" w="med" len="med"/>
                    </a:lnB>
                  </a:tcPr>
                </a:tc>
              </a:tr>
              <a:tr h="270182">
                <a:tc>
                  <a:txBody>
                    <a:bodyPr/>
                    <a:lstStyle/>
                    <a:p>
                      <a:pPr algn="ctr" fontAlgn="b"/>
                      <a:r>
                        <a:rPr lang="es-ES" sz="1200" b="1" i="0" u="none" strike="noStrike">
                          <a:solidFill>
                            <a:srgbClr val="000000"/>
                          </a:solidFill>
                          <a:latin typeface="Adobe Caslon Pro" pitchFamily="18" charset="0"/>
                        </a:rPr>
                        <a:t>Hora</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ES" sz="1200" b="1" i="0" u="none" strike="noStrike" dirty="0">
                          <a:solidFill>
                            <a:srgbClr val="000000"/>
                          </a:solidFill>
                          <a:latin typeface="Adobe Caslon Pro" pitchFamily="18" charset="0"/>
                        </a:rPr>
                        <a:t>Actividad</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ES" sz="1200" b="1" i="0" u="none" strike="noStrike">
                          <a:solidFill>
                            <a:srgbClr val="000000"/>
                          </a:solidFill>
                          <a:latin typeface="Adobe Caslon Pro" pitchFamily="18" charset="0"/>
                        </a:rPr>
                        <a:t>Responsable</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ES" sz="1200" b="1" i="0" u="none" strike="noStrike" dirty="0">
                          <a:solidFill>
                            <a:srgbClr val="000000"/>
                          </a:solidFill>
                          <a:latin typeface="Adobe Caslon Pro" pitchFamily="18" charset="0"/>
                        </a:rPr>
                        <a:t>Observaciones</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1248311824"/>
              </p:ext>
            </p:extLst>
          </p:nvPr>
        </p:nvGraphicFramePr>
        <p:xfrm>
          <a:off x="179512" y="1928756"/>
          <a:ext cx="8640960" cy="3277842"/>
        </p:xfrm>
        <a:graphic>
          <a:graphicData uri="http://schemas.openxmlformats.org/drawingml/2006/table">
            <a:tbl>
              <a:tblPr/>
              <a:tblGrid>
                <a:gridCol w="1072856"/>
                <a:gridCol w="3307971"/>
                <a:gridCol w="1649517"/>
                <a:gridCol w="2610616"/>
              </a:tblGrid>
              <a:tr h="651916">
                <a:tc>
                  <a:txBody>
                    <a:bodyPr/>
                    <a:lstStyle/>
                    <a:p>
                      <a:pPr algn="l" fontAlgn="ctr"/>
                      <a:r>
                        <a:rPr lang="es-ES" sz="1100" b="0" i="0" u="none" strike="noStrike" dirty="0">
                          <a:solidFill>
                            <a:srgbClr val="000000"/>
                          </a:solidFill>
                          <a:latin typeface="Adobe Caslon Pro" pitchFamily="18" charset="0"/>
                        </a:rPr>
                        <a:t>13:15-13:30 </a:t>
                      </a:r>
                      <a:r>
                        <a:rPr lang="es-ES" sz="1100" b="0" i="0" u="none" strike="noStrike" dirty="0" err="1">
                          <a:solidFill>
                            <a:srgbClr val="000000"/>
                          </a:solidFill>
                          <a:latin typeface="Adobe Caslon Pro" pitchFamily="18" charset="0"/>
                        </a:rPr>
                        <a:t>hrs</a:t>
                      </a:r>
                      <a:r>
                        <a:rPr lang="es-ES" sz="1100" b="0" i="0" u="none" strike="noStrike" dirty="0">
                          <a:solidFill>
                            <a:srgbClr val="000000"/>
                          </a:solidFill>
                          <a:latin typeface="Adobe Caslon Pro" pitchFamily="18" charset="0"/>
                        </a:rPr>
                        <a:t>.</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100" b="0" i="0" u="none" strike="noStrike">
                          <a:solidFill>
                            <a:srgbClr val="000000"/>
                          </a:solidFill>
                          <a:latin typeface="Adobe Caslon Pro" pitchFamily="18" charset="0"/>
                        </a:rPr>
                        <a:t>Traslado a la segunda DES</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100" b="0" i="0" u="none" strike="noStrike">
                          <a:solidFill>
                            <a:srgbClr val="000000"/>
                          </a:solidFill>
                          <a:latin typeface="Adobe Caslon Pro" pitchFamily="18" charset="0"/>
                        </a:rPr>
                        <a:t>Nombre y cargo</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100" b="0" i="0" u="none" strike="noStrike" dirty="0">
                          <a:solidFill>
                            <a:srgbClr val="000000"/>
                          </a:solidFill>
                          <a:latin typeface="Adobe Caslon Pro" pitchFamily="18" charset="0"/>
                        </a:rPr>
                        <a:t>Se sugiere sea la que se encuentre en el mismo campus que la Rectoría o el campus más cercano. Dependiendo de la distancia se ajustará el tiempo de traslado</a:t>
                      </a:r>
                      <a:r>
                        <a:rPr lang="es-MX" sz="1100" b="0" i="0" u="none" strike="noStrike" dirty="0" smtClean="0">
                          <a:solidFill>
                            <a:srgbClr val="000000"/>
                          </a:solidFill>
                          <a:latin typeface="Adobe Caslon Pro" pitchFamily="18" charset="0"/>
                        </a:rPr>
                        <a:t>.</a:t>
                      </a:r>
                      <a:endParaRPr lang="es-MX" sz="1100" b="0" i="0" u="none" strike="noStrike" dirty="0">
                        <a:solidFill>
                          <a:srgbClr val="000000"/>
                        </a:solidFill>
                        <a:latin typeface="Adobe Caslon Pro" pitchFamily="18" charset="0"/>
                      </a:endParaRP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1596">
                <a:tc>
                  <a:txBody>
                    <a:bodyPr/>
                    <a:lstStyle/>
                    <a:p>
                      <a:pPr algn="l" fontAlgn="ctr"/>
                      <a:r>
                        <a:rPr lang="es-ES" sz="1100" b="0" i="0" u="none" strike="noStrike">
                          <a:solidFill>
                            <a:srgbClr val="000000"/>
                          </a:solidFill>
                          <a:latin typeface="Adobe Caslon Pro" pitchFamily="18" charset="0"/>
                        </a:rPr>
                        <a:t>13:30-15:30 hrs.</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100" b="0" i="0" u="none" strike="noStrike" dirty="0">
                          <a:solidFill>
                            <a:srgbClr val="000000"/>
                          </a:solidFill>
                          <a:latin typeface="Adobe Caslon Pro" pitchFamily="18" charset="0"/>
                        </a:rPr>
                        <a:t>Reunión con el equipo responsable del </a:t>
                      </a:r>
                      <a:r>
                        <a:rPr lang="es-MX" sz="1100" b="0" i="0" u="none" strike="noStrike" dirty="0" err="1" smtClean="0">
                          <a:solidFill>
                            <a:srgbClr val="000000"/>
                          </a:solidFill>
                          <a:latin typeface="Adobe Caslon Pro" pitchFamily="18" charset="0"/>
                        </a:rPr>
                        <a:t>ProDES</a:t>
                      </a:r>
                      <a:r>
                        <a:rPr lang="es-MX" sz="1100" b="0" i="0" u="none" strike="noStrike" dirty="0" smtClean="0">
                          <a:solidFill>
                            <a:srgbClr val="000000"/>
                          </a:solidFill>
                          <a:latin typeface="Adobe Caslon Pro" pitchFamily="18" charset="0"/>
                        </a:rPr>
                        <a:t> 2</a:t>
                      </a:r>
                      <a:endParaRPr lang="es-MX" sz="1100" b="0" i="0" u="none" strike="noStrike" dirty="0">
                        <a:solidFill>
                          <a:srgbClr val="000000"/>
                        </a:solidFill>
                        <a:latin typeface="Adobe Caslon Pro" pitchFamily="18" charset="0"/>
                      </a:endParaRP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100" b="0" i="0" u="none" strike="noStrike">
                          <a:solidFill>
                            <a:srgbClr val="000000"/>
                          </a:solidFill>
                          <a:latin typeface="Adobe Caslon Pro" pitchFamily="18" charset="0"/>
                        </a:rPr>
                        <a:t>Nombre y cargo</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100" b="0" i="0" u="none" strike="noStrike" dirty="0" smtClean="0">
                          <a:solidFill>
                            <a:srgbClr val="000000"/>
                          </a:solidFill>
                          <a:latin typeface="Adobe Caslon Pro" pitchFamily="18" charset="0"/>
                        </a:rPr>
                        <a:t>Participan: Profesores, estudiantes y personal directivo.</a:t>
                      </a:r>
                      <a:br>
                        <a:rPr lang="es-MX" sz="1100" b="0" i="0" u="none" strike="noStrike" dirty="0" smtClean="0">
                          <a:solidFill>
                            <a:srgbClr val="000000"/>
                          </a:solidFill>
                          <a:latin typeface="Adobe Caslon Pro" pitchFamily="18" charset="0"/>
                        </a:rPr>
                      </a:br>
                      <a:r>
                        <a:rPr lang="es-MX" sz="1100" b="0" i="0" u="none" strike="noStrike" dirty="0" smtClean="0">
                          <a:solidFill>
                            <a:srgbClr val="000000"/>
                          </a:solidFill>
                          <a:latin typeface="Adobe Caslon Pro" pitchFamily="18" charset="0"/>
                        </a:rPr>
                        <a:t>Presentación de la situación actual de la DES y principales logros, muestra de las evidencias</a:t>
                      </a:r>
                      <a:r>
                        <a:rPr lang="es-MX" sz="1100" b="0" i="0" u="none" strike="noStrike" baseline="0" dirty="0" smtClean="0">
                          <a:solidFill>
                            <a:srgbClr val="000000"/>
                          </a:solidFill>
                          <a:latin typeface="Adobe Caslon Pro" pitchFamily="18" charset="0"/>
                        </a:rPr>
                        <a:t> por parte del personal directivo, 20 minutos.</a:t>
                      </a:r>
                    </a:p>
                    <a:p>
                      <a:pPr algn="l" fontAlgn="ctr"/>
                      <a:r>
                        <a:rPr lang="es-MX" sz="1100" b="0" i="0" u="none" strike="noStrike" dirty="0" smtClean="0">
                          <a:solidFill>
                            <a:srgbClr val="000000"/>
                          </a:solidFill>
                          <a:latin typeface="Adobe Caslon Pro" pitchFamily="18" charset="0"/>
                        </a:rPr>
                        <a:t>Participación de los profesores y estudiantes </a:t>
                      </a:r>
                      <a:r>
                        <a:rPr lang="es-MX" sz="1100" b="0" i="0" u="none" strike="noStrike" baseline="0" dirty="0" smtClean="0">
                          <a:solidFill>
                            <a:srgbClr val="000000"/>
                          </a:solidFill>
                          <a:latin typeface="Adobe Caslon Pro" pitchFamily="18" charset="0"/>
                        </a:rPr>
                        <a:t>Preguntas por parte de los evaluadores, y aplicación del instrumento, en lo correspondiente</a:t>
                      </a:r>
                      <a:r>
                        <a:rPr lang="es-MX" sz="1100" b="0" i="0" u="none" strike="noStrike" dirty="0" smtClean="0">
                          <a:solidFill>
                            <a:srgbClr val="000000"/>
                          </a:solidFill>
                          <a:latin typeface="Adobe Caslon Pro" pitchFamily="18" charset="0"/>
                        </a:rPr>
                        <a:t>,</a:t>
                      </a:r>
                      <a:r>
                        <a:rPr lang="es-MX" sz="1100" b="0" i="0" u="none" strike="noStrike" baseline="0" dirty="0" smtClean="0">
                          <a:solidFill>
                            <a:srgbClr val="000000"/>
                          </a:solidFill>
                          <a:latin typeface="Adobe Caslon Pro" pitchFamily="18" charset="0"/>
                        </a:rPr>
                        <a:t> 70 minutos</a:t>
                      </a:r>
                      <a:endParaRPr lang="es-MX" sz="1100" b="0" i="0" u="none" strike="noStrike" dirty="0" smtClean="0">
                        <a:solidFill>
                          <a:srgbClr val="000000"/>
                        </a:solidFill>
                        <a:latin typeface="Adobe Caslon Pro" pitchFamily="18" charset="0"/>
                      </a:endParaRPr>
                    </a:p>
                    <a:p>
                      <a:pPr algn="l" fontAlgn="ctr"/>
                      <a:r>
                        <a:rPr lang="es-MX" sz="1100" b="0" i="0" u="none" strike="noStrike" dirty="0" smtClean="0">
                          <a:solidFill>
                            <a:srgbClr val="000000"/>
                          </a:solidFill>
                          <a:latin typeface="Adobe Caslon Pro" pitchFamily="18" charset="0"/>
                        </a:rPr>
                        <a:t>En su caso, visita a los laboratorios , bibliotecas, centro de cómputo, entre otros, equipados con recursos del PIFI. Evidencia de que el equipo fue adquirido con estos recursos,</a:t>
                      </a:r>
                      <a:r>
                        <a:rPr lang="es-MX" sz="1100" b="0" i="0" u="none" strike="noStrike" baseline="0" dirty="0" smtClean="0">
                          <a:solidFill>
                            <a:srgbClr val="000000"/>
                          </a:solidFill>
                          <a:latin typeface="Adobe Caslon Pro" pitchFamily="18" charset="0"/>
                        </a:rPr>
                        <a:t> 30 minutos.</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562">
                <a:tc>
                  <a:txBody>
                    <a:bodyPr/>
                    <a:lstStyle/>
                    <a:p>
                      <a:pPr algn="l" fontAlgn="ctr"/>
                      <a:r>
                        <a:rPr lang="es-ES" sz="1100" b="0" i="0" u="none" strike="noStrike">
                          <a:solidFill>
                            <a:srgbClr val="000000"/>
                          </a:solidFill>
                          <a:latin typeface="Adobe Caslon Pro" pitchFamily="18" charset="0"/>
                        </a:rPr>
                        <a:t>15:30-17:00 hrs.</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s-MX" sz="1100" b="0" i="0" u="none" strike="noStrike" dirty="0">
                          <a:solidFill>
                            <a:srgbClr val="000000"/>
                          </a:solidFill>
                          <a:latin typeface="Adobe Caslon Pro" pitchFamily="18" charset="0"/>
                        </a:rPr>
                        <a:t>COMIDA y traslado a la tercera DES</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bl>
          </a:graphicData>
        </a:graphic>
      </p:graphicFrame>
    </p:spTree>
    <p:extLst>
      <p:ext uri="{BB962C8B-B14F-4D97-AF65-F5344CB8AC3E}">
        <p14:creationId xmlns:p14="http://schemas.microsoft.com/office/powerpoint/2010/main" val="16262140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130" y="61840"/>
            <a:ext cx="9144129" cy="1362809"/>
          </a:xfrm>
        </p:spPr>
        <p:txBody>
          <a:bodyPr>
            <a:noAutofit/>
          </a:bodyPr>
          <a:lstStyle/>
          <a:p>
            <a:pPr algn="l"/>
            <a:r>
              <a:rPr lang="es-MX" sz="3000" dirty="0" smtClean="0">
                <a:latin typeface="Adobe Caslon Pro" pitchFamily="18" charset="0"/>
              </a:rPr>
              <a:t>VII. AGENDA DE TRABAJO</a:t>
            </a:r>
            <a:endParaRPr lang="es-MX" sz="3000" dirty="0">
              <a:latin typeface="Adobe Caslon Pro" pitchFamily="18" charset="0"/>
            </a:endParaRPr>
          </a:p>
        </p:txBody>
      </p:sp>
      <p:graphicFrame>
        <p:nvGraphicFramePr>
          <p:cNvPr id="7" name="6 Tabla"/>
          <p:cNvGraphicFramePr>
            <a:graphicFrameLocks noGrp="1"/>
          </p:cNvGraphicFramePr>
          <p:nvPr>
            <p:extLst>
              <p:ext uri="{D42A27DB-BD31-4B8C-83A1-F6EECF244321}">
                <p14:modId xmlns:p14="http://schemas.microsoft.com/office/powerpoint/2010/main" val="826544179"/>
              </p:ext>
            </p:extLst>
          </p:nvPr>
        </p:nvGraphicFramePr>
        <p:xfrm>
          <a:off x="179512" y="1498176"/>
          <a:ext cx="8640961" cy="432048"/>
        </p:xfrm>
        <a:graphic>
          <a:graphicData uri="http://schemas.openxmlformats.org/drawingml/2006/table">
            <a:tbl>
              <a:tblPr/>
              <a:tblGrid>
                <a:gridCol w="1072856"/>
                <a:gridCol w="3307972"/>
                <a:gridCol w="1649516"/>
                <a:gridCol w="2610617"/>
              </a:tblGrid>
              <a:tr h="150629">
                <a:tc gridSpan="2">
                  <a:txBody>
                    <a:bodyPr/>
                    <a:lstStyle/>
                    <a:p>
                      <a:pPr algn="l" fontAlgn="b"/>
                      <a:r>
                        <a:rPr lang="es-MX" sz="1000" b="0" i="0" u="none" strike="noStrike" dirty="0">
                          <a:solidFill>
                            <a:srgbClr val="000000"/>
                          </a:solidFill>
                          <a:latin typeface="Adobe Caslon Pro" pitchFamily="18" charset="0"/>
                        </a:rPr>
                        <a:t>Fecha: </a:t>
                      </a:r>
                      <a:r>
                        <a:rPr lang="es-MX" sz="1000" b="0" i="0" u="none" strike="noStrike" dirty="0" smtClean="0">
                          <a:solidFill>
                            <a:srgbClr val="000000"/>
                          </a:solidFill>
                          <a:latin typeface="Adobe Caslon Pro" pitchFamily="18" charset="0"/>
                        </a:rPr>
                        <a:t>23 de mayo de  2013</a:t>
                      </a:r>
                      <a:endParaRPr lang="es-MX" sz="1000" b="0" i="0" u="none" strike="noStrike" dirty="0">
                        <a:solidFill>
                          <a:srgbClr val="000000"/>
                        </a:solidFill>
                        <a:latin typeface="Adobe Caslon Pro" pitchFamily="18" charset="0"/>
                      </a:endParaRPr>
                    </a:p>
                  </a:txBody>
                  <a:tcPr marL="9466" marR="9466" marT="9466"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fontAlgn="b"/>
                      <a:endParaRPr lang="es-ES" sz="1000" b="0" i="0" u="none" strike="noStrike">
                        <a:solidFill>
                          <a:srgbClr val="000000"/>
                        </a:solidFill>
                        <a:latin typeface="Adobe Caslon Pro" pitchFamily="18" charset="0"/>
                      </a:endParaRPr>
                    </a:p>
                  </a:txBody>
                  <a:tcPr marL="9466" marR="9466" marT="946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S" sz="1000" b="0" i="0" u="none" strike="noStrike" dirty="0">
                        <a:solidFill>
                          <a:srgbClr val="000000"/>
                        </a:solidFill>
                        <a:latin typeface="Adobe Caslon Pro" pitchFamily="18" charset="0"/>
                      </a:endParaRPr>
                    </a:p>
                  </a:txBody>
                  <a:tcPr marL="9466" marR="9466" marT="9466" marB="0" anchor="b">
                    <a:lnL>
                      <a:noFill/>
                    </a:lnL>
                    <a:lnR>
                      <a:noFill/>
                    </a:lnR>
                    <a:lnT>
                      <a:noFill/>
                    </a:lnT>
                    <a:lnB w="6350" cap="flat" cmpd="sng" algn="ctr">
                      <a:solidFill>
                        <a:srgbClr val="000000"/>
                      </a:solidFill>
                      <a:prstDash val="solid"/>
                      <a:round/>
                      <a:headEnd type="none" w="med" len="med"/>
                      <a:tailEnd type="none" w="med" len="med"/>
                    </a:lnB>
                  </a:tcPr>
                </a:tc>
              </a:tr>
              <a:tr h="270182">
                <a:tc>
                  <a:txBody>
                    <a:bodyPr/>
                    <a:lstStyle/>
                    <a:p>
                      <a:pPr algn="ctr" fontAlgn="b"/>
                      <a:r>
                        <a:rPr lang="es-ES" sz="1200" b="1" i="0" u="none" strike="noStrike" dirty="0">
                          <a:solidFill>
                            <a:srgbClr val="000000"/>
                          </a:solidFill>
                          <a:latin typeface="Adobe Caslon Pro" pitchFamily="18" charset="0"/>
                        </a:rPr>
                        <a:t>Hora</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ES" sz="1200" b="1" i="0" u="none" strike="noStrike" dirty="0">
                          <a:solidFill>
                            <a:srgbClr val="000000"/>
                          </a:solidFill>
                          <a:latin typeface="Adobe Caslon Pro" pitchFamily="18" charset="0"/>
                        </a:rPr>
                        <a:t>Actividad</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ES" sz="1200" b="1" i="0" u="none" strike="noStrike">
                          <a:solidFill>
                            <a:srgbClr val="000000"/>
                          </a:solidFill>
                          <a:latin typeface="Adobe Caslon Pro" pitchFamily="18" charset="0"/>
                        </a:rPr>
                        <a:t>Responsable</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ES" sz="1200" b="1" i="0" u="none" strike="noStrike" dirty="0">
                          <a:solidFill>
                            <a:srgbClr val="000000"/>
                          </a:solidFill>
                          <a:latin typeface="Adobe Caslon Pro" pitchFamily="18" charset="0"/>
                        </a:rPr>
                        <a:t>Observaciones</a:t>
                      </a:r>
                    </a:p>
                  </a:txBody>
                  <a:tcPr marL="9466" marR="9466" marT="9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4062812177"/>
              </p:ext>
            </p:extLst>
          </p:nvPr>
        </p:nvGraphicFramePr>
        <p:xfrm>
          <a:off x="179512" y="1928756"/>
          <a:ext cx="8640960" cy="2972246"/>
        </p:xfrm>
        <a:graphic>
          <a:graphicData uri="http://schemas.openxmlformats.org/drawingml/2006/table">
            <a:tbl>
              <a:tblPr/>
              <a:tblGrid>
                <a:gridCol w="1072856"/>
                <a:gridCol w="3307971"/>
                <a:gridCol w="1649517"/>
                <a:gridCol w="2610616"/>
              </a:tblGrid>
              <a:tr h="1114032">
                <a:tc>
                  <a:txBody>
                    <a:bodyPr/>
                    <a:lstStyle/>
                    <a:p>
                      <a:pPr algn="l" fontAlgn="ctr"/>
                      <a:r>
                        <a:rPr lang="es-ES" sz="1100" b="0" i="0" u="none" strike="noStrike" dirty="0">
                          <a:solidFill>
                            <a:srgbClr val="000000"/>
                          </a:solidFill>
                          <a:latin typeface="Adobe Caslon Pro" pitchFamily="18" charset="0"/>
                        </a:rPr>
                        <a:t>17:00-19:00 </a:t>
                      </a:r>
                      <a:r>
                        <a:rPr lang="es-ES" sz="1100" b="0" i="0" u="none" strike="noStrike" dirty="0" err="1">
                          <a:solidFill>
                            <a:srgbClr val="000000"/>
                          </a:solidFill>
                          <a:latin typeface="Adobe Caslon Pro" pitchFamily="18" charset="0"/>
                        </a:rPr>
                        <a:t>hrs</a:t>
                      </a:r>
                      <a:r>
                        <a:rPr lang="es-ES" sz="1100" b="0" i="0" u="none" strike="noStrike" dirty="0">
                          <a:solidFill>
                            <a:srgbClr val="000000"/>
                          </a:solidFill>
                          <a:latin typeface="Adobe Caslon Pro" pitchFamily="18" charset="0"/>
                        </a:rPr>
                        <a:t>.</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100" b="0" i="0" u="none" strike="noStrike" dirty="0">
                          <a:solidFill>
                            <a:srgbClr val="000000"/>
                          </a:solidFill>
                          <a:latin typeface="Adobe Caslon Pro" pitchFamily="18" charset="0"/>
                        </a:rPr>
                        <a:t>Reunión con el equipo responsable del </a:t>
                      </a:r>
                      <a:r>
                        <a:rPr lang="es-MX" sz="1100" b="0" i="0" u="none" strike="noStrike" dirty="0" err="1" smtClean="0">
                          <a:solidFill>
                            <a:srgbClr val="000000"/>
                          </a:solidFill>
                          <a:latin typeface="Adobe Caslon Pro" pitchFamily="18" charset="0"/>
                        </a:rPr>
                        <a:t>ProDES</a:t>
                      </a:r>
                      <a:r>
                        <a:rPr lang="es-MX" sz="1100" b="0" i="0" u="none" strike="noStrike" dirty="0" smtClean="0">
                          <a:solidFill>
                            <a:srgbClr val="000000"/>
                          </a:solidFill>
                          <a:latin typeface="Adobe Caslon Pro" pitchFamily="18" charset="0"/>
                        </a:rPr>
                        <a:t> 3</a:t>
                      </a:r>
                      <a:endParaRPr lang="es-MX" sz="1100" b="0" i="0" u="none" strike="noStrike" dirty="0">
                        <a:solidFill>
                          <a:srgbClr val="000000"/>
                        </a:solidFill>
                        <a:latin typeface="Adobe Caslon Pro" pitchFamily="18" charset="0"/>
                      </a:endParaRP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100" b="0" i="0" u="none" strike="noStrike">
                          <a:solidFill>
                            <a:srgbClr val="000000"/>
                          </a:solidFill>
                          <a:latin typeface="Adobe Caslon Pro" pitchFamily="18" charset="0"/>
                        </a:rPr>
                        <a:t>Nombre y cargo</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100" b="0" i="0" u="none" strike="noStrike" dirty="0" smtClean="0">
                          <a:solidFill>
                            <a:srgbClr val="000000"/>
                          </a:solidFill>
                          <a:latin typeface="Adobe Caslon Pro" pitchFamily="18" charset="0"/>
                        </a:rPr>
                        <a:t>Participan: Profesores, estudiantes y personal directivo.</a:t>
                      </a:r>
                      <a:br>
                        <a:rPr lang="es-MX" sz="1100" b="0" i="0" u="none" strike="noStrike" dirty="0" smtClean="0">
                          <a:solidFill>
                            <a:srgbClr val="000000"/>
                          </a:solidFill>
                          <a:latin typeface="Adobe Caslon Pro" pitchFamily="18" charset="0"/>
                        </a:rPr>
                      </a:br>
                      <a:r>
                        <a:rPr lang="es-MX" sz="1100" b="0" i="0" u="none" strike="noStrike" dirty="0" smtClean="0">
                          <a:solidFill>
                            <a:srgbClr val="000000"/>
                          </a:solidFill>
                          <a:latin typeface="Adobe Caslon Pro" pitchFamily="18" charset="0"/>
                        </a:rPr>
                        <a:t>Presentación de la situación actual de la DES y principales logros, muestra de las evidencias</a:t>
                      </a:r>
                      <a:r>
                        <a:rPr lang="es-MX" sz="1100" b="0" i="0" u="none" strike="noStrike" baseline="0" dirty="0" smtClean="0">
                          <a:solidFill>
                            <a:srgbClr val="000000"/>
                          </a:solidFill>
                          <a:latin typeface="Adobe Caslon Pro" pitchFamily="18" charset="0"/>
                        </a:rPr>
                        <a:t> por parte del personal directivo, 20 minutos.</a:t>
                      </a:r>
                    </a:p>
                    <a:p>
                      <a:pPr algn="l" fontAlgn="ctr"/>
                      <a:r>
                        <a:rPr lang="es-MX" sz="1100" b="0" i="0" u="none" strike="noStrike" dirty="0" smtClean="0">
                          <a:solidFill>
                            <a:srgbClr val="000000"/>
                          </a:solidFill>
                          <a:latin typeface="Adobe Caslon Pro" pitchFamily="18" charset="0"/>
                        </a:rPr>
                        <a:t>Participación de los profesores y estudiantes </a:t>
                      </a:r>
                      <a:r>
                        <a:rPr lang="es-MX" sz="1100" b="0" i="0" u="none" strike="noStrike" baseline="0" dirty="0" smtClean="0">
                          <a:solidFill>
                            <a:srgbClr val="000000"/>
                          </a:solidFill>
                          <a:latin typeface="Adobe Caslon Pro" pitchFamily="18" charset="0"/>
                        </a:rPr>
                        <a:t>Preguntas por parte de los evaluadores, y aplicación del instrumento, en lo correspondiente</a:t>
                      </a:r>
                      <a:r>
                        <a:rPr lang="es-MX" sz="1100" b="0" i="0" u="none" strike="noStrike" dirty="0" smtClean="0">
                          <a:solidFill>
                            <a:srgbClr val="000000"/>
                          </a:solidFill>
                          <a:latin typeface="Adobe Caslon Pro" pitchFamily="18" charset="0"/>
                        </a:rPr>
                        <a:t>,</a:t>
                      </a:r>
                      <a:r>
                        <a:rPr lang="es-MX" sz="1100" b="0" i="0" u="none" strike="noStrike" baseline="0" dirty="0" smtClean="0">
                          <a:solidFill>
                            <a:srgbClr val="000000"/>
                          </a:solidFill>
                          <a:latin typeface="Adobe Caslon Pro" pitchFamily="18" charset="0"/>
                        </a:rPr>
                        <a:t> 70 minutos</a:t>
                      </a:r>
                      <a:endParaRPr lang="es-MX" sz="1100" b="0" i="0" u="none" strike="noStrike" dirty="0" smtClean="0">
                        <a:solidFill>
                          <a:srgbClr val="000000"/>
                        </a:solidFill>
                        <a:latin typeface="Adobe Caslon Pro" pitchFamily="18" charset="0"/>
                      </a:endParaRPr>
                    </a:p>
                    <a:p>
                      <a:pPr algn="l" fontAlgn="ctr"/>
                      <a:r>
                        <a:rPr lang="es-MX" sz="1100" b="0" i="0" u="none" strike="noStrike" dirty="0" smtClean="0">
                          <a:solidFill>
                            <a:srgbClr val="000000"/>
                          </a:solidFill>
                          <a:latin typeface="Adobe Caslon Pro" pitchFamily="18" charset="0"/>
                        </a:rPr>
                        <a:t>En su caso, visita a los laboratorios , bibliotecas, centro de cómputo, entre otros, equipados con recursos del PIFI. Evidencia de que el equipo fue adquirido con estos recursos,</a:t>
                      </a:r>
                      <a:r>
                        <a:rPr lang="es-MX" sz="1100" b="0" i="0" u="none" strike="noStrike" baseline="0" dirty="0" smtClean="0">
                          <a:solidFill>
                            <a:srgbClr val="000000"/>
                          </a:solidFill>
                          <a:latin typeface="Adobe Caslon Pro" pitchFamily="18" charset="0"/>
                        </a:rPr>
                        <a:t> 30 minutos</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344">
                <a:tc>
                  <a:txBody>
                    <a:bodyPr/>
                    <a:lstStyle/>
                    <a:p>
                      <a:pPr algn="l" fontAlgn="ctr"/>
                      <a:r>
                        <a:rPr lang="es-ES" sz="1100" b="0" i="0" u="none" strike="noStrike" dirty="0">
                          <a:solidFill>
                            <a:srgbClr val="000000"/>
                          </a:solidFill>
                          <a:latin typeface="Adobe Caslon Pro" pitchFamily="18" charset="0"/>
                        </a:rPr>
                        <a:t>19:00-20:00 </a:t>
                      </a:r>
                      <a:r>
                        <a:rPr lang="es-ES" sz="1100" b="0" i="0" u="none" strike="noStrike" dirty="0" err="1">
                          <a:solidFill>
                            <a:srgbClr val="000000"/>
                          </a:solidFill>
                          <a:latin typeface="Adobe Caslon Pro" pitchFamily="18" charset="0"/>
                        </a:rPr>
                        <a:t>hrs</a:t>
                      </a:r>
                      <a:r>
                        <a:rPr lang="es-ES" sz="1100" b="0" i="0" u="none" strike="noStrike" dirty="0">
                          <a:solidFill>
                            <a:srgbClr val="000000"/>
                          </a:solidFill>
                          <a:latin typeface="Adobe Caslon Pro" pitchFamily="18" charset="0"/>
                        </a:rPr>
                        <a:t>.</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100" b="0" i="0" u="none" strike="noStrike">
                          <a:solidFill>
                            <a:srgbClr val="000000"/>
                          </a:solidFill>
                          <a:latin typeface="Adobe Caslon Pro" pitchFamily="18" charset="0"/>
                        </a:rPr>
                        <a:t>Reunión exclusiva de los evaluadores</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100" b="0" i="0" u="none" strike="noStrike">
                          <a:solidFill>
                            <a:srgbClr val="000000"/>
                          </a:solidFill>
                          <a:latin typeface="Adobe Caslon Pro" pitchFamily="18" charset="0"/>
                        </a:rPr>
                        <a:t> </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100" b="0" i="0" u="none" strike="noStrike" dirty="0">
                          <a:solidFill>
                            <a:srgbClr val="000000"/>
                          </a:solidFill>
                          <a:latin typeface="Adobe Caslon Pro" pitchFamily="18" charset="0"/>
                        </a:rPr>
                        <a:t>Discusión de lo </a:t>
                      </a:r>
                      <a:r>
                        <a:rPr lang="es-MX" sz="1100" b="0" i="0" u="none" strike="noStrike" dirty="0" smtClean="0">
                          <a:solidFill>
                            <a:srgbClr val="000000"/>
                          </a:solidFill>
                          <a:latin typeface="Adobe Caslon Pro" pitchFamily="18" charset="0"/>
                        </a:rPr>
                        <a:t>revisado</a:t>
                      </a:r>
                      <a:r>
                        <a:rPr lang="es-MX" sz="1100" b="0" i="0" u="none" strike="noStrike" baseline="0" dirty="0" smtClean="0">
                          <a:solidFill>
                            <a:srgbClr val="000000"/>
                          </a:solidFill>
                          <a:latin typeface="Adobe Caslon Pro" pitchFamily="18" charset="0"/>
                        </a:rPr>
                        <a:t> </a:t>
                      </a:r>
                      <a:r>
                        <a:rPr lang="es-MX" sz="1100" b="0" i="0" u="none" strike="noStrike" dirty="0" smtClean="0">
                          <a:solidFill>
                            <a:srgbClr val="000000"/>
                          </a:solidFill>
                          <a:latin typeface="Adobe Caslon Pro" pitchFamily="18" charset="0"/>
                        </a:rPr>
                        <a:t>hasta </a:t>
                      </a:r>
                      <a:r>
                        <a:rPr lang="es-MX" sz="1100" b="0" i="0" u="none" strike="noStrike" dirty="0">
                          <a:solidFill>
                            <a:srgbClr val="000000"/>
                          </a:solidFill>
                          <a:latin typeface="Adobe Caslon Pro" pitchFamily="18" charset="0"/>
                        </a:rPr>
                        <a:t>el momento </a:t>
                      </a:r>
                      <a:r>
                        <a:rPr lang="es-MX" sz="1100" b="0" i="0" u="none" strike="noStrike" dirty="0" smtClean="0">
                          <a:solidFill>
                            <a:srgbClr val="000000"/>
                          </a:solidFill>
                          <a:latin typeface="Adobe Caslon Pro" pitchFamily="18" charset="0"/>
                        </a:rPr>
                        <a:t>. Completar </a:t>
                      </a:r>
                      <a:r>
                        <a:rPr lang="es-MX" sz="1100" b="0" i="0" u="none" strike="noStrike" dirty="0">
                          <a:solidFill>
                            <a:srgbClr val="000000"/>
                          </a:solidFill>
                          <a:latin typeface="Adobe Caslon Pro" pitchFamily="18" charset="0"/>
                        </a:rPr>
                        <a:t>el llenado del instrumento.</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562">
                <a:tc>
                  <a:txBody>
                    <a:bodyPr/>
                    <a:lstStyle/>
                    <a:p>
                      <a:pPr algn="l" fontAlgn="ctr"/>
                      <a:r>
                        <a:rPr lang="es-ES" sz="1100" b="0" i="0" u="none" strike="noStrike" dirty="0" smtClean="0">
                          <a:solidFill>
                            <a:srgbClr val="000000"/>
                          </a:solidFill>
                          <a:latin typeface="Adobe Caslon Pro" pitchFamily="18" charset="0"/>
                        </a:rPr>
                        <a:t>20:00-20:30 </a:t>
                      </a:r>
                      <a:r>
                        <a:rPr lang="es-ES" sz="1100" b="0" i="0" u="none" strike="noStrike" dirty="0" err="1" smtClean="0">
                          <a:solidFill>
                            <a:srgbClr val="000000"/>
                          </a:solidFill>
                          <a:latin typeface="Adobe Caslon Pro" pitchFamily="18" charset="0"/>
                        </a:rPr>
                        <a:t>hrs</a:t>
                      </a:r>
                      <a:endParaRPr lang="es-ES" sz="1100" b="0" i="0" u="none" strike="noStrike" dirty="0">
                        <a:solidFill>
                          <a:srgbClr val="000000"/>
                        </a:solidFill>
                        <a:latin typeface="Adobe Caslon Pro" pitchFamily="18" charset="0"/>
                      </a:endParaRP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s-MX" sz="1100" b="0" i="0" u="none" strike="noStrike" dirty="0">
                          <a:solidFill>
                            <a:srgbClr val="000000"/>
                          </a:solidFill>
                          <a:latin typeface="Adobe Caslon Pro" pitchFamily="18" charset="0"/>
                        </a:rPr>
                        <a:t>Traslado de los evaluadores al hotel u otro lugar para la cena</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bl>
          </a:graphicData>
        </a:graphic>
      </p:graphicFrame>
    </p:spTree>
    <p:extLst>
      <p:ext uri="{BB962C8B-B14F-4D97-AF65-F5344CB8AC3E}">
        <p14:creationId xmlns:p14="http://schemas.microsoft.com/office/powerpoint/2010/main" val="2623672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130" y="61840"/>
            <a:ext cx="9144129" cy="1362809"/>
          </a:xfrm>
        </p:spPr>
        <p:txBody>
          <a:bodyPr>
            <a:normAutofit/>
          </a:bodyPr>
          <a:lstStyle/>
          <a:p>
            <a:pPr algn="l"/>
            <a:r>
              <a:rPr lang="es-MX" sz="3000" dirty="0" smtClean="0">
                <a:latin typeface="Adobe Caslon Pro" pitchFamily="18" charset="0"/>
              </a:rPr>
              <a:t>CONTENIDO</a:t>
            </a:r>
            <a:endParaRPr lang="es-MX" sz="3000" dirty="0">
              <a:latin typeface="Adobe Caslon Pro" pitchFamily="18" charset="0"/>
            </a:endParaRPr>
          </a:p>
        </p:txBody>
      </p:sp>
      <p:sp>
        <p:nvSpPr>
          <p:cNvPr id="4" name="2 Marcador de contenido"/>
          <p:cNvSpPr txBox="1">
            <a:spLocks/>
          </p:cNvSpPr>
          <p:nvPr/>
        </p:nvSpPr>
        <p:spPr>
          <a:xfrm>
            <a:off x="0" y="1412776"/>
            <a:ext cx="9144000" cy="5040560"/>
          </a:xfrm>
          <a:prstGeom prst="rect">
            <a:avLst/>
          </a:prstGeom>
        </p:spPr>
        <p:txBody>
          <a:bodyPr vert="horz" lIns="91440" tIns="45720" rIns="91440" bIns="45720" rtlCol="0">
            <a:noAutofit/>
          </a:bodyPr>
          <a:lstStyle/>
          <a:p>
            <a:pPr marL="0" marR="0" lvl="0" indent="0" algn="just" defTabSz="914400" rtl="0" eaLnBrk="1" fontAlgn="auto" latinLnBrk="0" hangingPunct="1">
              <a:lnSpc>
                <a:spcPct val="100000"/>
              </a:lnSpc>
              <a:spcBef>
                <a:spcPct val="20000"/>
              </a:spcBef>
              <a:spcAft>
                <a:spcPts val="0"/>
              </a:spcAft>
              <a:buClrTx/>
              <a:buSzTx/>
              <a:tabLst/>
              <a:defRPr/>
            </a:pPr>
            <a:r>
              <a:rPr kumimoji="0" lang="es-ES" sz="2000" b="1" i="0" u="none" strike="noStrike" kern="1200" cap="none" spc="0" normalizeH="0" baseline="0" noProof="0" dirty="0" smtClean="0">
                <a:ln>
                  <a:noFill/>
                </a:ln>
                <a:effectLst/>
                <a:uLnTx/>
                <a:uFillTx/>
                <a:latin typeface="Adobe Caslon Pro" pitchFamily="18" charset="0"/>
              </a:rPr>
              <a:t>							</a:t>
            </a:r>
            <a:r>
              <a:rPr kumimoji="0" lang="es-ES" sz="2000" b="1" i="0" u="none" strike="noStrike" kern="1200" cap="none" spc="0" normalizeH="0" noProof="0" dirty="0" smtClean="0">
                <a:ln>
                  <a:noFill/>
                </a:ln>
                <a:effectLst/>
                <a:uLnTx/>
                <a:uFillTx/>
                <a:latin typeface="Adobe Caslon Pro" pitchFamily="18" charset="0"/>
              </a:rPr>
              <a:t>              </a:t>
            </a:r>
            <a:r>
              <a:rPr kumimoji="0" lang="es-ES" sz="2000" b="1" i="0" u="none" strike="noStrike" kern="1200" cap="none" spc="0" normalizeH="0" baseline="0" noProof="0" dirty="0" smtClean="0">
                <a:ln>
                  <a:noFill/>
                </a:ln>
                <a:effectLst/>
                <a:uLnTx/>
                <a:uFillTx/>
                <a:latin typeface="Adobe Caslon Pro" pitchFamily="18" charset="0"/>
              </a:rPr>
              <a:t>Pág.</a:t>
            </a:r>
          </a:p>
          <a:p>
            <a:pPr marL="0" marR="0" lvl="0" indent="0" algn="just" defTabSz="914400" rtl="0" eaLnBrk="1" fontAlgn="auto" latinLnBrk="0" hangingPunct="1">
              <a:lnSpc>
                <a:spcPct val="100000"/>
              </a:lnSpc>
              <a:spcBef>
                <a:spcPct val="20000"/>
              </a:spcBef>
              <a:spcAft>
                <a:spcPts val="0"/>
              </a:spcAft>
              <a:buClrTx/>
              <a:buSzTx/>
              <a:tabLst/>
              <a:defRPr/>
            </a:pPr>
            <a:endParaRPr kumimoji="0" lang="es-ES" sz="2000" b="1" i="0" u="none" strike="noStrike" kern="1200" cap="none" spc="0" normalizeH="0" baseline="0" noProof="0" dirty="0" smtClean="0">
              <a:ln>
                <a:noFill/>
              </a:ln>
              <a:effectLst/>
              <a:uLnTx/>
              <a:uFillTx/>
              <a:latin typeface="Adobe Caslon Pro" pitchFamily="18" charset="0"/>
            </a:endParaRPr>
          </a:p>
          <a:p>
            <a:pPr marL="857250" indent="-857250" algn="just">
              <a:buFont typeface="+mj-lt"/>
              <a:buAutoNum type="romanUcPeriod"/>
            </a:pPr>
            <a:r>
              <a:rPr lang="es-ES" sz="2800" b="1" dirty="0" smtClean="0">
                <a:latin typeface="Adobe Caslon Pro" pitchFamily="18" charset="0"/>
              </a:rPr>
              <a:t>Presentación						3</a:t>
            </a:r>
          </a:p>
          <a:p>
            <a:pPr marL="857250" indent="-857250" algn="just">
              <a:buFont typeface="+mj-lt"/>
              <a:buAutoNum type="romanUcPeriod"/>
            </a:pPr>
            <a:r>
              <a:rPr lang="es-ES" sz="2800" b="1" dirty="0" smtClean="0">
                <a:latin typeface="Adobe Caslon Pro" pitchFamily="18" charset="0"/>
              </a:rPr>
              <a:t>Objetivos de la visita “</a:t>
            </a:r>
            <a:r>
              <a:rPr lang="es-ES" sz="2800" b="1" i="1" dirty="0" smtClean="0">
                <a:latin typeface="Adobe Caslon Pro" pitchFamily="18" charset="0"/>
              </a:rPr>
              <a:t>In-Situ</a:t>
            </a:r>
            <a:r>
              <a:rPr lang="es-ES" sz="2800" b="1" dirty="0" smtClean="0">
                <a:latin typeface="Adobe Caslon Pro" pitchFamily="18" charset="0"/>
              </a:rPr>
              <a:t>”			4</a:t>
            </a:r>
          </a:p>
          <a:p>
            <a:pPr marL="857250" indent="-857250" algn="just">
              <a:buFont typeface="+mj-lt"/>
              <a:buAutoNum type="romanUcPeriod"/>
            </a:pPr>
            <a:r>
              <a:rPr lang="es-ES" sz="2800" b="1" dirty="0" smtClean="0">
                <a:latin typeface="Adobe Caslon Pro" pitchFamily="18" charset="0"/>
              </a:rPr>
              <a:t>Tiempo estimado de la visita			5</a:t>
            </a:r>
          </a:p>
          <a:p>
            <a:pPr marL="857250" indent="-857250" algn="just">
              <a:buFont typeface="+mj-lt"/>
              <a:buAutoNum type="romanUcPeriod"/>
            </a:pPr>
            <a:r>
              <a:rPr lang="es-ES" sz="2800" b="1" dirty="0" smtClean="0">
                <a:latin typeface="Adobe Caslon Pro" pitchFamily="18" charset="0"/>
              </a:rPr>
              <a:t>Materiales de apoyo				6</a:t>
            </a:r>
          </a:p>
          <a:p>
            <a:pPr marL="857250" indent="-857250" algn="just">
              <a:buFont typeface="+mj-lt"/>
              <a:buAutoNum type="romanUcPeriod"/>
            </a:pPr>
            <a:r>
              <a:rPr lang="es-ES" sz="2800" b="1" dirty="0" smtClean="0">
                <a:latin typeface="Adobe Caslon Pro" pitchFamily="18" charset="0"/>
              </a:rPr>
              <a:t>Desarrollo de la visita			          10</a:t>
            </a:r>
          </a:p>
          <a:p>
            <a:pPr marL="857250" indent="-857250" algn="just">
              <a:buFont typeface="+mj-lt"/>
              <a:buAutoNum type="romanUcPeriod"/>
            </a:pPr>
            <a:r>
              <a:rPr lang="es-ES" sz="2800" b="1" dirty="0" smtClean="0">
                <a:latin typeface="Adobe Caslon Pro" pitchFamily="18" charset="0"/>
              </a:rPr>
              <a:t>Agenda de trabajo				          14</a:t>
            </a:r>
          </a:p>
          <a:p>
            <a:pPr marL="857250" indent="-857250" algn="just">
              <a:buFont typeface="+mj-lt"/>
              <a:buAutoNum type="romanUcPeriod"/>
            </a:pPr>
            <a:r>
              <a:rPr lang="es-ES" sz="2800" b="1" dirty="0" smtClean="0">
                <a:latin typeface="Adobe Caslon Pro" pitchFamily="18" charset="0"/>
              </a:rPr>
              <a:t>Encuesta de Opinión			          23</a:t>
            </a:r>
          </a:p>
          <a:p>
            <a:pPr marL="857250" indent="-857250" algn="just">
              <a:buFont typeface="+mj-lt"/>
              <a:buAutoNum type="romanUcPeriod"/>
            </a:pPr>
            <a:r>
              <a:rPr lang="es-ES" sz="2800" b="1" dirty="0" smtClean="0">
                <a:latin typeface="Adobe Caslon Pro" pitchFamily="18" charset="0"/>
              </a:rPr>
              <a:t>Envío de la encuesta de opinión		          25</a:t>
            </a:r>
          </a:p>
          <a:p>
            <a:pPr algn="just"/>
            <a:endParaRPr lang="es-ES" sz="2400" dirty="0">
              <a:latin typeface="Adobe Caslon Pro" pitchFamily="18" charset="0"/>
            </a:endParaRPr>
          </a:p>
        </p:txBody>
      </p:sp>
    </p:spTree>
    <p:extLst>
      <p:ext uri="{BB962C8B-B14F-4D97-AF65-F5344CB8AC3E}">
        <p14:creationId xmlns:p14="http://schemas.microsoft.com/office/powerpoint/2010/main" val="22603322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130" y="61840"/>
            <a:ext cx="9144129" cy="1362809"/>
          </a:xfrm>
        </p:spPr>
        <p:txBody>
          <a:bodyPr>
            <a:noAutofit/>
          </a:bodyPr>
          <a:lstStyle/>
          <a:p>
            <a:pPr algn="l"/>
            <a:r>
              <a:rPr lang="es-MX" sz="3000" dirty="0" smtClean="0">
                <a:latin typeface="Adobe Caslon Pro" pitchFamily="18" charset="0"/>
              </a:rPr>
              <a:t>VII. AGENDA DE TRABAJO</a:t>
            </a:r>
            <a:endParaRPr lang="es-MX" sz="3000" dirty="0">
              <a:latin typeface="Adobe Caslon Pro" pitchFamily="18" charset="0"/>
            </a:endParaRPr>
          </a:p>
        </p:txBody>
      </p:sp>
      <p:graphicFrame>
        <p:nvGraphicFramePr>
          <p:cNvPr id="8" name="7 Tabla"/>
          <p:cNvGraphicFramePr>
            <a:graphicFrameLocks noGrp="1"/>
          </p:cNvGraphicFramePr>
          <p:nvPr>
            <p:extLst>
              <p:ext uri="{D42A27DB-BD31-4B8C-83A1-F6EECF244321}">
                <p14:modId xmlns:p14="http://schemas.microsoft.com/office/powerpoint/2010/main" val="2474905733"/>
              </p:ext>
            </p:extLst>
          </p:nvPr>
        </p:nvGraphicFramePr>
        <p:xfrm>
          <a:off x="251520" y="1517440"/>
          <a:ext cx="8712967" cy="3639752"/>
        </p:xfrm>
        <a:graphic>
          <a:graphicData uri="http://schemas.openxmlformats.org/drawingml/2006/table">
            <a:tbl>
              <a:tblPr/>
              <a:tblGrid>
                <a:gridCol w="1081796"/>
                <a:gridCol w="3335539"/>
                <a:gridCol w="1663262"/>
                <a:gridCol w="2632370"/>
              </a:tblGrid>
              <a:tr h="121614">
                <a:tc gridSpan="2">
                  <a:txBody>
                    <a:bodyPr/>
                    <a:lstStyle/>
                    <a:p>
                      <a:pPr algn="l" fontAlgn="b"/>
                      <a:r>
                        <a:rPr lang="es-MX" sz="1000" b="0" i="0" u="none" strike="noStrike" dirty="0">
                          <a:solidFill>
                            <a:srgbClr val="000000"/>
                          </a:solidFill>
                          <a:latin typeface="Adobe Caslon Pro" pitchFamily="18" charset="0"/>
                        </a:rPr>
                        <a:t>Fecha: </a:t>
                      </a:r>
                      <a:r>
                        <a:rPr lang="es-MX" sz="1000" b="0" i="0" u="none" strike="noStrike" dirty="0" smtClean="0">
                          <a:solidFill>
                            <a:srgbClr val="000000"/>
                          </a:solidFill>
                          <a:latin typeface="Adobe Caslon Pro" pitchFamily="18" charset="0"/>
                        </a:rPr>
                        <a:t>24 de mayo de 2013</a:t>
                      </a:r>
                      <a:endParaRPr lang="es-MX" sz="1000" b="0" i="0" u="none" strike="noStrike" dirty="0">
                        <a:solidFill>
                          <a:srgbClr val="000000"/>
                        </a:solidFill>
                        <a:latin typeface="Adobe Caslon Pro" pitchFamily="18" charset="0"/>
                      </a:endParaRPr>
                    </a:p>
                  </a:txBody>
                  <a:tcPr marL="6021" marR="6021" marT="6021"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fontAlgn="b"/>
                      <a:endParaRPr lang="es-ES" sz="800" b="0" i="0" u="none" strike="noStrike">
                        <a:solidFill>
                          <a:srgbClr val="000000"/>
                        </a:solidFill>
                        <a:latin typeface="Adobe Caslon Pro" pitchFamily="18" charset="0"/>
                      </a:endParaRPr>
                    </a:p>
                  </a:txBody>
                  <a:tcPr marL="6021" marR="6021" marT="60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S" sz="800" b="0" i="0" u="none" strike="noStrike">
                        <a:solidFill>
                          <a:srgbClr val="000000"/>
                        </a:solidFill>
                        <a:latin typeface="Adobe Caslon Pro" pitchFamily="18" charset="0"/>
                      </a:endParaRPr>
                    </a:p>
                  </a:txBody>
                  <a:tcPr marL="6021" marR="6021" marT="6021" marB="0" anchor="b">
                    <a:lnL>
                      <a:noFill/>
                    </a:lnL>
                    <a:lnR>
                      <a:noFill/>
                    </a:lnR>
                    <a:lnT>
                      <a:noFill/>
                    </a:lnT>
                    <a:lnB w="6350" cap="flat" cmpd="sng" algn="ctr">
                      <a:solidFill>
                        <a:srgbClr val="000000"/>
                      </a:solidFill>
                      <a:prstDash val="solid"/>
                      <a:round/>
                      <a:headEnd type="none" w="med" len="med"/>
                      <a:tailEnd type="none" w="med" len="med"/>
                    </a:lnB>
                  </a:tcPr>
                </a:tc>
              </a:tr>
              <a:tr h="240971">
                <a:tc>
                  <a:txBody>
                    <a:bodyPr/>
                    <a:lstStyle/>
                    <a:p>
                      <a:pPr algn="ctr" fontAlgn="b"/>
                      <a:r>
                        <a:rPr lang="es-ES" sz="1200" b="1" i="0" u="none" strike="noStrike">
                          <a:solidFill>
                            <a:srgbClr val="000000"/>
                          </a:solidFill>
                          <a:latin typeface="Adobe Caslon Pro" pitchFamily="18" charset="0"/>
                        </a:rPr>
                        <a:t>Hora</a:t>
                      </a:r>
                    </a:p>
                  </a:txBody>
                  <a:tcPr marL="6021" marR="6021" marT="60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ES" sz="1200" b="1" i="0" u="none" strike="noStrike">
                          <a:solidFill>
                            <a:srgbClr val="000000"/>
                          </a:solidFill>
                          <a:latin typeface="Adobe Caslon Pro" pitchFamily="18" charset="0"/>
                        </a:rPr>
                        <a:t>Actividad</a:t>
                      </a:r>
                    </a:p>
                  </a:txBody>
                  <a:tcPr marL="6021" marR="6021" marT="60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ES" sz="1200" b="1" i="0" u="none" strike="noStrike">
                          <a:solidFill>
                            <a:srgbClr val="000000"/>
                          </a:solidFill>
                          <a:latin typeface="Adobe Caslon Pro" pitchFamily="18" charset="0"/>
                        </a:rPr>
                        <a:t>Responsable</a:t>
                      </a:r>
                    </a:p>
                  </a:txBody>
                  <a:tcPr marL="6021" marR="6021" marT="60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ES" sz="1200" b="1" i="0" u="none" strike="noStrike" dirty="0">
                          <a:solidFill>
                            <a:srgbClr val="000000"/>
                          </a:solidFill>
                          <a:latin typeface="Adobe Caslon Pro" pitchFamily="18" charset="0"/>
                        </a:rPr>
                        <a:t>Observaciones</a:t>
                      </a:r>
                    </a:p>
                  </a:txBody>
                  <a:tcPr marL="6021" marR="6021" marT="60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88032">
                <a:tc>
                  <a:txBody>
                    <a:bodyPr/>
                    <a:lstStyle/>
                    <a:p>
                      <a:pPr algn="l" fontAlgn="ctr"/>
                      <a:r>
                        <a:rPr lang="es-ES" sz="1100" b="0" i="0" u="none" strike="noStrike">
                          <a:solidFill>
                            <a:srgbClr val="000000"/>
                          </a:solidFill>
                          <a:latin typeface="Adobe Caslon Pro" pitchFamily="18" charset="0"/>
                        </a:rPr>
                        <a:t>8:30-9:00 hrs.</a:t>
                      </a:r>
                    </a:p>
                  </a:txBody>
                  <a:tcPr marL="6021" marR="6021" marT="60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100" b="0" i="0" u="none" strike="noStrike" dirty="0">
                          <a:solidFill>
                            <a:srgbClr val="000000"/>
                          </a:solidFill>
                          <a:latin typeface="Adobe Caslon Pro" pitchFamily="18" charset="0"/>
                        </a:rPr>
                        <a:t>Traslado de los evaluadores a la cuarta DES</a:t>
                      </a:r>
                    </a:p>
                  </a:txBody>
                  <a:tcPr marL="6021" marR="6021" marT="60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100" b="0" i="0" u="none" strike="noStrike" dirty="0">
                          <a:solidFill>
                            <a:srgbClr val="000000"/>
                          </a:solidFill>
                          <a:latin typeface="Adobe Caslon Pro" pitchFamily="18" charset="0"/>
                        </a:rPr>
                        <a:t>Nombre y cargo</a:t>
                      </a:r>
                    </a:p>
                  </a:txBody>
                  <a:tcPr marL="6021" marR="6021" marT="60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100" b="0" i="0" u="none" strike="noStrike" dirty="0">
                          <a:solidFill>
                            <a:srgbClr val="000000"/>
                          </a:solidFill>
                          <a:latin typeface="Adobe Caslon Pro" pitchFamily="18" charset="0"/>
                        </a:rPr>
                        <a:t> </a:t>
                      </a:r>
                    </a:p>
                  </a:txBody>
                  <a:tcPr marL="6021" marR="6021" marT="60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20280">
                <a:tc>
                  <a:txBody>
                    <a:bodyPr/>
                    <a:lstStyle/>
                    <a:p>
                      <a:pPr algn="l" fontAlgn="ctr"/>
                      <a:r>
                        <a:rPr lang="es-ES" sz="1100" b="0" i="0" u="none" strike="noStrike">
                          <a:solidFill>
                            <a:srgbClr val="000000"/>
                          </a:solidFill>
                          <a:latin typeface="Adobe Caslon Pro" pitchFamily="18" charset="0"/>
                        </a:rPr>
                        <a:t>9:00-11:00 hrs.</a:t>
                      </a:r>
                    </a:p>
                  </a:txBody>
                  <a:tcPr marL="6021" marR="6021" marT="60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100" b="0" i="0" u="none" strike="noStrike" dirty="0">
                          <a:solidFill>
                            <a:srgbClr val="000000"/>
                          </a:solidFill>
                          <a:latin typeface="Adobe Caslon Pro" pitchFamily="18" charset="0"/>
                        </a:rPr>
                        <a:t>Reunión con el equipo responsable del </a:t>
                      </a:r>
                      <a:r>
                        <a:rPr lang="es-MX" sz="1100" b="0" i="0" u="none" strike="noStrike" dirty="0" err="1" smtClean="0">
                          <a:solidFill>
                            <a:srgbClr val="000000"/>
                          </a:solidFill>
                          <a:latin typeface="Adobe Caslon Pro" pitchFamily="18" charset="0"/>
                        </a:rPr>
                        <a:t>ProDES</a:t>
                      </a:r>
                      <a:r>
                        <a:rPr lang="es-MX" sz="1100" b="0" i="0" u="none" strike="noStrike" dirty="0" smtClean="0">
                          <a:solidFill>
                            <a:srgbClr val="000000"/>
                          </a:solidFill>
                          <a:latin typeface="Adobe Caslon Pro" pitchFamily="18" charset="0"/>
                        </a:rPr>
                        <a:t> 4</a:t>
                      </a:r>
                      <a:endParaRPr lang="es-MX" sz="1100" b="0" i="0" u="none" strike="noStrike" dirty="0">
                        <a:solidFill>
                          <a:srgbClr val="000000"/>
                        </a:solidFill>
                        <a:latin typeface="Adobe Caslon Pro" pitchFamily="18" charset="0"/>
                      </a:endParaRPr>
                    </a:p>
                  </a:txBody>
                  <a:tcPr marL="6021" marR="6021" marT="60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100" b="0" i="0" u="none" strike="noStrike">
                          <a:solidFill>
                            <a:srgbClr val="000000"/>
                          </a:solidFill>
                          <a:latin typeface="Adobe Caslon Pro" pitchFamily="18" charset="0"/>
                        </a:rPr>
                        <a:t>Nombre y cargo</a:t>
                      </a:r>
                    </a:p>
                  </a:txBody>
                  <a:tcPr marL="6021" marR="6021" marT="60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100" b="0" i="0" u="none" strike="noStrike" dirty="0" smtClean="0">
                          <a:solidFill>
                            <a:srgbClr val="000000"/>
                          </a:solidFill>
                          <a:latin typeface="Adobe Caslon Pro" pitchFamily="18" charset="0"/>
                        </a:rPr>
                        <a:t>Participan: Profesores, estudiantes y personal directivo.</a:t>
                      </a:r>
                      <a:br>
                        <a:rPr lang="es-MX" sz="1100" b="0" i="0" u="none" strike="noStrike" dirty="0" smtClean="0">
                          <a:solidFill>
                            <a:srgbClr val="000000"/>
                          </a:solidFill>
                          <a:latin typeface="Adobe Caslon Pro" pitchFamily="18" charset="0"/>
                        </a:rPr>
                      </a:br>
                      <a:r>
                        <a:rPr lang="es-MX" sz="1100" b="0" i="0" u="none" strike="noStrike" dirty="0" smtClean="0">
                          <a:solidFill>
                            <a:srgbClr val="000000"/>
                          </a:solidFill>
                          <a:latin typeface="Adobe Caslon Pro" pitchFamily="18" charset="0"/>
                        </a:rPr>
                        <a:t>Presentación de la situación actual de la DES y principales logros, muestra de las evidencias</a:t>
                      </a:r>
                      <a:r>
                        <a:rPr lang="es-MX" sz="1100" b="0" i="0" u="none" strike="noStrike" baseline="0" dirty="0" smtClean="0">
                          <a:solidFill>
                            <a:srgbClr val="000000"/>
                          </a:solidFill>
                          <a:latin typeface="Adobe Caslon Pro" pitchFamily="18" charset="0"/>
                        </a:rPr>
                        <a:t> por parte del personal directivo, 20 minutos.</a:t>
                      </a:r>
                    </a:p>
                    <a:p>
                      <a:pPr algn="l" fontAlgn="ctr"/>
                      <a:r>
                        <a:rPr lang="es-MX" sz="1100" b="0" i="0" u="none" strike="noStrike" dirty="0" smtClean="0">
                          <a:solidFill>
                            <a:srgbClr val="000000"/>
                          </a:solidFill>
                          <a:latin typeface="Adobe Caslon Pro" pitchFamily="18" charset="0"/>
                        </a:rPr>
                        <a:t>Participación de los profesores y estudiantes </a:t>
                      </a:r>
                      <a:r>
                        <a:rPr lang="es-MX" sz="1100" b="0" i="0" u="none" strike="noStrike" baseline="0" dirty="0" smtClean="0">
                          <a:solidFill>
                            <a:srgbClr val="000000"/>
                          </a:solidFill>
                          <a:latin typeface="Adobe Caslon Pro" pitchFamily="18" charset="0"/>
                        </a:rPr>
                        <a:t>Preguntas por parte de los evaluadores, y aplicación del instrumento, en lo correspondiente</a:t>
                      </a:r>
                      <a:r>
                        <a:rPr lang="es-MX" sz="1100" b="0" i="0" u="none" strike="noStrike" dirty="0" smtClean="0">
                          <a:solidFill>
                            <a:srgbClr val="000000"/>
                          </a:solidFill>
                          <a:latin typeface="Adobe Caslon Pro" pitchFamily="18" charset="0"/>
                        </a:rPr>
                        <a:t>,</a:t>
                      </a:r>
                      <a:r>
                        <a:rPr lang="es-MX" sz="1100" b="0" i="0" u="none" strike="noStrike" baseline="0" dirty="0" smtClean="0">
                          <a:solidFill>
                            <a:srgbClr val="000000"/>
                          </a:solidFill>
                          <a:latin typeface="Adobe Caslon Pro" pitchFamily="18" charset="0"/>
                        </a:rPr>
                        <a:t> 70 minutos</a:t>
                      </a:r>
                      <a:endParaRPr lang="es-MX" sz="1100" b="0" i="0" u="none" strike="noStrike" dirty="0" smtClean="0">
                        <a:solidFill>
                          <a:srgbClr val="000000"/>
                        </a:solidFill>
                        <a:latin typeface="Adobe Caslon Pro" pitchFamily="18" charset="0"/>
                      </a:endParaRPr>
                    </a:p>
                    <a:p>
                      <a:pPr algn="l" fontAlgn="ctr"/>
                      <a:r>
                        <a:rPr lang="es-MX" sz="1100" b="0" i="0" u="none" strike="noStrike" dirty="0" smtClean="0">
                          <a:solidFill>
                            <a:srgbClr val="000000"/>
                          </a:solidFill>
                          <a:latin typeface="Adobe Caslon Pro" pitchFamily="18" charset="0"/>
                        </a:rPr>
                        <a:t>En su caso, visita a los laboratorios , bibliotecas, centro de cómputo, entre otros, equipados con recursos del PIFI. Evidencia de que el equipo fue adquirido con estos recursos,</a:t>
                      </a:r>
                      <a:r>
                        <a:rPr lang="es-MX" sz="1100" b="0" i="0" u="none" strike="noStrike" baseline="0" dirty="0" smtClean="0">
                          <a:solidFill>
                            <a:srgbClr val="000000"/>
                          </a:solidFill>
                          <a:latin typeface="Adobe Caslon Pro" pitchFamily="18" charset="0"/>
                        </a:rPr>
                        <a:t> 30 minutos</a:t>
                      </a:r>
                    </a:p>
                  </a:txBody>
                  <a:tcPr marL="6021" marR="6021" marT="60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2048">
                <a:tc>
                  <a:txBody>
                    <a:bodyPr/>
                    <a:lstStyle/>
                    <a:p>
                      <a:pPr algn="l" fontAlgn="ctr"/>
                      <a:r>
                        <a:rPr lang="es-ES" sz="1100" b="0" i="0" u="none" strike="noStrike">
                          <a:solidFill>
                            <a:srgbClr val="000000"/>
                          </a:solidFill>
                          <a:latin typeface="Adobe Caslon Pro" pitchFamily="18" charset="0"/>
                        </a:rPr>
                        <a:t>11:00-11:30 hrs.</a:t>
                      </a:r>
                    </a:p>
                  </a:txBody>
                  <a:tcPr marL="6021" marR="6021" marT="60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100" b="0" i="0" u="none" strike="noStrike">
                          <a:solidFill>
                            <a:srgbClr val="000000"/>
                          </a:solidFill>
                          <a:latin typeface="Adobe Caslon Pro" pitchFamily="18" charset="0"/>
                        </a:rPr>
                        <a:t>Traslado de los evaluadores a la quinta DES</a:t>
                      </a:r>
                    </a:p>
                  </a:txBody>
                  <a:tcPr marL="6021" marR="6021" marT="60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100" b="0" i="0" u="none" strike="noStrike">
                          <a:solidFill>
                            <a:srgbClr val="000000"/>
                          </a:solidFill>
                          <a:latin typeface="Adobe Caslon Pro" pitchFamily="18" charset="0"/>
                        </a:rPr>
                        <a:t>Nombre y cargo</a:t>
                      </a:r>
                    </a:p>
                  </a:txBody>
                  <a:tcPr marL="6021" marR="6021" marT="60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100" b="0" i="0" u="none" strike="noStrike" dirty="0">
                          <a:solidFill>
                            <a:srgbClr val="000000"/>
                          </a:solidFill>
                          <a:latin typeface="Adobe Caslon Pro" pitchFamily="18" charset="0"/>
                        </a:rPr>
                        <a:t>Dependiendo de la distancia, se ajustará el tiempo de traslado</a:t>
                      </a:r>
                    </a:p>
                  </a:txBody>
                  <a:tcPr marL="6021" marR="6021" marT="60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313007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130" y="61840"/>
            <a:ext cx="9144129" cy="1362809"/>
          </a:xfrm>
        </p:spPr>
        <p:txBody>
          <a:bodyPr>
            <a:noAutofit/>
          </a:bodyPr>
          <a:lstStyle/>
          <a:p>
            <a:pPr algn="l"/>
            <a:r>
              <a:rPr lang="es-MX" sz="3000" dirty="0" smtClean="0">
                <a:latin typeface="Adobe Caslon Pro" pitchFamily="18" charset="0"/>
              </a:rPr>
              <a:t>VII. AGENDA DE TRABAJO</a:t>
            </a:r>
            <a:endParaRPr lang="es-MX" sz="3000" dirty="0">
              <a:latin typeface="Adobe Caslon Pro" pitchFamily="18" charset="0"/>
            </a:endParaRPr>
          </a:p>
        </p:txBody>
      </p:sp>
      <p:graphicFrame>
        <p:nvGraphicFramePr>
          <p:cNvPr id="8" name="7 Tabla"/>
          <p:cNvGraphicFramePr>
            <a:graphicFrameLocks noGrp="1"/>
          </p:cNvGraphicFramePr>
          <p:nvPr>
            <p:extLst>
              <p:ext uri="{D42A27DB-BD31-4B8C-83A1-F6EECF244321}">
                <p14:modId xmlns:p14="http://schemas.microsoft.com/office/powerpoint/2010/main" val="2971457832"/>
              </p:ext>
            </p:extLst>
          </p:nvPr>
        </p:nvGraphicFramePr>
        <p:xfrm>
          <a:off x="251520" y="1517440"/>
          <a:ext cx="8712967" cy="2995599"/>
        </p:xfrm>
        <a:graphic>
          <a:graphicData uri="http://schemas.openxmlformats.org/drawingml/2006/table">
            <a:tbl>
              <a:tblPr/>
              <a:tblGrid>
                <a:gridCol w="1081796"/>
                <a:gridCol w="3335539"/>
                <a:gridCol w="1663262"/>
                <a:gridCol w="2632370"/>
              </a:tblGrid>
              <a:tr h="121614">
                <a:tc gridSpan="2">
                  <a:txBody>
                    <a:bodyPr/>
                    <a:lstStyle/>
                    <a:p>
                      <a:pPr algn="l" fontAlgn="b"/>
                      <a:r>
                        <a:rPr lang="es-MX" sz="1000" b="0" i="0" u="none" strike="noStrike" dirty="0">
                          <a:solidFill>
                            <a:srgbClr val="000000"/>
                          </a:solidFill>
                          <a:latin typeface="Adobe Caslon Pro" pitchFamily="18" charset="0"/>
                        </a:rPr>
                        <a:t>Fecha: </a:t>
                      </a:r>
                      <a:r>
                        <a:rPr lang="es-MX" sz="1000" b="0" i="0" u="none" strike="noStrike" dirty="0" smtClean="0">
                          <a:solidFill>
                            <a:srgbClr val="000000"/>
                          </a:solidFill>
                          <a:latin typeface="Adobe Caslon Pro" pitchFamily="18" charset="0"/>
                        </a:rPr>
                        <a:t>24 de mayo de 2013</a:t>
                      </a:r>
                      <a:endParaRPr lang="es-MX" sz="1000" b="0" i="0" u="none" strike="noStrike" dirty="0">
                        <a:solidFill>
                          <a:srgbClr val="000000"/>
                        </a:solidFill>
                        <a:latin typeface="Adobe Caslon Pro" pitchFamily="18" charset="0"/>
                      </a:endParaRPr>
                    </a:p>
                  </a:txBody>
                  <a:tcPr marL="6021" marR="6021" marT="6021"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fontAlgn="b"/>
                      <a:endParaRPr lang="es-ES" sz="800" b="0" i="0" u="none" strike="noStrike">
                        <a:solidFill>
                          <a:srgbClr val="000000"/>
                        </a:solidFill>
                        <a:latin typeface="Adobe Caslon Pro" pitchFamily="18" charset="0"/>
                      </a:endParaRPr>
                    </a:p>
                  </a:txBody>
                  <a:tcPr marL="6021" marR="6021" marT="60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S" sz="800" b="0" i="0" u="none" strike="noStrike">
                        <a:solidFill>
                          <a:srgbClr val="000000"/>
                        </a:solidFill>
                        <a:latin typeface="Adobe Caslon Pro" pitchFamily="18" charset="0"/>
                      </a:endParaRPr>
                    </a:p>
                  </a:txBody>
                  <a:tcPr marL="6021" marR="6021" marT="6021" marB="0" anchor="b">
                    <a:lnL>
                      <a:noFill/>
                    </a:lnL>
                    <a:lnR>
                      <a:noFill/>
                    </a:lnR>
                    <a:lnT>
                      <a:noFill/>
                    </a:lnT>
                    <a:lnB w="6350" cap="flat" cmpd="sng" algn="ctr">
                      <a:solidFill>
                        <a:srgbClr val="000000"/>
                      </a:solidFill>
                      <a:prstDash val="solid"/>
                      <a:round/>
                      <a:headEnd type="none" w="med" len="med"/>
                      <a:tailEnd type="none" w="med" len="med"/>
                    </a:lnB>
                  </a:tcPr>
                </a:tc>
              </a:tr>
              <a:tr h="240971">
                <a:tc>
                  <a:txBody>
                    <a:bodyPr/>
                    <a:lstStyle/>
                    <a:p>
                      <a:pPr algn="ctr" fontAlgn="b"/>
                      <a:r>
                        <a:rPr lang="es-ES" sz="1200" b="1" i="0" u="none" strike="noStrike">
                          <a:solidFill>
                            <a:srgbClr val="000000"/>
                          </a:solidFill>
                          <a:latin typeface="Adobe Caslon Pro" pitchFamily="18" charset="0"/>
                        </a:rPr>
                        <a:t>Hora</a:t>
                      </a:r>
                    </a:p>
                  </a:txBody>
                  <a:tcPr marL="6021" marR="6021" marT="60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ES" sz="1200" b="1" i="0" u="none" strike="noStrike">
                          <a:solidFill>
                            <a:srgbClr val="000000"/>
                          </a:solidFill>
                          <a:latin typeface="Adobe Caslon Pro" pitchFamily="18" charset="0"/>
                        </a:rPr>
                        <a:t>Actividad</a:t>
                      </a:r>
                    </a:p>
                  </a:txBody>
                  <a:tcPr marL="6021" marR="6021" marT="60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ES" sz="1200" b="1" i="0" u="none" strike="noStrike">
                          <a:solidFill>
                            <a:srgbClr val="000000"/>
                          </a:solidFill>
                          <a:latin typeface="Adobe Caslon Pro" pitchFamily="18" charset="0"/>
                        </a:rPr>
                        <a:t>Responsable</a:t>
                      </a:r>
                    </a:p>
                  </a:txBody>
                  <a:tcPr marL="6021" marR="6021" marT="60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ES" sz="1200" b="1" i="0" u="none" strike="noStrike" dirty="0">
                          <a:solidFill>
                            <a:srgbClr val="000000"/>
                          </a:solidFill>
                          <a:latin typeface="Adobe Caslon Pro" pitchFamily="18" charset="0"/>
                        </a:rPr>
                        <a:t>Observaciones</a:t>
                      </a:r>
                    </a:p>
                  </a:txBody>
                  <a:tcPr marL="6021" marR="6021" marT="60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337749">
                <a:tc>
                  <a:txBody>
                    <a:bodyPr/>
                    <a:lstStyle/>
                    <a:p>
                      <a:pPr algn="l" fontAlgn="ctr"/>
                      <a:r>
                        <a:rPr lang="es-ES" sz="1100" b="0" i="0" u="none" strike="noStrike" dirty="0">
                          <a:solidFill>
                            <a:srgbClr val="000000"/>
                          </a:solidFill>
                          <a:latin typeface="Adobe Caslon Pro" pitchFamily="18" charset="0"/>
                        </a:rPr>
                        <a:t>11:30-13:30 </a:t>
                      </a:r>
                      <a:r>
                        <a:rPr lang="es-ES" sz="1100" b="0" i="0" u="none" strike="noStrike" dirty="0" err="1">
                          <a:solidFill>
                            <a:srgbClr val="000000"/>
                          </a:solidFill>
                          <a:latin typeface="Adobe Caslon Pro" pitchFamily="18" charset="0"/>
                        </a:rPr>
                        <a:t>hrs</a:t>
                      </a:r>
                      <a:r>
                        <a:rPr lang="es-ES" sz="1100" b="0" i="0" u="none" strike="noStrike" dirty="0">
                          <a:solidFill>
                            <a:srgbClr val="000000"/>
                          </a:solidFill>
                          <a:latin typeface="Adobe Caslon Pro" pitchFamily="18" charset="0"/>
                        </a:rPr>
                        <a:t>.</a:t>
                      </a:r>
                    </a:p>
                  </a:txBody>
                  <a:tcPr marL="6021" marR="6021" marT="60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100" b="0" i="0" u="none" strike="noStrike" dirty="0">
                          <a:solidFill>
                            <a:srgbClr val="000000"/>
                          </a:solidFill>
                          <a:latin typeface="Adobe Caslon Pro" pitchFamily="18" charset="0"/>
                        </a:rPr>
                        <a:t>Reunión con el equipo responsable del </a:t>
                      </a:r>
                      <a:r>
                        <a:rPr lang="es-MX" sz="1100" b="0" i="0" u="none" strike="noStrike" dirty="0" err="1" smtClean="0">
                          <a:solidFill>
                            <a:srgbClr val="000000"/>
                          </a:solidFill>
                          <a:latin typeface="Adobe Caslon Pro" pitchFamily="18" charset="0"/>
                        </a:rPr>
                        <a:t>ProDES</a:t>
                      </a:r>
                      <a:r>
                        <a:rPr lang="es-MX" sz="1100" b="0" i="0" u="none" strike="noStrike" dirty="0" smtClean="0">
                          <a:solidFill>
                            <a:srgbClr val="000000"/>
                          </a:solidFill>
                          <a:latin typeface="Adobe Caslon Pro" pitchFamily="18" charset="0"/>
                        </a:rPr>
                        <a:t> 5</a:t>
                      </a:r>
                      <a:endParaRPr lang="es-MX" sz="1100" b="0" i="0" u="none" strike="noStrike" dirty="0">
                        <a:solidFill>
                          <a:srgbClr val="000000"/>
                        </a:solidFill>
                        <a:latin typeface="Adobe Caslon Pro" pitchFamily="18" charset="0"/>
                      </a:endParaRPr>
                    </a:p>
                  </a:txBody>
                  <a:tcPr marL="6021" marR="6021" marT="60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100" b="0" i="0" u="none" strike="noStrike">
                          <a:solidFill>
                            <a:srgbClr val="000000"/>
                          </a:solidFill>
                          <a:latin typeface="Adobe Caslon Pro" pitchFamily="18" charset="0"/>
                        </a:rPr>
                        <a:t>Nombre y cargo</a:t>
                      </a:r>
                    </a:p>
                  </a:txBody>
                  <a:tcPr marL="6021" marR="6021" marT="60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100" b="0" i="0" u="none" strike="noStrike" dirty="0" smtClean="0">
                          <a:solidFill>
                            <a:srgbClr val="000000"/>
                          </a:solidFill>
                          <a:latin typeface="Adobe Caslon Pro" pitchFamily="18" charset="0"/>
                        </a:rPr>
                        <a:t>Participan: Profesores, estudiantes y personal directivo.</a:t>
                      </a:r>
                      <a:br>
                        <a:rPr lang="es-MX" sz="1100" b="0" i="0" u="none" strike="noStrike" dirty="0" smtClean="0">
                          <a:solidFill>
                            <a:srgbClr val="000000"/>
                          </a:solidFill>
                          <a:latin typeface="Adobe Caslon Pro" pitchFamily="18" charset="0"/>
                        </a:rPr>
                      </a:br>
                      <a:r>
                        <a:rPr lang="es-MX" sz="1100" b="0" i="0" u="none" strike="noStrike" dirty="0" smtClean="0">
                          <a:solidFill>
                            <a:srgbClr val="000000"/>
                          </a:solidFill>
                          <a:latin typeface="Adobe Caslon Pro" pitchFamily="18" charset="0"/>
                        </a:rPr>
                        <a:t>Presentación de la situación actual de la DES y principales logros, muestra de las evidencias</a:t>
                      </a:r>
                      <a:r>
                        <a:rPr lang="es-MX" sz="1100" b="0" i="0" u="none" strike="noStrike" baseline="0" dirty="0" smtClean="0">
                          <a:solidFill>
                            <a:srgbClr val="000000"/>
                          </a:solidFill>
                          <a:latin typeface="Adobe Caslon Pro" pitchFamily="18" charset="0"/>
                        </a:rPr>
                        <a:t> por parte del personal directivo, 20 minutos.</a:t>
                      </a:r>
                    </a:p>
                    <a:p>
                      <a:pPr algn="l" fontAlgn="ctr"/>
                      <a:r>
                        <a:rPr lang="es-MX" sz="1100" b="0" i="0" u="none" strike="noStrike" dirty="0" smtClean="0">
                          <a:solidFill>
                            <a:srgbClr val="000000"/>
                          </a:solidFill>
                          <a:latin typeface="Adobe Caslon Pro" pitchFamily="18" charset="0"/>
                        </a:rPr>
                        <a:t>Participación de los profesores y estudiantes </a:t>
                      </a:r>
                      <a:r>
                        <a:rPr lang="es-MX" sz="1100" b="0" i="0" u="none" strike="noStrike" baseline="0" dirty="0" smtClean="0">
                          <a:solidFill>
                            <a:srgbClr val="000000"/>
                          </a:solidFill>
                          <a:latin typeface="Adobe Caslon Pro" pitchFamily="18" charset="0"/>
                        </a:rPr>
                        <a:t>Preguntas por parte de los evaluadores, y aplicación del instrumento, en lo correspondiente</a:t>
                      </a:r>
                      <a:r>
                        <a:rPr lang="es-MX" sz="1100" b="0" i="0" u="none" strike="noStrike" dirty="0" smtClean="0">
                          <a:solidFill>
                            <a:srgbClr val="000000"/>
                          </a:solidFill>
                          <a:latin typeface="Adobe Caslon Pro" pitchFamily="18" charset="0"/>
                        </a:rPr>
                        <a:t>,</a:t>
                      </a:r>
                      <a:r>
                        <a:rPr lang="es-MX" sz="1100" b="0" i="0" u="none" strike="noStrike" baseline="0" dirty="0" smtClean="0">
                          <a:solidFill>
                            <a:srgbClr val="000000"/>
                          </a:solidFill>
                          <a:latin typeface="Adobe Caslon Pro" pitchFamily="18" charset="0"/>
                        </a:rPr>
                        <a:t> 70 minutos</a:t>
                      </a:r>
                      <a:endParaRPr lang="es-MX" sz="1100" b="0" i="0" u="none" strike="noStrike" dirty="0" smtClean="0">
                        <a:solidFill>
                          <a:srgbClr val="000000"/>
                        </a:solidFill>
                        <a:latin typeface="Adobe Caslon Pro" pitchFamily="18" charset="0"/>
                      </a:endParaRPr>
                    </a:p>
                    <a:p>
                      <a:pPr algn="l" fontAlgn="ctr"/>
                      <a:r>
                        <a:rPr lang="es-MX" sz="1100" b="0" i="0" u="none" strike="noStrike" dirty="0" smtClean="0">
                          <a:solidFill>
                            <a:srgbClr val="000000"/>
                          </a:solidFill>
                          <a:latin typeface="Adobe Caslon Pro" pitchFamily="18" charset="0"/>
                        </a:rPr>
                        <a:t>En su caso, visita a los laboratorios , bibliotecas, centro de cómputo, entre otros, equipados con recursos del PIFI. Evidencia de que el equipo fue adquirido con estos recursos,</a:t>
                      </a:r>
                      <a:r>
                        <a:rPr lang="es-MX" sz="1100" b="0" i="0" u="none" strike="noStrike" baseline="0" dirty="0" smtClean="0">
                          <a:solidFill>
                            <a:srgbClr val="000000"/>
                          </a:solidFill>
                          <a:latin typeface="Adobe Caslon Pro" pitchFamily="18" charset="0"/>
                        </a:rPr>
                        <a:t> 30 minutos</a:t>
                      </a:r>
                    </a:p>
                  </a:txBody>
                  <a:tcPr marL="6021" marR="6021" marT="60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226">
                <a:tc>
                  <a:txBody>
                    <a:bodyPr/>
                    <a:lstStyle/>
                    <a:p>
                      <a:pPr algn="l" fontAlgn="ctr"/>
                      <a:r>
                        <a:rPr lang="es-ES" sz="1100" b="0" i="0" u="none" strike="noStrike">
                          <a:solidFill>
                            <a:srgbClr val="000000"/>
                          </a:solidFill>
                          <a:latin typeface="Adobe Caslon Pro" pitchFamily="18" charset="0"/>
                        </a:rPr>
                        <a:t>13:30-15:00 hrs.</a:t>
                      </a:r>
                    </a:p>
                  </a:txBody>
                  <a:tcPr marL="6021" marR="6021" marT="60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s-MX" sz="1100" b="0" i="0" u="none" strike="noStrike" dirty="0">
                          <a:solidFill>
                            <a:srgbClr val="000000"/>
                          </a:solidFill>
                          <a:latin typeface="Adobe Caslon Pro" pitchFamily="18" charset="0"/>
                        </a:rPr>
                        <a:t>COMIDA y traslado a la sexta DES</a:t>
                      </a:r>
                    </a:p>
                  </a:txBody>
                  <a:tcPr marL="6021" marR="6021" marT="60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bl>
          </a:graphicData>
        </a:graphic>
      </p:graphicFrame>
    </p:spTree>
    <p:extLst>
      <p:ext uri="{BB962C8B-B14F-4D97-AF65-F5344CB8AC3E}">
        <p14:creationId xmlns:p14="http://schemas.microsoft.com/office/powerpoint/2010/main" val="17436553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130" y="61840"/>
            <a:ext cx="9144129" cy="1362809"/>
          </a:xfrm>
        </p:spPr>
        <p:txBody>
          <a:bodyPr>
            <a:noAutofit/>
          </a:bodyPr>
          <a:lstStyle/>
          <a:p>
            <a:pPr algn="l"/>
            <a:r>
              <a:rPr lang="es-MX" sz="3000" dirty="0" smtClean="0">
                <a:latin typeface="Adobe Caslon Pro" pitchFamily="18" charset="0"/>
              </a:rPr>
              <a:t>VII. AGENDA DE TRABAJO</a:t>
            </a:r>
            <a:endParaRPr lang="es-MX" sz="3000" dirty="0">
              <a:latin typeface="Adobe Caslon Pro" pitchFamily="18" charset="0"/>
            </a:endParaRPr>
          </a:p>
        </p:txBody>
      </p:sp>
      <p:graphicFrame>
        <p:nvGraphicFramePr>
          <p:cNvPr id="8" name="7 Tabla"/>
          <p:cNvGraphicFramePr>
            <a:graphicFrameLocks noGrp="1"/>
          </p:cNvGraphicFramePr>
          <p:nvPr>
            <p:extLst>
              <p:ext uri="{D42A27DB-BD31-4B8C-83A1-F6EECF244321}">
                <p14:modId xmlns:p14="http://schemas.microsoft.com/office/powerpoint/2010/main" val="3522690677"/>
              </p:ext>
            </p:extLst>
          </p:nvPr>
        </p:nvGraphicFramePr>
        <p:xfrm>
          <a:off x="251520" y="1517440"/>
          <a:ext cx="8712967" cy="3336900"/>
        </p:xfrm>
        <a:graphic>
          <a:graphicData uri="http://schemas.openxmlformats.org/drawingml/2006/table">
            <a:tbl>
              <a:tblPr/>
              <a:tblGrid>
                <a:gridCol w="1081796"/>
                <a:gridCol w="3335539"/>
                <a:gridCol w="1663262"/>
                <a:gridCol w="2632370"/>
              </a:tblGrid>
              <a:tr h="121614">
                <a:tc gridSpan="2">
                  <a:txBody>
                    <a:bodyPr/>
                    <a:lstStyle/>
                    <a:p>
                      <a:pPr algn="l" fontAlgn="b"/>
                      <a:r>
                        <a:rPr lang="es-MX" sz="1000" b="0" i="0" u="none" strike="noStrike" dirty="0">
                          <a:solidFill>
                            <a:srgbClr val="000000"/>
                          </a:solidFill>
                          <a:latin typeface="Adobe Caslon Pro" pitchFamily="18" charset="0"/>
                        </a:rPr>
                        <a:t>Fecha: </a:t>
                      </a:r>
                      <a:r>
                        <a:rPr lang="es-MX" sz="1000" b="0" i="0" u="none" strike="noStrike" dirty="0" smtClean="0">
                          <a:solidFill>
                            <a:srgbClr val="000000"/>
                          </a:solidFill>
                          <a:latin typeface="Adobe Caslon Pro" pitchFamily="18" charset="0"/>
                        </a:rPr>
                        <a:t>24 de mayo de 2013</a:t>
                      </a:r>
                      <a:endParaRPr lang="es-MX" sz="1000" b="0" i="0" u="none" strike="noStrike" dirty="0">
                        <a:solidFill>
                          <a:srgbClr val="000000"/>
                        </a:solidFill>
                        <a:latin typeface="Adobe Caslon Pro" pitchFamily="18" charset="0"/>
                      </a:endParaRPr>
                    </a:p>
                  </a:txBody>
                  <a:tcPr marL="6021" marR="6021" marT="6021"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fontAlgn="b"/>
                      <a:endParaRPr lang="es-ES" sz="800" b="0" i="0" u="none" strike="noStrike">
                        <a:solidFill>
                          <a:srgbClr val="000000"/>
                        </a:solidFill>
                        <a:latin typeface="Adobe Caslon Pro" pitchFamily="18" charset="0"/>
                      </a:endParaRPr>
                    </a:p>
                  </a:txBody>
                  <a:tcPr marL="6021" marR="6021" marT="60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S" sz="800" b="0" i="0" u="none" strike="noStrike">
                        <a:solidFill>
                          <a:srgbClr val="000000"/>
                        </a:solidFill>
                        <a:latin typeface="Adobe Caslon Pro" pitchFamily="18" charset="0"/>
                      </a:endParaRPr>
                    </a:p>
                  </a:txBody>
                  <a:tcPr marL="6021" marR="6021" marT="6021" marB="0" anchor="b">
                    <a:lnL>
                      <a:noFill/>
                    </a:lnL>
                    <a:lnR>
                      <a:noFill/>
                    </a:lnR>
                    <a:lnT>
                      <a:noFill/>
                    </a:lnT>
                    <a:lnB w="6350" cap="flat" cmpd="sng" algn="ctr">
                      <a:solidFill>
                        <a:srgbClr val="000000"/>
                      </a:solidFill>
                      <a:prstDash val="solid"/>
                      <a:round/>
                      <a:headEnd type="none" w="med" len="med"/>
                      <a:tailEnd type="none" w="med" len="med"/>
                    </a:lnB>
                  </a:tcPr>
                </a:tc>
              </a:tr>
              <a:tr h="240971">
                <a:tc>
                  <a:txBody>
                    <a:bodyPr/>
                    <a:lstStyle/>
                    <a:p>
                      <a:pPr algn="ctr" fontAlgn="b"/>
                      <a:r>
                        <a:rPr lang="es-ES" sz="1200" b="1" i="0" u="none" strike="noStrike">
                          <a:solidFill>
                            <a:srgbClr val="000000"/>
                          </a:solidFill>
                          <a:latin typeface="Adobe Caslon Pro" pitchFamily="18" charset="0"/>
                        </a:rPr>
                        <a:t>Hora</a:t>
                      </a:r>
                    </a:p>
                  </a:txBody>
                  <a:tcPr marL="6021" marR="6021" marT="60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ES" sz="1200" b="1" i="0" u="none" strike="noStrike">
                          <a:solidFill>
                            <a:srgbClr val="000000"/>
                          </a:solidFill>
                          <a:latin typeface="Adobe Caslon Pro" pitchFamily="18" charset="0"/>
                        </a:rPr>
                        <a:t>Actividad</a:t>
                      </a:r>
                    </a:p>
                  </a:txBody>
                  <a:tcPr marL="6021" marR="6021" marT="60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ES" sz="1200" b="1" i="0" u="none" strike="noStrike">
                          <a:solidFill>
                            <a:srgbClr val="000000"/>
                          </a:solidFill>
                          <a:latin typeface="Adobe Caslon Pro" pitchFamily="18" charset="0"/>
                        </a:rPr>
                        <a:t>Responsable</a:t>
                      </a:r>
                    </a:p>
                  </a:txBody>
                  <a:tcPr marL="6021" marR="6021" marT="60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ES" sz="1200" b="1" i="0" u="none" strike="noStrike" dirty="0">
                          <a:solidFill>
                            <a:srgbClr val="000000"/>
                          </a:solidFill>
                          <a:latin typeface="Adobe Caslon Pro" pitchFamily="18" charset="0"/>
                        </a:rPr>
                        <a:t>Observaciones</a:t>
                      </a:r>
                    </a:p>
                  </a:txBody>
                  <a:tcPr marL="6021" marR="6021" marT="60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337749">
                <a:tc>
                  <a:txBody>
                    <a:bodyPr/>
                    <a:lstStyle/>
                    <a:p>
                      <a:pPr algn="l" fontAlgn="ctr"/>
                      <a:r>
                        <a:rPr lang="es-ES" sz="1100" b="0" i="0" u="none" strike="noStrike" dirty="0">
                          <a:solidFill>
                            <a:srgbClr val="000000"/>
                          </a:solidFill>
                          <a:latin typeface="Adobe Caslon Pro" pitchFamily="18" charset="0"/>
                        </a:rPr>
                        <a:t>15:00-17:00 </a:t>
                      </a:r>
                      <a:r>
                        <a:rPr lang="es-ES" sz="1100" b="0" i="0" u="none" strike="noStrike" dirty="0" err="1">
                          <a:solidFill>
                            <a:srgbClr val="000000"/>
                          </a:solidFill>
                          <a:latin typeface="Adobe Caslon Pro" pitchFamily="18" charset="0"/>
                        </a:rPr>
                        <a:t>hrs</a:t>
                      </a:r>
                      <a:r>
                        <a:rPr lang="es-ES" sz="1100" b="0" i="0" u="none" strike="noStrike" dirty="0">
                          <a:solidFill>
                            <a:srgbClr val="000000"/>
                          </a:solidFill>
                          <a:latin typeface="Adobe Caslon Pro" pitchFamily="18" charset="0"/>
                        </a:rPr>
                        <a:t>.</a:t>
                      </a:r>
                    </a:p>
                  </a:txBody>
                  <a:tcPr marL="6021" marR="6021" marT="60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100" b="0" i="0" u="none" strike="noStrike" dirty="0">
                          <a:solidFill>
                            <a:srgbClr val="000000"/>
                          </a:solidFill>
                          <a:latin typeface="Adobe Caslon Pro" pitchFamily="18" charset="0"/>
                        </a:rPr>
                        <a:t>Reunión con el equipo responsable del </a:t>
                      </a:r>
                      <a:r>
                        <a:rPr lang="es-MX" sz="1100" b="0" i="0" u="none" strike="noStrike" dirty="0" err="1" smtClean="0">
                          <a:solidFill>
                            <a:srgbClr val="000000"/>
                          </a:solidFill>
                          <a:latin typeface="Adobe Caslon Pro" pitchFamily="18" charset="0"/>
                        </a:rPr>
                        <a:t>ProDES</a:t>
                      </a:r>
                      <a:r>
                        <a:rPr lang="es-MX" sz="1100" b="0" i="0" u="none" strike="noStrike" dirty="0" smtClean="0">
                          <a:solidFill>
                            <a:srgbClr val="000000"/>
                          </a:solidFill>
                          <a:latin typeface="Adobe Caslon Pro" pitchFamily="18" charset="0"/>
                        </a:rPr>
                        <a:t> 6</a:t>
                      </a:r>
                      <a:endParaRPr lang="es-MX" sz="1100" b="0" i="0" u="none" strike="noStrike" dirty="0">
                        <a:solidFill>
                          <a:srgbClr val="000000"/>
                        </a:solidFill>
                        <a:latin typeface="Adobe Caslon Pro" pitchFamily="18" charset="0"/>
                      </a:endParaRPr>
                    </a:p>
                  </a:txBody>
                  <a:tcPr marL="6021" marR="6021" marT="60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100" b="0" i="0" u="none" strike="noStrike">
                          <a:solidFill>
                            <a:srgbClr val="000000"/>
                          </a:solidFill>
                          <a:latin typeface="Adobe Caslon Pro" pitchFamily="18" charset="0"/>
                        </a:rPr>
                        <a:t>Nombre y cargo</a:t>
                      </a:r>
                    </a:p>
                  </a:txBody>
                  <a:tcPr marL="6021" marR="6021" marT="60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100" b="0" i="0" u="none" strike="noStrike" dirty="0" smtClean="0">
                          <a:solidFill>
                            <a:srgbClr val="000000"/>
                          </a:solidFill>
                          <a:latin typeface="Adobe Caslon Pro" pitchFamily="18" charset="0"/>
                        </a:rPr>
                        <a:t>Participan: Profesores, estudiantes y personal directivo.</a:t>
                      </a:r>
                      <a:br>
                        <a:rPr lang="es-MX" sz="1100" b="0" i="0" u="none" strike="noStrike" dirty="0" smtClean="0">
                          <a:solidFill>
                            <a:srgbClr val="000000"/>
                          </a:solidFill>
                          <a:latin typeface="Adobe Caslon Pro" pitchFamily="18" charset="0"/>
                        </a:rPr>
                      </a:br>
                      <a:r>
                        <a:rPr lang="es-MX" sz="1100" b="0" i="0" u="none" strike="noStrike" dirty="0" smtClean="0">
                          <a:solidFill>
                            <a:srgbClr val="000000"/>
                          </a:solidFill>
                          <a:latin typeface="Adobe Caslon Pro" pitchFamily="18" charset="0"/>
                        </a:rPr>
                        <a:t>Presentación de la situación actual de la DES y principales logros, muestra de las evidencias</a:t>
                      </a:r>
                      <a:r>
                        <a:rPr lang="es-MX" sz="1100" b="0" i="0" u="none" strike="noStrike" baseline="0" dirty="0" smtClean="0">
                          <a:solidFill>
                            <a:srgbClr val="000000"/>
                          </a:solidFill>
                          <a:latin typeface="Adobe Caslon Pro" pitchFamily="18" charset="0"/>
                        </a:rPr>
                        <a:t> por parte del personal directivo, 20 minutos.</a:t>
                      </a:r>
                    </a:p>
                    <a:p>
                      <a:pPr algn="l" fontAlgn="ctr"/>
                      <a:r>
                        <a:rPr lang="es-MX" sz="1100" b="0" i="0" u="none" strike="noStrike" dirty="0" smtClean="0">
                          <a:solidFill>
                            <a:srgbClr val="000000"/>
                          </a:solidFill>
                          <a:latin typeface="Adobe Caslon Pro" pitchFamily="18" charset="0"/>
                        </a:rPr>
                        <a:t>Participación de los profesores y estudiantes </a:t>
                      </a:r>
                      <a:r>
                        <a:rPr lang="es-MX" sz="1100" b="0" i="0" u="none" strike="noStrike" baseline="0" dirty="0" smtClean="0">
                          <a:solidFill>
                            <a:srgbClr val="000000"/>
                          </a:solidFill>
                          <a:latin typeface="Adobe Caslon Pro" pitchFamily="18" charset="0"/>
                        </a:rPr>
                        <a:t>Preguntas por parte de los evaluadores, y aplicación del instrumento, en lo correspondiente</a:t>
                      </a:r>
                      <a:r>
                        <a:rPr lang="es-MX" sz="1100" b="0" i="0" u="none" strike="noStrike" dirty="0" smtClean="0">
                          <a:solidFill>
                            <a:srgbClr val="000000"/>
                          </a:solidFill>
                          <a:latin typeface="Adobe Caslon Pro" pitchFamily="18" charset="0"/>
                        </a:rPr>
                        <a:t>,</a:t>
                      </a:r>
                      <a:r>
                        <a:rPr lang="es-MX" sz="1100" b="0" i="0" u="none" strike="noStrike" baseline="0" dirty="0" smtClean="0">
                          <a:solidFill>
                            <a:srgbClr val="000000"/>
                          </a:solidFill>
                          <a:latin typeface="Adobe Caslon Pro" pitchFamily="18" charset="0"/>
                        </a:rPr>
                        <a:t> 70 minutos</a:t>
                      </a:r>
                      <a:endParaRPr lang="es-MX" sz="1100" b="0" i="0" u="none" strike="noStrike" dirty="0" smtClean="0">
                        <a:solidFill>
                          <a:srgbClr val="000000"/>
                        </a:solidFill>
                        <a:latin typeface="Adobe Caslon Pro" pitchFamily="18" charset="0"/>
                      </a:endParaRPr>
                    </a:p>
                    <a:p>
                      <a:pPr algn="l" fontAlgn="ctr"/>
                      <a:r>
                        <a:rPr lang="es-MX" sz="1100" b="0" i="0" u="none" strike="noStrike" dirty="0" smtClean="0">
                          <a:solidFill>
                            <a:srgbClr val="000000"/>
                          </a:solidFill>
                          <a:latin typeface="Adobe Caslon Pro" pitchFamily="18" charset="0"/>
                        </a:rPr>
                        <a:t>En su caso, visita a los laboratorios , bibliotecas, centro de cómputo, entre otros, equipados con recursos del PIFI. Evidencia de que el equipo fue adquirido con estos recursos,</a:t>
                      </a:r>
                      <a:r>
                        <a:rPr lang="es-MX" sz="1100" b="0" i="0" u="none" strike="noStrike" baseline="0" dirty="0" smtClean="0">
                          <a:solidFill>
                            <a:srgbClr val="000000"/>
                          </a:solidFill>
                          <a:latin typeface="Adobe Caslon Pro" pitchFamily="18" charset="0"/>
                        </a:rPr>
                        <a:t> 30 minutos</a:t>
                      </a:r>
                    </a:p>
                  </a:txBody>
                  <a:tcPr marL="6021" marR="6021" marT="60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226">
                <a:tc>
                  <a:txBody>
                    <a:bodyPr/>
                    <a:lstStyle/>
                    <a:p>
                      <a:pPr algn="l" fontAlgn="ctr"/>
                      <a:r>
                        <a:rPr lang="es-ES" sz="1100" b="0" i="0" u="none" strike="noStrike">
                          <a:solidFill>
                            <a:srgbClr val="000000"/>
                          </a:solidFill>
                          <a:latin typeface="Adobe Caslon Pro" pitchFamily="18" charset="0"/>
                        </a:rPr>
                        <a:t>17:00-18:00 hrs.</a:t>
                      </a:r>
                    </a:p>
                  </a:txBody>
                  <a:tcPr marL="6021" marR="6021" marT="60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100" b="0" i="0" u="none" strike="noStrike">
                          <a:solidFill>
                            <a:srgbClr val="000000"/>
                          </a:solidFill>
                          <a:latin typeface="Adobe Caslon Pro" pitchFamily="18" charset="0"/>
                        </a:rPr>
                        <a:t>Reunión con el equipo de planeación</a:t>
                      </a:r>
                    </a:p>
                  </a:txBody>
                  <a:tcPr marL="6021" marR="6021" marT="60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100" b="0" i="0" u="none" strike="noStrike">
                          <a:solidFill>
                            <a:srgbClr val="000000"/>
                          </a:solidFill>
                          <a:latin typeface="Adobe Caslon Pro" pitchFamily="18" charset="0"/>
                        </a:rPr>
                        <a:t>Nombre y cargo</a:t>
                      </a:r>
                    </a:p>
                  </a:txBody>
                  <a:tcPr marL="6021" marR="6021" marT="60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100" b="0" i="0" u="none" strike="noStrike">
                          <a:solidFill>
                            <a:srgbClr val="000000"/>
                          </a:solidFill>
                          <a:latin typeface="Adobe Caslon Pro" pitchFamily="18" charset="0"/>
                        </a:rPr>
                        <a:t>Afinar últimos detalles del instrumento</a:t>
                      </a:r>
                    </a:p>
                  </a:txBody>
                  <a:tcPr marL="6021" marR="6021" marT="60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226">
                <a:tc>
                  <a:txBody>
                    <a:bodyPr/>
                    <a:lstStyle/>
                    <a:p>
                      <a:pPr algn="l" fontAlgn="ctr"/>
                      <a:r>
                        <a:rPr lang="es-ES" sz="1100" b="0" i="0" u="none" strike="noStrike" dirty="0" smtClean="0">
                          <a:solidFill>
                            <a:srgbClr val="000000"/>
                          </a:solidFill>
                          <a:latin typeface="Adobe Caslon Pro" pitchFamily="18" charset="0"/>
                        </a:rPr>
                        <a:t>18:00</a:t>
                      </a:r>
                      <a:r>
                        <a:rPr lang="es-ES" sz="1100" b="0" i="0" u="none" strike="noStrike" baseline="0" dirty="0" smtClean="0">
                          <a:solidFill>
                            <a:srgbClr val="000000"/>
                          </a:solidFill>
                          <a:latin typeface="Adobe Caslon Pro" pitchFamily="18" charset="0"/>
                        </a:rPr>
                        <a:t> -20:00</a:t>
                      </a:r>
                      <a:r>
                        <a:rPr lang="es-ES" sz="1100" b="0" i="0" u="none" strike="noStrike" dirty="0" smtClean="0">
                          <a:solidFill>
                            <a:srgbClr val="000000"/>
                          </a:solidFill>
                          <a:latin typeface="Adobe Caslon Pro" pitchFamily="18" charset="0"/>
                        </a:rPr>
                        <a:t> </a:t>
                      </a:r>
                      <a:r>
                        <a:rPr lang="es-ES" sz="1100" b="0" i="0" u="none" strike="noStrike" dirty="0">
                          <a:solidFill>
                            <a:srgbClr val="000000"/>
                          </a:solidFill>
                          <a:latin typeface="Adobe Caslon Pro" pitchFamily="18" charset="0"/>
                        </a:rPr>
                        <a:t>hrs.</a:t>
                      </a:r>
                    </a:p>
                  </a:txBody>
                  <a:tcPr marL="6021" marR="6021" marT="60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100" b="0" i="0" u="none" strike="noStrike">
                          <a:solidFill>
                            <a:srgbClr val="000000"/>
                          </a:solidFill>
                          <a:latin typeface="Adobe Caslon Pro" pitchFamily="18" charset="0"/>
                        </a:rPr>
                        <a:t>Reunión exclusiva de los evaluadores para cierre de la visita de seguimiento</a:t>
                      </a:r>
                    </a:p>
                  </a:txBody>
                  <a:tcPr marL="6021" marR="6021" marT="60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100" b="0" i="0" u="none" strike="noStrike">
                          <a:solidFill>
                            <a:srgbClr val="000000"/>
                          </a:solidFill>
                          <a:latin typeface="Adobe Caslon Pro" pitchFamily="18" charset="0"/>
                        </a:rPr>
                        <a:t> </a:t>
                      </a:r>
                    </a:p>
                  </a:txBody>
                  <a:tcPr marL="6021" marR="6021" marT="60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100" b="0" i="0" u="none" strike="noStrike" dirty="0">
                          <a:solidFill>
                            <a:srgbClr val="000000"/>
                          </a:solidFill>
                          <a:latin typeface="Adobe Caslon Pro" pitchFamily="18" charset="0"/>
                        </a:rPr>
                        <a:t>Completar el instrumento. Contestar la encuesta de opinión</a:t>
                      </a:r>
                    </a:p>
                  </a:txBody>
                  <a:tcPr marL="6021" marR="6021" marT="60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64462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a:xfrm>
            <a:off x="-5744" y="1424650"/>
            <a:ext cx="9149744" cy="5028685"/>
          </a:xfrm>
          <a:prstGeom prst="rect">
            <a:avLst/>
          </a:prstGeom>
        </p:spPr>
        <p:txBody>
          <a:bodyPr vert="horz" lIns="91440" tIns="45720" rIns="91440" bIns="45720" rtlCol="0" anchor="ctr" anchorCtr="0">
            <a:noAutofit/>
          </a:bodyPr>
          <a:lstStyle/>
          <a:p>
            <a:pPr lvl="1" algn="just">
              <a:defRPr/>
            </a:pPr>
            <a:r>
              <a:rPr lang="es-MX" sz="2000" b="1" dirty="0">
                <a:latin typeface="Adobe Caslon Pro" pitchFamily="18" charset="0"/>
                <a:ea typeface="Calibri" pitchFamily="34" charset="0"/>
                <a:cs typeface="Times New Roman" pitchFamily="18" charset="0"/>
              </a:rPr>
              <a:t>La institución deberá llenar la Encuesta de Opinión </a:t>
            </a:r>
            <a:r>
              <a:rPr lang="es-MX" sz="2000" b="1" dirty="0" smtClean="0">
                <a:latin typeface="Adobe Caslon Pro" pitchFamily="18" charset="0"/>
                <a:ea typeface="Calibri" pitchFamily="34" charset="0"/>
                <a:cs typeface="Times New Roman" pitchFamily="18" charset="0"/>
              </a:rPr>
              <a:t>2013.</a:t>
            </a:r>
          </a:p>
          <a:p>
            <a:pPr lvl="1" algn="just">
              <a:defRPr/>
            </a:pPr>
            <a:endParaRPr lang="es-MX" dirty="0" smtClean="0">
              <a:latin typeface="Adobe Caslon Pro" pitchFamily="18" charset="0"/>
              <a:ea typeface="Calibri" pitchFamily="34" charset="0"/>
              <a:cs typeface="Times New Roman" pitchFamily="18" charset="0"/>
            </a:endParaRPr>
          </a:p>
          <a:p>
            <a:pPr lvl="1" algn="just">
              <a:defRPr/>
            </a:pPr>
            <a:r>
              <a:rPr lang="es-MX" sz="2000" b="1" dirty="0">
                <a:latin typeface="Adobe Caslon Pro" pitchFamily="18" charset="0"/>
                <a:ea typeface="Calibri" pitchFamily="34" charset="0"/>
                <a:cs typeface="Times New Roman" pitchFamily="18" charset="0"/>
              </a:rPr>
              <a:t>Objetivo: </a:t>
            </a:r>
            <a:endParaRPr lang="es-MX" sz="2000" b="1" dirty="0" smtClean="0">
              <a:latin typeface="Adobe Caslon Pro" pitchFamily="18" charset="0"/>
              <a:ea typeface="Calibri" pitchFamily="34" charset="0"/>
              <a:cs typeface="Times New Roman" pitchFamily="18" charset="0"/>
            </a:endParaRPr>
          </a:p>
          <a:p>
            <a:pPr lvl="1" algn="just">
              <a:defRPr/>
            </a:pPr>
            <a:endParaRPr lang="es-MX" b="1" dirty="0" smtClean="0">
              <a:latin typeface="Adobe Caslon Pro" pitchFamily="18" charset="0"/>
              <a:ea typeface="Calibri" pitchFamily="34" charset="0"/>
              <a:cs typeface="Times New Roman" pitchFamily="18" charset="0"/>
            </a:endParaRPr>
          </a:p>
          <a:p>
            <a:pPr lvl="1" algn="just">
              <a:defRPr/>
            </a:pPr>
            <a:r>
              <a:rPr lang="es-MX" sz="2000" dirty="0" smtClean="0">
                <a:latin typeface="Adobe Caslon Pro" pitchFamily="18" charset="0"/>
                <a:ea typeface="Calibri" pitchFamily="34" charset="0"/>
                <a:cs typeface="Times New Roman" pitchFamily="18" charset="0"/>
              </a:rPr>
              <a:t>Conocer </a:t>
            </a:r>
            <a:r>
              <a:rPr lang="es-MX" sz="2000" dirty="0">
                <a:latin typeface="Adobe Caslon Pro" pitchFamily="18" charset="0"/>
                <a:ea typeface="Calibri" pitchFamily="34" charset="0"/>
                <a:cs typeface="Times New Roman" pitchFamily="18" charset="0"/>
              </a:rPr>
              <a:t>la opinión de los responsables de la elaboración del PIFI sobre: la visita de seguimiento </a:t>
            </a:r>
            <a:r>
              <a:rPr lang="es-MX" sz="2000" dirty="0" smtClean="0">
                <a:latin typeface="Adobe Caslon Pro" pitchFamily="18" charset="0"/>
                <a:ea typeface="Calibri" pitchFamily="34" charset="0"/>
                <a:cs typeface="Times New Roman" pitchFamily="18" charset="0"/>
              </a:rPr>
              <a:t>“</a:t>
            </a:r>
            <a:r>
              <a:rPr lang="es-MX" sz="2000" b="1" i="1" dirty="0" smtClean="0">
                <a:latin typeface="Adobe Caslon Pro" pitchFamily="18" charset="0"/>
                <a:ea typeface="Calibri" pitchFamily="34" charset="0"/>
                <a:cs typeface="Times New Roman" pitchFamily="18" charset="0"/>
              </a:rPr>
              <a:t>In-Situ</a:t>
            </a:r>
            <a:r>
              <a:rPr lang="es-MX" sz="2000" dirty="0">
                <a:latin typeface="Adobe Caslon Pro" pitchFamily="18" charset="0"/>
                <a:ea typeface="Calibri" pitchFamily="34" charset="0"/>
                <a:cs typeface="Times New Roman" pitchFamily="18" charset="0"/>
              </a:rPr>
              <a:t>”, impactos del Programa, sus procesos y aspectos de carácter cualitativo, entre otros</a:t>
            </a:r>
            <a:r>
              <a:rPr lang="es-MX" sz="2000" dirty="0" smtClean="0">
                <a:latin typeface="Adobe Caslon Pro" pitchFamily="18" charset="0"/>
                <a:ea typeface="Calibri" pitchFamily="34" charset="0"/>
                <a:cs typeface="Times New Roman" pitchFamily="18" charset="0"/>
              </a:rPr>
              <a:t>.</a:t>
            </a:r>
          </a:p>
          <a:p>
            <a:pPr lvl="1" algn="just">
              <a:defRPr/>
            </a:pPr>
            <a:endParaRPr lang="es-MX" dirty="0">
              <a:latin typeface="Adobe Caslon Pro" pitchFamily="18" charset="0"/>
              <a:ea typeface="Calibri" pitchFamily="34" charset="0"/>
              <a:cs typeface="Times New Roman" pitchFamily="18" charset="0"/>
            </a:endParaRPr>
          </a:p>
          <a:p>
            <a:pPr lvl="1" algn="just">
              <a:defRPr/>
            </a:pPr>
            <a:r>
              <a:rPr lang="es-MX" sz="2000" b="1" dirty="0" smtClean="0">
                <a:latin typeface="Adobe Caslon Pro" pitchFamily="18" charset="0"/>
                <a:ea typeface="Calibri" pitchFamily="34" charset="0"/>
                <a:cs typeface="Times New Roman" pitchFamily="18" charset="0"/>
              </a:rPr>
              <a:t>Contenido:</a:t>
            </a:r>
          </a:p>
          <a:p>
            <a:pPr lvl="1" algn="just">
              <a:defRPr/>
            </a:pPr>
            <a:endParaRPr lang="es-MX" b="1" dirty="0">
              <a:latin typeface="Adobe Caslon Pro" pitchFamily="18" charset="0"/>
              <a:ea typeface="Calibri" pitchFamily="34" charset="0"/>
              <a:cs typeface="Times New Roman" pitchFamily="18" charset="0"/>
            </a:endParaRPr>
          </a:p>
          <a:p>
            <a:pPr lvl="1" algn="just">
              <a:defRPr/>
            </a:pPr>
            <a:r>
              <a:rPr lang="es-MX" sz="2000" dirty="0" smtClean="0">
                <a:latin typeface="Adobe Caslon Pro" pitchFamily="18" charset="0"/>
                <a:ea typeface="Calibri" pitchFamily="34" charset="0"/>
                <a:cs typeface="Times New Roman" pitchFamily="18" charset="0"/>
              </a:rPr>
              <a:t>La </a:t>
            </a:r>
            <a:r>
              <a:rPr lang="es-MX" sz="2000" dirty="0">
                <a:latin typeface="Adobe Caslon Pro" pitchFamily="18" charset="0"/>
                <a:ea typeface="Calibri" pitchFamily="34" charset="0"/>
                <a:cs typeface="Times New Roman" pitchFamily="18" charset="0"/>
              </a:rPr>
              <a:t>Encuesta está dividida en dos parte: </a:t>
            </a:r>
            <a:endParaRPr lang="es-MX" sz="2000" dirty="0" smtClean="0">
              <a:latin typeface="Adobe Caslon Pro" pitchFamily="18" charset="0"/>
              <a:ea typeface="Calibri" pitchFamily="34" charset="0"/>
              <a:cs typeface="Times New Roman" pitchFamily="18" charset="0"/>
            </a:endParaRPr>
          </a:p>
          <a:p>
            <a:pPr lvl="1" algn="just">
              <a:defRPr/>
            </a:pPr>
            <a:endParaRPr lang="es-MX" dirty="0">
              <a:latin typeface="Adobe Caslon Pro" pitchFamily="18" charset="0"/>
              <a:ea typeface="Calibri" pitchFamily="34" charset="0"/>
              <a:cs typeface="Times New Roman" pitchFamily="18" charset="0"/>
            </a:endParaRPr>
          </a:p>
          <a:p>
            <a:pPr lvl="2" algn="just">
              <a:defRPr/>
            </a:pPr>
            <a:r>
              <a:rPr lang="es-MX" sz="2000" b="1" dirty="0">
                <a:latin typeface="Adobe Caslon Pro" pitchFamily="18" charset="0"/>
                <a:ea typeface="Calibri" pitchFamily="34" charset="0"/>
                <a:cs typeface="Times New Roman" pitchFamily="18" charset="0"/>
              </a:rPr>
              <a:t>La primera</a:t>
            </a:r>
            <a:r>
              <a:rPr lang="es-MX" sz="2000" dirty="0">
                <a:latin typeface="Adobe Caslon Pro" pitchFamily="18" charset="0"/>
                <a:ea typeface="Calibri" pitchFamily="34" charset="0"/>
                <a:cs typeface="Times New Roman" pitchFamily="18" charset="0"/>
              </a:rPr>
              <a:t> que recogerá la opinión de la visita de seguimiento </a:t>
            </a:r>
            <a:r>
              <a:rPr lang="es-MX" sz="2000" dirty="0" smtClean="0">
                <a:latin typeface="Adobe Caslon Pro" pitchFamily="18" charset="0"/>
                <a:ea typeface="Calibri" pitchFamily="34" charset="0"/>
                <a:cs typeface="Times New Roman" pitchFamily="18" charset="0"/>
              </a:rPr>
              <a:t>“</a:t>
            </a:r>
            <a:r>
              <a:rPr lang="es-MX" sz="2000" b="1" i="1" dirty="0" smtClean="0">
                <a:latin typeface="Adobe Caslon Pro" pitchFamily="18" charset="0"/>
                <a:ea typeface="Calibri" pitchFamily="34" charset="0"/>
                <a:cs typeface="Times New Roman" pitchFamily="18" charset="0"/>
              </a:rPr>
              <a:t>In-Situ</a:t>
            </a:r>
            <a:r>
              <a:rPr lang="es-MX" sz="2000" dirty="0">
                <a:latin typeface="Adobe Caslon Pro" pitchFamily="18" charset="0"/>
                <a:ea typeface="Calibri" pitchFamily="34" charset="0"/>
                <a:cs typeface="Times New Roman" pitchFamily="18" charset="0"/>
              </a:rPr>
              <a:t>”.</a:t>
            </a:r>
          </a:p>
          <a:p>
            <a:pPr lvl="2" algn="just">
              <a:defRPr/>
            </a:pPr>
            <a:endParaRPr lang="es-MX" dirty="0" smtClean="0">
              <a:latin typeface="Adobe Caslon Pro" pitchFamily="18" charset="0"/>
              <a:ea typeface="Calibri" pitchFamily="34" charset="0"/>
              <a:cs typeface="Times New Roman" pitchFamily="18" charset="0"/>
            </a:endParaRPr>
          </a:p>
          <a:p>
            <a:pPr lvl="2" algn="just">
              <a:defRPr/>
            </a:pPr>
            <a:r>
              <a:rPr lang="es-MX" sz="2000" b="1" dirty="0">
                <a:latin typeface="Adobe Caslon Pro" pitchFamily="18" charset="0"/>
                <a:ea typeface="Calibri" pitchFamily="34" charset="0"/>
                <a:cs typeface="Times New Roman" pitchFamily="18" charset="0"/>
              </a:rPr>
              <a:t>La segunda</a:t>
            </a:r>
            <a:r>
              <a:rPr lang="es-MX" sz="2000" dirty="0">
                <a:latin typeface="Adobe Caslon Pro" pitchFamily="18" charset="0"/>
                <a:ea typeface="Calibri" pitchFamily="34" charset="0"/>
                <a:cs typeface="Times New Roman" pitchFamily="18" charset="0"/>
              </a:rPr>
              <a:t>  en la que se anotarán los comentarios respecto a:</a:t>
            </a:r>
          </a:p>
        </p:txBody>
      </p:sp>
      <p:sp>
        <p:nvSpPr>
          <p:cNvPr id="6" name="1 Título"/>
          <p:cNvSpPr>
            <a:spLocks noGrp="1"/>
          </p:cNvSpPr>
          <p:nvPr>
            <p:ph type="title"/>
          </p:nvPr>
        </p:nvSpPr>
        <p:spPr>
          <a:xfrm>
            <a:off x="-130" y="61840"/>
            <a:ext cx="9144129" cy="1362809"/>
          </a:xfrm>
        </p:spPr>
        <p:txBody>
          <a:bodyPr>
            <a:noAutofit/>
          </a:bodyPr>
          <a:lstStyle/>
          <a:p>
            <a:pPr algn="l"/>
            <a:r>
              <a:rPr lang="es-MX" sz="3000" dirty="0" smtClean="0">
                <a:latin typeface="Adobe Caslon Pro" pitchFamily="18" charset="0"/>
              </a:rPr>
              <a:t>VII. ENCUESTA DE OPINIÓN</a:t>
            </a:r>
            <a:endParaRPr lang="es-MX" sz="3000" dirty="0">
              <a:latin typeface="Adobe Caslon Pro" pitchFamily="18" charset="0"/>
            </a:endParaRPr>
          </a:p>
        </p:txBody>
      </p:sp>
    </p:spTree>
    <p:extLst>
      <p:ext uri="{BB962C8B-B14F-4D97-AF65-F5344CB8AC3E}">
        <p14:creationId xmlns:p14="http://schemas.microsoft.com/office/powerpoint/2010/main" val="7979953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a:xfrm>
            <a:off x="-5744" y="1424650"/>
            <a:ext cx="9149744" cy="5028685"/>
          </a:xfrm>
          <a:prstGeom prst="rect">
            <a:avLst/>
          </a:prstGeom>
        </p:spPr>
        <p:txBody>
          <a:bodyPr vert="horz" lIns="91440" tIns="45720" rIns="91440" bIns="45720" rtlCol="0" anchor="ctr" anchorCtr="0">
            <a:noAutofit/>
          </a:bodyPr>
          <a:lstStyle/>
          <a:p>
            <a:pPr marL="1257300" lvl="2" indent="-342900" algn="just">
              <a:buFont typeface="Wingdings" pitchFamily="2" charset="2"/>
              <a:buChar char="§"/>
              <a:defRPr/>
            </a:pPr>
            <a:r>
              <a:rPr lang="es-MX" b="1" dirty="0">
                <a:latin typeface="Adobe Caslon Pro" pitchFamily="18" charset="0"/>
                <a:ea typeface="Calibri" pitchFamily="34" charset="0"/>
                <a:cs typeface="Times New Roman" pitchFamily="18" charset="0"/>
              </a:rPr>
              <a:t>La Guía del PIFI </a:t>
            </a:r>
            <a:r>
              <a:rPr lang="es-MX" b="1" dirty="0" smtClean="0">
                <a:latin typeface="Adobe Caslon Pro" pitchFamily="18" charset="0"/>
                <a:ea typeface="Calibri" pitchFamily="34" charset="0"/>
                <a:cs typeface="Times New Roman" pitchFamily="18" charset="0"/>
              </a:rPr>
              <a:t>2012-2013</a:t>
            </a:r>
          </a:p>
          <a:p>
            <a:pPr marL="1257300" lvl="2" indent="-342900" algn="just">
              <a:buFont typeface="Wingdings" pitchFamily="2" charset="2"/>
              <a:buChar char="§"/>
              <a:defRPr/>
            </a:pPr>
            <a:r>
              <a:rPr lang="es-MX" b="1" dirty="0">
                <a:latin typeface="Adobe Caslon Pro" pitchFamily="18" charset="0"/>
                <a:ea typeface="Calibri" pitchFamily="34" charset="0"/>
                <a:cs typeface="Times New Roman" pitchFamily="18" charset="0"/>
              </a:rPr>
              <a:t>Los procesos de</a:t>
            </a:r>
            <a:r>
              <a:rPr lang="es-MX" b="1" dirty="0" smtClean="0">
                <a:latin typeface="Adobe Caslon Pro" pitchFamily="18" charset="0"/>
                <a:ea typeface="Calibri" pitchFamily="34" charset="0"/>
                <a:cs typeface="Times New Roman" pitchFamily="18" charset="0"/>
              </a:rPr>
              <a:t>:</a:t>
            </a:r>
          </a:p>
          <a:p>
            <a:pPr marL="1657350" lvl="3" indent="-285750" algn="just">
              <a:buFont typeface="Wingdings" pitchFamily="2" charset="2"/>
              <a:buChar char="ü"/>
              <a:defRPr/>
            </a:pPr>
            <a:r>
              <a:rPr lang="es-MX" b="1" dirty="0" smtClean="0">
                <a:latin typeface="Adobe Caslon Pro" pitchFamily="18" charset="0"/>
                <a:ea typeface="Calibri" pitchFamily="34" charset="0"/>
                <a:cs typeface="Times New Roman" pitchFamily="18" charset="0"/>
              </a:rPr>
              <a:t>Recepción del PIFI en la DGESU.</a:t>
            </a:r>
            <a:endParaRPr lang="es-MX" b="1" dirty="0">
              <a:latin typeface="Adobe Caslon Pro" pitchFamily="18" charset="0"/>
              <a:ea typeface="Calibri" pitchFamily="34" charset="0"/>
              <a:cs typeface="Times New Roman" pitchFamily="18" charset="0"/>
            </a:endParaRPr>
          </a:p>
          <a:p>
            <a:pPr marL="1657350" lvl="3" indent="-285750" algn="just">
              <a:buFont typeface="Wingdings" pitchFamily="2" charset="2"/>
              <a:buChar char="ü"/>
              <a:defRPr/>
            </a:pPr>
            <a:r>
              <a:rPr lang="es-MX" b="1" dirty="0">
                <a:latin typeface="Adobe Caslon Pro" pitchFamily="18" charset="0"/>
                <a:ea typeface="Calibri" pitchFamily="34" charset="0"/>
                <a:cs typeface="Times New Roman" pitchFamily="18" charset="0"/>
              </a:rPr>
              <a:t>Evaluación.</a:t>
            </a:r>
          </a:p>
          <a:p>
            <a:pPr marL="1657350" lvl="3" indent="-285750" algn="just">
              <a:buFont typeface="Wingdings" pitchFamily="2" charset="2"/>
              <a:buChar char="ü"/>
              <a:defRPr/>
            </a:pPr>
            <a:r>
              <a:rPr lang="es-MX" b="1" dirty="0">
                <a:latin typeface="Adobe Caslon Pro" pitchFamily="18" charset="0"/>
                <a:ea typeface="Calibri" pitchFamily="34" charset="0"/>
                <a:cs typeface="Times New Roman" pitchFamily="18" charset="0"/>
              </a:rPr>
              <a:t>Réplica.</a:t>
            </a:r>
          </a:p>
          <a:p>
            <a:pPr marL="1657350" lvl="3" indent="-285750" algn="just">
              <a:buFont typeface="Wingdings" pitchFamily="2" charset="2"/>
              <a:buChar char="ü"/>
              <a:defRPr/>
            </a:pPr>
            <a:r>
              <a:rPr lang="es-MX" b="1" dirty="0">
                <a:latin typeface="Adobe Caslon Pro" pitchFamily="18" charset="0"/>
                <a:ea typeface="Calibri" pitchFamily="34" charset="0"/>
                <a:cs typeface="Times New Roman" pitchFamily="18" charset="0"/>
              </a:rPr>
              <a:t>Reprogramación.</a:t>
            </a:r>
          </a:p>
          <a:p>
            <a:pPr marL="1657350" lvl="3" indent="-285750" algn="just">
              <a:buFont typeface="Wingdings" pitchFamily="2" charset="2"/>
              <a:buChar char="ü"/>
              <a:defRPr/>
            </a:pPr>
            <a:r>
              <a:rPr lang="es-MX" b="1" dirty="0">
                <a:latin typeface="Adobe Caslon Pro" pitchFamily="18" charset="0"/>
                <a:ea typeface="Calibri" pitchFamily="34" charset="0"/>
                <a:cs typeface="Times New Roman" pitchFamily="18" charset="0"/>
              </a:rPr>
              <a:t>Realimentación.</a:t>
            </a:r>
          </a:p>
          <a:p>
            <a:pPr marL="1657350" lvl="3" indent="-285750" algn="just">
              <a:buFont typeface="Wingdings" pitchFamily="2" charset="2"/>
              <a:buChar char="ü"/>
              <a:defRPr/>
            </a:pPr>
            <a:r>
              <a:rPr lang="es-MX" b="1" dirty="0">
                <a:latin typeface="Adobe Caslon Pro" pitchFamily="18" charset="0"/>
                <a:ea typeface="Calibri" pitchFamily="34" charset="0"/>
                <a:cs typeface="Times New Roman" pitchFamily="18" charset="0"/>
              </a:rPr>
              <a:t>Seguimiento académico</a:t>
            </a:r>
            <a:r>
              <a:rPr lang="es-MX" b="1" dirty="0" smtClean="0">
                <a:latin typeface="Adobe Caslon Pro" pitchFamily="18" charset="0"/>
                <a:ea typeface="Calibri" pitchFamily="34" charset="0"/>
                <a:cs typeface="Times New Roman" pitchFamily="18" charset="0"/>
              </a:rPr>
              <a:t>.</a:t>
            </a:r>
          </a:p>
          <a:p>
            <a:pPr marL="1657350" lvl="3" indent="-285750" algn="just">
              <a:buFont typeface="Wingdings" pitchFamily="2" charset="2"/>
              <a:buChar char="ü"/>
              <a:defRPr/>
            </a:pPr>
            <a:r>
              <a:rPr lang="es-MX" b="1" dirty="0" smtClean="0">
                <a:latin typeface="Adobe Caslon Pro" pitchFamily="18" charset="0"/>
                <a:ea typeface="Calibri" pitchFamily="34" charset="0"/>
                <a:cs typeface="Times New Roman" pitchFamily="18" charset="0"/>
              </a:rPr>
              <a:t>Seguimiento Financiero.</a:t>
            </a:r>
            <a:endParaRPr lang="es-MX" b="1" dirty="0">
              <a:latin typeface="Adobe Caslon Pro" pitchFamily="18" charset="0"/>
              <a:ea typeface="Calibri" pitchFamily="34" charset="0"/>
              <a:cs typeface="Times New Roman" pitchFamily="18" charset="0"/>
            </a:endParaRPr>
          </a:p>
          <a:p>
            <a:pPr marL="1657350" lvl="3" indent="-285750" algn="just">
              <a:buFont typeface="Wingdings" pitchFamily="2" charset="2"/>
              <a:buChar char="ü"/>
              <a:defRPr/>
            </a:pPr>
            <a:r>
              <a:rPr lang="es-MX" b="1" dirty="0">
                <a:latin typeface="Adobe Caslon Pro" pitchFamily="18" charset="0"/>
                <a:ea typeface="Calibri" pitchFamily="34" charset="0"/>
                <a:cs typeface="Times New Roman" pitchFamily="18" charset="0"/>
              </a:rPr>
              <a:t>Visitas de seguimiento académico (Visitas </a:t>
            </a:r>
            <a:r>
              <a:rPr lang="es-MX" b="1" dirty="0" smtClean="0">
                <a:latin typeface="Adobe Caslon Pro" pitchFamily="18" charset="0"/>
                <a:ea typeface="Calibri" pitchFamily="34" charset="0"/>
                <a:cs typeface="Times New Roman" pitchFamily="18" charset="0"/>
              </a:rPr>
              <a:t>“</a:t>
            </a:r>
            <a:r>
              <a:rPr lang="es-MX" b="1" i="1" dirty="0" smtClean="0">
                <a:latin typeface="Adobe Caslon Pro" pitchFamily="18" charset="0"/>
                <a:ea typeface="Calibri" pitchFamily="34" charset="0"/>
                <a:cs typeface="Times New Roman" pitchFamily="18" charset="0"/>
              </a:rPr>
              <a:t>In-Situ</a:t>
            </a:r>
            <a:r>
              <a:rPr lang="es-MX" b="1" dirty="0" smtClean="0">
                <a:latin typeface="Adobe Caslon Pro" pitchFamily="18" charset="0"/>
                <a:ea typeface="Calibri" pitchFamily="34" charset="0"/>
                <a:cs typeface="Times New Roman" pitchFamily="18" charset="0"/>
              </a:rPr>
              <a:t>”).</a:t>
            </a:r>
          </a:p>
          <a:p>
            <a:pPr marL="1200150" lvl="2" indent="-285750" algn="just">
              <a:buFont typeface="Wingdings" pitchFamily="2" charset="2"/>
              <a:buChar char="§"/>
              <a:defRPr/>
            </a:pPr>
            <a:r>
              <a:rPr lang="es-MX" b="1" dirty="0">
                <a:latin typeface="Adobe Caslon Pro" pitchFamily="18" charset="0"/>
                <a:ea typeface="Calibri" pitchFamily="34" charset="0"/>
                <a:cs typeface="Times New Roman" pitchFamily="18" charset="0"/>
              </a:rPr>
              <a:t>Transferencia de recursos.</a:t>
            </a:r>
          </a:p>
          <a:p>
            <a:pPr marL="1200150" lvl="2" indent="-285750" algn="just">
              <a:buFont typeface="Wingdings" pitchFamily="2" charset="2"/>
              <a:buChar char="§"/>
              <a:defRPr/>
            </a:pPr>
            <a:r>
              <a:rPr lang="es-MX" b="1" dirty="0">
                <a:latin typeface="Adobe Caslon Pro" pitchFamily="18" charset="0"/>
                <a:ea typeface="Calibri" pitchFamily="34" charset="0"/>
                <a:cs typeface="Times New Roman" pitchFamily="18" charset="0"/>
              </a:rPr>
              <a:t>Asesoría(s).</a:t>
            </a:r>
          </a:p>
          <a:p>
            <a:pPr marL="1200150" lvl="2" indent="-285750" algn="just">
              <a:buFont typeface="Wingdings" pitchFamily="2" charset="2"/>
              <a:buChar char="§"/>
              <a:defRPr/>
            </a:pPr>
            <a:r>
              <a:rPr lang="es-MX" b="1" dirty="0" smtClean="0">
                <a:latin typeface="Adobe Caslon Pro" pitchFamily="18" charset="0"/>
                <a:ea typeface="Calibri" pitchFamily="34" charset="0"/>
                <a:cs typeface="Times New Roman" pitchFamily="18" charset="0"/>
              </a:rPr>
              <a:t>Otros</a:t>
            </a:r>
            <a:endParaRPr lang="es-MX" sz="2000" b="1" dirty="0" smtClean="0">
              <a:latin typeface="Adobe Caslon Pro" pitchFamily="18" charset="0"/>
              <a:ea typeface="Calibri" pitchFamily="34" charset="0"/>
              <a:cs typeface="Times New Roman" pitchFamily="18" charset="0"/>
            </a:endParaRPr>
          </a:p>
          <a:p>
            <a:pPr lvl="2" algn="just">
              <a:defRPr/>
            </a:pPr>
            <a:endParaRPr lang="es-MX" b="1" dirty="0" smtClean="0">
              <a:latin typeface="Adobe Caslon Pro" pitchFamily="18" charset="0"/>
              <a:ea typeface="Calibri" pitchFamily="34" charset="0"/>
              <a:cs typeface="Times New Roman" pitchFamily="18" charset="0"/>
            </a:endParaRPr>
          </a:p>
          <a:p>
            <a:pPr lvl="2" algn="just">
              <a:defRPr/>
            </a:pPr>
            <a:r>
              <a:rPr lang="es-MX" sz="2000" dirty="0" smtClean="0">
                <a:latin typeface="Adobe Caslon Pro" pitchFamily="18" charset="0"/>
                <a:ea typeface="Calibri" pitchFamily="34" charset="0"/>
                <a:cs typeface="Times New Roman" pitchFamily="18" charset="0"/>
              </a:rPr>
              <a:t>La </a:t>
            </a:r>
            <a:r>
              <a:rPr lang="es-MX" sz="2000" dirty="0">
                <a:latin typeface="Adobe Caslon Pro" pitchFamily="18" charset="0"/>
                <a:ea typeface="Calibri" pitchFamily="34" charset="0"/>
                <a:cs typeface="Times New Roman" pitchFamily="18" charset="0"/>
              </a:rPr>
              <a:t>encuesta se enviará al Responsable Institucional del PIFI, cinco días hábiles previos a la visita de seguimiento y deberá ser contestada por el personal Directivo responsable de la elaboración del PIFI</a:t>
            </a:r>
            <a:r>
              <a:rPr lang="es-MX" sz="2000" dirty="0" smtClean="0">
                <a:latin typeface="Adobe Caslon Pro" pitchFamily="18" charset="0"/>
                <a:ea typeface="Calibri" pitchFamily="34" charset="0"/>
                <a:cs typeface="Times New Roman" pitchFamily="18" charset="0"/>
              </a:rPr>
              <a:t>.</a:t>
            </a:r>
            <a:endParaRPr lang="es-MX" sz="2000" dirty="0">
              <a:latin typeface="Adobe Caslon Pro" pitchFamily="18" charset="0"/>
              <a:ea typeface="Calibri" pitchFamily="34" charset="0"/>
              <a:cs typeface="Times New Roman" pitchFamily="18" charset="0"/>
            </a:endParaRPr>
          </a:p>
        </p:txBody>
      </p:sp>
      <p:sp>
        <p:nvSpPr>
          <p:cNvPr id="6" name="1 Título"/>
          <p:cNvSpPr>
            <a:spLocks noGrp="1"/>
          </p:cNvSpPr>
          <p:nvPr>
            <p:ph type="title"/>
          </p:nvPr>
        </p:nvSpPr>
        <p:spPr>
          <a:xfrm>
            <a:off x="-130" y="61840"/>
            <a:ext cx="9144129" cy="1362809"/>
          </a:xfrm>
        </p:spPr>
        <p:txBody>
          <a:bodyPr>
            <a:noAutofit/>
          </a:bodyPr>
          <a:lstStyle/>
          <a:p>
            <a:pPr algn="l"/>
            <a:r>
              <a:rPr lang="es-MX" sz="3000" dirty="0" smtClean="0">
                <a:latin typeface="Adobe Caslon Pro" pitchFamily="18" charset="0"/>
              </a:rPr>
              <a:t>VII. ENCUESTA DE OPINIÓN</a:t>
            </a:r>
            <a:endParaRPr lang="es-MX" sz="3000" dirty="0">
              <a:latin typeface="Adobe Caslon Pro" pitchFamily="18" charset="0"/>
            </a:endParaRPr>
          </a:p>
        </p:txBody>
      </p:sp>
    </p:spTree>
    <p:extLst>
      <p:ext uri="{BB962C8B-B14F-4D97-AF65-F5344CB8AC3E}">
        <p14:creationId xmlns:p14="http://schemas.microsoft.com/office/powerpoint/2010/main" val="20175991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a:xfrm>
            <a:off x="-5744" y="1424650"/>
            <a:ext cx="9149744" cy="5028685"/>
          </a:xfrm>
          <a:prstGeom prst="rect">
            <a:avLst/>
          </a:prstGeom>
        </p:spPr>
        <p:txBody>
          <a:bodyPr vert="horz" lIns="91440" tIns="45720" rIns="91440" bIns="45720" rtlCol="0" anchor="ctr" anchorCtr="0">
            <a:noAutofit/>
          </a:bodyPr>
          <a:lstStyle/>
          <a:p>
            <a:pPr lvl="1" algn="just">
              <a:defRPr/>
            </a:pPr>
            <a:r>
              <a:rPr lang="es-MX" sz="2000" dirty="0">
                <a:latin typeface="Adobe Caslon Pro" pitchFamily="18" charset="0"/>
                <a:ea typeface="Calibri" pitchFamily="34" charset="0"/>
                <a:cs typeface="Times New Roman" pitchFamily="18" charset="0"/>
              </a:rPr>
              <a:t>Este documento deberá ser enviado, debidamente rubricado en todas sus hojas y firmado al final por el Rector(a) y Responsable Institucional del PIFI, a más tardar el tercer día hábil de haber concluido la visita, a la atención </a:t>
            </a:r>
            <a:r>
              <a:rPr lang="es-MX" sz="2000" dirty="0" smtClean="0">
                <a:latin typeface="Adobe Caslon Pro" pitchFamily="18" charset="0"/>
                <a:ea typeface="Calibri" pitchFamily="34" charset="0"/>
                <a:cs typeface="Times New Roman" pitchFamily="18" charset="0"/>
              </a:rPr>
              <a:t>de la </a:t>
            </a:r>
            <a:r>
              <a:rPr lang="es-MX" sz="2000" dirty="0">
                <a:latin typeface="Adobe Caslon Pro" pitchFamily="18" charset="0"/>
                <a:ea typeface="Calibri" pitchFamily="34" charset="0"/>
                <a:cs typeface="Times New Roman" pitchFamily="18" charset="0"/>
              </a:rPr>
              <a:t>M. </a:t>
            </a:r>
            <a:r>
              <a:rPr lang="es-MX" sz="2000" dirty="0" smtClean="0">
                <a:latin typeface="Adobe Caslon Pro" pitchFamily="18" charset="0"/>
                <a:ea typeface="Calibri" pitchFamily="34" charset="0"/>
                <a:cs typeface="Times New Roman" pitchFamily="18" charset="0"/>
              </a:rPr>
              <a:t>A. N. Julieta </a:t>
            </a:r>
            <a:r>
              <a:rPr lang="es-MX" sz="2000" dirty="0" err="1" smtClean="0">
                <a:latin typeface="Adobe Caslon Pro" pitchFamily="18" charset="0"/>
                <a:ea typeface="Calibri" pitchFamily="34" charset="0"/>
                <a:cs typeface="Times New Roman" pitchFamily="18" charset="0"/>
              </a:rPr>
              <a:t>Nishisawa</a:t>
            </a:r>
            <a:r>
              <a:rPr lang="es-MX" sz="2000" dirty="0" smtClean="0">
                <a:latin typeface="Adobe Caslon Pro" pitchFamily="18" charset="0"/>
                <a:ea typeface="Calibri" pitchFamily="34" charset="0"/>
                <a:cs typeface="Times New Roman" pitchFamily="18" charset="0"/>
              </a:rPr>
              <a:t> Calatayud, Directora </a:t>
            </a:r>
            <a:r>
              <a:rPr lang="es-MX" sz="2000" dirty="0">
                <a:latin typeface="Adobe Caslon Pro" pitchFamily="18" charset="0"/>
                <a:ea typeface="Calibri" pitchFamily="34" charset="0"/>
                <a:cs typeface="Times New Roman" pitchFamily="18" charset="0"/>
              </a:rPr>
              <a:t>de Fortalecimiento Institucional  al domicilio</a:t>
            </a:r>
            <a:r>
              <a:rPr lang="es-MX" sz="2000" dirty="0" smtClean="0">
                <a:latin typeface="Adobe Caslon Pro" pitchFamily="18" charset="0"/>
                <a:ea typeface="Calibri" pitchFamily="34" charset="0"/>
                <a:cs typeface="Times New Roman" pitchFamily="18" charset="0"/>
              </a:rPr>
              <a:t>:</a:t>
            </a:r>
          </a:p>
          <a:p>
            <a:pPr lvl="1" algn="just">
              <a:defRPr/>
            </a:pPr>
            <a:endParaRPr lang="es-MX" sz="2000" dirty="0" smtClean="0">
              <a:latin typeface="Adobe Caslon Pro" pitchFamily="18" charset="0"/>
              <a:ea typeface="Calibri" pitchFamily="34" charset="0"/>
              <a:cs typeface="Times New Roman" pitchFamily="18" charset="0"/>
            </a:endParaRPr>
          </a:p>
          <a:p>
            <a:pPr lvl="1" algn="just">
              <a:defRPr/>
            </a:pPr>
            <a:r>
              <a:rPr lang="es-MX" sz="2000" b="1" dirty="0">
                <a:latin typeface="Adobe Caslon Pro" pitchFamily="18" charset="0"/>
                <a:ea typeface="Calibri" pitchFamily="34" charset="0"/>
                <a:cs typeface="Times New Roman" pitchFamily="18" charset="0"/>
              </a:rPr>
              <a:t>Av. José Antonio Torres No. 661 primer piso, Colonia Asturias, Del. Cuauhtémoc, C.P. 06850,  México, D. F.</a:t>
            </a:r>
          </a:p>
          <a:p>
            <a:pPr lvl="1" algn="just">
              <a:defRPr/>
            </a:pPr>
            <a:endParaRPr lang="es-MX" sz="2000" dirty="0" smtClean="0">
              <a:latin typeface="Adobe Caslon Pro" pitchFamily="18" charset="0"/>
              <a:ea typeface="Calibri" pitchFamily="34" charset="0"/>
              <a:cs typeface="Times New Roman" pitchFamily="18" charset="0"/>
            </a:endParaRPr>
          </a:p>
          <a:p>
            <a:pPr lvl="1" algn="just">
              <a:defRPr/>
            </a:pPr>
            <a:r>
              <a:rPr lang="es-MX" sz="2000" dirty="0">
                <a:latin typeface="Adobe Caslon Pro" pitchFamily="18" charset="0"/>
                <a:ea typeface="Calibri" pitchFamily="34" charset="0"/>
                <a:cs typeface="Times New Roman" pitchFamily="18" charset="0"/>
              </a:rPr>
              <a:t>En caso de dificultarse el envío por correo postal, se podrán escanear y enviarse por correo electrónico </a:t>
            </a:r>
            <a:r>
              <a:rPr lang="es-MX" sz="2000" dirty="0" smtClean="0">
                <a:latin typeface="Adobe Caslon Pro" pitchFamily="18" charset="0"/>
                <a:ea typeface="Calibri" pitchFamily="34" charset="0"/>
                <a:cs typeface="Times New Roman" pitchFamily="18" charset="0"/>
              </a:rPr>
              <a:t>a la Mtra. Julieta </a:t>
            </a:r>
            <a:r>
              <a:rPr lang="es-MX" sz="2000" dirty="0">
                <a:latin typeface="Adobe Caslon Pro" pitchFamily="18" charset="0"/>
                <a:ea typeface="Calibri" pitchFamily="34" charset="0"/>
                <a:cs typeface="Times New Roman" pitchFamily="18" charset="0"/>
              </a:rPr>
              <a:t>con copia a la </a:t>
            </a:r>
            <a:r>
              <a:rPr lang="es-MX" sz="2000" dirty="0" smtClean="0">
                <a:latin typeface="Adobe Caslon Pro" pitchFamily="18" charset="0"/>
                <a:ea typeface="Calibri" pitchFamily="34" charset="0"/>
                <a:cs typeface="Times New Roman" pitchFamily="18" charset="0"/>
              </a:rPr>
              <a:t>Lic. Sergio Conde, Subdirector </a:t>
            </a:r>
            <a:r>
              <a:rPr lang="es-MX" sz="2000" dirty="0">
                <a:latin typeface="Adobe Caslon Pro" pitchFamily="18" charset="0"/>
                <a:ea typeface="Calibri" pitchFamily="34" charset="0"/>
                <a:cs typeface="Times New Roman" pitchFamily="18" charset="0"/>
              </a:rPr>
              <a:t>de </a:t>
            </a:r>
            <a:r>
              <a:rPr lang="es-MX" sz="2000" dirty="0" smtClean="0">
                <a:latin typeface="Adobe Caslon Pro" pitchFamily="18" charset="0"/>
                <a:ea typeface="Calibri" pitchFamily="34" charset="0"/>
                <a:cs typeface="Times New Roman" pitchFamily="18" charset="0"/>
              </a:rPr>
              <a:t>Desarrollo y Operación, </a:t>
            </a:r>
            <a:r>
              <a:rPr lang="es-MX" sz="2000" dirty="0">
                <a:latin typeface="Adobe Caslon Pro" pitchFamily="18" charset="0"/>
                <a:ea typeface="Calibri" pitchFamily="34" charset="0"/>
                <a:cs typeface="Times New Roman" pitchFamily="18" charset="0"/>
              </a:rPr>
              <a:t>a los correos </a:t>
            </a:r>
            <a:r>
              <a:rPr lang="es-MX" sz="2000" dirty="0" smtClean="0">
                <a:latin typeface="Adobe Caslon Pro" pitchFamily="18" charset="0"/>
                <a:ea typeface="Calibri" pitchFamily="34" charset="0"/>
                <a:cs typeface="Times New Roman" pitchFamily="18" charset="0"/>
              </a:rPr>
              <a:t>julieta.nishisawa@sep.gob.mx </a:t>
            </a:r>
            <a:r>
              <a:rPr lang="es-MX" sz="2000" dirty="0">
                <a:latin typeface="Adobe Caslon Pro" pitchFamily="18" charset="0"/>
                <a:ea typeface="Calibri" pitchFamily="34" charset="0"/>
                <a:cs typeface="Times New Roman" pitchFamily="18" charset="0"/>
              </a:rPr>
              <a:t>y </a:t>
            </a:r>
            <a:r>
              <a:rPr lang="es-MX" sz="2000" dirty="0" smtClean="0">
                <a:latin typeface="Adobe Caslon Pro" pitchFamily="18" charset="0"/>
                <a:ea typeface="Calibri" pitchFamily="34" charset="0"/>
                <a:cs typeface="Times New Roman" pitchFamily="18" charset="0"/>
              </a:rPr>
              <a:t>sconde@sep.gob.mx</a:t>
            </a:r>
            <a:r>
              <a:rPr lang="es-MX" sz="2000" dirty="0">
                <a:latin typeface="Adobe Caslon Pro" pitchFamily="18" charset="0"/>
                <a:ea typeface="Calibri" pitchFamily="34" charset="0"/>
                <a:cs typeface="Times New Roman" pitchFamily="18" charset="0"/>
              </a:rPr>
              <a:t>, a más tardar el tercer día hábil de haberse concluido la visita, en tanto se reciben los originales</a:t>
            </a:r>
            <a:r>
              <a:rPr lang="es-MX" sz="2000" dirty="0" smtClean="0">
                <a:latin typeface="Adobe Caslon Pro" pitchFamily="18" charset="0"/>
                <a:ea typeface="Calibri" pitchFamily="34" charset="0"/>
                <a:cs typeface="Times New Roman" pitchFamily="18" charset="0"/>
              </a:rPr>
              <a:t>.</a:t>
            </a:r>
            <a:endParaRPr lang="es-MX" sz="2000" b="1" dirty="0">
              <a:latin typeface="Adobe Caslon Pro" pitchFamily="18" charset="0"/>
              <a:ea typeface="Calibri" pitchFamily="34" charset="0"/>
              <a:cs typeface="Times New Roman" pitchFamily="18" charset="0"/>
            </a:endParaRPr>
          </a:p>
        </p:txBody>
      </p:sp>
      <p:sp>
        <p:nvSpPr>
          <p:cNvPr id="6" name="1 Título"/>
          <p:cNvSpPr>
            <a:spLocks noGrp="1"/>
          </p:cNvSpPr>
          <p:nvPr>
            <p:ph type="title"/>
          </p:nvPr>
        </p:nvSpPr>
        <p:spPr>
          <a:xfrm>
            <a:off x="-130" y="61840"/>
            <a:ext cx="9144129" cy="1362809"/>
          </a:xfrm>
        </p:spPr>
        <p:txBody>
          <a:bodyPr>
            <a:noAutofit/>
          </a:bodyPr>
          <a:lstStyle/>
          <a:p>
            <a:pPr algn="l"/>
            <a:r>
              <a:rPr lang="es-MX" sz="3000" dirty="0" smtClean="0">
                <a:latin typeface="Adobe Caslon Pro" pitchFamily="18" charset="0"/>
              </a:rPr>
              <a:t>VIII. </a:t>
            </a:r>
            <a:r>
              <a:rPr lang="es-MX" sz="3000" dirty="0">
                <a:latin typeface="Adobe Caslon Pro" pitchFamily="18" charset="0"/>
              </a:rPr>
              <a:t>ENVÍO DEL RESULTADO </a:t>
            </a:r>
            <a:br>
              <a:rPr lang="es-MX" sz="3000" dirty="0">
                <a:latin typeface="Adobe Caslon Pro" pitchFamily="18" charset="0"/>
              </a:rPr>
            </a:br>
            <a:r>
              <a:rPr lang="es-MX" sz="3000" dirty="0">
                <a:latin typeface="Adobe Caslon Pro" pitchFamily="18" charset="0"/>
              </a:rPr>
              <a:t>DE LA VISITA</a:t>
            </a:r>
          </a:p>
        </p:txBody>
      </p:sp>
    </p:spTree>
    <p:extLst>
      <p:ext uri="{BB962C8B-B14F-4D97-AF65-F5344CB8AC3E}">
        <p14:creationId xmlns:p14="http://schemas.microsoft.com/office/powerpoint/2010/main" val="1098884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a:xfrm>
            <a:off x="-5744" y="1424650"/>
            <a:ext cx="9149744" cy="5028685"/>
          </a:xfrm>
          <a:prstGeom prst="rect">
            <a:avLst/>
          </a:prstGeom>
        </p:spPr>
        <p:txBody>
          <a:bodyPr vert="horz" lIns="91440" tIns="45720" rIns="91440" bIns="45720" rtlCol="0" anchor="ctr" anchorCtr="0">
            <a:noAutofit/>
          </a:bodyPr>
          <a:lstStyle/>
          <a:p>
            <a:pPr lvl="1" algn="just">
              <a:defRPr/>
            </a:pPr>
            <a:r>
              <a:rPr lang="es-MX" sz="2400" dirty="0">
                <a:latin typeface="Adobe Caslon Pro" pitchFamily="18" charset="0"/>
                <a:ea typeface="Calibri" pitchFamily="34" charset="0"/>
                <a:cs typeface="Times New Roman" pitchFamily="18" charset="0"/>
              </a:rPr>
              <a:t>Con base en las opiniones de los evaluadores, de las propias IES y en los resultados favorables de las visitas de seguimiento efectuadas en </a:t>
            </a:r>
            <a:r>
              <a:rPr lang="es-MX" sz="2400" dirty="0" smtClean="0">
                <a:latin typeface="Adobe Caslon Pro" pitchFamily="18" charset="0"/>
                <a:ea typeface="Calibri" pitchFamily="34" charset="0"/>
                <a:cs typeface="Times New Roman" pitchFamily="18" charset="0"/>
              </a:rPr>
              <a:t>los años 2009 y 2011, la </a:t>
            </a:r>
            <a:r>
              <a:rPr lang="es-MX" sz="2400" dirty="0">
                <a:latin typeface="Adobe Caslon Pro" pitchFamily="18" charset="0"/>
                <a:ea typeface="Calibri" pitchFamily="34" charset="0"/>
                <a:cs typeface="Times New Roman" pitchFamily="18" charset="0"/>
              </a:rPr>
              <a:t>Dirección General de Educación Superior </a:t>
            </a:r>
            <a:r>
              <a:rPr lang="es-MX" sz="2400" dirty="0" smtClean="0">
                <a:latin typeface="Adobe Caslon Pro" pitchFamily="18" charset="0"/>
                <a:ea typeface="Calibri" pitchFamily="34" charset="0"/>
                <a:cs typeface="Times New Roman" pitchFamily="18" charset="0"/>
              </a:rPr>
              <a:t>Universitaria (DGESU), lleva </a:t>
            </a:r>
            <a:r>
              <a:rPr lang="es-MX" sz="2400" dirty="0">
                <a:latin typeface="Adobe Caslon Pro" pitchFamily="18" charset="0"/>
                <a:ea typeface="Calibri" pitchFamily="34" charset="0"/>
                <a:cs typeface="Times New Roman" pitchFamily="18" charset="0"/>
              </a:rPr>
              <a:t>a cabo </a:t>
            </a:r>
            <a:r>
              <a:rPr lang="es-MX" sz="2400" dirty="0" smtClean="0">
                <a:latin typeface="Adobe Caslon Pro" pitchFamily="18" charset="0"/>
                <a:ea typeface="Calibri" pitchFamily="34" charset="0"/>
                <a:cs typeface="Times New Roman" pitchFamily="18" charset="0"/>
              </a:rPr>
              <a:t>la visita </a:t>
            </a:r>
            <a:r>
              <a:rPr lang="es-MX" sz="2400" dirty="0">
                <a:latin typeface="Adobe Caslon Pro" pitchFamily="18" charset="0"/>
                <a:ea typeface="Calibri" pitchFamily="34" charset="0"/>
                <a:cs typeface="Times New Roman" pitchFamily="18" charset="0"/>
              </a:rPr>
              <a:t>de seguimiento </a:t>
            </a:r>
            <a:r>
              <a:rPr lang="es-MX" sz="2400" dirty="0" smtClean="0">
                <a:latin typeface="Adobe Caslon Pro" pitchFamily="18" charset="0"/>
                <a:ea typeface="Calibri" pitchFamily="34" charset="0"/>
                <a:cs typeface="Times New Roman" pitchFamily="18" charset="0"/>
              </a:rPr>
              <a:t>“</a:t>
            </a:r>
            <a:r>
              <a:rPr lang="es-MX" sz="2400" b="1" i="1" dirty="0" smtClean="0">
                <a:latin typeface="Adobe Caslon Pro" pitchFamily="18" charset="0"/>
                <a:ea typeface="Calibri" pitchFamily="34" charset="0"/>
                <a:cs typeface="Times New Roman" pitchFamily="18" charset="0"/>
              </a:rPr>
              <a:t>In-Situ</a:t>
            </a:r>
            <a:r>
              <a:rPr lang="es-MX" sz="2400" dirty="0" smtClean="0">
                <a:latin typeface="Adobe Caslon Pro" pitchFamily="18" charset="0"/>
                <a:ea typeface="Calibri" pitchFamily="34" charset="0"/>
                <a:cs typeface="Times New Roman" pitchFamily="18" charset="0"/>
              </a:rPr>
              <a:t>” </a:t>
            </a:r>
            <a:r>
              <a:rPr lang="es-MX" sz="2400" dirty="0">
                <a:latin typeface="Adobe Caslon Pro" pitchFamily="18" charset="0"/>
                <a:ea typeface="Calibri" pitchFamily="34" charset="0"/>
                <a:cs typeface="Times New Roman" pitchFamily="18" charset="0"/>
              </a:rPr>
              <a:t>a </a:t>
            </a:r>
            <a:r>
              <a:rPr lang="es-MX" sz="2400" dirty="0" smtClean="0">
                <a:latin typeface="Adobe Caslon Pro" pitchFamily="18" charset="0"/>
                <a:ea typeface="Calibri" pitchFamily="34" charset="0"/>
                <a:cs typeface="Times New Roman" pitchFamily="18" charset="0"/>
              </a:rPr>
              <a:t>las </a:t>
            </a:r>
            <a:r>
              <a:rPr lang="es-MX" sz="2400" dirty="0">
                <a:latin typeface="Adobe Caslon Pro" pitchFamily="18" charset="0"/>
                <a:ea typeface="Calibri" pitchFamily="34" charset="0"/>
                <a:cs typeface="Times New Roman" pitchFamily="18" charset="0"/>
              </a:rPr>
              <a:t>instituciones que fueron beneficiadas con recursos del PIFI, como resultado de su dictamen favorable en el proceso de evaluación </a:t>
            </a:r>
            <a:r>
              <a:rPr lang="es-MX" sz="2400" dirty="0" smtClean="0">
                <a:latin typeface="Adobe Caslon Pro" pitchFamily="18" charset="0"/>
                <a:ea typeface="Calibri" pitchFamily="34" charset="0"/>
                <a:cs typeface="Times New Roman" pitchFamily="18" charset="0"/>
              </a:rPr>
              <a:t>2012-2013.</a:t>
            </a:r>
            <a:endParaRPr lang="es-MX" sz="2400" dirty="0">
              <a:latin typeface="Adobe Caslon Pro" pitchFamily="18" charset="0"/>
              <a:ea typeface="Calibri" pitchFamily="34" charset="0"/>
              <a:cs typeface="Times New Roman" pitchFamily="18" charset="0"/>
            </a:endParaRPr>
          </a:p>
          <a:p>
            <a:pPr lvl="1" algn="just">
              <a:defRPr/>
            </a:pPr>
            <a:endParaRPr lang="es-MX" dirty="0">
              <a:latin typeface="Adobe Caslon Pro" pitchFamily="18" charset="0"/>
              <a:ea typeface="Calibri" pitchFamily="34" charset="0"/>
              <a:cs typeface="Times New Roman" pitchFamily="18" charset="0"/>
            </a:endParaRPr>
          </a:p>
          <a:p>
            <a:pPr lvl="1" algn="just">
              <a:defRPr/>
            </a:pPr>
            <a:r>
              <a:rPr lang="es-MX" sz="2400" dirty="0">
                <a:latin typeface="Adobe Caslon Pro" pitchFamily="18" charset="0"/>
                <a:ea typeface="Calibri" pitchFamily="34" charset="0"/>
                <a:cs typeface="Times New Roman" pitchFamily="18" charset="0"/>
              </a:rPr>
              <a:t>Para llevar a cabo esta actividad, se ha elaborado la presente Guía </a:t>
            </a:r>
            <a:r>
              <a:rPr lang="es-MX" sz="2400" dirty="0" smtClean="0">
                <a:latin typeface="Adobe Caslon Pro" pitchFamily="18" charset="0"/>
                <a:ea typeface="Calibri" pitchFamily="34" charset="0"/>
                <a:cs typeface="Times New Roman" pitchFamily="18" charset="0"/>
              </a:rPr>
              <a:t>que </a:t>
            </a:r>
            <a:r>
              <a:rPr lang="es-MX" sz="2400" dirty="0">
                <a:latin typeface="Adobe Caslon Pro" pitchFamily="18" charset="0"/>
                <a:ea typeface="Calibri" pitchFamily="34" charset="0"/>
                <a:cs typeface="Times New Roman" pitchFamily="18" charset="0"/>
              </a:rPr>
              <a:t>servirá de apoyo durante la visita y que, en caso de ser necesario, ayudará a resolver las diferentes situaciones que se presenten durante su </a:t>
            </a:r>
            <a:r>
              <a:rPr lang="es-MX" sz="2400" dirty="0" smtClean="0">
                <a:latin typeface="Adobe Caslon Pro" pitchFamily="18" charset="0"/>
                <a:ea typeface="Calibri" pitchFamily="34" charset="0"/>
                <a:cs typeface="Times New Roman" pitchFamily="18" charset="0"/>
              </a:rPr>
              <a:t>desarrollo</a:t>
            </a:r>
            <a:r>
              <a:rPr lang="es-MX" sz="2400" dirty="0">
                <a:latin typeface="Adobe Caslon Pro" pitchFamily="18" charset="0"/>
                <a:ea typeface="Calibri" pitchFamily="34" charset="0"/>
                <a:cs typeface="Times New Roman" pitchFamily="18" charset="0"/>
              </a:rPr>
              <a:t>.</a:t>
            </a:r>
          </a:p>
        </p:txBody>
      </p:sp>
      <p:sp>
        <p:nvSpPr>
          <p:cNvPr id="6" name="1 Título"/>
          <p:cNvSpPr>
            <a:spLocks noGrp="1"/>
          </p:cNvSpPr>
          <p:nvPr>
            <p:ph type="title"/>
          </p:nvPr>
        </p:nvSpPr>
        <p:spPr>
          <a:xfrm>
            <a:off x="-130" y="61840"/>
            <a:ext cx="9144129" cy="1362809"/>
          </a:xfrm>
        </p:spPr>
        <p:txBody>
          <a:bodyPr>
            <a:normAutofit/>
          </a:bodyPr>
          <a:lstStyle/>
          <a:p>
            <a:pPr algn="l"/>
            <a:r>
              <a:rPr lang="es-MX" sz="3000" dirty="0" smtClean="0">
                <a:latin typeface="Adobe Caslon Pro" pitchFamily="18" charset="0"/>
              </a:rPr>
              <a:t>I. PRESENTACIÓN</a:t>
            </a:r>
            <a:endParaRPr lang="es-MX" sz="3000" dirty="0">
              <a:latin typeface="Adobe Caslon Pro" pitchFamily="18" charset="0"/>
            </a:endParaRPr>
          </a:p>
        </p:txBody>
      </p:sp>
    </p:spTree>
    <p:extLst>
      <p:ext uri="{BB962C8B-B14F-4D97-AF65-F5344CB8AC3E}">
        <p14:creationId xmlns:p14="http://schemas.microsoft.com/office/powerpoint/2010/main" val="2531031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1412776"/>
            <a:ext cx="9144000" cy="5040560"/>
          </a:xfrm>
        </p:spPr>
        <p:txBody>
          <a:bodyPr anchor="ctr" anchorCtr="0">
            <a:normAutofit lnSpcReduction="10000"/>
          </a:bodyPr>
          <a:lstStyle/>
          <a:p>
            <a:pPr marL="742950" lvl="2" indent="-342900" algn="just"/>
            <a:r>
              <a:rPr lang="es-MX" dirty="0">
                <a:latin typeface="Adobe Caslon Pro" pitchFamily="18" charset="0"/>
                <a:ea typeface="Calibri" pitchFamily="34" charset="0"/>
                <a:cs typeface="Times New Roman" pitchFamily="18" charset="0"/>
              </a:rPr>
              <a:t>Conocer con mayor detalle y precisión a la institución que han dictaminado, para que les permita contar con mejores elementos para evaluaciones futuras</a:t>
            </a:r>
            <a:r>
              <a:rPr lang="es-MX" dirty="0" smtClean="0">
                <a:latin typeface="Adobe Caslon Pro" pitchFamily="18" charset="0"/>
                <a:ea typeface="Calibri" pitchFamily="34" charset="0"/>
                <a:cs typeface="Times New Roman" pitchFamily="18" charset="0"/>
              </a:rPr>
              <a:t>.</a:t>
            </a:r>
          </a:p>
          <a:p>
            <a:pPr marL="400050" lvl="2" indent="0" algn="just">
              <a:buNone/>
            </a:pPr>
            <a:endParaRPr lang="es-MX" sz="1800" dirty="0" smtClean="0">
              <a:latin typeface="Adobe Caslon Pro" pitchFamily="18" charset="0"/>
              <a:ea typeface="Calibri" pitchFamily="34" charset="0"/>
              <a:cs typeface="Times New Roman" pitchFamily="18" charset="0"/>
            </a:endParaRPr>
          </a:p>
          <a:p>
            <a:pPr marL="742950" lvl="2" indent="-342900" algn="just"/>
            <a:r>
              <a:rPr lang="es-MX" dirty="0" smtClean="0">
                <a:latin typeface="Adobe Caslon Pro" pitchFamily="18" charset="0"/>
                <a:ea typeface="Calibri" pitchFamily="34" charset="0"/>
                <a:cs typeface="Times New Roman" pitchFamily="18" charset="0"/>
              </a:rPr>
              <a:t>Profundizar  </a:t>
            </a:r>
            <a:r>
              <a:rPr lang="es-MX" dirty="0">
                <a:latin typeface="Adobe Caslon Pro" pitchFamily="18" charset="0"/>
                <a:ea typeface="Calibri" pitchFamily="34" charset="0"/>
                <a:cs typeface="Times New Roman" pitchFamily="18" charset="0"/>
              </a:rPr>
              <a:t>el conocimiento del PIFI de la institución, así como su impacto para mejorar sus funciones académicas y </a:t>
            </a:r>
            <a:r>
              <a:rPr lang="es-MX" dirty="0" smtClean="0">
                <a:latin typeface="Adobe Caslon Pro" pitchFamily="18" charset="0"/>
                <a:ea typeface="Calibri" pitchFamily="34" charset="0"/>
                <a:cs typeface="Times New Roman" pitchFamily="18" charset="0"/>
              </a:rPr>
              <a:t>administrativas.</a:t>
            </a:r>
          </a:p>
          <a:p>
            <a:pPr marL="400050" lvl="2" indent="0" algn="just">
              <a:buNone/>
            </a:pPr>
            <a:endParaRPr lang="es-MX" sz="1400" dirty="0">
              <a:latin typeface="Adobe Caslon Pro" pitchFamily="18" charset="0"/>
              <a:ea typeface="Calibri" pitchFamily="34" charset="0"/>
              <a:cs typeface="Times New Roman" pitchFamily="18" charset="0"/>
            </a:endParaRPr>
          </a:p>
          <a:p>
            <a:pPr marL="742950" lvl="2" indent="-342900" algn="just"/>
            <a:r>
              <a:rPr lang="es-MX" dirty="0">
                <a:latin typeface="Adobe Caslon Pro" pitchFamily="18" charset="0"/>
                <a:ea typeface="Calibri" pitchFamily="34" charset="0"/>
                <a:cs typeface="Times New Roman" pitchFamily="18" charset="0"/>
              </a:rPr>
              <a:t>Establecer un dialogo entre la institución visitadas con los pares académicos, que le permita aclarar sus dudas con respecto al dictamen de evaluación del PIFI 2012-2013</a:t>
            </a:r>
            <a:r>
              <a:rPr lang="es-MX" dirty="0" smtClean="0">
                <a:latin typeface="Adobe Caslon Pro" pitchFamily="18" charset="0"/>
                <a:ea typeface="Calibri" pitchFamily="34" charset="0"/>
                <a:cs typeface="Times New Roman" pitchFamily="18" charset="0"/>
              </a:rPr>
              <a:t>.</a:t>
            </a:r>
          </a:p>
          <a:p>
            <a:pPr marL="400050" lvl="2" indent="0" algn="just">
              <a:buNone/>
            </a:pPr>
            <a:endParaRPr lang="es-MX" sz="1400" dirty="0">
              <a:latin typeface="Adobe Caslon Pro" pitchFamily="18" charset="0"/>
              <a:ea typeface="Calibri" pitchFamily="34" charset="0"/>
              <a:cs typeface="Times New Roman" pitchFamily="18" charset="0"/>
            </a:endParaRPr>
          </a:p>
          <a:p>
            <a:pPr marL="742950" lvl="2" indent="-342900" algn="just"/>
            <a:r>
              <a:rPr lang="es-MX" dirty="0">
                <a:latin typeface="Adobe Caslon Pro" pitchFamily="18" charset="0"/>
                <a:ea typeface="Calibri" pitchFamily="34" charset="0"/>
                <a:cs typeface="Times New Roman" pitchFamily="18" charset="0"/>
              </a:rPr>
              <a:t>Contar  con los resultados de la visita de seguimiento para que la institución tenga realimentación</a:t>
            </a:r>
            <a:r>
              <a:rPr lang="es-MX" dirty="0" smtClean="0">
                <a:latin typeface="Adobe Caslon Pro" pitchFamily="18" charset="0"/>
                <a:ea typeface="Calibri" pitchFamily="34" charset="0"/>
                <a:cs typeface="Times New Roman" pitchFamily="18" charset="0"/>
              </a:rPr>
              <a:t>.</a:t>
            </a:r>
            <a:endParaRPr lang="es-MX" dirty="0"/>
          </a:p>
        </p:txBody>
      </p:sp>
      <p:sp>
        <p:nvSpPr>
          <p:cNvPr id="5" name="1 Título"/>
          <p:cNvSpPr>
            <a:spLocks noGrp="1"/>
          </p:cNvSpPr>
          <p:nvPr>
            <p:ph type="title"/>
          </p:nvPr>
        </p:nvSpPr>
        <p:spPr>
          <a:xfrm>
            <a:off x="-130" y="61840"/>
            <a:ext cx="9144129" cy="1362809"/>
          </a:xfrm>
        </p:spPr>
        <p:txBody>
          <a:bodyPr>
            <a:normAutofit/>
          </a:bodyPr>
          <a:lstStyle/>
          <a:p>
            <a:pPr algn="l"/>
            <a:r>
              <a:rPr lang="es-MX" sz="3000" dirty="0" smtClean="0">
                <a:latin typeface="Adobe Caslon Pro" pitchFamily="18" charset="0"/>
              </a:rPr>
              <a:t>II. OBJETIVOS</a:t>
            </a:r>
            <a:endParaRPr lang="es-MX" sz="3000" dirty="0">
              <a:latin typeface="Adobe Caslon Pro" pitchFamily="18" charset="0"/>
            </a:endParaRPr>
          </a:p>
        </p:txBody>
      </p:sp>
    </p:spTree>
    <p:extLst>
      <p:ext uri="{BB962C8B-B14F-4D97-AF65-F5344CB8AC3E}">
        <p14:creationId xmlns:p14="http://schemas.microsoft.com/office/powerpoint/2010/main" val="4280378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a:xfrm>
            <a:off x="-5744" y="1424650"/>
            <a:ext cx="9149744" cy="5028685"/>
          </a:xfrm>
          <a:prstGeom prst="rect">
            <a:avLst/>
          </a:prstGeom>
        </p:spPr>
        <p:txBody>
          <a:bodyPr vert="horz" lIns="91440" tIns="45720" rIns="91440" bIns="45720" rtlCol="0" anchor="ctr" anchorCtr="0">
            <a:noAutofit/>
          </a:bodyPr>
          <a:lstStyle/>
          <a:p>
            <a:pPr lvl="1" algn="just">
              <a:defRPr/>
            </a:pPr>
            <a:r>
              <a:rPr lang="es-MX" sz="2400" dirty="0">
                <a:latin typeface="Adobe Caslon Pro" pitchFamily="18" charset="0"/>
                <a:ea typeface="Calibri" pitchFamily="34" charset="0"/>
                <a:cs typeface="Times New Roman" pitchFamily="18" charset="0"/>
              </a:rPr>
              <a:t>De acuerdo con la dimensión y complejidad de la institución, se ha establecido de uno, dos o tres días para la visita de seguimiento, programados de la siguiente manera:</a:t>
            </a:r>
          </a:p>
          <a:p>
            <a:pPr lvl="1" algn="just">
              <a:defRPr/>
            </a:pPr>
            <a:endParaRPr lang="es-MX" sz="2400" dirty="0" smtClean="0">
              <a:latin typeface="Adobe Caslon Pro" pitchFamily="18" charset="0"/>
              <a:ea typeface="Calibri" pitchFamily="34" charset="0"/>
              <a:cs typeface="Times New Roman" pitchFamily="18" charset="0"/>
            </a:endParaRPr>
          </a:p>
          <a:p>
            <a:pPr marL="1257300" lvl="2" indent="-342900" algn="just">
              <a:buFont typeface="Wingdings" pitchFamily="2" charset="2"/>
              <a:buChar char="v"/>
              <a:defRPr/>
            </a:pPr>
            <a:r>
              <a:rPr lang="es-MX" sz="2400" dirty="0" smtClean="0">
                <a:latin typeface="Adobe Caslon Pro" pitchFamily="18" charset="0"/>
                <a:ea typeface="Calibri" pitchFamily="34" charset="0"/>
                <a:cs typeface="Times New Roman" pitchFamily="18" charset="0"/>
              </a:rPr>
              <a:t>Para </a:t>
            </a:r>
            <a:r>
              <a:rPr lang="es-MX" sz="2400" dirty="0">
                <a:latin typeface="Adobe Caslon Pro" pitchFamily="18" charset="0"/>
                <a:ea typeface="Calibri" pitchFamily="34" charset="0"/>
                <a:cs typeface="Times New Roman" pitchFamily="18" charset="0"/>
              </a:rPr>
              <a:t>tres días, de miércoles a viernes</a:t>
            </a:r>
          </a:p>
          <a:p>
            <a:pPr marL="1257300" lvl="2" indent="-342900" algn="just">
              <a:buFont typeface="Wingdings" pitchFamily="2" charset="2"/>
              <a:buChar char="v"/>
              <a:defRPr/>
            </a:pPr>
            <a:r>
              <a:rPr lang="es-MX" sz="2400" dirty="0">
                <a:latin typeface="Adobe Caslon Pro" pitchFamily="18" charset="0"/>
                <a:ea typeface="Calibri" pitchFamily="34" charset="0"/>
                <a:cs typeface="Times New Roman" pitchFamily="18" charset="0"/>
              </a:rPr>
              <a:t>Para dos días, de jueves a viernes</a:t>
            </a:r>
          </a:p>
          <a:p>
            <a:pPr marL="1257300" lvl="2" indent="-342900" algn="just">
              <a:buFont typeface="Wingdings" pitchFamily="2" charset="2"/>
              <a:buChar char="v"/>
              <a:defRPr/>
            </a:pPr>
            <a:r>
              <a:rPr lang="es-MX" sz="2400" dirty="0">
                <a:latin typeface="Adobe Caslon Pro" pitchFamily="18" charset="0"/>
                <a:ea typeface="Calibri" pitchFamily="34" charset="0"/>
                <a:cs typeface="Times New Roman" pitchFamily="18" charset="0"/>
              </a:rPr>
              <a:t>Para un día, </a:t>
            </a:r>
            <a:r>
              <a:rPr lang="es-MX" sz="2400" dirty="0" smtClean="0">
                <a:latin typeface="Adobe Caslon Pro" pitchFamily="18" charset="0"/>
                <a:ea typeface="Calibri" pitchFamily="34" charset="0"/>
                <a:cs typeface="Times New Roman" pitchFamily="18" charset="0"/>
              </a:rPr>
              <a:t>viernes</a:t>
            </a:r>
          </a:p>
          <a:p>
            <a:pPr lvl="1" algn="just">
              <a:defRPr/>
            </a:pPr>
            <a:endParaRPr lang="es-MX" sz="2400" dirty="0">
              <a:latin typeface="Adobe Caslon Pro" pitchFamily="18" charset="0"/>
              <a:ea typeface="Calibri" pitchFamily="34" charset="0"/>
              <a:cs typeface="Times New Roman" pitchFamily="18" charset="0"/>
            </a:endParaRPr>
          </a:p>
          <a:p>
            <a:pPr lvl="1" algn="just">
              <a:defRPr/>
            </a:pPr>
            <a:r>
              <a:rPr lang="es-MX" sz="2400" dirty="0">
                <a:latin typeface="Adobe Caslon Pro" pitchFamily="18" charset="0"/>
                <a:ea typeface="Calibri" pitchFamily="34" charset="0"/>
                <a:cs typeface="Times New Roman" pitchFamily="18" charset="0"/>
              </a:rPr>
              <a:t>En caso de ser necesario y previo acuerdo con </a:t>
            </a:r>
            <a:r>
              <a:rPr lang="es-MX" sz="2400" dirty="0" smtClean="0">
                <a:latin typeface="Adobe Caslon Pro" pitchFamily="18" charset="0"/>
                <a:ea typeface="Calibri" pitchFamily="34" charset="0"/>
                <a:cs typeface="Times New Roman" pitchFamily="18" charset="0"/>
              </a:rPr>
              <a:t>los evaluadores, se  podrá </a:t>
            </a:r>
            <a:r>
              <a:rPr lang="es-MX" sz="2400" dirty="0">
                <a:latin typeface="Adobe Caslon Pro" pitchFamily="18" charset="0"/>
                <a:ea typeface="Calibri" pitchFamily="34" charset="0"/>
                <a:cs typeface="Times New Roman" pitchFamily="18" charset="0"/>
              </a:rPr>
              <a:t>considerar medio día del sábado para concluir los </a:t>
            </a:r>
            <a:r>
              <a:rPr lang="es-MX" sz="2400" dirty="0" smtClean="0">
                <a:latin typeface="Adobe Caslon Pro" pitchFamily="18" charset="0"/>
                <a:ea typeface="Calibri" pitchFamily="34" charset="0"/>
                <a:cs typeface="Times New Roman" pitchFamily="18" charset="0"/>
              </a:rPr>
              <a:t>trabajos.</a:t>
            </a:r>
            <a:endParaRPr lang="es-MX" sz="2400" dirty="0">
              <a:latin typeface="Adobe Caslon Pro" pitchFamily="18" charset="0"/>
              <a:ea typeface="Calibri" pitchFamily="34" charset="0"/>
              <a:cs typeface="Times New Roman" pitchFamily="18" charset="0"/>
            </a:endParaRPr>
          </a:p>
        </p:txBody>
      </p:sp>
      <p:sp>
        <p:nvSpPr>
          <p:cNvPr id="6" name="1 Título"/>
          <p:cNvSpPr>
            <a:spLocks noGrp="1"/>
          </p:cNvSpPr>
          <p:nvPr>
            <p:ph type="title"/>
          </p:nvPr>
        </p:nvSpPr>
        <p:spPr>
          <a:xfrm>
            <a:off x="-130" y="61840"/>
            <a:ext cx="9144129" cy="1362809"/>
          </a:xfrm>
        </p:spPr>
        <p:txBody>
          <a:bodyPr>
            <a:normAutofit/>
          </a:bodyPr>
          <a:lstStyle/>
          <a:p>
            <a:pPr algn="l"/>
            <a:r>
              <a:rPr lang="es-MX" sz="3000" dirty="0" smtClean="0">
                <a:latin typeface="Adobe Caslon Pro" pitchFamily="18" charset="0"/>
              </a:rPr>
              <a:t>III. TIEMPO ESTIMADO PARA </a:t>
            </a:r>
            <a:br>
              <a:rPr lang="es-MX" sz="3000" dirty="0" smtClean="0">
                <a:latin typeface="Adobe Caslon Pro" pitchFamily="18" charset="0"/>
              </a:rPr>
            </a:br>
            <a:r>
              <a:rPr lang="es-MX" sz="3000" dirty="0" smtClean="0">
                <a:latin typeface="Adobe Caslon Pro" pitchFamily="18" charset="0"/>
              </a:rPr>
              <a:t>LA VISITA</a:t>
            </a:r>
            <a:endParaRPr lang="es-MX" sz="3000" dirty="0">
              <a:latin typeface="Adobe Caslon Pro" pitchFamily="18" charset="0"/>
            </a:endParaRPr>
          </a:p>
        </p:txBody>
      </p:sp>
    </p:spTree>
    <p:extLst>
      <p:ext uri="{BB962C8B-B14F-4D97-AF65-F5344CB8AC3E}">
        <p14:creationId xmlns:p14="http://schemas.microsoft.com/office/powerpoint/2010/main" val="3430177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a:xfrm>
            <a:off x="-5744" y="1424650"/>
            <a:ext cx="9149744" cy="5028685"/>
          </a:xfrm>
          <a:prstGeom prst="rect">
            <a:avLst/>
          </a:prstGeom>
        </p:spPr>
        <p:txBody>
          <a:bodyPr vert="horz" lIns="91440" tIns="45720" rIns="91440" bIns="45720" rtlCol="0" anchor="ctr" anchorCtr="0">
            <a:noAutofit/>
          </a:bodyPr>
          <a:lstStyle/>
          <a:p>
            <a:pPr lvl="1" algn="just">
              <a:defRPr/>
            </a:pPr>
            <a:r>
              <a:rPr lang="es-MX" sz="2400" dirty="0">
                <a:latin typeface="Adobe Caslon Pro" pitchFamily="18" charset="0"/>
                <a:ea typeface="Calibri" pitchFamily="34" charset="0"/>
                <a:cs typeface="Times New Roman" pitchFamily="18" charset="0"/>
              </a:rPr>
              <a:t>La institución deberá subir los materiales de apoyo, previo a  la realización de la visita, a más tardar el </a:t>
            </a:r>
            <a:r>
              <a:rPr lang="es-MX" sz="2400" dirty="0" smtClean="0">
                <a:latin typeface="Adobe Caslon Pro" pitchFamily="18" charset="0"/>
                <a:ea typeface="Calibri" pitchFamily="34" charset="0"/>
                <a:cs typeface="Times New Roman" pitchFamily="18" charset="0"/>
              </a:rPr>
              <a:t>12</a:t>
            </a:r>
            <a:r>
              <a:rPr lang="es-MX" sz="2400" dirty="0" smtClean="0">
                <a:latin typeface="Adobe Caslon Pro" pitchFamily="18" charset="0"/>
                <a:ea typeface="Calibri" pitchFamily="34" charset="0"/>
                <a:cs typeface="Times New Roman" pitchFamily="18" charset="0"/>
              </a:rPr>
              <a:t> </a:t>
            </a:r>
            <a:r>
              <a:rPr lang="es-MX" sz="2400" dirty="0">
                <a:latin typeface="Adobe Caslon Pro" pitchFamily="18" charset="0"/>
                <a:ea typeface="Calibri" pitchFamily="34" charset="0"/>
                <a:cs typeface="Times New Roman" pitchFamily="18" charset="0"/>
              </a:rPr>
              <a:t>de </a:t>
            </a:r>
            <a:r>
              <a:rPr lang="es-MX" sz="2400" dirty="0" smtClean="0">
                <a:latin typeface="Adobe Caslon Pro" pitchFamily="18" charset="0"/>
                <a:ea typeface="Calibri" pitchFamily="34" charset="0"/>
                <a:cs typeface="Times New Roman" pitchFamily="18" charset="0"/>
              </a:rPr>
              <a:t>abril </a:t>
            </a:r>
            <a:r>
              <a:rPr lang="es-MX" sz="2400" dirty="0">
                <a:latin typeface="Adobe Caslon Pro" pitchFamily="18" charset="0"/>
                <a:ea typeface="Calibri" pitchFamily="34" charset="0"/>
                <a:cs typeface="Times New Roman" pitchFamily="18" charset="0"/>
              </a:rPr>
              <a:t>del </a:t>
            </a:r>
            <a:r>
              <a:rPr lang="es-MX" sz="2400" dirty="0" smtClean="0">
                <a:latin typeface="Adobe Caslon Pro" pitchFamily="18" charset="0"/>
                <a:ea typeface="Calibri" pitchFamily="34" charset="0"/>
                <a:cs typeface="Times New Roman" pitchFamily="18" charset="0"/>
              </a:rPr>
              <a:t>2013, </a:t>
            </a:r>
            <a:r>
              <a:rPr lang="es-MX" sz="2400" dirty="0">
                <a:latin typeface="Adobe Caslon Pro" pitchFamily="18" charset="0"/>
                <a:ea typeface="Calibri" pitchFamily="34" charset="0"/>
                <a:cs typeface="Times New Roman" pitchFamily="18" charset="0"/>
              </a:rPr>
              <a:t>para que puedan ser consultados por los </a:t>
            </a:r>
            <a:r>
              <a:rPr lang="es-MX" sz="2400" dirty="0" smtClean="0">
                <a:latin typeface="Adobe Caslon Pro" pitchFamily="18" charset="0"/>
                <a:ea typeface="Calibri" pitchFamily="34" charset="0"/>
                <a:cs typeface="Times New Roman" pitchFamily="18" charset="0"/>
              </a:rPr>
              <a:t>evaluadores, en la siguiente dirección:</a:t>
            </a:r>
            <a:endParaRPr lang="es-MX" sz="2400" dirty="0">
              <a:latin typeface="Adobe Caslon Pro" pitchFamily="18" charset="0"/>
              <a:ea typeface="Calibri" pitchFamily="34" charset="0"/>
              <a:cs typeface="Times New Roman" pitchFamily="18" charset="0"/>
            </a:endParaRPr>
          </a:p>
          <a:p>
            <a:pPr lvl="1" algn="just">
              <a:defRPr/>
            </a:pPr>
            <a:endParaRPr lang="es-MX" sz="2400" dirty="0">
              <a:latin typeface="Adobe Caslon Pro" pitchFamily="18" charset="0"/>
              <a:ea typeface="Calibri" pitchFamily="34" charset="0"/>
              <a:cs typeface="Times New Roman" pitchFamily="18" charset="0"/>
            </a:endParaRPr>
          </a:p>
          <a:p>
            <a:pPr lvl="2" algn="just">
              <a:defRPr/>
            </a:pPr>
            <a:r>
              <a:rPr lang="es-MX" sz="2400" b="1" dirty="0" smtClean="0">
                <a:latin typeface="Adobe Caslon Pro" pitchFamily="18" charset="0"/>
                <a:ea typeface="Calibri" pitchFamily="34" charset="0"/>
                <a:cs typeface="Times New Roman" pitchFamily="18" charset="0"/>
              </a:rPr>
              <a:t>http</a:t>
            </a:r>
            <a:r>
              <a:rPr lang="es-MX" sz="2400" b="1" dirty="0">
                <a:latin typeface="Adobe Caslon Pro" pitchFamily="18" charset="0"/>
                <a:ea typeface="Calibri" pitchFamily="34" charset="0"/>
                <a:cs typeface="Times New Roman" pitchFamily="18" charset="0"/>
              </a:rPr>
              <a:t>://</a:t>
            </a:r>
            <a:r>
              <a:rPr lang="es-MX" sz="2400" b="1" dirty="0" smtClean="0">
                <a:latin typeface="Adobe Caslon Pro" pitchFamily="18" charset="0"/>
                <a:ea typeface="Calibri" pitchFamily="34" charset="0"/>
                <a:cs typeface="Times New Roman" pitchFamily="18" charset="0"/>
              </a:rPr>
              <a:t>pifi.sep.gob.mx/Intranet2</a:t>
            </a:r>
            <a:endParaRPr lang="es-MX" sz="2400" b="1" dirty="0">
              <a:latin typeface="Adobe Caslon Pro" pitchFamily="18" charset="0"/>
              <a:ea typeface="Calibri" pitchFamily="34" charset="0"/>
              <a:cs typeface="Times New Roman" pitchFamily="18" charset="0"/>
            </a:endParaRPr>
          </a:p>
          <a:p>
            <a:pPr lvl="1" algn="just">
              <a:defRPr/>
            </a:pPr>
            <a:endParaRPr lang="es-MX" sz="2400" dirty="0">
              <a:latin typeface="Adobe Caslon Pro" pitchFamily="18" charset="0"/>
              <a:ea typeface="Calibri" pitchFamily="34" charset="0"/>
              <a:cs typeface="Times New Roman" pitchFamily="18" charset="0"/>
            </a:endParaRPr>
          </a:p>
          <a:p>
            <a:pPr lvl="1" algn="just">
              <a:defRPr/>
            </a:pPr>
            <a:r>
              <a:rPr lang="es-MX" sz="2400" dirty="0">
                <a:latin typeface="Adobe Caslon Pro" pitchFamily="18" charset="0"/>
                <a:ea typeface="Calibri" pitchFamily="34" charset="0"/>
                <a:cs typeface="Times New Roman" pitchFamily="18" charset="0"/>
              </a:rPr>
              <a:t>Para ello, consultar el documento: Anexo 1 “Instructivo para subir los materiales a la página del PIFI”. Para su consulta, favor de dar doble clic en la imagen que aparece a continuación:</a:t>
            </a:r>
          </a:p>
        </p:txBody>
      </p:sp>
      <p:sp>
        <p:nvSpPr>
          <p:cNvPr id="6" name="1 Título"/>
          <p:cNvSpPr>
            <a:spLocks noGrp="1"/>
          </p:cNvSpPr>
          <p:nvPr>
            <p:ph type="title"/>
          </p:nvPr>
        </p:nvSpPr>
        <p:spPr>
          <a:xfrm>
            <a:off x="-130" y="61840"/>
            <a:ext cx="9144129" cy="1362809"/>
          </a:xfrm>
        </p:spPr>
        <p:txBody>
          <a:bodyPr>
            <a:normAutofit/>
          </a:bodyPr>
          <a:lstStyle/>
          <a:p>
            <a:pPr algn="l"/>
            <a:r>
              <a:rPr lang="es-MX" sz="3000" dirty="0" smtClean="0">
                <a:latin typeface="Adobe Caslon Pro" pitchFamily="18" charset="0"/>
              </a:rPr>
              <a:t>IV. MATERIALES DE APOYO</a:t>
            </a:r>
            <a:endParaRPr lang="es-MX" sz="3000" dirty="0">
              <a:latin typeface="Adobe Caslon Pro" pitchFamily="18" charset="0"/>
            </a:endParaRPr>
          </a:p>
        </p:txBody>
      </p:sp>
      <p:graphicFrame>
        <p:nvGraphicFramePr>
          <p:cNvPr id="2" name="1 Objeto"/>
          <p:cNvGraphicFramePr>
            <a:graphicFrameLocks noChangeAspect="1"/>
          </p:cNvGraphicFramePr>
          <p:nvPr>
            <p:extLst>
              <p:ext uri="{D42A27DB-BD31-4B8C-83A1-F6EECF244321}">
                <p14:modId xmlns:p14="http://schemas.microsoft.com/office/powerpoint/2010/main" val="1947363140"/>
              </p:ext>
            </p:extLst>
          </p:nvPr>
        </p:nvGraphicFramePr>
        <p:xfrm>
          <a:off x="3786188" y="5685209"/>
          <a:ext cx="1143000" cy="912143"/>
        </p:xfrm>
        <a:graphic>
          <a:graphicData uri="http://schemas.openxmlformats.org/presentationml/2006/ole">
            <mc:AlternateContent xmlns:mc="http://schemas.openxmlformats.org/markup-compatibility/2006">
              <mc:Choice xmlns:v="urn:schemas-microsoft-com:vml" Requires="v">
                <p:oleObj spid="_x0000_s1084" name="Documento" showAsIcon="1" r:id="rId3" imgW="914400" imgH="771480" progId="Word.Document.12">
                  <p:embed/>
                </p:oleObj>
              </mc:Choice>
              <mc:Fallback>
                <p:oleObj name="Documento" showAsIcon="1" r:id="rId3" imgW="914400" imgH="771480" progId="Word.Document.12">
                  <p:embed/>
                  <p:pic>
                    <p:nvPicPr>
                      <p:cNvPr id="0" name="9 Objeto"/>
                      <p:cNvPicPr>
                        <a:picLocks noChangeAspect="1" noChangeArrowheads="1"/>
                      </p:cNvPicPr>
                      <p:nvPr/>
                    </p:nvPicPr>
                    <p:blipFill>
                      <a:blip r:embed="rId4"/>
                      <a:srcRect/>
                      <a:stretch>
                        <a:fillRect/>
                      </a:stretch>
                    </p:blipFill>
                    <p:spPr bwMode="auto">
                      <a:xfrm>
                        <a:off x="3786188" y="5685209"/>
                        <a:ext cx="1143000" cy="91214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694604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a:xfrm>
            <a:off x="-5744" y="1424650"/>
            <a:ext cx="9149744" cy="5028685"/>
          </a:xfrm>
          <a:prstGeom prst="rect">
            <a:avLst/>
          </a:prstGeom>
        </p:spPr>
        <p:txBody>
          <a:bodyPr vert="horz" lIns="91440" tIns="45720" rIns="91440" bIns="45720" rtlCol="0" anchor="ctr" anchorCtr="0">
            <a:noAutofit/>
          </a:bodyPr>
          <a:lstStyle/>
          <a:p>
            <a:pPr lvl="1" algn="just">
              <a:defRPr/>
            </a:pPr>
            <a:r>
              <a:rPr lang="es-MX" sz="2400" dirty="0">
                <a:latin typeface="Adobe Caslon Pro" pitchFamily="18" charset="0"/>
                <a:ea typeface="Calibri" pitchFamily="34" charset="0"/>
                <a:cs typeface="Times New Roman" pitchFamily="18" charset="0"/>
              </a:rPr>
              <a:t>Los materiales que proporcionará la institución son:</a:t>
            </a:r>
          </a:p>
          <a:p>
            <a:pPr algn="just">
              <a:defRPr/>
            </a:pPr>
            <a:endParaRPr lang="es-MX" dirty="0">
              <a:latin typeface="Adobe Caslon Pro" pitchFamily="18" charset="0"/>
              <a:ea typeface="Calibri" pitchFamily="34" charset="0"/>
              <a:cs typeface="Times New Roman" pitchFamily="18" charset="0"/>
            </a:endParaRPr>
          </a:p>
          <a:p>
            <a:pPr marL="914400" lvl="1" indent="-457200" algn="just">
              <a:buFont typeface="+mj-lt"/>
              <a:buAutoNum type="arabicParenR"/>
              <a:defRPr/>
            </a:pPr>
            <a:r>
              <a:rPr lang="es-MX" sz="2000" dirty="0">
                <a:latin typeface="Adobe Caslon Pro" pitchFamily="18" charset="0"/>
                <a:ea typeface="Calibri" pitchFamily="34" charset="0"/>
                <a:cs typeface="Times New Roman" pitchFamily="18" charset="0"/>
              </a:rPr>
              <a:t>Organigrama</a:t>
            </a:r>
          </a:p>
          <a:p>
            <a:pPr marL="914400" lvl="1" indent="-457200" algn="just">
              <a:buFont typeface="+mj-lt"/>
              <a:buAutoNum type="arabicParenR"/>
              <a:defRPr/>
            </a:pPr>
            <a:r>
              <a:rPr lang="es-MX" sz="2000" dirty="0" smtClean="0">
                <a:latin typeface="Adobe Caslon Pro" pitchFamily="18" charset="0"/>
                <a:ea typeface="Calibri" pitchFamily="34" charset="0"/>
                <a:cs typeface="Times New Roman" pitchFamily="18" charset="0"/>
              </a:rPr>
              <a:t>Evidencia </a:t>
            </a:r>
            <a:r>
              <a:rPr lang="es-MX" sz="2000" dirty="0">
                <a:latin typeface="Adobe Caslon Pro" pitchFamily="18" charset="0"/>
                <a:ea typeface="Calibri" pitchFamily="34" charset="0"/>
                <a:cs typeface="Times New Roman" pitchFamily="18" charset="0"/>
              </a:rPr>
              <a:t>de la atención a las áreas débiles señaladas en el PIFI </a:t>
            </a:r>
            <a:r>
              <a:rPr lang="es-MX" sz="2000" dirty="0" smtClean="0">
                <a:latin typeface="Adobe Caslon Pro" pitchFamily="18" charset="0"/>
                <a:ea typeface="Calibri" pitchFamily="34" charset="0"/>
                <a:cs typeface="Times New Roman" pitchFamily="18" charset="0"/>
              </a:rPr>
              <a:t>2012-2013 </a:t>
            </a:r>
            <a:r>
              <a:rPr lang="es-MX" sz="2000" dirty="0">
                <a:latin typeface="Adobe Caslon Pro" pitchFamily="18" charset="0"/>
                <a:ea typeface="Calibri" pitchFamily="34" charset="0"/>
                <a:cs typeface="Times New Roman" pitchFamily="18" charset="0"/>
              </a:rPr>
              <a:t>y en su caso, las recomendaciones emitidas por los evaluadores.</a:t>
            </a:r>
          </a:p>
          <a:p>
            <a:pPr marL="914400" lvl="1" indent="-457200" algn="just">
              <a:buFont typeface="+mj-lt"/>
              <a:buAutoNum type="arabicParenR"/>
              <a:defRPr/>
            </a:pPr>
            <a:r>
              <a:rPr lang="es-MX" sz="2000" dirty="0" smtClean="0">
                <a:latin typeface="Adobe Caslon Pro" pitchFamily="18" charset="0"/>
                <a:ea typeface="Calibri" pitchFamily="34" charset="0"/>
                <a:cs typeface="Times New Roman" pitchFamily="18" charset="0"/>
              </a:rPr>
              <a:t>Evidencia de los principales resultados de los apoyos del PIFI, tales como</a:t>
            </a:r>
            <a:r>
              <a:rPr lang="es-MX" sz="2000" dirty="0">
                <a:latin typeface="Adobe Caslon Pro" pitchFamily="18" charset="0"/>
                <a:ea typeface="Calibri" pitchFamily="34" charset="0"/>
                <a:cs typeface="Times New Roman" pitchFamily="18" charset="0"/>
              </a:rPr>
              <a:t>: programa de cooperación académica e internacionalización, vinculación con el entorno, producción científica, bibliografía, estudios de seguimiento de egresados, empleadores, tutorías, estudios de trayectoria escolar y su uso, programa de formación, actualización y capacitación de personal académico, (documento, su cobertura e impacto en el aprovechamiento del estudiante), operación del SIIA, procesos de gestión estratégicos certificados (finanzas, recursos humanos, control escolar, bibliotecas), atención y formación integral del estudiante, acciones de equidad de género (incluye E</a:t>
            </a:r>
            <a:r>
              <a:rPr lang="es-MX" sz="2000" dirty="0" smtClean="0">
                <a:latin typeface="Adobe Caslon Pro" pitchFamily="18" charset="0"/>
                <a:ea typeface="Calibri" pitchFamily="34" charset="0"/>
                <a:cs typeface="Times New Roman" pitchFamily="18" charset="0"/>
              </a:rPr>
              <a:t>stancias Infantiles o Guarderías), </a:t>
            </a:r>
            <a:r>
              <a:rPr lang="es-MX" sz="2000" dirty="0">
                <a:latin typeface="Adobe Caslon Pro" pitchFamily="18" charset="0"/>
                <a:ea typeface="Calibri" pitchFamily="34" charset="0"/>
                <a:cs typeface="Times New Roman" pitchFamily="18" charset="0"/>
              </a:rPr>
              <a:t>entre otros.</a:t>
            </a:r>
          </a:p>
        </p:txBody>
      </p:sp>
      <p:sp>
        <p:nvSpPr>
          <p:cNvPr id="6" name="1 Título"/>
          <p:cNvSpPr>
            <a:spLocks noGrp="1"/>
          </p:cNvSpPr>
          <p:nvPr>
            <p:ph type="title"/>
          </p:nvPr>
        </p:nvSpPr>
        <p:spPr>
          <a:xfrm>
            <a:off x="-130" y="61840"/>
            <a:ext cx="9144129" cy="1362809"/>
          </a:xfrm>
        </p:spPr>
        <p:txBody>
          <a:bodyPr>
            <a:normAutofit/>
          </a:bodyPr>
          <a:lstStyle/>
          <a:p>
            <a:pPr algn="l"/>
            <a:r>
              <a:rPr lang="es-MX" sz="3000" dirty="0">
                <a:latin typeface="Adobe Caslon Pro" pitchFamily="18" charset="0"/>
              </a:rPr>
              <a:t>IV. MATERIALES DE APOYO</a:t>
            </a:r>
          </a:p>
        </p:txBody>
      </p:sp>
    </p:spTree>
    <p:extLst>
      <p:ext uri="{BB962C8B-B14F-4D97-AF65-F5344CB8AC3E}">
        <p14:creationId xmlns:p14="http://schemas.microsoft.com/office/powerpoint/2010/main" val="182580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a:xfrm>
            <a:off x="-5744" y="1424650"/>
            <a:ext cx="9149744" cy="5028685"/>
          </a:xfrm>
          <a:prstGeom prst="rect">
            <a:avLst/>
          </a:prstGeom>
        </p:spPr>
        <p:txBody>
          <a:bodyPr vert="horz" lIns="91440" tIns="45720" rIns="91440" bIns="45720" rtlCol="0" anchor="ctr" anchorCtr="0">
            <a:noAutofit/>
          </a:bodyPr>
          <a:lstStyle/>
          <a:p>
            <a:pPr lvl="1" algn="just">
              <a:defRPr/>
            </a:pPr>
            <a:r>
              <a:rPr lang="es-MX" sz="2400" dirty="0">
                <a:latin typeface="Adobe Caslon Pro" pitchFamily="18" charset="0"/>
                <a:ea typeface="Calibri" pitchFamily="34" charset="0"/>
                <a:cs typeface="Times New Roman" pitchFamily="18" charset="0"/>
              </a:rPr>
              <a:t>Los materiales que proporcionará la institución son:</a:t>
            </a:r>
          </a:p>
          <a:p>
            <a:pPr lvl="1" algn="just">
              <a:defRPr/>
            </a:pPr>
            <a:endParaRPr lang="es-MX" sz="2400" dirty="0">
              <a:latin typeface="Adobe Caslon Pro" pitchFamily="18" charset="0"/>
              <a:ea typeface="Calibri" pitchFamily="34" charset="0"/>
              <a:cs typeface="Times New Roman" pitchFamily="18" charset="0"/>
            </a:endParaRPr>
          </a:p>
          <a:p>
            <a:pPr marL="914400" lvl="1" indent="-457200" algn="just">
              <a:buFont typeface="+mj-lt"/>
              <a:buAutoNum type="arabicParenR" startAt="4"/>
              <a:defRPr/>
            </a:pPr>
            <a:r>
              <a:rPr lang="es-MX" sz="2000" dirty="0" smtClean="0">
                <a:latin typeface="Adobe Caslon Pro" pitchFamily="18" charset="0"/>
                <a:ea typeface="Calibri" pitchFamily="34" charset="0"/>
                <a:cs typeface="Times New Roman" pitchFamily="18" charset="0"/>
              </a:rPr>
              <a:t>Evidencia </a:t>
            </a:r>
            <a:r>
              <a:rPr lang="es-MX" sz="2000" dirty="0">
                <a:latin typeface="Adobe Caslon Pro" pitchFamily="18" charset="0"/>
                <a:ea typeface="Calibri" pitchFamily="34" charset="0"/>
                <a:cs typeface="Times New Roman" pitchFamily="18" charset="0"/>
              </a:rPr>
              <a:t>de las principales innovaciones educativas implementadas tales como: flexibilidad curricular, incorporación de asignaturas transversales en los planes de estudio (valores, medio ambiente, etc.), incorporación de nuevas tecnologías de información en el proceso de enseñanza aprendizaje, inclusión del servicio social a los planes de estudio con valor curricular, dominio de una segunda lengua como parte del currículo, la inclusión de la práctica profesional con valor curricular, centrado en competencias, los enfoques centrados en el estudiante o en el aprendizaje, entre otras</a:t>
            </a:r>
            <a:r>
              <a:rPr lang="es-MX" sz="2000" dirty="0" smtClean="0">
                <a:latin typeface="Adobe Caslon Pro" pitchFamily="18" charset="0"/>
                <a:ea typeface="Calibri" pitchFamily="34" charset="0"/>
                <a:cs typeface="Times New Roman" pitchFamily="18" charset="0"/>
              </a:rPr>
              <a:t>.</a:t>
            </a:r>
          </a:p>
          <a:p>
            <a:pPr marL="914400" lvl="1" indent="-457200" algn="just">
              <a:buFont typeface="+mj-lt"/>
              <a:buAutoNum type="arabicParenR" startAt="4"/>
              <a:defRPr/>
            </a:pPr>
            <a:r>
              <a:rPr lang="es-MX" sz="2000" dirty="0">
                <a:latin typeface="Adobe Caslon Pro" pitchFamily="18" charset="0"/>
                <a:ea typeface="Calibri" pitchFamily="34" charset="0"/>
                <a:cs typeface="Times New Roman" pitchFamily="18" charset="0"/>
              </a:rPr>
              <a:t>Reglamento de admisión, promoción y permanencia del personal académico.</a:t>
            </a:r>
          </a:p>
          <a:p>
            <a:pPr marL="914400" lvl="1" indent="-457200" algn="just">
              <a:buFont typeface="+mj-lt"/>
              <a:buAutoNum type="arabicParenR" startAt="4"/>
              <a:defRPr/>
            </a:pPr>
            <a:r>
              <a:rPr lang="es-MX" sz="2000" dirty="0">
                <a:latin typeface="Adobe Caslon Pro" pitchFamily="18" charset="0"/>
                <a:ea typeface="Calibri" pitchFamily="34" charset="0"/>
                <a:cs typeface="Times New Roman" pitchFamily="18" charset="0"/>
              </a:rPr>
              <a:t>Evolución de los indicadores del periodo 2003 a marzo de 2013 y su proyección a 2015 sobre reprobación, deserción, eficiencia terminal, titulación, empleo y demás indicadores del Anexo </a:t>
            </a:r>
            <a:r>
              <a:rPr lang="es-MX" sz="2000" dirty="0" smtClean="0">
                <a:latin typeface="Adobe Caslon Pro" pitchFamily="18" charset="0"/>
                <a:ea typeface="Calibri" pitchFamily="34" charset="0"/>
                <a:cs typeface="Times New Roman" pitchFamily="18" charset="0"/>
              </a:rPr>
              <a:t>XIII </a:t>
            </a:r>
            <a:r>
              <a:rPr lang="es-MX" sz="2000" dirty="0">
                <a:latin typeface="Adobe Caslon Pro" pitchFamily="18" charset="0"/>
                <a:ea typeface="Calibri" pitchFamily="34" charset="0"/>
                <a:cs typeface="Times New Roman" pitchFamily="18" charset="0"/>
              </a:rPr>
              <a:t>de la Guía del PIFI </a:t>
            </a:r>
            <a:r>
              <a:rPr lang="es-MX" sz="2000" dirty="0" smtClean="0">
                <a:latin typeface="Adobe Caslon Pro" pitchFamily="18" charset="0"/>
                <a:ea typeface="Calibri" pitchFamily="34" charset="0"/>
                <a:cs typeface="Times New Roman" pitchFamily="18" charset="0"/>
              </a:rPr>
              <a:t>2012-2013.</a:t>
            </a:r>
            <a:endParaRPr lang="es-MX" sz="2000" dirty="0">
              <a:latin typeface="Adobe Caslon Pro" pitchFamily="18" charset="0"/>
              <a:ea typeface="Calibri" pitchFamily="34" charset="0"/>
              <a:cs typeface="Times New Roman" pitchFamily="18" charset="0"/>
            </a:endParaRPr>
          </a:p>
        </p:txBody>
      </p:sp>
      <p:sp>
        <p:nvSpPr>
          <p:cNvPr id="6" name="1 Título"/>
          <p:cNvSpPr>
            <a:spLocks noGrp="1"/>
          </p:cNvSpPr>
          <p:nvPr>
            <p:ph type="title"/>
          </p:nvPr>
        </p:nvSpPr>
        <p:spPr>
          <a:xfrm>
            <a:off x="-130" y="61840"/>
            <a:ext cx="9144129" cy="1362809"/>
          </a:xfrm>
        </p:spPr>
        <p:txBody>
          <a:bodyPr>
            <a:normAutofit/>
          </a:bodyPr>
          <a:lstStyle/>
          <a:p>
            <a:pPr algn="l"/>
            <a:r>
              <a:rPr lang="es-MX" sz="3000" dirty="0">
                <a:latin typeface="Adobe Caslon Pro" pitchFamily="18" charset="0"/>
              </a:rPr>
              <a:t>IV. MATERIALES DE APOYO</a:t>
            </a:r>
          </a:p>
        </p:txBody>
      </p:sp>
    </p:spTree>
    <p:extLst>
      <p:ext uri="{BB962C8B-B14F-4D97-AF65-F5344CB8AC3E}">
        <p14:creationId xmlns:p14="http://schemas.microsoft.com/office/powerpoint/2010/main" val="3123461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a:xfrm>
            <a:off x="-5744" y="1424650"/>
            <a:ext cx="9149744" cy="5028685"/>
          </a:xfrm>
          <a:prstGeom prst="rect">
            <a:avLst/>
          </a:prstGeom>
        </p:spPr>
        <p:txBody>
          <a:bodyPr vert="horz" lIns="91440" tIns="45720" rIns="91440" bIns="45720" rtlCol="0" anchor="ctr" anchorCtr="0">
            <a:noAutofit/>
          </a:bodyPr>
          <a:lstStyle/>
          <a:p>
            <a:pPr lvl="1" algn="just">
              <a:defRPr/>
            </a:pPr>
            <a:r>
              <a:rPr lang="es-MX" sz="2400" dirty="0">
                <a:latin typeface="Adobe Caslon Pro" pitchFamily="18" charset="0"/>
                <a:ea typeface="Calibri" pitchFamily="34" charset="0"/>
                <a:cs typeface="Times New Roman" pitchFamily="18" charset="0"/>
              </a:rPr>
              <a:t>Los materiales que proporcionará la institución son:</a:t>
            </a:r>
          </a:p>
          <a:p>
            <a:pPr lvl="1" algn="just">
              <a:defRPr/>
            </a:pPr>
            <a:endParaRPr lang="es-MX" sz="2400" dirty="0">
              <a:latin typeface="Adobe Caslon Pro" pitchFamily="18" charset="0"/>
              <a:ea typeface="Calibri" pitchFamily="34" charset="0"/>
              <a:cs typeface="Times New Roman" pitchFamily="18" charset="0"/>
            </a:endParaRPr>
          </a:p>
          <a:p>
            <a:pPr marL="914400" lvl="1" indent="-457200" algn="just">
              <a:buFont typeface="+mj-lt"/>
              <a:buAutoNum type="arabicParenR" startAt="7"/>
              <a:defRPr/>
            </a:pPr>
            <a:r>
              <a:rPr lang="es-MX" sz="2000" dirty="0">
                <a:latin typeface="Adobe Caslon Pro" pitchFamily="18" charset="0"/>
                <a:ea typeface="Calibri" pitchFamily="34" charset="0"/>
                <a:cs typeface="Times New Roman" pitchFamily="18" charset="0"/>
              </a:rPr>
              <a:t>Evidencia de los estudios sobre clima organizacional y medidas que se han tomado para su mejoramiento.</a:t>
            </a:r>
          </a:p>
          <a:p>
            <a:pPr marL="914400" lvl="1" indent="-457200" algn="just">
              <a:buFont typeface="+mj-lt"/>
              <a:buAutoNum type="arabicParenR" startAt="7"/>
              <a:defRPr/>
            </a:pPr>
            <a:r>
              <a:rPr lang="es-MX" sz="2000" dirty="0">
                <a:latin typeface="Adobe Caslon Pro" pitchFamily="18" charset="0"/>
                <a:ea typeface="Calibri" pitchFamily="34" charset="0"/>
                <a:cs typeface="Times New Roman" pitchFamily="18" charset="0"/>
              </a:rPr>
              <a:t>Reporte sobre el avance de la aplicación de los recursos del PIFI </a:t>
            </a:r>
            <a:r>
              <a:rPr lang="es-MX" sz="2000" dirty="0" smtClean="0">
                <a:latin typeface="Adobe Caslon Pro" pitchFamily="18" charset="0"/>
                <a:ea typeface="Calibri" pitchFamily="34" charset="0"/>
                <a:cs typeface="Times New Roman" pitchFamily="18" charset="0"/>
              </a:rPr>
              <a:t>2012.</a:t>
            </a:r>
          </a:p>
          <a:p>
            <a:pPr lvl="1" algn="just">
              <a:defRPr/>
            </a:pPr>
            <a:endParaRPr lang="es-MX" sz="2000" dirty="0">
              <a:latin typeface="Adobe Caslon Pro" pitchFamily="18" charset="0"/>
              <a:ea typeface="Calibri" pitchFamily="34" charset="0"/>
              <a:cs typeface="Times New Roman" pitchFamily="18" charset="0"/>
            </a:endParaRPr>
          </a:p>
          <a:p>
            <a:pPr lvl="1" algn="just">
              <a:defRPr/>
            </a:pPr>
            <a:r>
              <a:rPr lang="es-MX" sz="2000" dirty="0">
                <a:latin typeface="Adobe Caslon Pro" pitchFamily="18" charset="0"/>
                <a:ea typeface="Calibri" pitchFamily="34" charset="0"/>
                <a:cs typeface="Times New Roman" pitchFamily="18" charset="0"/>
              </a:rPr>
              <a:t>Estos materiales, además de </a:t>
            </a:r>
            <a:r>
              <a:rPr lang="es-MX" sz="2000" dirty="0" smtClean="0">
                <a:latin typeface="Adobe Caslon Pro" pitchFamily="18" charset="0"/>
                <a:ea typeface="Calibri" pitchFamily="34" charset="0"/>
                <a:cs typeface="Times New Roman" pitchFamily="18" charset="0"/>
              </a:rPr>
              <a:t>subirse a </a:t>
            </a:r>
            <a:r>
              <a:rPr lang="es-MX" sz="2000" dirty="0">
                <a:latin typeface="Adobe Caslon Pro" pitchFamily="18" charset="0"/>
                <a:ea typeface="Calibri" pitchFamily="34" charset="0"/>
                <a:cs typeface="Times New Roman" pitchFamily="18" charset="0"/>
              </a:rPr>
              <a:t>la página del PIFI, deberán ser entregado en impreso, durante la reunión inicial de la visita de </a:t>
            </a:r>
            <a:r>
              <a:rPr lang="es-MX" sz="2000" dirty="0" smtClean="0">
                <a:latin typeface="Adobe Caslon Pro" pitchFamily="18" charset="0"/>
                <a:ea typeface="Calibri" pitchFamily="34" charset="0"/>
                <a:cs typeface="Times New Roman" pitchFamily="18" charset="0"/>
              </a:rPr>
              <a:t>seguimiento “</a:t>
            </a:r>
            <a:r>
              <a:rPr lang="es-MX" sz="2000" b="1" i="1" dirty="0" smtClean="0">
                <a:latin typeface="Adobe Caslon Pro" pitchFamily="18" charset="0"/>
                <a:ea typeface="Calibri" pitchFamily="34" charset="0"/>
                <a:cs typeface="Times New Roman" pitchFamily="18" charset="0"/>
              </a:rPr>
              <a:t>In-Situ</a:t>
            </a:r>
            <a:r>
              <a:rPr lang="es-MX" sz="2000" dirty="0" smtClean="0">
                <a:latin typeface="Adobe Caslon Pro" pitchFamily="18" charset="0"/>
                <a:ea typeface="Calibri" pitchFamily="34" charset="0"/>
                <a:cs typeface="Times New Roman" pitchFamily="18" charset="0"/>
              </a:rPr>
              <a:t>”.</a:t>
            </a:r>
            <a:endParaRPr lang="es-MX" sz="2000" dirty="0">
              <a:latin typeface="Adobe Caslon Pro" pitchFamily="18" charset="0"/>
              <a:ea typeface="Calibri" pitchFamily="34" charset="0"/>
              <a:cs typeface="Times New Roman" pitchFamily="18" charset="0"/>
            </a:endParaRPr>
          </a:p>
        </p:txBody>
      </p:sp>
      <p:sp>
        <p:nvSpPr>
          <p:cNvPr id="6" name="1 Título"/>
          <p:cNvSpPr>
            <a:spLocks noGrp="1"/>
          </p:cNvSpPr>
          <p:nvPr>
            <p:ph type="title"/>
          </p:nvPr>
        </p:nvSpPr>
        <p:spPr>
          <a:xfrm>
            <a:off x="-130" y="61840"/>
            <a:ext cx="9144129" cy="1362809"/>
          </a:xfrm>
        </p:spPr>
        <p:txBody>
          <a:bodyPr>
            <a:normAutofit/>
          </a:bodyPr>
          <a:lstStyle/>
          <a:p>
            <a:pPr algn="l"/>
            <a:r>
              <a:rPr lang="es-MX" sz="3000" dirty="0">
                <a:latin typeface="Adobe Caslon Pro" pitchFamily="18" charset="0"/>
              </a:rPr>
              <a:t>IV. MATERIALES DE APOYO</a:t>
            </a:r>
          </a:p>
        </p:txBody>
      </p:sp>
    </p:spTree>
    <p:extLst>
      <p:ext uri="{BB962C8B-B14F-4D97-AF65-F5344CB8AC3E}">
        <p14:creationId xmlns:p14="http://schemas.microsoft.com/office/powerpoint/2010/main" val="106599315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897</TotalTime>
  <Words>2551</Words>
  <Application>Microsoft Office PowerPoint</Application>
  <PresentationFormat>Presentación en pantalla (4:3)</PresentationFormat>
  <Paragraphs>286</Paragraphs>
  <Slides>25</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25</vt:i4>
      </vt:variant>
    </vt:vector>
  </HeadingPairs>
  <TitlesOfParts>
    <vt:vector size="27" baseType="lpstr">
      <vt:lpstr>Tema de Office</vt:lpstr>
      <vt:lpstr>Documento de Microsoft Word</vt:lpstr>
      <vt:lpstr>Presentación de PowerPoint</vt:lpstr>
      <vt:lpstr>CONTENIDO</vt:lpstr>
      <vt:lpstr>I. PRESENTACIÓN</vt:lpstr>
      <vt:lpstr>II. OBJETIVOS</vt:lpstr>
      <vt:lpstr>III. TIEMPO ESTIMADO PARA  LA VISITA</vt:lpstr>
      <vt:lpstr>IV. MATERIALES DE APOYO</vt:lpstr>
      <vt:lpstr>IV. MATERIALES DE APOYO</vt:lpstr>
      <vt:lpstr>IV. MATERIALES DE APOYO</vt:lpstr>
      <vt:lpstr>IV. MATERIALES DE APOYO</vt:lpstr>
      <vt:lpstr>VI. DESARROLLO DE LA VISITA </vt:lpstr>
      <vt:lpstr>VI. DESARROLLO DE LA VISITA </vt:lpstr>
      <vt:lpstr>VI. DESARROLLO DE LA VISITA </vt:lpstr>
      <vt:lpstr>VI. DESARROLLO DE LA VISITA </vt:lpstr>
      <vt:lpstr>VII. AGENDA DE TRABAJO</vt:lpstr>
      <vt:lpstr>VII. AGENDA DE TRABAJO</vt:lpstr>
      <vt:lpstr>VII. AGENDA DE TRABAJO</vt:lpstr>
      <vt:lpstr>VII. AGENDA DE TRABAJO</vt:lpstr>
      <vt:lpstr>VII. AGENDA DE TRABAJO</vt:lpstr>
      <vt:lpstr>VII. AGENDA DE TRABAJO</vt:lpstr>
      <vt:lpstr>VII. AGENDA DE TRABAJO</vt:lpstr>
      <vt:lpstr>VII. AGENDA DE TRABAJO</vt:lpstr>
      <vt:lpstr>VII. AGENDA DE TRABAJO</vt:lpstr>
      <vt:lpstr>VII. ENCUESTA DE OPINIÓN</vt:lpstr>
      <vt:lpstr>VII. ENCUESTA DE OPINIÓN</vt:lpstr>
      <vt:lpstr>VIII. ENVÍO DEL RESULTADO  DE LA VISITA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Lic. Rubén Antonio Miguel</dc:creator>
  <cp:lastModifiedBy>jorgelg</cp:lastModifiedBy>
  <cp:revision>244</cp:revision>
  <cp:lastPrinted>2013-01-16T15:51:33Z</cp:lastPrinted>
  <dcterms:created xsi:type="dcterms:W3CDTF">2013-01-16T01:45:19Z</dcterms:created>
  <dcterms:modified xsi:type="dcterms:W3CDTF">2013-03-07T19:01:44Z</dcterms:modified>
</cp:coreProperties>
</file>