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79" r:id="rId3"/>
    <p:sldId id="257" r:id="rId4"/>
    <p:sldId id="277" r:id="rId5"/>
    <p:sldId id="278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4F0A"/>
    <a:srgbClr val="FFCC00"/>
    <a:srgbClr val="FF9966"/>
    <a:srgbClr val="FF9900"/>
    <a:srgbClr val="C5C3C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84" autoAdjust="0"/>
    <p:restoredTop sz="94660"/>
  </p:normalViewPr>
  <p:slideViewPr>
    <p:cSldViewPr>
      <p:cViewPr>
        <p:scale>
          <a:sx n="60" d="100"/>
          <a:sy n="60" d="100"/>
        </p:scale>
        <p:origin x="-140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43357-DFB4-461B-B81F-3E45E9E3CE28}" type="datetimeFigureOut">
              <a:rPr lang="es-MX" smtClean="0"/>
              <a:pPr/>
              <a:t>03/05/2011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0E931-D646-4D0D-B0ED-F8DE7AE6E18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E931-D646-4D0D-B0ED-F8DE7AE6E182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0E931-D646-4D0D-B0ED-F8DE7AE6E182}" type="slidenum">
              <a:rPr lang="es-MX" smtClean="0"/>
              <a:pPr/>
              <a:t>15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923F-0465-4B90-BC9B-1BB9F3F03793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70283-8D72-4C21-9887-61BE25E18EEA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1DB91-E620-40EB-945C-862F440C16F5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D4A66-C7CC-4990-A5F2-9BD03FC11651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E201D-EBE6-4F13-831A-0BD4970BDBE3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E791-5F29-493C-A7A6-8357324DABFA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AE85D-D8BD-41C4-B390-8EE658B0B297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FBB2C-CA8C-4BE3-8D4B-495EB6D5ABCE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42C70-57AD-481E-BFE1-072041629D01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473-3FB6-4603-BCBD-95D89305FC35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9B15-B5F6-41A5-B42D-10A821DE9751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4E25-1632-44B0-A1DB-791D5349581B}" type="datetime1">
              <a:rPr lang="es-ES" smtClean="0"/>
              <a:pPr/>
              <a:t>03/05/2011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145D4-548F-4CBB-A693-CEA554C1BC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347864" y="116632"/>
            <a:ext cx="57241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400" dirty="0" smtClean="0"/>
              <a:t>Secretaría </a:t>
            </a:r>
            <a:r>
              <a:rPr lang="es-ES" sz="1400" dirty="0"/>
              <a:t>de </a:t>
            </a:r>
            <a:r>
              <a:rPr lang="es-ES" sz="1400" dirty="0" smtClean="0"/>
              <a:t>Educación Pública</a:t>
            </a:r>
            <a:endParaRPr lang="es-ES" sz="1400" dirty="0"/>
          </a:p>
          <a:p>
            <a:pPr algn="r"/>
            <a:r>
              <a:rPr lang="es-MX" sz="1400" dirty="0" smtClean="0"/>
              <a:t>Subsecretaría </a:t>
            </a:r>
            <a:r>
              <a:rPr lang="es-MX" sz="1400" dirty="0"/>
              <a:t>de </a:t>
            </a:r>
            <a:r>
              <a:rPr lang="es-MX" sz="1400" dirty="0" smtClean="0"/>
              <a:t>Educación Superior</a:t>
            </a:r>
            <a:endParaRPr lang="es-MX" sz="1400" dirty="0"/>
          </a:p>
          <a:p>
            <a:pPr algn="r"/>
            <a:r>
              <a:rPr lang="es-ES" sz="1400" dirty="0" smtClean="0"/>
              <a:t>Dirección General de Educación Superior Universitaria</a:t>
            </a:r>
            <a:endParaRPr lang="es-ES" sz="1400" dirty="0"/>
          </a:p>
          <a:p>
            <a:pPr algn="r"/>
            <a:r>
              <a:rPr lang="es-MX" sz="1400" dirty="0"/>
              <a:t>Dirección </a:t>
            </a:r>
            <a:r>
              <a:rPr lang="es-MX" sz="1400" dirty="0" smtClean="0"/>
              <a:t>de Fortalecimiento Institucional</a:t>
            </a:r>
            <a:endParaRPr lang="es-ES" sz="1400" dirty="0"/>
          </a:p>
        </p:txBody>
      </p:sp>
      <p:sp>
        <p:nvSpPr>
          <p:cNvPr id="6" name="5 Rectángulo"/>
          <p:cNvSpPr/>
          <p:nvPr/>
        </p:nvSpPr>
        <p:spPr>
          <a:xfrm>
            <a:off x="0" y="191683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b="1" dirty="0"/>
              <a:t>Programa </a:t>
            </a:r>
            <a:r>
              <a:rPr lang="es-ES" sz="2400" b="1" dirty="0" smtClean="0"/>
              <a:t>Integral de Fortalecimiento Institucional, PIFI</a:t>
            </a:r>
            <a:endParaRPr lang="es-ES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0" y="306896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/>
              <a:t>Guía </a:t>
            </a:r>
            <a:r>
              <a:rPr lang="es-MX" sz="2800" b="1" dirty="0"/>
              <a:t>de Capacitación </a:t>
            </a:r>
            <a:r>
              <a:rPr lang="es-MX" sz="2800" b="1" dirty="0" smtClean="0"/>
              <a:t>de</a:t>
            </a:r>
          </a:p>
          <a:p>
            <a:pPr algn="ctr"/>
            <a:r>
              <a:rPr lang="es-MX" sz="2800" b="1" dirty="0" smtClean="0"/>
              <a:t>Contraloría Social 2011</a:t>
            </a:r>
            <a:endParaRPr lang="es-ES" sz="2800" b="1" dirty="0"/>
          </a:p>
        </p:txBody>
      </p:sp>
      <p:pic>
        <p:nvPicPr>
          <p:cNvPr id="9" name="6 Imagen" descr="Secretaría de Educación Públ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5286388"/>
            <a:ext cx="743450" cy="101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1" y="5157191"/>
            <a:ext cx="1440161" cy="114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357298"/>
            <a:ext cx="821537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III. Metodología de capacitación.</a:t>
            </a:r>
          </a:p>
          <a:p>
            <a:endParaRPr lang="es-MX" sz="2200" dirty="0" smtClean="0"/>
          </a:p>
          <a:p>
            <a:pPr algn="just"/>
            <a:r>
              <a:rPr lang="es-MX" sz="2200" dirty="0" smtClean="0"/>
              <a:t>A continuación te presentaremos nueve (9) </a:t>
            </a:r>
            <a:r>
              <a:rPr lang="es-ES" sz="2200" dirty="0" smtClean="0"/>
              <a:t>sencillos pasos que te guiarán durante tu proceso de capacitación:</a:t>
            </a:r>
          </a:p>
          <a:p>
            <a:endParaRPr lang="es-ES" sz="2200" dirty="0" smtClean="0"/>
          </a:p>
          <a:p>
            <a:pPr lvl="3"/>
            <a:r>
              <a:rPr lang="es-ES" sz="2200" dirty="0" smtClean="0"/>
              <a:t>1. Bienvenida.</a:t>
            </a:r>
          </a:p>
          <a:p>
            <a:pPr lvl="3"/>
            <a:r>
              <a:rPr lang="es-ES" sz="2200" dirty="0" smtClean="0"/>
              <a:t>2. Concepto de Contraloría Social (CS).</a:t>
            </a:r>
          </a:p>
          <a:p>
            <a:pPr lvl="3"/>
            <a:r>
              <a:rPr lang="es-ES" sz="2200" dirty="0" smtClean="0"/>
              <a:t>3. Personas que intervienen en la CS.</a:t>
            </a:r>
          </a:p>
          <a:p>
            <a:pPr lvl="3"/>
            <a:r>
              <a:rPr lang="es-ES" sz="2200" dirty="0" smtClean="0"/>
              <a:t>4. Acciones del Comité de CS.</a:t>
            </a:r>
          </a:p>
          <a:p>
            <a:pPr lvl="3"/>
            <a:r>
              <a:rPr lang="es-MX" sz="2200" dirty="0" smtClean="0"/>
              <a:t>5. Identificación de los datos del Apoyo.</a:t>
            </a:r>
          </a:p>
          <a:p>
            <a:pPr lvl="3" algn="just"/>
            <a:r>
              <a:rPr lang="es-ES" sz="2200" dirty="0" smtClean="0"/>
              <a:t>6. Visitas de seguimiento.</a:t>
            </a:r>
          </a:p>
          <a:p>
            <a:pPr lvl="3" algn="just"/>
            <a:r>
              <a:rPr lang="es-MX" sz="2200" dirty="0" smtClean="0"/>
              <a:t>7. Realización de acciones de la CS.</a:t>
            </a:r>
          </a:p>
          <a:p>
            <a:pPr lvl="3" algn="just"/>
            <a:r>
              <a:rPr lang="es-MX" sz="2200" dirty="0" smtClean="0"/>
              <a:t>8. Evaluación de las acciones.</a:t>
            </a:r>
          </a:p>
          <a:p>
            <a:pPr lvl="3" algn="just"/>
            <a:r>
              <a:rPr lang="es-ES" sz="2200" dirty="0" smtClean="0"/>
              <a:t>9. Cierre y conclusiones.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10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357298"/>
            <a:ext cx="82153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III.1 Bienvenida.</a:t>
            </a:r>
          </a:p>
          <a:p>
            <a:endParaRPr lang="es-MX" sz="2200" dirty="0" smtClean="0"/>
          </a:p>
          <a:p>
            <a:pPr algn="just"/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11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338918" y="2786058"/>
            <a:ext cx="2304256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000" dirty="0"/>
              <a:t>Inicia la </a:t>
            </a:r>
            <a:r>
              <a:rPr lang="es-ES" sz="2000" dirty="0" smtClean="0"/>
              <a:t>capacitación dando </a:t>
            </a:r>
            <a:r>
              <a:rPr lang="es-ES" sz="2000" dirty="0"/>
              <a:t>una </a:t>
            </a:r>
            <a:r>
              <a:rPr lang="es-ES" sz="2000" dirty="0" smtClean="0"/>
              <a:t>cordial </a:t>
            </a:r>
            <a:r>
              <a:rPr lang="es-ES" sz="2000" b="1" dirty="0" smtClean="0"/>
              <a:t>bienvenida</a:t>
            </a:r>
            <a:r>
              <a:rPr lang="es-ES" sz="2000" dirty="0" smtClean="0"/>
              <a:t> y agradece </a:t>
            </a:r>
            <a:r>
              <a:rPr lang="es-ES" sz="2000" dirty="0"/>
              <a:t>su </a:t>
            </a:r>
            <a:r>
              <a:rPr lang="es-ES" sz="2000" dirty="0" smtClean="0"/>
              <a:t>interés, presencia</a:t>
            </a:r>
            <a:r>
              <a:rPr lang="es-ES" sz="2000" dirty="0"/>
              <a:t>, tiempo </a:t>
            </a:r>
            <a:r>
              <a:rPr lang="es-ES" sz="2000" dirty="0" smtClean="0"/>
              <a:t>y disposición para conocer </a:t>
            </a:r>
            <a:r>
              <a:rPr lang="es-ES" sz="2000" dirty="0"/>
              <a:t>sobre la</a:t>
            </a:r>
          </a:p>
          <a:p>
            <a:pPr algn="ctr"/>
            <a:r>
              <a:rPr lang="es-ES" sz="2000" dirty="0" smtClean="0"/>
              <a:t>Contraloría Social.</a:t>
            </a:r>
            <a:endParaRPr lang="es-ES" sz="2000" dirty="0"/>
          </a:p>
        </p:txBody>
      </p:sp>
      <p:sp>
        <p:nvSpPr>
          <p:cNvPr id="11" name="10 Rectángulo"/>
          <p:cNvSpPr/>
          <p:nvPr/>
        </p:nvSpPr>
        <p:spPr>
          <a:xfrm>
            <a:off x="3193018" y="2786058"/>
            <a:ext cx="2236238" cy="163121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000" dirty="0"/>
              <a:t>Da a conocer el </a:t>
            </a:r>
            <a:r>
              <a:rPr lang="es-MX" sz="2000" dirty="0" smtClean="0"/>
              <a:t>objetivo de </a:t>
            </a:r>
            <a:r>
              <a:rPr lang="es-MX" sz="2000" dirty="0"/>
              <a:t>la capacitación y </a:t>
            </a:r>
            <a:r>
              <a:rPr lang="es-MX" sz="2000" dirty="0" smtClean="0"/>
              <a:t>la forma </a:t>
            </a:r>
            <a:r>
              <a:rPr lang="es-MX" sz="2000" dirty="0"/>
              <a:t>en que se </a:t>
            </a:r>
            <a:r>
              <a:rPr lang="es-MX" sz="2000" dirty="0" smtClean="0"/>
              <a:t>llevará </a:t>
            </a:r>
            <a:r>
              <a:rPr lang="es-ES" sz="2000" dirty="0" smtClean="0"/>
              <a:t>a cabo.</a:t>
            </a:r>
            <a:endParaRPr lang="es-ES" sz="2000" dirty="0"/>
          </a:p>
        </p:txBody>
      </p:sp>
      <p:sp>
        <p:nvSpPr>
          <p:cNvPr id="12" name="11 Rectángulo"/>
          <p:cNvSpPr/>
          <p:nvPr/>
        </p:nvSpPr>
        <p:spPr>
          <a:xfrm>
            <a:off x="5929322" y="2781256"/>
            <a:ext cx="3024906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000" dirty="0"/>
              <a:t>Invita a los beneficiarios a conocerse más y </a:t>
            </a:r>
            <a:r>
              <a:rPr lang="es-MX" sz="2000" dirty="0" smtClean="0"/>
              <a:t>compartir sus </a:t>
            </a:r>
            <a:r>
              <a:rPr lang="es-MX" sz="2000" dirty="0"/>
              <a:t>inquietudes para que así logres desde el inicio </a:t>
            </a:r>
            <a:r>
              <a:rPr lang="es-MX" sz="2000" dirty="0" smtClean="0"/>
              <a:t>de tu </a:t>
            </a:r>
            <a:r>
              <a:rPr lang="es-MX" sz="2000" dirty="0"/>
              <a:t>capacitación un ambiente de </a:t>
            </a:r>
            <a:r>
              <a:rPr lang="es-MX" sz="2000" dirty="0" smtClean="0"/>
              <a:t>cordialidad, coordinación </a:t>
            </a:r>
            <a:r>
              <a:rPr lang="es-MX" sz="2000" dirty="0"/>
              <a:t>y compromiso con la contraloría </a:t>
            </a:r>
            <a:r>
              <a:rPr lang="es-MX" sz="2000" dirty="0" smtClean="0"/>
              <a:t>social.</a:t>
            </a:r>
            <a:endParaRPr lang="es-ES" sz="2000" dirty="0"/>
          </a:p>
        </p:txBody>
      </p:sp>
      <p:sp>
        <p:nvSpPr>
          <p:cNvPr id="13" name="12 Rectángulo"/>
          <p:cNvSpPr/>
          <p:nvPr/>
        </p:nvSpPr>
        <p:spPr>
          <a:xfrm>
            <a:off x="1214414" y="1928802"/>
            <a:ext cx="51007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</a:t>
            </a:r>
            <a:endParaRPr lang="es-ES" sz="50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071934" y="1857364"/>
            <a:ext cx="51007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</a:t>
            </a:r>
            <a:endParaRPr lang="es-ES" sz="50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173664" y="1928802"/>
            <a:ext cx="51007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000" b="1" dirty="0" smtClean="0">
                <a:ln w="18000">
                  <a:solidFill>
                    <a:schemeClr val="accent4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</a:t>
            </a:r>
            <a:endParaRPr lang="es-ES" sz="5000" b="1" dirty="0">
              <a:ln w="18000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357298"/>
            <a:ext cx="821537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III.1 Bienvenida.</a:t>
            </a:r>
          </a:p>
          <a:p>
            <a:endParaRPr lang="es-MX" sz="2200" dirty="0" smtClean="0"/>
          </a:p>
          <a:p>
            <a:pPr algn="just"/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12</a:t>
            </a:fld>
            <a:endParaRPr lang="es-ES" sz="1600" dirty="0"/>
          </a:p>
        </p:txBody>
      </p:sp>
      <p:sp>
        <p:nvSpPr>
          <p:cNvPr id="16" name="15 Rectángulo"/>
          <p:cNvSpPr/>
          <p:nvPr/>
        </p:nvSpPr>
        <p:spPr>
          <a:xfrm>
            <a:off x="0" y="1885882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DINÁMICA</a:t>
            </a:r>
            <a:endParaRPr lang="es-ES" sz="2000" dirty="0"/>
          </a:p>
        </p:txBody>
      </p:sp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357158" y="2536526"/>
          <a:ext cx="8501121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500198"/>
                <a:gridCol w="4000528"/>
                <a:gridCol w="135732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Nombre de la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necesario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Desarrollo de la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Tiempo estimado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“Vamos a</a:t>
                      </a:r>
                    </a:p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conocernos”</a:t>
                      </a:r>
                      <a:endParaRPr lang="es-ES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Ninguno</a:t>
                      </a:r>
                      <a:endParaRPr lang="es-E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Preséntate con los participantes y coméntales brevemente, en dónde trabajas, qué haces y cómo lo haces.</a:t>
                      </a: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endParaRPr lang="es-ES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s-ES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Pide a los participantes que se presenten y que den su opinión de formar parte del Comité de Contraloría Social.</a:t>
                      </a:r>
                      <a:endParaRPr lang="es-E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minutos</a:t>
                      </a:r>
                      <a:endParaRPr lang="es-ES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III.2 Concepto de Contraloría Social (CS).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13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428596" y="1842396"/>
            <a:ext cx="84296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lphaLcParenR"/>
            </a:pPr>
            <a:r>
              <a:rPr lang="es-MX" dirty="0" smtClean="0">
                <a:solidFill>
                  <a:schemeClr val="dk1"/>
                </a:solidFill>
              </a:rPr>
              <a:t>Da a conocer el tema </a:t>
            </a:r>
            <a:r>
              <a:rPr lang="es-ES" dirty="0" smtClean="0">
                <a:solidFill>
                  <a:schemeClr val="dk1"/>
                </a:solidFill>
              </a:rPr>
              <a:t>de </a:t>
            </a:r>
            <a:r>
              <a:rPr lang="es-ES" b="1" dirty="0" smtClean="0">
                <a:solidFill>
                  <a:schemeClr val="dk1"/>
                </a:solidFill>
              </a:rPr>
              <a:t>Contraloría Social </a:t>
            </a:r>
            <a:r>
              <a:rPr lang="es-ES" dirty="0" smtClean="0">
                <a:solidFill>
                  <a:schemeClr val="dk1"/>
                </a:solidFill>
              </a:rPr>
              <a:t>a través de la participación de los beneficiarios.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es-MX" dirty="0" smtClean="0">
                <a:solidFill>
                  <a:schemeClr val="dk1"/>
                </a:solidFill>
              </a:rPr>
              <a:t>Dirígete al grupo con las preguntas </a:t>
            </a:r>
            <a:r>
              <a:rPr lang="es-ES" dirty="0" smtClean="0">
                <a:solidFill>
                  <a:schemeClr val="dk1"/>
                </a:solidFill>
              </a:rPr>
              <a:t>siguientes:</a:t>
            </a:r>
          </a:p>
          <a:p>
            <a:pPr lvl="1" algn="just"/>
            <a:r>
              <a:rPr lang="es-MX" dirty="0" smtClean="0">
                <a:solidFill>
                  <a:schemeClr val="dk1"/>
                </a:solidFill>
              </a:rPr>
              <a:t>- ¿Qué es la Contraloría Social?</a:t>
            </a:r>
          </a:p>
          <a:p>
            <a:pPr lvl="1" algn="just"/>
            <a:r>
              <a:rPr lang="es-ES" dirty="0" smtClean="0">
                <a:solidFill>
                  <a:schemeClr val="dk1"/>
                </a:solidFill>
              </a:rPr>
              <a:t>- ¿Para qué sirve?</a:t>
            </a:r>
          </a:p>
          <a:p>
            <a:pPr lvl="1" algn="just"/>
            <a:r>
              <a:rPr lang="es-ES" dirty="0" smtClean="0">
                <a:solidFill>
                  <a:schemeClr val="dk1"/>
                </a:solidFill>
              </a:rPr>
              <a:t>- ¿Quién la realiza?</a:t>
            </a:r>
          </a:p>
          <a:p>
            <a:pPr lvl="1" algn="just">
              <a:buFontTx/>
              <a:buChar char="-"/>
            </a:pPr>
            <a:r>
              <a:rPr lang="es-ES" dirty="0" smtClean="0">
                <a:solidFill>
                  <a:schemeClr val="dk1"/>
                </a:solidFill>
              </a:rPr>
              <a:t> ¿Cómo se realiza?</a:t>
            </a:r>
          </a:p>
          <a:p>
            <a:pPr lvl="1" algn="just"/>
            <a:r>
              <a:rPr lang="es-MX" dirty="0" smtClean="0">
                <a:solidFill>
                  <a:schemeClr val="dk1"/>
                </a:solidFill>
              </a:rPr>
              <a:t>Proporciona un tiempo para que respondan y generes interés en el tema.</a:t>
            </a:r>
          </a:p>
          <a:p>
            <a:pPr algn="just"/>
            <a:endParaRPr lang="es-MX" dirty="0" smtClean="0">
              <a:solidFill>
                <a:schemeClr val="dk1"/>
              </a:solidFill>
            </a:endParaRPr>
          </a:p>
          <a:p>
            <a:pPr marL="342900" indent="-342900" algn="just">
              <a:buFont typeface="+mj-lt"/>
              <a:buAutoNum type="alphaLcParenR" startAt="3"/>
            </a:pPr>
            <a:r>
              <a:rPr lang="es-MX" dirty="0" smtClean="0"/>
              <a:t>Realiza la lectura del concepto de Contraloría Social registrado en la </a:t>
            </a:r>
            <a:r>
              <a:rPr lang="es-MX" b="1" i="1" dirty="0" smtClean="0"/>
              <a:t>Introducción</a:t>
            </a:r>
            <a:r>
              <a:rPr lang="es-MX" dirty="0" smtClean="0"/>
              <a:t> de la Guía Operativa 2011</a:t>
            </a:r>
            <a:r>
              <a:rPr lang="es-ES" dirty="0" smtClean="0"/>
              <a:t> y analízala relacionándola con los comentarios que dieron.</a:t>
            </a:r>
          </a:p>
          <a:p>
            <a:pPr marL="342900" indent="-342900" algn="just">
              <a:buFont typeface="+mj-lt"/>
              <a:buAutoNum type="alphaLcParenR" startAt="3"/>
            </a:pPr>
            <a:r>
              <a:rPr lang="es-MX" dirty="0" smtClean="0"/>
              <a:t>Pide a los participantes que platiquen alguna actividad que hayan realizado, visto o escuchado </a:t>
            </a:r>
            <a:r>
              <a:rPr lang="es-MX" dirty="0" smtClean="0">
                <a:solidFill>
                  <a:schemeClr val="dk1"/>
                </a:solidFill>
              </a:rPr>
              <a:t>que tengan relación con acciones </a:t>
            </a:r>
            <a:r>
              <a:rPr lang="es-ES" dirty="0" smtClean="0">
                <a:solidFill>
                  <a:schemeClr val="dk1"/>
                </a:solidFill>
              </a:rPr>
              <a:t>de CS.</a:t>
            </a:r>
          </a:p>
          <a:p>
            <a:pPr marL="342900" indent="-342900" algn="just">
              <a:buFont typeface="+mj-lt"/>
              <a:buAutoNum type="alphaLcParenR" startAt="3"/>
            </a:pPr>
            <a:r>
              <a:rPr lang="es-MX" dirty="0" smtClean="0">
                <a:solidFill>
                  <a:schemeClr val="dk1"/>
                </a:solidFill>
              </a:rPr>
              <a:t>Reflexiona con los participantes las vivencias </a:t>
            </a:r>
            <a:r>
              <a:rPr lang="es-ES" dirty="0" smtClean="0">
                <a:solidFill>
                  <a:schemeClr val="dk1"/>
                </a:solidFill>
              </a:rPr>
              <a:t>expuestas. Guíalos a que perciban la importancia de la CS. </a:t>
            </a:r>
          </a:p>
          <a:p>
            <a:pPr marL="342900" indent="-342900" algn="just">
              <a:buFont typeface="+mj-lt"/>
              <a:buAutoNum type="alphaLcParenR" startAt="3"/>
            </a:pPr>
            <a:endParaRPr lang="es-ES" dirty="0" smtClean="0">
              <a:solidFill>
                <a:schemeClr val="dk1"/>
              </a:solidFill>
            </a:endParaRPr>
          </a:p>
          <a:p>
            <a:pPr marL="342900" indent="-342900" algn="just"/>
            <a:r>
              <a:rPr lang="es-ES" b="1" i="1" dirty="0" smtClean="0">
                <a:solidFill>
                  <a:schemeClr val="dk1"/>
                </a:solidFill>
              </a:rPr>
              <a:t>Tiempo estimado:	10 minutos.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569353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III.3 Personas que intervienen en la CS.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14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857224" y="2361381"/>
            <a:ext cx="74295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MX" sz="2200" dirty="0" smtClean="0"/>
              <a:t>Explica las funciones de las personas que intervienen en la Contraloría Social.</a:t>
            </a:r>
          </a:p>
          <a:p>
            <a:pPr algn="just">
              <a:buFont typeface="Wingdings" pitchFamily="2" charset="2"/>
              <a:buChar char="ü"/>
            </a:pPr>
            <a:r>
              <a:rPr lang="es-MX" sz="2200" dirty="0" smtClean="0"/>
              <a:t>Es importante que durante esta explicación las relaciones con el PIFI, es decir, que menciones quién es el Responsable de la Contraloría Social nombrado en tu institución (</a:t>
            </a:r>
            <a:r>
              <a:rPr lang="es-MX" sz="2200" b="1" i="1" dirty="0" smtClean="0"/>
              <a:t>Instancia Ejecutora</a:t>
            </a:r>
            <a:r>
              <a:rPr lang="es-MX" sz="2200" dirty="0" smtClean="0"/>
              <a:t>), cuál es tu función y cuándo se debe proporcionar la información.</a:t>
            </a:r>
          </a:p>
          <a:p>
            <a:pPr algn="just">
              <a:buFont typeface="Wingdings" pitchFamily="2" charset="2"/>
              <a:buChar char="ü"/>
            </a:pPr>
            <a:r>
              <a:rPr lang="es-MX" sz="2200" dirty="0" smtClean="0"/>
              <a:t>Proporciona tus datos completos.</a:t>
            </a:r>
          </a:p>
          <a:p>
            <a:pPr algn="just"/>
            <a:endParaRPr lang="es-MX" sz="2200" dirty="0" smtClean="0"/>
          </a:p>
          <a:p>
            <a:pPr algn="just"/>
            <a:r>
              <a:rPr lang="es-ES" sz="2200" b="1" i="1" dirty="0" smtClean="0">
                <a:solidFill>
                  <a:schemeClr val="dk1"/>
                </a:solidFill>
              </a:rPr>
              <a:t>Tiempo estimado:	10 minutos.</a:t>
            </a:r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357298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III.4 Acciones del Comité de CS.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15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683568" y="1785926"/>
            <a:ext cx="77460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dirty="0"/>
              <a:t>Genera sinergia entre </a:t>
            </a:r>
            <a:r>
              <a:rPr lang="es-ES" sz="2200" dirty="0" smtClean="0"/>
              <a:t>los participantes </a:t>
            </a:r>
            <a:r>
              <a:rPr lang="es-ES" sz="2200" dirty="0"/>
              <a:t>y fortalece </a:t>
            </a:r>
            <a:r>
              <a:rPr lang="es-ES" sz="2200" dirty="0" smtClean="0"/>
              <a:t>el compromiso </a:t>
            </a:r>
            <a:r>
              <a:rPr lang="es-ES" sz="2200" dirty="0"/>
              <a:t>que </a:t>
            </a:r>
            <a:r>
              <a:rPr lang="es-ES" sz="2200" dirty="0" smtClean="0"/>
              <a:t>han adquirido </a:t>
            </a:r>
            <a:r>
              <a:rPr lang="es-ES" sz="2200" dirty="0"/>
              <a:t>al ser </a:t>
            </a:r>
            <a:r>
              <a:rPr lang="es-ES" sz="2200" dirty="0" smtClean="0"/>
              <a:t>integrantes del </a:t>
            </a:r>
            <a:r>
              <a:rPr lang="es-ES" sz="2200" dirty="0"/>
              <a:t>Comité de </a:t>
            </a:r>
            <a:r>
              <a:rPr lang="es-ES" sz="2200" dirty="0" smtClean="0"/>
              <a:t>Contraloría </a:t>
            </a:r>
            <a:r>
              <a:rPr lang="es-ES" sz="2200" dirty="0"/>
              <a:t>Social para </a:t>
            </a:r>
            <a:r>
              <a:rPr lang="es-ES" sz="2200" dirty="0" smtClean="0"/>
              <a:t>realizar correctamente </a:t>
            </a:r>
            <a:r>
              <a:rPr lang="es-ES" sz="2200" dirty="0"/>
              <a:t>las acciones</a:t>
            </a:r>
            <a:r>
              <a:rPr lang="es-ES" sz="2200" dirty="0" smtClean="0"/>
              <a:t>.</a:t>
            </a:r>
            <a:endParaRPr lang="es-ES" sz="2200" dirty="0"/>
          </a:p>
        </p:txBody>
      </p:sp>
      <p:sp>
        <p:nvSpPr>
          <p:cNvPr id="12" name="11 Rectángulo"/>
          <p:cNvSpPr/>
          <p:nvPr/>
        </p:nvSpPr>
        <p:spPr>
          <a:xfrm>
            <a:off x="2919806" y="2928934"/>
            <a:ext cx="3795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200" u="sng" dirty="0"/>
              <a:t>Dinámica para generar sinergia:</a:t>
            </a:r>
          </a:p>
        </p:txBody>
      </p:sp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500034" y="3429000"/>
          <a:ext cx="8103844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571636"/>
                <a:gridCol w="3929090"/>
                <a:gridCol w="1102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Nombre de la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Necesario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Desarrollo de la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Tiempo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estimado</a:t>
                      </a:r>
                      <a:endParaRPr lang="es-ES" sz="17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“Integración y  compromiso del</a:t>
                      </a:r>
                    </a:p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Comité”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Bolígrafos.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Hojas blancas o un cuaderno de trabajo.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Pide a los  participantes que escriban :</a:t>
                      </a:r>
                    </a:p>
                    <a:p>
                      <a:pPr marL="800100" lvl="1" indent="-342900" algn="just">
                        <a:buFont typeface="+mj-lt"/>
                        <a:buAutoNum type="alphaLcPeriod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número de registro que se le asignó al Comité al momento de constituirse.</a:t>
                      </a:r>
                    </a:p>
                    <a:p>
                      <a:pPr marL="800100" lvl="1" indent="-342900" algn="just">
                        <a:buFont typeface="+mj-lt"/>
                        <a:buAutoNum type="alphaLcPeriod"/>
                      </a:pP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 nombre, dirección firma o huella.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s-MX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 es necesario, se </a:t>
                      </a:r>
                      <a:r>
                        <a:rPr lang="es-ES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debe apoyar a los participantes en la escritura.</a:t>
                      </a: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minutos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13 Rectángulo"/>
          <p:cNvSpPr/>
          <p:nvPr/>
        </p:nvSpPr>
        <p:spPr>
          <a:xfrm>
            <a:off x="2994025" y="-1039287"/>
            <a:ext cx="22860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Font typeface="Wingdings" pitchFamily="2" charset="2"/>
              <a:buChar char="§"/>
            </a:pPr>
            <a:r>
              <a:rPr lang="es-ES" sz="1700" dirty="0" smtClean="0">
                <a:solidFill>
                  <a:prstClr val="black"/>
                </a:solidFill>
              </a:rPr>
              <a:t>Bolígrafo</a:t>
            </a:r>
          </a:p>
          <a:p>
            <a:pPr lvl="0" algn="just">
              <a:buFont typeface="Wingdings" pitchFamily="2" charset="2"/>
              <a:buChar char="§"/>
            </a:pPr>
            <a:r>
              <a:rPr lang="es-ES" sz="1700" dirty="0" smtClean="0">
                <a:solidFill>
                  <a:prstClr val="black"/>
                </a:solidFill>
              </a:rPr>
              <a:t>Tinta para sello</a:t>
            </a:r>
          </a:p>
          <a:p>
            <a:pPr lvl="0">
              <a:buFont typeface="Wingdings" pitchFamily="2" charset="2"/>
              <a:buChar char="§"/>
            </a:pPr>
            <a:r>
              <a:rPr lang="es-ES" sz="1700" dirty="0" smtClean="0">
                <a:solidFill>
                  <a:prstClr val="black"/>
                </a:solidFill>
              </a:rPr>
              <a:t> </a:t>
            </a:r>
            <a:r>
              <a:rPr lang="es-ES" sz="1700" dirty="0" smtClean="0">
                <a:solidFill>
                  <a:srgbClr val="FF0000"/>
                </a:solidFill>
              </a:rPr>
              <a:t>Página 7 del Cuaderno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569353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III.5 Identificación de los datos del Apoyo.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16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714348" y="2143116"/>
            <a:ext cx="785818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200" dirty="0" smtClean="0"/>
              <a:t>Describe los datos que deben identificar y tener presentes del </a:t>
            </a:r>
            <a:r>
              <a:rPr lang="es-MX" sz="2200" b="1" dirty="0" smtClean="0"/>
              <a:t>Apoyo</a:t>
            </a:r>
            <a:r>
              <a:rPr lang="es-MX" sz="2200" dirty="0" smtClean="0"/>
              <a:t> para hacer la contraloría social. Apóyate en la Ficha Técnica de la, </a:t>
            </a:r>
            <a:r>
              <a:rPr lang="es-MX" sz="2200" b="1" i="1" dirty="0" smtClean="0"/>
              <a:t>Guía Operativa 2011 </a:t>
            </a:r>
            <a:r>
              <a:rPr lang="es-MX" sz="2200" dirty="0" smtClean="0"/>
              <a:t>en el </a:t>
            </a:r>
            <a:r>
              <a:rPr lang="es-MX" sz="2200" b="1" i="1" dirty="0" smtClean="0"/>
              <a:t>Plan de Difusión </a:t>
            </a:r>
            <a:r>
              <a:rPr lang="es-MX" sz="2200" dirty="0" smtClean="0"/>
              <a:t>y en las </a:t>
            </a:r>
            <a:r>
              <a:rPr lang="es-MX" sz="2200" b="1" i="1" dirty="0" smtClean="0"/>
              <a:t>Cédulas de Vigilancia (FOMES y/o FIUPEA).</a:t>
            </a:r>
            <a:endParaRPr lang="es-ES" sz="2200" dirty="0" smtClean="0"/>
          </a:p>
          <a:p>
            <a:endParaRPr lang="es-ES" sz="2200" dirty="0" smtClean="0"/>
          </a:p>
          <a:p>
            <a:r>
              <a:rPr lang="es-MX" sz="2200" dirty="0" smtClean="0"/>
              <a:t>Da a conocer a los participantes la siguiente información:</a:t>
            </a:r>
          </a:p>
          <a:p>
            <a:pPr lvl="1"/>
            <a:r>
              <a:rPr lang="es-MX" sz="2200" dirty="0" smtClean="0"/>
              <a:t>− Qué tipo de beneficio están recibiendo.</a:t>
            </a:r>
          </a:p>
          <a:p>
            <a:pPr lvl="1"/>
            <a:r>
              <a:rPr lang="es-MX" sz="2200" dirty="0" smtClean="0"/>
              <a:t>− Cómo se llama el </a:t>
            </a:r>
            <a:r>
              <a:rPr lang="es-MX" sz="2200" b="1" dirty="0" smtClean="0"/>
              <a:t>Programa</a:t>
            </a:r>
            <a:r>
              <a:rPr lang="es-MX" sz="2200" dirty="0" smtClean="0"/>
              <a:t>.</a:t>
            </a:r>
          </a:p>
          <a:p>
            <a:pPr lvl="1"/>
            <a:r>
              <a:rPr lang="es-MX" sz="2200" dirty="0" smtClean="0"/>
              <a:t>− En qué consiste el </a:t>
            </a:r>
            <a:r>
              <a:rPr lang="es-MX" sz="2200" b="1" dirty="0" smtClean="0"/>
              <a:t>Apoyo</a:t>
            </a:r>
            <a:r>
              <a:rPr lang="es-MX" sz="2200" dirty="0" smtClean="0"/>
              <a:t>.</a:t>
            </a:r>
          </a:p>
          <a:p>
            <a:pPr lvl="1"/>
            <a:r>
              <a:rPr lang="es-MX" sz="2200" dirty="0" smtClean="0"/>
              <a:t>− De qué dependencia viene el beneficio.</a:t>
            </a:r>
          </a:p>
          <a:p>
            <a:pPr lvl="1"/>
            <a:r>
              <a:rPr lang="es-MX" sz="2200" dirty="0" smtClean="0"/>
              <a:t>− Quién les entrega el </a:t>
            </a:r>
            <a:r>
              <a:rPr lang="es-MX" sz="2200" b="1" dirty="0" smtClean="0"/>
              <a:t>Apoyo</a:t>
            </a:r>
            <a:r>
              <a:rPr lang="es-MX" sz="2200" dirty="0" smtClean="0"/>
              <a:t>.</a:t>
            </a:r>
            <a:endParaRPr lang="es-ES" sz="2200" dirty="0" smtClean="0"/>
          </a:p>
          <a:p>
            <a:endParaRPr lang="es-ES" sz="2200" b="1" i="1" dirty="0" smtClean="0">
              <a:solidFill>
                <a:schemeClr val="dk1"/>
              </a:solidFill>
            </a:endParaRPr>
          </a:p>
          <a:p>
            <a:r>
              <a:rPr lang="es-ES" sz="2200" b="1" i="1" dirty="0" smtClean="0">
                <a:solidFill>
                  <a:schemeClr val="dk1"/>
                </a:solidFill>
              </a:rPr>
              <a:t>Tiempo estimado:	15 minutos.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III.6 Visitas de seguimiento.</a:t>
            </a:r>
            <a:endParaRPr lang="es-ES" sz="2200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17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571472" y="1785926"/>
            <a:ext cx="828680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Explica la importancia de </a:t>
            </a:r>
            <a:r>
              <a:rPr lang="es-MX" sz="2000" b="1" dirty="0"/>
              <a:t>establecer un plan de actividades y darle </a:t>
            </a:r>
            <a:r>
              <a:rPr lang="es-MX" sz="2000" b="1" dirty="0" smtClean="0"/>
              <a:t>fechas </a:t>
            </a:r>
            <a:r>
              <a:rPr lang="es-MX" sz="2000" dirty="0" smtClean="0"/>
              <a:t>para </a:t>
            </a:r>
            <a:r>
              <a:rPr lang="es-MX" sz="2000" dirty="0"/>
              <a:t>llevarlas a cabo como compromiso.</a:t>
            </a:r>
          </a:p>
          <a:p>
            <a:pPr algn="just"/>
            <a:endParaRPr lang="es-MX" sz="2000" dirty="0" smtClean="0"/>
          </a:p>
          <a:p>
            <a:pPr algn="just"/>
            <a:r>
              <a:rPr lang="es-MX" sz="2000" dirty="0" smtClean="0"/>
              <a:t>Necesitas </a:t>
            </a:r>
            <a:r>
              <a:rPr lang="es-MX" sz="2000" dirty="0"/>
              <a:t>un calendario vigente </a:t>
            </a:r>
            <a:r>
              <a:rPr lang="es-MX" sz="2000" dirty="0" smtClean="0"/>
              <a:t>para sugerir las fechas </a:t>
            </a:r>
            <a:r>
              <a:rPr lang="es-MX" sz="2000" dirty="0"/>
              <a:t>para</a:t>
            </a:r>
            <a:r>
              <a:rPr lang="es-MX" sz="2000" dirty="0" smtClean="0"/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Las </a:t>
            </a:r>
            <a:r>
              <a:rPr lang="es-MX" sz="2000" dirty="0"/>
              <a:t>visitas que deberán realizar los integrantes del </a:t>
            </a:r>
            <a:r>
              <a:rPr lang="es-MX" sz="2000" dirty="0" smtClean="0"/>
              <a:t>Comité </a:t>
            </a:r>
            <a:r>
              <a:rPr lang="es-ES" sz="2000" dirty="0" smtClean="0"/>
              <a:t>para </a:t>
            </a:r>
            <a:r>
              <a:rPr lang="es-ES" sz="2000" dirty="0"/>
              <a:t>levantar sus informes.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Reuniones entre el Comité y el Responsable de la Contraloría Social nombrado en tu institución (Tú), para el seguimiento </a:t>
            </a:r>
            <a:r>
              <a:rPr lang="es-MX" sz="2000" dirty="0"/>
              <a:t>de los informes elaborados.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Una </a:t>
            </a:r>
            <a:r>
              <a:rPr lang="es-MX" sz="2000" dirty="0"/>
              <a:t>vez acordadas las fechas, pide a los integrantes del </a:t>
            </a:r>
            <a:r>
              <a:rPr lang="es-MX" sz="2000" dirty="0" smtClean="0"/>
              <a:t>Comité que verifiquen </a:t>
            </a:r>
            <a:r>
              <a:rPr lang="es-MX" sz="2000" dirty="0"/>
              <a:t>si estas no interfieren con sus actividades, para </a:t>
            </a:r>
            <a:r>
              <a:rPr lang="es-MX" sz="2000" dirty="0" smtClean="0"/>
              <a:t>darle </a:t>
            </a:r>
            <a:r>
              <a:rPr lang="es-ES" sz="2000" dirty="0" smtClean="0"/>
              <a:t>cumplimiento </a:t>
            </a:r>
            <a:r>
              <a:rPr lang="es-ES" sz="2000" dirty="0"/>
              <a:t>a lo establecido.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Solicita </a:t>
            </a:r>
            <a:r>
              <a:rPr lang="es-MX" sz="2000" dirty="0"/>
              <a:t>que cada quien anote en su </a:t>
            </a:r>
            <a:r>
              <a:rPr lang="es-MX" sz="2000" dirty="0" smtClean="0"/>
              <a:t>cuaderno o en las hojas </a:t>
            </a:r>
            <a:r>
              <a:rPr lang="es-MX" sz="2000" dirty="0"/>
              <a:t>las fechas acordadas</a:t>
            </a:r>
            <a:r>
              <a:rPr lang="es-MX" sz="2000" dirty="0" smtClean="0"/>
              <a:t>.</a:t>
            </a:r>
          </a:p>
          <a:p>
            <a:pPr marL="457200" indent="-457200" algn="just"/>
            <a:endParaRPr lang="es-ES" sz="2000" b="1" i="1" dirty="0" smtClean="0">
              <a:solidFill>
                <a:schemeClr val="dk1"/>
              </a:solidFill>
            </a:endParaRPr>
          </a:p>
          <a:p>
            <a:pPr marL="457200" indent="-457200" algn="just"/>
            <a:r>
              <a:rPr lang="es-ES" sz="2000" b="1" i="1" dirty="0" smtClean="0">
                <a:solidFill>
                  <a:schemeClr val="dk1"/>
                </a:solidFill>
              </a:rPr>
              <a:t>Tiempo estimado:	10 minutos.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III.7 </a:t>
            </a:r>
            <a:r>
              <a:rPr lang="es-MX" sz="2200" b="1" dirty="0" smtClean="0"/>
              <a:t>Realización</a:t>
            </a:r>
            <a:r>
              <a:rPr lang="es-MX" sz="2200" dirty="0" smtClean="0"/>
              <a:t> </a:t>
            </a:r>
            <a:r>
              <a:rPr lang="es-MX" sz="2200" b="1" dirty="0" smtClean="0"/>
              <a:t>de</a:t>
            </a:r>
            <a:r>
              <a:rPr lang="es-MX" sz="2200" dirty="0" smtClean="0"/>
              <a:t> </a:t>
            </a:r>
            <a:r>
              <a:rPr lang="es-MX" sz="2200" b="1" dirty="0" smtClean="0"/>
              <a:t>acciones</a:t>
            </a:r>
            <a:r>
              <a:rPr lang="es-MX" sz="2200" dirty="0" smtClean="0"/>
              <a:t> </a:t>
            </a:r>
            <a:r>
              <a:rPr lang="es-MX" sz="2200" b="1" dirty="0" smtClean="0"/>
              <a:t>de la CS</a:t>
            </a:r>
            <a:r>
              <a:rPr lang="es-ES" sz="2200" b="1" dirty="0" smtClean="0"/>
              <a:t>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18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500034" y="1785926"/>
            <a:ext cx="807249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s-MX" sz="2000" dirty="0"/>
              <a:t>Explica la </a:t>
            </a:r>
            <a:r>
              <a:rPr lang="es-MX" sz="2000" b="1" dirty="0" smtClean="0"/>
              <a:t>Cédula de Vigilancia </a:t>
            </a:r>
            <a:r>
              <a:rPr lang="es-MX" sz="2000" dirty="0" smtClean="0"/>
              <a:t>y el </a:t>
            </a:r>
            <a:r>
              <a:rPr lang="es-MX" sz="2000" b="1" dirty="0" smtClean="0"/>
              <a:t>Informe Anual</a:t>
            </a:r>
            <a:r>
              <a:rPr lang="es-MX" sz="2000" dirty="0" smtClean="0"/>
              <a:t>, </a:t>
            </a:r>
            <a:r>
              <a:rPr lang="es-MX" sz="2000" dirty="0"/>
              <a:t>punto por </a:t>
            </a:r>
            <a:r>
              <a:rPr lang="es-MX" sz="2000" dirty="0" smtClean="0"/>
              <a:t>punto, </a:t>
            </a:r>
            <a:r>
              <a:rPr lang="es-MX" sz="2000" dirty="0"/>
              <a:t>y resalta la importancia de </a:t>
            </a:r>
            <a:r>
              <a:rPr lang="es-MX" sz="2000" dirty="0" smtClean="0"/>
              <a:t>llevar a </a:t>
            </a:r>
            <a:r>
              <a:rPr lang="es-MX" sz="2000" dirty="0"/>
              <a:t>cabo estos registros para la supervisión y vigilancia </a:t>
            </a:r>
            <a:r>
              <a:rPr lang="es-MX" sz="2000" dirty="0" smtClean="0"/>
              <a:t>del </a:t>
            </a:r>
            <a:r>
              <a:rPr lang="es-MX" sz="2000" b="1" dirty="0" smtClean="0"/>
              <a:t>Apoyo</a:t>
            </a:r>
            <a:r>
              <a:rPr lang="es-MX" sz="2000" dirty="0" smtClean="0"/>
              <a:t>.</a:t>
            </a:r>
            <a:endParaRPr lang="es-MX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Da </a:t>
            </a:r>
            <a:r>
              <a:rPr lang="es-MX" sz="2000" dirty="0"/>
              <a:t>a conocer cómo será recabada la información y plasmada en la </a:t>
            </a:r>
            <a:r>
              <a:rPr lang="es-MX" sz="2000" b="1" dirty="0" smtClean="0"/>
              <a:t>Cédula</a:t>
            </a:r>
            <a:r>
              <a:rPr lang="es-MX" sz="2000" dirty="0" smtClean="0"/>
              <a:t> y en el </a:t>
            </a:r>
            <a:r>
              <a:rPr lang="es-MX" sz="2000" b="1" dirty="0" smtClean="0"/>
              <a:t>Informe</a:t>
            </a:r>
            <a:r>
              <a:rPr lang="es-MX" sz="2000" dirty="0" smtClean="0"/>
              <a:t>.</a:t>
            </a:r>
            <a:endParaRPr lang="es-MX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Asegúrate </a:t>
            </a:r>
            <a:r>
              <a:rPr lang="es-MX" sz="2000" dirty="0"/>
              <a:t>de que ha quedado claro </a:t>
            </a:r>
            <a:r>
              <a:rPr lang="es-MX" sz="2000" dirty="0" smtClean="0"/>
              <a:t>su llenado.</a:t>
            </a:r>
            <a:endParaRPr lang="es-MX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Dirígete </a:t>
            </a:r>
            <a:r>
              <a:rPr lang="es-MX" sz="2000" dirty="0"/>
              <a:t>con todo el </a:t>
            </a:r>
            <a:r>
              <a:rPr lang="es-MX" sz="2000" dirty="0" smtClean="0"/>
              <a:t>Comité </a:t>
            </a:r>
            <a:r>
              <a:rPr lang="es-MX" sz="2000" dirty="0"/>
              <a:t>para contestar la </a:t>
            </a:r>
            <a:r>
              <a:rPr lang="es-MX" sz="2000" b="1" dirty="0" smtClean="0"/>
              <a:t>Cédula de </a:t>
            </a:r>
            <a:r>
              <a:rPr lang="es-ES" sz="2000" b="1" dirty="0" smtClean="0"/>
              <a:t>Vigilancia </a:t>
            </a:r>
            <a:r>
              <a:rPr lang="es-ES" sz="2000" dirty="0" smtClean="0"/>
              <a:t>y el </a:t>
            </a:r>
            <a:r>
              <a:rPr lang="es-ES" sz="2000" b="1" dirty="0" smtClean="0"/>
              <a:t>Informe Anual</a:t>
            </a:r>
            <a:r>
              <a:rPr lang="es-ES" sz="2000" dirty="0" smtClean="0"/>
              <a:t>.</a:t>
            </a:r>
            <a:endParaRPr lang="es-ES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Junta a </a:t>
            </a:r>
            <a:r>
              <a:rPr lang="es-MX" sz="2000" dirty="0"/>
              <a:t>los participantes </a:t>
            </a:r>
            <a:r>
              <a:rPr lang="es-MX" sz="2000" dirty="0" smtClean="0"/>
              <a:t>e </a:t>
            </a:r>
            <a:r>
              <a:rPr lang="es-MX" sz="2000" dirty="0"/>
              <a:t>invítalos </a:t>
            </a:r>
            <a:r>
              <a:rPr lang="es-MX" sz="2000" dirty="0" smtClean="0"/>
              <a:t>a </a:t>
            </a:r>
            <a:r>
              <a:rPr lang="es-ES" sz="2000" dirty="0" smtClean="0"/>
              <a:t>que </a:t>
            </a:r>
            <a:r>
              <a:rPr lang="es-ES" sz="2000" dirty="0"/>
              <a:t>presenten sus inquietudes, dudas o comentarios.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 smtClean="0"/>
              <a:t>Responde </a:t>
            </a:r>
            <a:r>
              <a:rPr lang="es-MX" sz="2000" dirty="0"/>
              <a:t>sus dudas y </a:t>
            </a:r>
            <a:r>
              <a:rPr lang="es-MX" sz="2000" dirty="0" smtClean="0"/>
              <a:t>oriéntalos </a:t>
            </a:r>
            <a:r>
              <a:rPr lang="es-MX" sz="2000" dirty="0"/>
              <a:t>en forma precisa.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000" dirty="0"/>
              <a:t>Recuerda que esta etapa es clave en la realización de la </a:t>
            </a:r>
            <a:r>
              <a:rPr lang="es-MX" sz="2000" dirty="0" smtClean="0"/>
              <a:t>Contraloría Social y debe </a:t>
            </a:r>
            <a:r>
              <a:rPr lang="es-MX" sz="2000" dirty="0"/>
              <a:t>quedar completamente claro, ya que la información recabada se </a:t>
            </a:r>
            <a:r>
              <a:rPr lang="es-MX" sz="2000" dirty="0" smtClean="0"/>
              <a:t>verá </a:t>
            </a:r>
            <a:r>
              <a:rPr lang="es-MX" sz="2000" dirty="0"/>
              <a:t>reflejada en el Sistema </a:t>
            </a:r>
            <a:r>
              <a:rPr lang="es-MX" sz="2000" dirty="0" smtClean="0"/>
              <a:t>Informático de </a:t>
            </a:r>
            <a:r>
              <a:rPr lang="es-MX" sz="2000" dirty="0"/>
              <a:t>Contraloría Social (</a:t>
            </a:r>
            <a:r>
              <a:rPr lang="es-MX" sz="2000" b="1" dirty="0"/>
              <a:t>SICS</a:t>
            </a:r>
            <a:r>
              <a:rPr lang="es-MX" sz="2000" dirty="0" smtClean="0"/>
              <a:t>).</a:t>
            </a:r>
          </a:p>
          <a:p>
            <a:pPr algn="just"/>
            <a:r>
              <a:rPr lang="es-ES" sz="2000" b="1" i="1" dirty="0" smtClean="0">
                <a:solidFill>
                  <a:schemeClr val="dk1"/>
                </a:solidFill>
              </a:rPr>
              <a:t>			Tiempo estimado:	50 minutos.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III.8 </a:t>
            </a:r>
            <a:r>
              <a:rPr lang="es-MX" sz="2200" b="1" dirty="0" smtClean="0"/>
              <a:t>Evaluación de las acciones.</a:t>
            </a:r>
            <a:endParaRPr lang="es-ES" sz="2200" b="1" dirty="0" smtClean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19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611560" y="1857364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S" sz="2000" dirty="0" smtClean="0"/>
              <a:t>Identifica </a:t>
            </a:r>
            <a:r>
              <a:rPr lang="es-ES" sz="2000" dirty="0"/>
              <a:t>alguna irregularidad o da un ejemplo de esta para que procedas </a:t>
            </a:r>
            <a:r>
              <a:rPr lang="es-ES" sz="2000" dirty="0" smtClean="0"/>
              <a:t>a </a:t>
            </a:r>
            <a:r>
              <a:rPr lang="es-MX" sz="2000" dirty="0" smtClean="0"/>
              <a:t>realizar </a:t>
            </a:r>
            <a:r>
              <a:rPr lang="es-MX" sz="2000" dirty="0"/>
              <a:t>el llenado del formato de </a:t>
            </a:r>
            <a:r>
              <a:rPr lang="es-MX" sz="2000" b="1" dirty="0" smtClean="0"/>
              <a:t>Queja</a:t>
            </a:r>
            <a:r>
              <a:rPr lang="es-MX" sz="2000" dirty="0" smtClean="0"/>
              <a:t> o </a:t>
            </a:r>
            <a:r>
              <a:rPr lang="es-MX" sz="2000" b="1" dirty="0" smtClean="0"/>
              <a:t>Denuncia</a:t>
            </a:r>
            <a:r>
              <a:rPr lang="es-MX" sz="2000" dirty="0" smtClean="0"/>
              <a:t> (lo obtienes del </a:t>
            </a:r>
            <a:r>
              <a:rPr lang="es-MX" sz="2000" b="1" dirty="0" smtClean="0"/>
              <a:t>SICS</a:t>
            </a:r>
            <a:r>
              <a:rPr lang="es-MX" sz="2000" dirty="0" smtClean="0"/>
              <a:t>).</a:t>
            </a:r>
            <a:endParaRPr lang="es-MX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Analiza </a:t>
            </a:r>
            <a:r>
              <a:rPr lang="es-MX" sz="2000" dirty="0"/>
              <a:t>con los participantes las irregularidades que se puedan detectar en </a:t>
            </a:r>
            <a:r>
              <a:rPr lang="es-MX" sz="2000" dirty="0" smtClean="0"/>
              <a:t>el </a:t>
            </a:r>
            <a:r>
              <a:rPr lang="es-MX" sz="2000" b="1" dirty="0" smtClean="0"/>
              <a:t>Apoyo</a:t>
            </a:r>
            <a:r>
              <a:rPr lang="es-MX" sz="2000" dirty="0" smtClean="0"/>
              <a:t> </a:t>
            </a:r>
            <a:r>
              <a:rPr lang="es-ES" sz="2000" dirty="0" smtClean="0"/>
              <a:t>durante </a:t>
            </a:r>
            <a:r>
              <a:rPr lang="es-ES" sz="2000" dirty="0"/>
              <a:t>su realización.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Corrobora </a:t>
            </a:r>
            <a:r>
              <a:rPr lang="es-MX" sz="2000" dirty="0"/>
              <a:t>con los participantes si la información requerida es correcta y </a:t>
            </a:r>
            <a:r>
              <a:rPr lang="es-MX" sz="2000" dirty="0" smtClean="0"/>
              <a:t>en caso </a:t>
            </a:r>
            <a:r>
              <a:rPr lang="es-MX" sz="2000" dirty="0"/>
              <a:t>de quedar incompleta alguna información, aclara y refuerza </a:t>
            </a:r>
            <a:r>
              <a:rPr lang="es-MX" sz="2000" dirty="0" smtClean="0"/>
              <a:t>la importancia </a:t>
            </a:r>
            <a:r>
              <a:rPr lang="es-MX" sz="2000" dirty="0"/>
              <a:t>de acercarse y resolverla con los servidores públicos de </a:t>
            </a:r>
            <a:r>
              <a:rPr lang="es-MX" sz="2000" dirty="0" smtClean="0"/>
              <a:t>la </a:t>
            </a:r>
            <a:r>
              <a:rPr lang="es-ES" sz="2000" dirty="0" smtClean="0"/>
              <a:t>Secretaría de Educación Pública (Proporciona el directorio).</a:t>
            </a:r>
            <a:endParaRPr lang="es-ES" sz="2000" dirty="0"/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Pide </a:t>
            </a:r>
            <a:r>
              <a:rPr lang="es-MX" sz="2000" dirty="0"/>
              <a:t>a los participantes que mencionen donde van a presentar la </a:t>
            </a:r>
            <a:r>
              <a:rPr lang="es-MX" sz="2000" i="1" dirty="0"/>
              <a:t>queja</a:t>
            </a:r>
            <a:r>
              <a:rPr lang="es-MX" sz="2000" dirty="0"/>
              <a:t> </a:t>
            </a:r>
            <a:r>
              <a:rPr lang="es-MX" sz="2000" dirty="0" smtClean="0"/>
              <a:t>o </a:t>
            </a:r>
            <a:r>
              <a:rPr lang="es-ES" sz="2000" i="1" dirty="0" smtClean="0"/>
              <a:t>denuncia</a:t>
            </a:r>
            <a:r>
              <a:rPr lang="es-ES" sz="2000" dirty="0" smtClean="0"/>
              <a:t> </a:t>
            </a:r>
            <a:r>
              <a:rPr lang="es-ES" sz="2000" dirty="0"/>
              <a:t>elaborada.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2000" dirty="0" smtClean="0"/>
              <a:t>Proporciona </a:t>
            </a:r>
            <a:r>
              <a:rPr lang="es-MX" sz="2000" dirty="0"/>
              <a:t>la información correspondiente de los mecanismos de </a:t>
            </a:r>
            <a:r>
              <a:rPr lang="es-MX" sz="2000" dirty="0" smtClean="0"/>
              <a:t>atención ciudadana </a:t>
            </a:r>
            <a:r>
              <a:rPr lang="es-MX" sz="2000" dirty="0"/>
              <a:t>que opera el </a:t>
            </a:r>
            <a:r>
              <a:rPr lang="es-MX" sz="2000" dirty="0" smtClean="0"/>
              <a:t>PIFI. Apóyate en la </a:t>
            </a:r>
            <a:r>
              <a:rPr lang="es-MX" sz="2000" b="1" i="1" dirty="0" smtClean="0"/>
              <a:t>Guía Operativa</a:t>
            </a:r>
            <a:r>
              <a:rPr lang="es-MX" sz="2000" dirty="0" smtClean="0"/>
              <a:t>.</a:t>
            </a:r>
          </a:p>
          <a:p>
            <a:pPr marL="342900" indent="-342900" algn="just">
              <a:buFont typeface="+mj-lt"/>
              <a:buAutoNum type="arabicPeriod"/>
            </a:pPr>
            <a:endParaRPr lang="es-MX" sz="2000" dirty="0" smtClean="0"/>
          </a:p>
          <a:p>
            <a:pPr marL="342900" indent="-342900" algn="just"/>
            <a:r>
              <a:rPr lang="es-ES" sz="2000" b="1" i="1" dirty="0" smtClean="0">
                <a:solidFill>
                  <a:schemeClr val="dk1"/>
                </a:solidFill>
              </a:rPr>
              <a:t>Tiempo estimado:	10 minutos.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1571612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 smtClean="0"/>
              <a:t>ÍNDICE</a:t>
            </a:r>
          </a:p>
          <a:p>
            <a:pPr algn="just"/>
            <a:endParaRPr lang="es-ES" sz="2400" b="1" dirty="0" smtClean="0"/>
          </a:p>
          <a:p>
            <a:pPr lvl="4" algn="just">
              <a:lnSpc>
                <a:spcPct val="150000"/>
              </a:lnSpc>
            </a:pPr>
            <a:r>
              <a:rPr lang="es-ES" sz="2400" b="1" dirty="0" smtClean="0"/>
              <a:t>Introducción.</a:t>
            </a:r>
          </a:p>
          <a:p>
            <a:pPr lvl="4" algn="just">
              <a:lnSpc>
                <a:spcPct val="150000"/>
              </a:lnSpc>
            </a:pPr>
            <a:r>
              <a:rPr lang="es-ES" sz="2400" b="1" dirty="0" smtClean="0"/>
              <a:t>Objetivos específicos.</a:t>
            </a:r>
          </a:p>
          <a:p>
            <a:pPr marL="2800350" lvl="5" indent="-514350" algn="just">
              <a:lnSpc>
                <a:spcPct val="150000"/>
              </a:lnSpc>
              <a:buAutoNum type="romanUcPeriod"/>
            </a:pPr>
            <a:r>
              <a:rPr lang="es-ES" sz="2400" b="1" dirty="0" smtClean="0"/>
              <a:t>Guión de capacitación.</a:t>
            </a:r>
          </a:p>
          <a:p>
            <a:pPr marL="2800350" lvl="5" indent="-514350" algn="just">
              <a:lnSpc>
                <a:spcPct val="150000"/>
              </a:lnSpc>
              <a:buAutoNum type="romanUcPeriod"/>
            </a:pPr>
            <a:r>
              <a:rPr lang="es-ES" sz="2400" b="1" dirty="0" smtClean="0"/>
              <a:t>Planeación de la capacitación.</a:t>
            </a:r>
          </a:p>
          <a:p>
            <a:pPr marL="2800350" lvl="5" indent="-514350" algn="just">
              <a:lnSpc>
                <a:spcPct val="150000"/>
              </a:lnSpc>
              <a:buAutoNum type="romanUcPeriod"/>
            </a:pPr>
            <a:r>
              <a:rPr lang="es-ES" sz="2400" b="1" dirty="0" smtClean="0"/>
              <a:t>Metodología de capacitación.</a:t>
            </a:r>
          </a:p>
          <a:p>
            <a:pPr algn="just"/>
            <a:endParaRPr lang="es-ES" dirty="0" smtClean="0"/>
          </a:p>
          <a:p>
            <a:pPr algn="just"/>
            <a:endParaRPr lang="es-ES" dirty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285860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III.9 Cierre y conclusiones.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20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642910" y="1770958"/>
            <a:ext cx="792961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200" dirty="0"/>
              <a:t>Realiza una </a:t>
            </a:r>
            <a:r>
              <a:rPr lang="es-MX" sz="2200" b="1" i="1" dirty="0"/>
              <a:t>“sesión de retroalimentación”</a:t>
            </a:r>
            <a:r>
              <a:rPr lang="es-MX" sz="2200" dirty="0"/>
              <a:t>, preguntando y </a:t>
            </a:r>
            <a:r>
              <a:rPr lang="es-MX" sz="2200" dirty="0" smtClean="0"/>
              <a:t>repasando con </a:t>
            </a:r>
            <a:r>
              <a:rPr lang="es-MX" sz="2200" dirty="0"/>
              <a:t>los participantes sobre todos los conocimientos adquiridos durante </a:t>
            </a:r>
            <a:r>
              <a:rPr lang="es-MX" sz="2200" dirty="0" smtClean="0"/>
              <a:t>la </a:t>
            </a:r>
            <a:r>
              <a:rPr lang="es-ES" sz="2200" dirty="0" smtClean="0"/>
              <a:t>capacitación </a:t>
            </a:r>
            <a:r>
              <a:rPr lang="es-ES" sz="2200" dirty="0"/>
              <a:t>proporcionada</a:t>
            </a:r>
            <a:r>
              <a:rPr lang="es-ES" sz="2200" dirty="0" smtClean="0"/>
              <a:t>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Solicita que voluntariamente contesten a las siguientes preguntas:</a:t>
            </a:r>
            <a:endParaRPr lang="es-ES" sz="2200" dirty="0"/>
          </a:p>
          <a:p>
            <a:pPr lvl="1" algn="just"/>
            <a:r>
              <a:rPr lang="es-MX" sz="2200" dirty="0"/>
              <a:t>− ¿Qué es la Contraloría 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 algn="just"/>
            <a:r>
              <a:rPr lang="es-ES" sz="2200" dirty="0"/>
              <a:t>− ¿Para qué sirve</a:t>
            </a:r>
            <a:r>
              <a:rPr lang="es-ES" sz="2200" dirty="0" smtClean="0"/>
              <a:t>?.</a:t>
            </a:r>
            <a:endParaRPr lang="es-ES" sz="2200" dirty="0"/>
          </a:p>
          <a:p>
            <a:pPr lvl="1" algn="just"/>
            <a:r>
              <a:rPr lang="es-ES" sz="2200" dirty="0"/>
              <a:t>− ¿Quién la promueve</a:t>
            </a:r>
            <a:r>
              <a:rPr lang="es-ES" sz="2200" dirty="0" smtClean="0"/>
              <a:t>?.</a:t>
            </a:r>
            <a:endParaRPr lang="es-ES" sz="2200" dirty="0"/>
          </a:p>
          <a:p>
            <a:pPr lvl="1" algn="just"/>
            <a:r>
              <a:rPr lang="es-MX" sz="2200" dirty="0"/>
              <a:t>− ¿</a:t>
            </a:r>
            <a:r>
              <a:rPr lang="es-MX" sz="2200" dirty="0" smtClean="0"/>
              <a:t>Quién </a:t>
            </a:r>
            <a:r>
              <a:rPr lang="es-MX" sz="2200" dirty="0"/>
              <a:t>hace la Contraloría 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 algn="just"/>
            <a:r>
              <a:rPr lang="es-MX" sz="2200" dirty="0"/>
              <a:t>− ¿En </a:t>
            </a:r>
            <a:r>
              <a:rPr lang="es-MX" sz="2200" dirty="0" smtClean="0"/>
              <a:t>dónde </a:t>
            </a:r>
            <a:r>
              <a:rPr lang="es-MX" sz="2200" dirty="0"/>
              <a:t>se hace la Contraloría 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/>
            <a:r>
              <a:rPr lang="es-MX" sz="2200" dirty="0" smtClean="0"/>
              <a:t>− ¿</a:t>
            </a:r>
            <a:r>
              <a:rPr lang="es-MX" sz="2200" dirty="0"/>
              <a:t>Cuántos y cuáles son los instrumentos para </a:t>
            </a:r>
            <a:r>
              <a:rPr lang="es-MX" sz="2200" dirty="0" smtClean="0"/>
              <a:t>hacer la</a:t>
            </a:r>
          </a:p>
          <a:p>
            <a:pPr lvl="1"/>
            <a:r>
              <a:rPr lang="es-MX" sz="2200" dirty="0" smtClean="0"/>
              <a:t>     Contraloría </a:t>
            </a:r>
            <a:r>
              <a:rPr lang="es-MX" sz="2200" dirty="0"/>
              <a:t>Social</a:t>
            </a:r>
            <a:r>
              <a:rPr lang="es-MX" sz="2200" dirty="0" smtClean="0"/>
              <a:t>?.</a:t>
            </a:r>
            <a:endParaRPr lang="es-MX" sz="2200" dirty="0"/>
          </a:p>
          <a:p>
            <a:pPr lvl="1" algn="just"/>
            <a:r>
              <a:rPr lang="es-MX" sz="2200" dirty="0"/>
              <a:t>− ¿Cómo y dónde se pueden presentar las quejas o denuncias</a:t>
            </a:r>
            <a:r>
              <a:rPr lang="es-MX" sz="2200" dirty="0" smtClean="0"/>
              <a:t>?.</a:t>
            </a:r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497915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III.9 Cierre y conclusiones.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21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755576" y="2252671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2200" dirty="0"/>
          </a:p>
          <a:p>
            <a:pPr algn="just">
              <a:buFont typeface="Wingdings" pitchFamily="2" charset="2"/>
              <a:buChar char="Ø"/>
            </a:pPr>
            <a:r>
              <a:rPr lang="es-MX" sz="2200" dirty="0" smtClean="0"/>
              <a:t> </a:t>
            </a:r>
            <a:r>
              <a:rPr lang="es-MX" sz="2200" dirty="0"/>
              <a:t>Confirma las fechas que se establecieron en grupo para realizar </a:t>
            </a:r>
            <a:r>
              <a:rPr lang="es-MX" sz="2200" dirty="0" smtClean="0"/>
              <a:t>la </a:t>
            </a:r>
            <a:r>
              <a:rPr lang="es-ES" sz="2200" dirty="0" smtClean="0"/>
              <a:t>Contraloría </a:t>
            </a:r>
            <a:r>
              <a:rPr lang="es-ES" sz="2200" dirty="0"/>
              <a:t>Social</a:t>
            </a:r>
            <a:r>
              <a:rPr lang="es-ES" sz="2200" dirty="0" smtClean="0"/>
              <a:t>.</a:t>
            </a:r>
          </a:p>
          <a:p>
            <a:pPr algn="just"/>
            <a:endParaRPr lang="es-ES" sz="2200" dirty="0"/>
          </a:p>
          <a:p>
            <a:pPr algn="just">
              <a:buFont typeface="Wingdings" pitchFamily="2" charset="2"/>
              <a:buChar char="Ø"/>
            </a:pPr>
            <a:r>
              <a:rPr lang="es-MX" sz="2200" dirty="0" smtClean="0"/>
              <a:t> </a:t>
            </a:r>
            <a:r>
              <a:rPr lang="es-MX" sz="2200" dirty="0"/>
              <a:t>Por </a:t>
            </a:r>
            <a:r>
              <a:rPr lang="es-MX" sz="2200" dirty="0" smtClean="0"/>
              <a:t>último, </a:t>
            </a:r>
            <a:r>
              <a:rPr lang="es-MX" sz="2200" dirty="0"/>
              <a:t>agradece su atención, participación y felicítalos </a:t>
            </a:r>
            <a:r>
              <a:rPr lang="es-MX" sz="2200" dirty="0" smtClean="0"/>
              <a:t>por ser parte del </a:t>
            </a:r>
            <a:r>
              <a:rPr lang="es-MX" sz="2200" dirty="0"/>
              <a:t>Comité de Contraloría Social</a:t>
            </a:r>
            <a:r>
              <a:rPr lang="es-MX" sz="22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>
              <a:buFont typeface="Wingdings" pitchFamily="2" charset="2"/>
              <a:buChar char="Ø"/>
            </a:pPr>
            <a:endParaRPr lang="es-MX" sz="2200" dirty="0" smtClean="0"/>
          </a:p>
          <a:p>
            <a:pPr algn="just"/>
            <a:r>
              <a:rPr lang="es-ES" sz="2200" b="1" i="1" dirty="0" smtClean="0">
                <a:solidFill>
                  <a:schemeClr val="dk1"/>
                </a:solidFill>
              </a:rPr>
              <a:t>Tiempo estimado:	5  a 10 minutos.</a:t>
            </a:r>
            <a:endParaRPr lang="es-ES" sz="2200" dirty="0" smtClean="0"/>
          </a:p>
          <a:p>
            <a:pPr algn="just"/>
            <a:endParaRPr lang="es-E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285720" y="1500174"/>
            <a:ext cx="821537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Formato.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22</a:t>
            </a:fld>
            <a:endParaRPr lang="es-ES" sz="1600" dirty="0"/>
          </a:p>
        </p:txBody>
      </p:sp>
      <p:sp>
        <p:nvSpPr>
          <p:cNvPr id="11" name="10 Rectángulo"/>
          <p:cNvSpPr/>
          <p:nvPr/>
        </p:nvSpPr>
        <p:spPr>
          <a:xfrm>
            <a:off x="0" y="2214554"/>
            <a:ext cx="914399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dirty="0"/>
              <a:t>Recibimos tus dudas y </a:t>
            </a:r>
            <a:r>
              <a:rPr lang="es-MX" sz="2200" dirty="0" smtClean="0"/>
              <a:t>comentarios</a:t>
            </a:r>
            <a:endParaRPr lang="es-ES" sz="2200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357159" y="3000372"/>
          <a:ext cx="8501120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2097"/>
                <a:gridCol w="1571636"/>
                <a:gridCol w="185738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b="1" dirty="0" smtClean="0">
                          <a:solidFill>
                            <a:schemeClr val="tx1"/>
                          </a:solidFill>
                        </a:rPr>
                        <a:t>Contacto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Teléfono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Correo Institucional</a:t>
                      </a:r>
                      <a:endParaRPr lang="es-ES" sz="17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Instancia Ejecutora: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700" b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dirty="0" smtClean="0"/>
                        <a:t>Instancia Normativa: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dirty="0" smtClean="0"/>
                        <a:t>M. en A. Rafael Humberto Lira Velasco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dirty="0" smtClean="0"/>
                        <a:t>Subdirector</a:t>
                      </a:r>
                      <a:r>
                        <a:rPr lang="es-ES" sz="1700" b="1" baseline="0" dirty="0" smtClean="0"/>
                        <a:t> de  Desarrollo y Operación 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Responsable de la Contraloría Social  del PIFI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Dirección de Fortalecimiento Institucional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Dirección General de Educación Superior Universitaria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700" b="1" baseline="0" dirty="0" smtClean="0"/>
                        <a:t>Secretaría de Educación Pública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01 (55)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3601-1000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Ext. 65616 y 65617</a:t>
                      </a: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700" dirty="0" smtClean="0"/>
                        <a:t>hlira@sep.gob.mx</a:t>
                      </a:r>
                      <a:endParaRPr lang="es-ES" sz="17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28596" y="1285860"/>
            <a:ext cx="82868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b="1" dirty="0" smtClean="0"/>
              <a:t>Introducción.</a:t>
            </a:r>
          </a:p>
          <a:p>
            <a:pPr algn="just"/>
            <a:endParaRPr lang="es-ES" sz="2200" b="1" dirty="0" smtClean="0"/>
          </a:p>
          <a:p>
            <a:pPr algn="just"/>
            <a:r>
              <a:rPr lang="es-ES" sz="2200" dirty="0" smtClean="0"/>
              <a:t>La Secretaría de la Función Pública (</a:t>
            </a:r>
            <a:r>
              <a:rPr lang="es-ES" sz="2200" b="1" dirty="0" smtClean="0"/>
              <a:t>SFP</a:t>
            </a:r>
            <a:r>
              <a:rPr lang="es-ES" sz="2200" dirty="0" smtClean="0"/>
              <a:t>), promueve y apoya la participación de los beneficiarios de programas federales, de la ciudadanía en general, en el cuidado y vigilancia de las obras, servicios y apoyos que se proporcionan a través de estos programas para contribuir al logro de sus objetivos.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Para lograr lo anterior, se ha elaborado este material, con el propósito de orientar y dirigir la </a:t>
            </a:r>
            <a:r>
              <a:rPr lang="es-ES" sz="2200" b="1" dirty="0" smtClean="0"/>
              <a:t>Capacitación en Contraloría Social </a:t>
            </a:r>
            <a:r>
              <a:rPr lang="es-ES" sz="2200" dirty="0" smtClean="0"/>
              <a:t>que se debe realizar con los integrantes </a:t>
            </a:r>
            <a:r>
              <a:rPr lang="en-US" sz="2200" dirty="0" smtClean="0"/>
              <a:t>del </a:t>
            </a:r>
            <a:r>
              <a:rPr lang="en-US" sz="2200" dirty="0" err="1" smtClean="0"/>
              <a:t>Comité</a:t>
            </a:r>
            <a:r>
              <a:rPr lang="en-US" sz="2200" dirty="0" smtClean="0"/>
              <a:t> de </a:t>
            </a:r>
            <a:r>
              <a:rPr lang="en-US" sz="2200" dirty="0" err="1" smtClean="0"/>
              <a:t>Contraloría</a:t>
            </a:r>
            <a:r>
              <a:rPr lang="en-US" sz="2200" dirty="0" smtClean="0"/>
              <a:t> Social </a:t>
            </a:r>
            <a:r>
              <a:rPr lang="en-US" sz="2200" dirty="0" err="1" smtClean="0"/>
              <a:t>constituido</a:t>
            </a:r>
            <a:r>
              <a:rPr lang="en-US" sz="2200" dirty="0" smtClean="0"/>
              <a:t> en </a:t>
            </a:r>
            <a:r>
              <a:rPr lang="en-US" sz="2200" dirty="0" err="1" smtClean="0"/>
              <a:t>cada</a:t>
            </a:r>
            <a:r>
              <a:rPr lang="en-US" sz="2200" dirty="0" smtClean="0"/>
              <a:t> </a:t>
            </a:r>
            <a:r>
              <a:rPr lang="en-US" sz="2200" dirty="0" err="1" smtClean="0"/>
              <a:t>Institución</a:t>
            </a:r>
            <a:r>
              <a:rPr lang="en-US" sz="2200" dirty="0" smtClean="0"/>
              <a:t> de </a:t>
            </a:r>
            <a:r>
              <a:rPr lang="en-US" sz="2200" dirty="0" err="1" smtClean="0"/>
              <a:t>Educación</a:t>
            </a:r>
            <a:r>
              <a:rPr lang="en-US" sz="2200" dirty="0" smtClean="0"/>
              <a:t> Superior (IES), </a:t>
            </a:r>
            <a:r>
              <a:rPr lang="en-US" sz="2200" dirty="0" err="1" smtClean="0"/>
              <a:t>que</a:t>
            </a:r>
            <a:r>
              <a:rPr lang="en-US" sz="2200" dirty="0" smtClean="0"/>
              <a:t> </a:t>
            </a:r>
            <a:r>
              <a:rPr lang="en-US" sz="2200" dirty="0" err="1" smtClean="0"/>
              <a:t>permita</a:t>
            </a:r>
            <a:r>
              <a:rPr lang="en-US" sz="2200" dirty="0" smtClean="0"/>
              <a:t> </a:t>
            </a:r>
            <a:r>
              <a:rPr lang="es-ES" sz="2200" dirty="0" smtClean="0"/>
              <a:t>activar y fomentar una participación de manera inmediata y permanente en la supervisión y vigilancia de los recursos públicos asignados a cada IES, en el marco del PIFI, durante el año 2010</a:t>
            </a:r>
            <a:r>
              <a:rPr lang="en-US" sz="2200" dirty="0" smtClean="0"/>
              <a:t>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3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4</a:t>
            </a:fld>
            <a:endParaRPr lang="es-ES" sz="1600" dirty="0"/>
          </a:p>
        </p:txBody>
      </p:sp>
      <p:sp>
        <p:nvSpPr>
          <p:cNvPr id="10" name="9 Rectángulo"/>
          <p:cNvSpPr/>
          <p:nvPr/>
        </p:nvSpPr>
        <p:spPr>
          <a:xfrm>
            <a:off x="857224" y="1643050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200" b="1" dirty="0"/>
              <a:t>Objetivos </a:t>
            </a:r>
            <a:r>
              <a:rPr lang="es-ES" sz="2200" b="1" dirty="0" smtClean="0"/>
              <a:t>Específicos.</a:t>
            </a:r>
          </a:p>
          <a:p>
            <a:pPr algn="just"/>
            <a:endParaRPr lang="es-ES" sz="2200" dirty="0"/>
          </a:p>
          <a:p>
            <a:pPr marL="342900" indent="-342900" algn="just">
              <a:buAutoNum type="arabicPeriod"/>
            </a:pPr>
            <a:r>
              <a:rPr lang="es-ES" sz="2200" dirty="0" smtClean="0"/>
              <a:t>Establecer </a:t>
            </a:r>
            <a:r>
              <a:rPr lang="es-ES" sz="2200" dirty="0"/>
              <a:t>un </a:t>
            </a:r>
            <a:r>
              <a:rPr lang="es-ES" sz="2200" dirty="0" smtClean="0"/>
              <a:t>instrumento </a:t>
            </a:r>
            <a:r>
              <a:rPr lang="es-MX" sz="2200" dirty="0" smtClean="0"/>
              <a:t>de </a:t>
            </a:r>
            <a:r>
              <a:rPr lang="es-MX" sz="2200" dirty="0"/>
              <a:t>consulta que facilite </a:t>
            </a:r>
            <a:r>
              <a:rPr lang="es-MX" sz="2200" dirty="0" smtClean="0"/>
              <a:t>las </a:t>
            </a:r>
            <a:r>
              <a:rPr lang="es-ES" sz="2200" dirty="0" smtClean="0"/>
              <a:t>actividades </a:t>
            </a:r>
            <a:r>
              <a:rPr lang="es-ES" sz="2200" dirty="0"/>
              <a:t>de </a:t>
            </a:r>
            <a:r>
              <a:rPr lang="es-ES" sz="2200" dirty="0" smtClean="0"/>
              <a:t>promoción </a:t>
            </a:r>
            <a:r>
              <a:rPr lang="es-MX" sz="2200" dirty="0" smtClean="0"/>
              <a:t>de Contraloría Social (</a:t>
            </a:r>
            <a:r>
              <a:rPr lang="es-MX" sz="2200" b="1" dirty="0" smtClean="0"/>
              <a:t>CS</a:t>
            </a:r>
            <a:r>
              <a:rPr lang="es-MX" sz="2200" dirty="0" smtClean="0"/>
              <a:t>) para </a:t>
            </a:r>
            <a:r>
              <a:rPr lang="es-MX" sz="2200" dirty="0"/>
              <a:t>el </a:t>
            </a:r>
            <a:r>
              <a:rPr lang="es-MX" sz="2200" dirty="0" smtClean="0"/>
              <a:t>Programa Integral de Fortalecimiento Institucional (</a:t>
            </a:r>
            <a:r>
              <a:rPr lang="es-MX" sz="2200" b="1" dirty="0" smtClean="0"/>
              <a:t>PIFI</a:t>
            </a:r>
            <a:r>
              <a:rPr lang="es-MX" sz="2200" dirty="0" smtClean="0"/>
              <a:t>).</a:t>
            </a:r>
            <a:endParaRPr lang="es-MX" sz="2200" dirty="0"/>
          </a:p>
          <a:p>
            <a:pPr marL="342900" indent="-342900" algn="just"/>
            <a:endParaRPr lang="es-MX" sz="2200" dirty="0"/>
          </a:p>
          <a:p>
            <a:pPr marL="342900" indent="-342900" algn="just">
              <a:buFont typeface="+mj-lt"/>
              <a:buAutoNum type="arabicPeriod" startAt="2"/>
            </a:pPr>
            <a:r>
              <a:rPr lang="es-MX" sz="2200" dirty="0" smtClean="0"/>
              <a:t>Impulsar </a:t>
            </a:r>
            <a:r>
              <a:rPr lang="es-MX" sz="2200" dirty="0"/>
              <a:t>las actividades de promoción de </a:t>
            </a:r>
            <a:r>
              <a:rPr lang="es-MX" sz="2200" b="1" dirty="0"/>
              <a:t>CS</a:t>
            </a:r>
            <a:r>
              <a:rPr lang="es-MX" sz="2200" dirty="0"/>
              <a:t> </a:t>
            </a:r>
            <a:r>
              <a:rPr lang="es-MX" sz="2200" dirty="0" smtClean="0"/>
              <a:t>en el marco del </a:t>
            </a:r>
            <a:r>
              <a:rPr lang="es-MX" sz="2200" b="1" dirty="0"/>
              <a:t>PIFI</a:t>
            </a:r>
            <a:r>
              <a:rPr lang="es-MX" sz="2200" dirty="0"/>
              <a:t>.</a:t>
            </a:r>
          </a:p>
          <a:p>
            <a:pPr marL="342900" indent="-342900" algn="just">
              <a:buAutoNum type="arabicPeriod" startAt="2"/>
            </a:pPr>
            <a:endParaRPr lang="es-MX" sz="2200" dirty="0"/>
          </a:p>
          <a:p>
            <a:pPr marL="342900" indent="-342900" algn="just">
              <a:buAutoNum type="arabicPeriod" startAt="2"/>
            </a:pPr>
            <a:r>
              <a:rPr lang="es-ES" sz="2200" dirty="0" smtClean="0"/>
              <a:t>Contribuir </a:t>
            </a:r>
            <a:r>
              <a:rPr lang="es-ES" sz="2200" dirty="0"/>
              <a:t>al fomento del conocimiento público sobre el ejercicio oportuno, transparente y apegado </a:t>
            </a:r>
            <a:r>
              <a:rPr lang="es-ES" sz="2200" dirty="0" smtClean="0"/>
              <a:t>a </a:t>
            </a:r>
            <a:r>
              <a:rPr lang="es-MX" sz="2200" dirty="0" smtClean="0"/>
              <a:t>la </a:t>
            </a:r>
            <a:r>
              <a:rPr lang="es-MX" sz="2200" dirty="0"/>
              <a:t>ley de los recursos </a:t>
            </a:r>
            <a:r>
              <a:rPr lang="es-ES" sz="2200" dirty="0"/>
              <a:t>públicos.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71472" y="1500174"/>
            <a:ext cx="785818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I. Guión de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dirty="0" smtClean="0"/>
              <a:t>El presente material te servirá para que:</a:t>
            </a:r>
          </a:p>
          <a:p>
            <a:pPr algn="just"/>
            <a:endParaRPr lang="es-ES" sz="2200" dirty="0" smtClean="0"/>
          </a:p>
          <a:p>
            <a:pPr marL="342900" indent="-342900" algn="just">
              <a:buAutoNum type="arabicPeriod"/>
            </a:pPr>
            <a:r>
              <a:rPr lang="es-MX" sz="2200" dirty="0" smtClean="0"/>
              <a:t>Conozcas qué es la Contraloría Social, cómo funciona y cómo aplicarla.</a:t>
            </a:r>
          </a:p>
          <a:p>
            <a:pPr marL="342900" indent="-342900" algn="just">
              <a:buAutoNum type="arabicPeriod"/>
            </a:pPr>
            <a:endParaRPr lang="es-MX" sz="2200" dirty="0" smtClean="0"/>
          </a:p>
          <a:p>
            <a:pPr marL="342900" indent="-342900" algn="just">
              <a:buAutoNum type="arabicPeriod"/>
            </a:pPr>
            <a:r>
              <a:rPr lang="es-ES" sz="2200" dirty="0" smtClean="0"/>
              <a:t>Te oriente cómo enseñarla a los integrantes del Comité de Contraloría social con los que tienes comunicación directa y permanente.</a:t>
            </a:r>
          </a:p>
          <a:p>
            <a:pPr marL="342900" indent="-342900" algn="just">
              <a:buAutoNum type="arabicPeriod"/>
            </a:pPr>
            <a:endParaRPr lang="es-ES" sz="2200" dirty="0" smtClean="0"/>
          </a:p>
          <a:p>
            <a:pPr marL="342900" indent="-342900" algn="just">
              <a:buAutoNum type="arabicPeriod"/>
            </a:pPr>
            <a:r>
              <a:rPr lang="es-ES" sz="2200" dirty="0" smtClean="0"/>
              <a:t>Orientes en Contraloría Social a cualquier integrante del Comité </a:t>
            </a:r>
            <a:r>
              <a:rPr lang="es-MX" sz="2200" dirty="0" smtClean="0"/>
              <a:t>de Contraloría Social, persona o beneficiario del PIFI.</a:t>
            </a:r>
            <a:endParaRPr lang="es-ES" sz="2200" dirty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5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500174"/>
            <a:ext cx="757242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Primero</a:t>
            </a:r>
          </a:p>
          <a:p>
            <a:pPr algn="just"/>
            <a:r>
              <a:rPr lang="es-MX" sz="2200" dirty="0" smtClean="0"/>
              <a:t>Revisa los contenidos de este Guión y de la Guía Operativa del PIFI-2011 y define la aplicación de la capacitación para el</a:t>
            </a:r>
            <a:r>
              <a:rPr lang="es-ES" sz="2200" dirty="0" smtClean="0"/>
              <a:t> Comité de Contraloría Social </a:t>
            </a:r>
            <a:r>
              <a:rPr lang="es-MX" sz="2200" dirty="0" smtClean="0"/>
              <a:t>de acuerdo a las características del PIFI</a:t>
            </a:r>
            <a:r>
              <a:rPr lang="es-ES" sz="2200" dirty="0" smtClean="0"/>
              <a:t>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Segundo</a:t>
            </a:r>
          </a:p>
          <a:p>
            <a:pPr algn="just"/>
            <a:r>
              <a:rPr lang="es-ES" sz="2200" dirty="0" smtClean="0"/>
              <a:t>Analiza las </a:t>
            </a:r>
            <a:r>
              <a:rPr lang="es-ES" sz="2200" b="1" dirty="0" smtClean="0"/>
              <a:t>Cédulas de Vigilancia de Apoyo 2011 </a:t>
            </a:r>
            <a:r>
              <a:rPr lang="es-ES" sz="2200" dirty="0" smtClean="0"/>
              <a:t>de FOMES y/o FIUPEA que utilizarán los beneficiarios, las cuales las puedes consultar en el Anexo 2 y Anexo 3 de la Guía Operativa 2011 y realiza un ejercicio de llenado, el cual te </a:t>
            </a:r>
            <a:r>
              <a:rPr lang="es-MX" sz="2200" dirty="0" smtClean="0"/>
              <a:t>familiarizará con ella y puedas </a:t>
            </a:r>
            <a:r>
              <a:rPr lang="es-ES" sz="2200" dirty="0" smtClean="0"/>
              <a:t>orientarlos correctamente.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6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500174"/>
            <a:ext cx="75724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2200" b="1" dirty="0" smtClean="0"/>
          </a:p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Tercero</a:t>
            </a:r>
          </a:p>
          <a:p>
            <a:pPr algn="just"/>
            <a:endParaRPr lang="es-ES" sz="2200" b="1" u="sng" dirty="0" smtClean="0"/>
          </a:p>
          <a:p>
            <a:pPr algn="just"/>
            <a:r>
              <a:rPr lang="es-MX" sz="2200" dirty="0" smtClean="0"/>
              <a:t>Practica tu técnica y/o método de capacitación que más te ajuste en cuanto a las dinámicas a desarrollar, que faciliten la transmisión correcta de tu  mensaje y fomente interés por parte de </a:t>
            </a:r>
            <a:r>
              <a:rPr lang="es-ES" sz="2200" dirty="0" smtClean="0"/>
              <a:t>los beneficiarios.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7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702908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Cuarto</a:t>
            </a:r>
          </a:p>
          <a:p>
            <a:pPr algn="just"/>
            <a:endParaRPr lang="es-ES" sz="2200" b="1" u="sng" dirty="0" smtClean="0"/>
          </a:p>
          <a:p>
            <a:pPr algn="just"/>
            <a:r>
              <a:rPr lang="es-MX" sz="2200" dirty="0" smtClean="0"/>
              <a:t>Verifica que tengas los materiales listos que se requieren para la </a:t>
            </a:r>
            <a:r>
              <a:rPr lang="es-ES" sz="2200" dirty="0" smtClean="0"/>
              <a:t>Capacitación, tales como:</a:t>
            </a:r>
          </a:p>
          <a:p>
            <a:endParaRPr lang="es-ES" sz="2200" dirty="0" smtClean="0"/>
          </a:p>
          <a:p>
            <a:pPr lvl="1">
              <a:buFont typeface="Wingdings" pitchFamily="2" charset="2"/>
              <a:buChar char="ü"/>
            </a:pPr>
            <a:r>
              <a:rPr lang="es-ES" sz="2200" dirty="0" smtClean="0"/>
              <a:t> Bolígrafos.</a:t>
            </a:r>
          </a:p>
          <a:p>
            <a:pPr lvl="1">
              <a:buFont typeface="Wingdings" pitchFamily="2" charset="2"/>
              <a:buChar char="ü"/>
            </a:pPr>
            <a:r>
              <a:rPr lang="es-ES" sz="2200" dirty="0" smtClean="0"/>
              <a:t> Hojas blancas o un cuaderno de trabajo.</a:t>
            </a:r>
          </a:p>
          <a:p>
            <a:pPr lvl="1">
              <a:buFont typeface="Wingdings" pitchFamily="2" charset="2"/>
              <a:buChar char="ü"/>
            </a:pPr>
            <a:r>
              <a:rPr lang="es-ES" sz="2200" dirty="0" smtClean="0"/>
              <a:t> Ficha Técnica (Ver Guía Operativa 2011)</a:t>
            </a:r>
          </a:p>
          <a:p>
            <a:pPr lvl="1">
              <a:buFont typeface="Wingdings" pitchFamily="2" charset="2"/>
              <a:buChar char="ü"/>
            </a:pPr>
            <a:r>
              <a:rPr lang="es-MX" sz="2200" dirty="0" smtClean="0"/>
              <a:t> Cédulas de Vigilancia (FOMES y/o FIUPEA)</a:t>
            </a:r>
          </a:p>
          <a:p>
            <a:pPr lvl="1">
              <a:buFont typeface="Wingdings" pitchFamily="2" charset="2"/>
              <a:buChar char="ü"/>
            </a:pPr>
            <a:r>
              <a:rPr lang="es-MX" sz="2200" dirty="0" smtClean="0"/>
              <a:t> </a:t>
            </a:r>
            <a:r>
              <a:rPr lang="es-ES" sz="2200" dirty="0" smtClean="0"/>
              <a:t>Calendario actual.</a:t>
            </a:r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8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57224" y="1702908"/>
            <a:ext cx="75724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200" b="1" dirty="0" smtClean="0"/>
              <a:t>II. Planeación de la capacitación.</a:t>
            </a:r>
          </a:p>
          <a:p>
            <a:pPr algn="just"/>
            <a:endParaRPr lang="es-ES" sz="2200" dirty="0" smtClean="0"/>
          </a:p>
          <a:p>
            <a:pPr algn="just"/>
            <a:r>
              <a:rPr lang="es-ES" sz="2200" b="1" u="sng" dirty="0" smtClean="0"/>
              <a:t>Quinta</a:t>
            </a:r>
          </a:p>
          <a:p>
            <a:pPr algn="just"/>
            <a:r>
              <a:rPr lang="es-MX" sz="2200" dirty="0" smtClean="0"/>
              <a:t>Ten en cuenta que la </a:t>
            </a:r>
            <a:r>
              <a:rPr lang="es-MX" sz="2200" b="1" dirty="0" smtClean="0"/>
              <a:t>capacitación</a:t>
            </a:r>
            <a:r>
              <a:rPr lang="es-MX" sz="2200" dirty="0" smtClean="0"/>
              <a:t> es un espacio de aprendizaje, que debe promover en los beneficiarios una </a:t>
            </a:r>
            <a:r>
              <a:rPr lang="es-MX" sz="2200" b="1" dirty="0" smtClean="0"/>
              <a:t>vivencia, reflexión y conocimiento</a:t>
            </a:r>
            <a:r>
              <a:rPr lang="es-MX" sz="2200" dirty="0" smtClean="0"/>
              <a:t> sobre la Contraloría Social, para lograrlo, la clave es el acompañamiento continuo a través de un proceso que active su </a:t>
            </a:r>
            <a:r>
              <a:rPr lang="es-MX" sz="2200" b="1" i="1" dirty="0" smtClean="0"/>
              <a:t>“</a:t>
            </a:r>
            <a:r>
              <a:rPr lang="es-ES" sz="2200" b="1" i="1" dirty="0" smtClean="0"/>
              <a:t>Sentir, pensar y actuar”.</a:t>
            </a:r>
            <a:endParaRPr lang="es-ES" sz="2200" i="1" dirty="0" smtClean="0"/>
          </a:p>
          <a:p>
            <a:endParaRPr lang="es-ES" sz="2200" b="1" dirty="0" smtClean="0"/>
          </a:p>
          <a:p>
            <a:r>
              <a:rPr lang="es-ES" sz="2200" b="1" u="sng" dirty="0" smtClean="0"/>
              <a:t>Sexto</a:t>
            </a:r>
            <a:endParaRPr lang="es-ES" sz="2200" b="1" dirty="0" smtClean="0"/>
          </a:p>
          <a:p>
            <a:pPr algn="just"/>
            <a:r>
              <a:rPr lang="es-MX" sz="2200" dirty="0" smtClean="0"/>
              <a:t>Considera que requieres un tiempo aproximado de 2 horas con 15 minutos para realizar la capacitación.</a:t>
            </a:r>
            <a:endParaRPr lang="es-ES" sz="2200" dirty="0"/>
          </a:p>
        </p:txBody>
      </p:sp>
      <p:pic>
        <p:nvPicPr>
          <p:cNvPr id="3" name="6 Imagen" descr="Secretaría de Educación Públ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290924" cy="864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16633"/>
            <a:ext cx="1080119" cy="856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1714480" y="242808"/>
            <a:ext cx="648072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s-ES" sz="2000" b="1" dirty="0" smtClean="0"/>
              <a:t>Programa Integral de Fortalecimiento Institucional</a:t>
            </a:r>
          </a:p>
          <a:p>
            <a:pPr algn="ctr"/>
            <a:r>
              <a:rPr lang="es-ES" sz="2000" b="1" dirty="0" smtClean="0"/>
              <a:t>(PIFI)</a:t>
            </a:r>
            <a:endParaRPr lang="es-ES" sz="16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0" y="1214422"/>
            <a:ext cx="9144000" cy="0"/>
          </a:xfrm>
          <a:prstGeom prst="line">
            <a:avLst/>
          </a:prstGeom>
          <a:ln w="25400">
            <a:solidFill>
              <a:srgbClr val="FFCC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145D4-548F-4CBB-A693-CEA554C1BCC8}" type="slidenum">
              <a:rPr lang="es-ES" sz="1600" smtClean="0"/>
              <a:pPr/>
              <a:t>9</a:t>
            </a:fld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</TotalTime>
  <Words>2081</Words>
  <Application>Microsoft Office PowerPoint</Application>
  <PresentationFormat>Presentación en pantalla (4:3)</PresentationFormat>
  <Paragraphs>290</Paragraphs>
  <Slides>22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Silvia Islas</dc:creator>
  <cp:lastModifiedBy>aroberts</cp:lastModifiedBy>
  <cp:revision>100</cp:revision>
  <dcterms:created xsi:type="dcterms:W3CDTF">2011-03-24T15:39:48Z</dcterms:created>
  <dcterms:modified xsi:type="dcterms:W3CDTF">2011-05-03T16:22:39Z</dcterms:modified>
</cp:coreProperties>
</file>