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9" r:id="rId4"/>
    <p:sldId id="278" r:id="rId5"/>
    <p:sldId id="281" r:id="rId6"/>
    <p:sldId id="285" r:id="rId7"/>
    <p:sldId id="283" r:id="rId8"/>
    <p:sldId id="284" r:id="rId9"/>
    <p:sldId id="267" r:id="rId10"/>
    <p:sldId id="286" r:id="rId11"/>
    <p:sldId id="259" r:id="rId12"/>
    <p:sldId id="268" r:id="rId13"/>
    <p:sldId id="270" r:id="rId14"/>
    <p:sldId id="271" r:id="rId15"/>
    <p:sldId id="272" r:id="rId16"/>
    <p:sldId id="260" r:id="rId17"/>
    <p:sldId id="264" r:id="rId18"/>
    <p:sldId id="287" r:id="rId19"/>
    <p:sldId id="273" r:id="rId20"/>
    <p:sldId id="274" r:id="rId21"/>
    <p:sldId id="263" r:id="rId22"/>
    <p:sldId id="261" r:id="rId23"/>
    <p:sldId id="275" r:id="rId24"/>
    <p:sldId id="280" r:id="rId25"/>
    <p:sldId id="288" r:id="rId26"/>
    <p:sldId id="289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C0583-A2F7-476A-9987-956C03F14DA3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730E275B-D0DB-4B9F-8480-A058C1180B79}">
      <dgm:prSet phldrT="[Texto]" custT="1"/>
      <dgm:spPr/>
      <dgm:t>
        <a:bodyPr/>
        <a:lstStyle/>
        <a:p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Generación de excedentes y su distribución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5B7D52-3BD4-4621-92EA-F507263BF17C}" type="parTrans" cxnId="{9266BA3D-E946-4098-A5FA-A2EFDC59962A}">
      <dgm:prSet/>
      <dgm:spPr/>
      <dgm:t>
        <a:bodyPr/>
        <a:lstStyle/>
        <a:p>
          <a:endParaRPr lang="es-MX"/>
        </a:p>
      </dgm:t>
    </dgm:pt>
    <dgm:pt modelId="{1E2FE286-7698-4D23-820A-C00326E933D9}" type="sibTrans" cxnId="{9266BA3D-E946-4098-A5FA-A2EFDC59962A}">
      <dgm:prSet/>
      <dgm:spPr/>
      <dgm:t>
        <a:bodyPr/>
        <a:lstStyle/>
        <a:p>
          <a:endParaRPr lang="es-MX"/>
        </a:p>
      </dgm:t>
    </dgm:pt>
    <dgm:pt modelId="{DC1F2207-2AF1-4EA6-B548-5D9C652A1571}">
      <dgm:prSet phldrT="[Texto]" custT="1"/>
      <dgm:spPr/>
      <dgm:t>
        <a:bodyPr/>
        <a:lstStyle/>
        <a:p>
          <a:r>
            <a:rPr lang="es-MX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Procesos</a:t>
          </a:r>
          <a:endParaRPr lang="es-MX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595BA6-8E0D-43E6-8324-ABD07F7CBA2F}" type="parTrans" cxnId="{63B6E03F-A6A6-4858-9647-56B02106B4F5}">
      <dgm:prSet/>
      <dgm:spPr/>
      <dgm:t>
        <a:bodyPr/>
        <a:lstStyle/>
        <a:p>
          <a:endParaRPr lang="es-MX"/>
        </a:p>
      </dgm:t>
    </dgm:pt>
    <dgm:pt modelId="{00A4FB25-7EC1-4235-BD9E-DB83D55064C5}" type="sibTrans" cxnId="{63B6E03F-A6A6-4858-9647-56B02106B4F5}">
      <dgm:prSet/>
      <dgm:spPr/>
      <dgm:t>
        <a:bodyPr/>
        <a:lstStyle/>
        <a:p>
          <a:endParaRPr lang="es-MX"/>
        </a:p>
      </dgm:t>
    </dgm:pt>
    <dgm:pt modelId="{73268A29-4BD0-43F3-AF40-D95AE72D376A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Economía: Sistema 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E1562C-5A3E-4E2D-995F-EA651101AA9F}" type="parTrans" cxnId="{9944A1F1-6D6F-42DB-A401-D6C210667BDD}">
      <dgm:prSet/>
      <dgm:spPr/>
      <dgm:t>
        <a:bodyPr/>
        <a:lstStyle/>
        <a:p>
          <a:endParaRPr lang="es-MX"/>
        </a:p>
      </dgm:t>
    </dgm:pt>
    <dgm:pt modelId="{DEDC7F91-AC6D-455D-8266-4B193191DD93}" type="sibTrans" cxnId="{9944A1F1-6D6F-42DB-A401-D6C210667BDD}">
      <dgm:prSet/>
      <dgm:spPr/>
      <dgm:t>
        <a:bodyPr/>
        <a:lstStyle/>
        <a:p>
          <a:endParaRPr lang="es-MX"/>
        </a:p>
      </dgm:t>
    </dgm:pt>
    <dgm:pt modelId="{F4B6C8FF-1B5F-45CD-A8A6-387116B3B833}" type="pres">
      <dgm:prSet presAssocID="{FFAC0583-A2F7-476A-9987-956C03F14DA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1C6FC0E-C1D9-40E7-9657-E5B2995BB2D8}" type="pres">
      <dgm:prSet presAssocID="{730E275B-D0DB-4B9F-8480-A058C1180B79}" presName="gear1" presStyleLbl="node1" presStyleIdx="0" presStyleCnt="3" custScaleX="111475" custScaleY="11403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7E6A6B-AC37-4DFA-B7EA-7EAA0A6A4C85}" type="pres">
      <dgm:prSet presAssocID="{730E275B-D0DB-4B9F-8480-A058C1180B79}" presName="gear1srcNode" presStyleLbl="node1" presStyleIdx="0" presStyleCnt="3"/>
      <dgm:spPr/>
    </dgm:pt>
    <dgm:pt modelId="{62C2C9D4-4805-4D29-9FE2-B886F77BD03A}" type="pres">
      <dgm:prSet presAssocID="{730E275B-D0DB-4B9F-8480-A058C1180B79}" presName="gear1dstNode" presStyleLbl="node1" presStyleIdx="0" presStyleCnt="3"/>
      <dgm:spPr/>
    </dgm:pt>
    <dgm:pt modelId="{1A0A5B65-DDD4-403F-84AB-D31493377396}" type="pres">
      <dgm:prSet presAssocID="{DC1F2207-2AF1-4EA6-B548-5D9C652A1571}" presName="gear2" presStyleLbl="node1" presStyleIdx="1" presStyleCnt="3">
        <dgm:presLayoutVars>
          <dgm:chMax val="1"/>
          <dgm:bulletEnabled val="1"/>
        </dgm:presLayoutVars>
      </dgm:prSet>
      <dgm:spPr/>
    </dgm:pt>
    <dgm:pt modelId="{D4CBD60D-479D-44D4-9F0E-F39502E3E212}" type="pres">
      <dgm:prSet presAssocID="{DC1F2207-2AF1-4EA6-B548-5D9C652A1571}" presName="gear2srcNode" presStyleLbl="node1" presStyleIdx="1" presStyleCnt="3"/>
      <dgm:spPr/>
    </dgm:pt>
    <dgm:pt modelId="{BC553E32-438A-4B85-9B0A-DA553DE3EA10}" type="pres">
      <dgm:prSet presAssocID="{DC1F2207-2AF1-4EA6-B548-5D9C652A1571}" presName="gear2dstNode" presStyleLbl="node1" presStyleIdx="1" presStyleCnt="3"/>
      <dgm:spPr/>
    </dgm:pt>
    <dgm:pt modelId="{07ECD42C-8E77-4CEB-A341-BAC90736CAB1}" type="pres">
      <dgm:prSet presAssocID="{73268A29-4BD0-43F3-AF40-D95AE72D376A}" presName="gear3" presStyleLbl="node1" presStyleIdx="2" presStyleCnt="3"/>
      <dgm:spPr/>
      <dgm:t>
        <a:bodyPr/>
        <a:lstStyle/>
        <a:p>
          <a:endParaRPr lang="es-MX"/>
        </a:p>
      </dgm:t>
    </dgm:pt>
    <dgm:pt modelId="{AD4454B8-3579-43A1-AD53-95BA2AD04B2A}" type="pres">
      <dgm:prSet presAssocID="{73268A29-4BD0-43F3-AF40-D95AE72D376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8A53C5-1857-44AC-9496-24157731B8B9}" type="pres">
      <dgm:prSet presAssocID="{73268A29-4BD0-43F3-AF40-D95AE72D376A}" presName="gear3srcNode" presStyleLbl="node1" presStyleIdx="2" presStyleCnt="3"/>
      <dgm:spPr/>
    </dgm:pt>
    <dgm:pt modelId="{F74C1D5C-4C95-4A48-AD81-7FD87ABFA637}" type="pres">
      <dgm:prSet presAssocID="{73268A29-4BD0-43F3-AF40-D95AE72D376A}" presName="gear3dstNode" presStyleLbl="node1" presStyleIdx="2" presStyleCnt="3"/>
      <dgm:spPr/>
    </dgm:pt>
    <dgm:pt modelId="{D1D4FD81-4C78-44CF-AD4C-39FB0890444A}" type="pres">
      <dgm:prSet presAssocID="{1E2FE286-7698-4D23-820A-C00326E933D9}" presName="connector1" presStyleLbl="sibTrans2D1" presStyleIdx="0" presStyleCnt="3"/>
      <dgm:spPr/>
    </dgm:pt>
    <dgm:pt modelId="{7BCDCDDE-ABF3-409B-970F-78F97C55880E}" type="pres">
      <dgm:prSet presAssocID="{00A4FB25-7EC1-4235-BD9E-DB83D55064C5}" presName="connector2" presStyleLbl="sibTrans2D1" presStyleIdx="1" presStyleCnt="3"/>
      <dgm:spPr/>
    </dgm:pt>
    <dgm:pt modelId="{4E7F8FC5-D9AE-4E5F-8D93-5FD08CDAA860}" type="pres">
      <dgm:prSet presAssocID="{DEDC7F91-AC6D-455D-8266-4B193191DD93}" presName="connector3" presStyleLbl="sibTrans2D1" presStyleIdx="2" presStyleCnt="3"/>
      <dgm:spPr/>
    </dgm:pt>
  </dgm:ptLst>
  <dgm:cxnLst>
    <dgm:cxn modelId="{9266BA3D-E946-4098-A5FA-A2EFDC59962A}" srcId="{FFAC0583-A2F7-476A-9987-956C03F14DA3}" destId="{730E275B-D0DB-4B9F-8480-A058C1180B79}" srcOrd="0" destOrd="0" parTransId="{495B7D52-3BD4-4621-92EA-F507263BF17C}" sibTransId="{1E2FE286-7698-4D23-820A-C00326E933D9}"/>
    <dgm:cxn modelId="{34F36501-004B-46D8-92FD-D12AD95C4715}" type="presOf" srcId="{730E275B-D0DB-4B9F-8480-A058C1180B79}" destId="{62C2C9D4-4805-4D29-9FE2-B886F77BD03A}" srcOrd="2" destOrd="0" presId="urn:microsoft.com/office/officeart/2005/8/layout/gear1"/>
    <dgm:cxn modelId="{29AFD9A4-3A8C-4BBC-914C-8799073BC00A}" type="presOf" srcId="{DEDC7F91-AC6D-455D-8266-4B193191DD93}" destId="{4E7F8FC5-D9AE-4E5F-8D93-5FD08CDAA860}" srcOrd="0" destOrd="0" presId="urn:microsoft.com/office/officeart/2005/8/layout/gear1"/>
    <dgm:cxn modelId="{2B4D853E-9FB0-473F-8FE9-C79A2AF7895E}" type="presOf" srcId="{00A4FB25-7EC1-4235-BD9E-DB83D55064C5}" destId="{7BCDCDDE-ABF3-409B-970F-78F97C55880E}" srcOrd="0" destOrd="0" presId="urn:microsoft.com/office/officeart/2005/8/layout/gear1"/>
    <dgm:cxn modelId="{38A67EE4-5E05-4252-BC23-5C3A28C53396}" type="presOf" srcId="{730E275B-D0DB-4B9F-8480-A058C1180B79}" destId="{61C6FC0E-C1D9-40E7-9657-E5B2995BB2D8}" srcOrd="0" destOrd="0" presId="urn:microsoft.com/office/officeart/2005/8/layout/gear1"/>
    <dgm:cxn modelId="{AA79CDE8-4366-4C11-B020-46EBC927B180}" type="presOf" srcId="{DC1F2207-2AF1-4EA6-B548-5D9C652A1571}" destId="{D4CBD60D-479D-44D4-9F0E-F39502E3E212}" srcOrd="1" destOrd="0" presId="urn:microsoft.com/office/officeart/2005/8/layout/gear1"/>
    <dgm:cxn modelId="{63B6E03F-A6A6-4858-9647-56B02106B4F5}" srcId="{FFAC0583-A2F7-476A-9987-956C03F14DA3}" destId="{DC1F2207-2AF1-4EA6-B548-5D9C652A1571}" srcOrd="1" destOrd="0" parTransId="{F5595BA6-8E0D-43E6-8324-ABD07F7CBA2F}" sibTransId="{00A4FB25-7EC1-4235-BD9E-DB83D55064C5}"/>
    <dgm:cxn modelId="{1555B2FD-F36F-4059-9AFD-94D6DC8DE8D5}" type="presOf" srcId="{DC1F2207-2AF1-4EA6-B548-5D9C652A1571}" destId="{1A0A5B65-DDD4-403F-84AB-D31493377396}" srcOrd="0" destOrd="0" presId="urn:microsoft.com/office/officeart/2005/8/layout/gear1"/>
    <dgm:cxn modelId="{A906F9B1-0304-443E-9E59-F9CAC907E839}" type="presOf" srcId="{1E2FE286-7698-4D23-820A-C00326E933D9}" destId="{D1D4FD81-4C78-44CF-AD4C-39FB0890444A}" srcOrd="0" destOrd="0" presId="urn:microsoft.com/office/officeart/2005/8/layout/gear1"/>
    <dgm:cxn modelId="{9E0E691E-00C1-4852-92FF-3501E83C73A5}" type="presOf" srcId="{73268A29-4BD0-43F3-AF40-D95AE72D376A}" destId="{AD4454B8-3579-43A1-AD53-95BA2AD04B2A}" srcOrd="1" destOrd="0" presId="urn:microsoft.com/office/officeart/2005/8/layout/gear1"/>
    <dgm:cxn modelId="{ABB8FE0B-1756-4D91-B665-8449B5CE7992}" type="presOf" srcId="{730E275B-D0DB-4B9F-8480-A058C1180B79}" destId="{F87E6A6B-AC37-4DFA-B7EA-7EAA0A6A4C85}" srcOrd="1" destOrd="0" presId="urn:microsoft.com/office/officeart/2005/8/layout/gear1"/>
    <dgm:cxn modelId="{F1C94A91-C683-440B-A744-F9A2AF671E48}" type="presOf" srcId="{73268A29-4BD0-43F3-AF40-D95AE72D376A}" destId="{07ECD42C-8E77-4CEB-A341-BAC90736CAB1}" srcOrd="0" destOrd="0" presId="urn:microsoft.com/office/officeart/2005/8/layout/gear1"/>
    <dgm:cxn modelId="{0B41758C-DAC3-4A71-A62B-D4A06B106AD4}" type="presOf" srcId="{FFAC0583-A2F7-476A-9987-956C03F14DA3}" destId="{F4B6C8FF-1B5F-45CD-A8A6-387116B3B833}" srcOrd="0" destOrd="0" presId="urn:microsoft.com/office/officeart/2005/8/layout/gear1"/>
    <dgm:cxn modelId="{E0815B22-1890-4284-8B82-01BC4980EF38}" type="presOf" srcId="{DC1F2207-2AF1-4EA6-B548-5D9C652A1571}" destId="{BC553E32-438A-4B85-9B0A-DA553DE3EA10}" srcOrd="2" destOrd="0" presId="urn:microsoft.com/office/officeart/2005/8/layout/gear1"/>
    <dgm:cxn modelId="{9944A1F1-6D6F-42DB-A401-D6C210667BDD}" srcId="{FFAC0583-A2F7-476A-9987-956C03F14DA3}" destId="{73268A29-4BD0-43F3-AF40-D95AE72D376A}" srcOrd="2" destOrd="0" parTransId="{D7E1562C-5A3E-4E2D-995F-EA651101AA9F}" sibTransId="{DEDC7F91-AC6D-455D-8266-4B193191DD93}"/>
    <dgm:cxn modelId="{651A9B43-F85F-46E9-AB19-07C7AA34CD75}" type="presOf" srcId="{73268A29-4BD0-43F3-AF40-D95AE72D376A}" destId="{F74C1D5C-4C95-4A48-AD81-7FD87ABFA637}" srcOrd="3" destOrd="0" presId="urn:microsoft.com/office/officeart/2005/8/layout/gear1"/>
    <dgm:cxn modelId="{AB637A61-5B97-414C-A648-D32F1D1964CD}" type="presOf" srcId="{73268A29-4BD0-43F3-AF40-D95AE72D376A}" destId="{818A53C5-1857-44AC-9496-24157731B8B9}" srcOrd="2" destOrd="0" presId="urn:microsoft.com/office/officeart/2005/8/layout/gear1"/>
    <dgm:cxn modelId="{4B4C0404-ECDB-4C07-B385-1811F547297E}" type="presParOf" srcId="{F4B6C8FF-1B5F-45CD-A8A6-387116B3B833}" destId="{61C6FC0E-C1D9-40E7-9657-E5B2995BB2D8}" srcOrd="0" destOrd="0" presId="urn:microsoft.com/office/officeart/2005/8/layout/gear1"/>
    <dgm:cxn modelId="{3A7AE06F-856E-4869-AEC5-26C87DCB19C1}" type="presParOf" srcId="{F4B6C8FF-1B5F-45CD-A8A6-387116B3B833}" destId="{F87E6A6B-AC37-4DFA-B7EA-7EAA0A6A4C85}" srcOrd="1" destOrd="0" presId="urn:microsoft.com/office/officeart/2005/8/layout/gear1"/>
    <dgm:cxn modelId="{B7C20D0B-AE08-4D2A-99B3-E5CE29C1D637}" type="presParOf" srcId="{F4B6C8FF-1B5F-45CD-A8A6-387116B3B833}" destId="{62C2C9D4-4805-4D29-9FE2-B886F77BD03A}" srcOrd="2" destOrd="0" presId="urn:microsoft.com/office/officeart/2005/8/layout/gear1"/>
    <dgm:cxn modelId="{898768D8-402B-4612-B441-0B19F83F12A3}" type="presParOf" srcId="{F4B6C8FF-1B5F-45CD-A8A6-387116B3B833}" destId="{1A0A5B65-DDD4-403F-84AB-D31493377396}" srcOrd="3" destOrd="0" presId="urn:microsoft.com/office/officeart/2005/8/layout/gear1"/>
    <dgm:cxn modelId="{D5A293C9-B5E8-4C99-84E1-54F6B560B9A1}" type="presParOf" srcId="{F4B6C8FF-1B5F-45CD-A8A6-387116B3B833}" destId="{D4CBD60D-479D-44D4-9F0E-F39502E3E212}" srcOrd="4" destOrd="0" presId="urn:microsoft.com/office/officeart/2005/8/layout/gear1"/>
    <dgm:cxn modelId="{83935B4C-AABA-439E-8656-AFD629FAEBBB}" type="presParOf" srcId="{F4B6C8FF-1B5F-45CD-A8A6-387116B3B833}" destId="{BC553E32-438A-4B85-9B0A-DA553DE3EA10}" srcOrd="5" destOrd="0" presId="urn:microsoft.com/office/officeart/2005/8/layout/gear1"/>
    <dgm:cxn modelId="{E6273FA4-8C0D-4CB9-9266-D0A50D176D7F}" type="presParOf" srcId="{F4B6C8FF-1B5F-45CD-A8A6-387116B3B833}" destId="{07ECD42C-8E77-4CEB-A341-BAC90736CAB1}" srcOrd="6" destOrd="0" presId="urn:microsoft.com/office/officeart/2005/8/layout/gear1"/>
    <dgm:cxn modelId="{8CB7E486-0321-41C3-9843-47AF59C19142}" type="presParOf" srcId="{F4B6C8FF-1B5F-45CD-A8A6-387116B3B833}" destId="{AD4454B8-3579-43A1-AD53-95BA2AD04B2A}" srcOrd="7" destOrd="0" presId="urn:microsoft.com/office/officeart/2005/8/layout/gear1"/>
    <dgm:cxn modelId="{B12F1933-B3D7-48B7-A3E9-E1470F81AB16}" type="presParOf" srcId="{F4B6C8FF-1B5F-45CD-A8A6-387116B3B833}" destId="{818A53C5-1857-44AC-9496-24157731B8B9}" srcOrd="8" destOrd="0" presId="urn:microsoft.com/office/officeart/2005/8/layout/gear1"/>
    <dgm:cxn modelId="{244C18D7-2EE4-49A9-B4AB-ACE44C85BB38}" type="presParOf" srcId="{F4B6C8FF-1B5F-45CD-A8A6-387116B3B833}" destId="{F74C1D5C-4C95-4A48-AD81-7FD87ABFA637}" srcOrd="9" destOrd="0" presId="urn:microsoft.com/office/officeart/2005/8/layout/gear1"/>
    <dgm:cxn modelId="{BED87234-40DF-4ABC-9970-4B08D55171D1}" type="presParOf" srcId="{F4B6C8FF-1B5F-45CD-A8A6-387116B3B833}" destId="{D1D4FD81-4C78-44CF-AD4C-39FB0890444A}" srcOrd="10" destOrd="0" presId="urn:microsoft.com/office/officeart/2005/8/layout/gear1"/>
    <dgm:cxn modelId="{A9E25E7E-52DF-49AA-AB8F-0C0327F01295}" type="presParOf" srcId="{F4B6C8FF-1B5F-45CD-A8A6-387116B3B833}" destId="{7BCDCDDE-ABF3-409B-970F-78F97C55880E}" srcOrd="11" destOrd="0" presId="urn:microsoft.com/office/officeart/2005/8/layout/gear1"/>
    <dgm:cxn modelId="{BAF78A66-B189-45E7-AA9F-0878EBDE8920}" type="presParOf" srcId="{F4B6C8FF-1B5F-45CD-A8A6-387116B3B833}" destId="{4E7F8FC5-D9AE-4E5F-8D93-5FD08CDAA86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768C9-4D7F-4B15-B3E4-AB8682220C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10921F1-6368-4742-90C8-9D90952210FC}">
      <dgm:prSet phldrT="[Texto]"/>
      <dgm:spPr/>
      <dgm:t>
        <a:bodyPr/>
        <a:lstStyle/>
        <a:p>
          <a:r>
            <a:rPr lang="es-MX" dirty="0" smtClean="0"/>
            <a:t>Unidad de cuenta. </a:t>
          </a:r>
          <a:endParaRPr lang="es-MX" dirty="0"/>
        </a:p>
      </dgm:t>
    </dgm:pt>
    <dgm:pt modelId="{BDD0DE24-46AF-4FDD-B065-A4202E2C40E2}" type="parTrans" cxnId="{3D2ECCF3-5FF6-4848-8625-2C723EF9B68B}">
      <dgm:prSet/>
      <dgm:spPr/>
      <dgm:t>
        <a:bodyPr/>
        <a:lstStyle/>
        <a:p>
          <a:endParaRPr lang="es-MX"/>
        </a:p>
      </dgm:t>
    </dgm:pt>
    <dgm:pt modelId="{985C0678-2621-4294-97DB-CCCF4BECA842}" type="sibTrans" cxnId="{3D2ECCF3-5FF6-4848-8625-2C723EF9B68B}">
      <dgm:prSet/>
      <dgm:spPr/>
      <dgm:t>
        <a:bodyPr/>
        <a:lstStyle/>
        <a:p>
          <a:endParaRPr lang="es-MX"/>
        </a:p>
      </dgm:t>
    </dgm:pt>
    <dgm:pt modelId="{F8B2BA60-5BE1-4F16-BC5C-FA581D43840A}">
      <dgm:prSet phldrT="[Texto]"/>
      <dgm:spPr/>
      <dgm:t>
        <a:bodyPr/>
        <a:lstStyle/>
        <a:p>
          <a:r>
            <a:rPr lang="es-MX" dirty="0" smtClean="0"/>
            <a:t>Reserva de valor en el tiempo</a:t>
          </a:r>
          <a:endParaRPr lang="es-MX" dirty="0"/>
        </a:p>
      </dgm:t>
    </dgm:pt>
    <dgm:pt modelId="{76E223B7-D6C7-4F90-8B6F-B8A4F7E0BB0A}" type="parTrans" cxnId="{8145EC4D-847B-4EC6-8511-BDBDEA79A734}">
      <dgm:prSet/>
      <dgm:spPr/>
      <dgm:t>
        <a:bodyPr/>
        <a:lstStyle/>
        <a:p>
          <a:endParaRPr lang="es-MX"/>
        </a:p>
      </dgm:t>
    </dgm:pt>
    <dgm:pt modelId="{83BAD800-8CAB-49AE-8686-4C257A434C2A}" type="sibTrans" cxnId="{8145EC4D-847B-4EC6-8511-BDBDEA79A734}">
      <dgm:prSet/>
      <dgm:spPr/>
      <dgm:t>
        <a:bodyPr/>
        <a:lstStyle/>
        <a:p>
          <a:endParaRPr lang="es-MX"/>
        </a:p>
      </dgm:t>
    </dgm:pt>
    <dgm:pt modelId="{3816786C-C085-4CF5-BDBE-599AF8A02805}">
      <dgm:prSet phldrT="[Texto]"/>
      <dgm:spPr/>
      <dgm:t>
        <a:bodyPr/>
        <a:lstStyle/>
        <a:p>
          <a:r>
            <a:rPr lang="es-MX" dirty="0" smtClean="0"/>
            <a:t>Medida de valor. </a:t>
          </a:r>
          <a:endParaRPr lang="es-MX" dirty="0"/>
        </a:p>
      </dgm:t>
    </dgm:pt>
    <dgm:pt modelId="{A8FC6F82-6A98-4F17-B2B4-607542E3D200}" type="parTrans" cxnId="{044CF87C-9DC2-4EBE-BD23-83320E27DABF}">
      <dgm:prSet/>
      <dgm:spPr/>
      <dgm:t>
        <a:bodyPr/>
        <a:lstStyle/>
        <a:p>
          <a:endParaRPr lang="es-MX"/>
        </a:p>
      </dgm:t>
    </dgm:pt>
    <dgm:pt modelId="{A5D27FE2-1B57-4F66-9DC3-920CF22B19D2}" type="sibTrans" cxnId="{044CF87C-9DC2-4EBE-BD23-83320E27DABF}">
      <dgm:prSet/>
      <dgm:spPr/>
      <dgm:t>
        <a:bodyPr/>
        <a:lstStyle/>
        <a:p>
          <a:endParaRPr lang="es-MX"/>
        </a:p>
      </dgm:t>
    </dgm:pt>
    <dgm:pt modelId="{C845C332-0DB5-4633-90EB-687EF66561FC}">
      <dgm:prSet phldrT="[Texto]"/>
      <dgm:spPr/>
      <dgm:t>
        <a:bodyPr/>
        <a:lstStyle/>
        <a:p>
          <a:r>
            <a:rPr lang="es-MX" smtClean="0"/>
            <a:t>Medio de circulación y de pago. </a:t>
          </a:r>
          <a:endParaRPr lang="es-MX" dirty="0"/>
        </a:p>
      </dgm:t>
    </dgm:pt>
    <dgm:pt modelId="{3C87A060-0467-4268-9E14-FB3A6AF080CD}" type="parTrans" cxnId="{3E404F34-350A-4B8F-BC1B-DB4CA2765444}">
      <dgm:prSet/>
      <dgm:spPr/>
      <dgm:t>
        <a:bodyPr/>
        <a:lstStyle/>
        <a:p>
          <a:endParaRPr lang="es-MX"/>
        </a:p>
      </dgm:t>
    </dgm:pt>
    <dgm:pt modelId="{F423178D-B3DA-47EE-BB6E-598C07B0D172}" type="sibTrans" cxnId="{3E404F34-350A-4B8F-BC1B-DB4CA2765444}">
      <dgm:prSet/>
      <dgm:spPr/>
      <dgm:t>
        <a:bodyPr/>
        <a:lstStyle/>
        <a:p>
          <a:endParaRPr lang="es-MX"/>
        </a:p>
      </dgm:t>
    </dgm:pt>
    <dgm:pt modelId="{F596244C-DAD1-45E9-ABC1-3430D75CEE6F}" type="pres">
      <dgm:prSet presAssocID="{C2F768C9-4D7F-4B15-B3E4-AB8682220C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96F83F0-3ACF-4A42-9EB1-D42A5A3497CA}" type="pres">
      <dgm:prSet presAssocID="{E10921F1-6368-4742-90C8-9D90952210FC}" presName="parentLin" presStyleCnt="0"/>
      <dgm:spPr/>
    </dgm:pt>
    <dgm:pt modelId="{807B4A8A-FDA1-4C51-BF2A-D77D2FDE9DA7}" type="pres">
      <dgm:prSet presAssocID="{E10921F1-6368-4742-90C8-9D90952210FC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D76701FC-9009-4165-9F45-59E98DF7F6AF}" type="pres">
      <dgm:prSet presAssocID="{E10921F1-6368-4742-90C8-9D90952210F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8001B8-027D-4519-BEB8-83ECFD6BD468}" type="pres">
      <dgm:prSet presAssocID="{E10921F1-6368-4742-90C8-9D90952210FC}" presName="negativeSpace" presStyleCnt="0"/>
      <dgm:spPr/>
    </dgm:pt>
    <dgm:pt modelId="{1C6E97DD-95A0-4933-B446-5CB8BED759F1}" type="pres">
      <dgm:prSet presAssocID="{E10921F1-6368-4742-90C8-9D90952210FC}" presName="childText" presStyleLbl="conFgAcc1" presStyleIdx="0" presStyleCnt="4">
        <dgm:presLayoutVars>
          <dgm:bulletEnabled val="1"/>
        </dgm:presLayoutVars>
      </dgm:prSet>
      <dgm:spPr/>
    </dgm:pt>
    <dgm:pt modelId="{DEB69565-FCF1-480D-A725-02BFE3638388}" type="pres">
      <dgm:prSet presAssocID="{985C0678-2621-4294-97DB-CCCF4BECA842}" presName="spaceBetweenRectangles" presStyleCnt="0"/>
      <dgm:spPr/>
    </dgm:pt>
    <dgm:pt modelId="{178C841E-4D15-4480-99CD-D827AF6B8472}" type="pres">
      <dgm:prSet presAssocID="{3816786C-C085-4CF5-BDBE-599AF8A02805}" presName="parentLin" presStyleCnt="0"/>
      <dgm:spPr/>
    </dgm:pt>
    <dgm:pt modelId="{CC5C9082-ABED-4B8D-9884-2DF65C46DE16}" type="pres">
      <dgm:prSet presAssocID="{3816786C-C085-4CF5-BDBE-599AF8A02805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46DA1AF3-BE12-44B3-AFE9-81DC447ECF90}" type="pres">
      <dgm:prSet presAssocID="{3816786C-C085-4CF5-BDBE-599AF8A0280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9453A1-CCAC-4582-AECA-0097D9060767}" type="pres">
      <dgm:prSet presAssocID="{3816786C-C085-4CF5-BDBE-599AF8A02805}" presName="negativeSpace" presStyleCnt="0"/>
      <dgm:spPr/>
    </dgm:pt>
    <dgm:pt modelId="{ECEA920D-D91C-4261-BAE6-4DDFCAC36B15}" type="pres">
      <dgm:prSet presAssocID="{3816786C-C085-4CF5-BDBE-599AF8A02805}" presName="childText" presStyleLbl="conFgAcc1" presStyleIdx="1" presStyleCnt="4">
        <dgm:presLayoutVars>
          <dgm:bulletEnabled val="1"/>
        </dgm:presLayoutVars>
      </dgm:prSet>
      <dgm:spPr/>
    </dgm:pt>
    <dgm:pt modelId="{2A1B87A2-44E8-4073-934D-5DBBB5229522}" type="pres">
      <dgm:prSet presAssocID="{A5D27FE2-1B57-4F66-9DC3-920CF22B19D2}" presName="spaceBetweenRectangles" presStyleCnt="0"/>
      <dgm:spPr/>
    </dgm:pt>
    <dgm:pt modelId="{D247A040-709A-4F0C-86AF-BDBEB9436C29}" type="pres">
      <dgm:prSet presAssocID="{C845C332-0DB5-4633-90EB-687EF66561FC}" presName="parentLin" presStyleCnt="0"/>
      <dgm:spPr/>
    </dgm:pt>
    <dgm:pt modelId="{B2CFCD6E-0F1E-4CA3-9997-D4915B5B020A}" type="pres">
      <dgm:prSet presAssocID="{C845C332-0DB5-4633-90EB-687EF66561FC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3EF020A3-D0B6-41BC-8582-D7D9A45E7370}" type="pres">
      <dgm:prSet presAssocID="{C845C332-0DB5-4633-90EB-687EF66561F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DD9036-0415-4857-BD6F-F6D6A3BE385F}" type="pres">
      <dgm:prSet presAssocID="{C845C332-0DB5-4633-90EB-687EF66561FC}" presName="negativeSpace" presStyleCnt="0"/>
      <dgm:spPr/>
    </dgm:pt>
    <dgm:pt modelId="{DC1AB17F-D0FB-4890-90D9-34B648B8B396}" type="pres">
      <dgm:prSet presAssocID="{C845C332-0DB5-4633-90EB-687EF66561FC}" presName="childText" presStyleLbl="conFgAcc1" presStyleIdx="2" presStyleCnt="4">
        <dgm:presLayoutVars>
          <dgm:bulletEnabled val="1"/>
        </dgm:presLayoutVars>
      </dgm:prSet>
      <dgm:spPr/>
    </dgm:pt>
    <dgm:pt modelId="{B77D6DAE-A957-4F4F-96D4-460C17CE6670}" type="pres">
      <dgm:prSet presAssocID="{F423178D-B3DA-47EE-BB6E-598C07B0D172}" presName="spaceBetweenRectangles" presStyleCnt="0"/>
      <dgm:spPr/>
    </dgm:pt>
    <dgm:pt modelId="{DEF345D4-8C7E-435D-9BC7-7203DCFC0AFA}" type="pres">
      <dgm:prSet presAssocID="{F8B2BA60-5BE1-4F16-BC5C-FA581D43840A}" presName="parentLin" presStyleCnt="0"/>
      <dgm:spPr/>
    </dgm:pt>
    <dgm:pt modelId="{59CEC8DC-EE0A-498A-9851-1AB5416C990B}" type="pres">
      <dgm:prSet presAssocID="{F8B2BA60-5BE1-4F16-BC5C-FA581D43840A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7B9BE59A-43DC-4635-9571-023A1DD7017F}" type="pres">
      <dgm:prSet presAssocID="{F8B2BA60-5BE1-4F16-BC5C-FA581D43840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1E18D2-00F1-4242-A455-77C2F0341FD0}" type="pres">
      <dgm:prSet presAssocID="{F8B2BA60-5BE1-4F16-BC5C-FA581D43840A}" presName="negativeSpace" presStyleCnt="0"/>
      <dgm:spPr/>
    </dgm:pt>
    <dgm:pt modelId="{7FC5FB2A-F101-4D3D-8345-30F7D07A767C}" type="pres">
      <dgm:prSet presAssocID="{F8B2BA60-5BE1-4F16-BC5C-FA581D43840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D2ECCF3-5FF6-4848-8625-2C723EF9B68B}" srcId="{C2F768C9-4D7F-4B15-B3E4-AB8682220CCC}" destId="{E10921F1-6368-4742-90C8-9D90952210FC}" srcOrd="0" destOrd="0" parTransId="{BDD0DE24-46AF-4FDD-B065-A4202E2C40E2}" sibTransId="{985C0678-2621-4294-97DB-CCCF4BECA842}"/>
    <dgm:cxn modelId="{8145EC4D-847B-4EC6-8511-BDBDEA79A734}" srcId="{C2F768C9-4D7F-4B15-B3E4-AB8682220CCC}" destId="{F8B2BA60-5BE1-4F16-BC5C-FA581D43840A}" srcOrd="3" destOrd="0" parTransId="{76E223B7-D6C7-4F90-8B6F-B8A4F7E0BB0A}" sibTransId="{83BAD800-8CAB-49AE-8686-4C257A434C2A}"/>
    <dgm:cxn modelId="{77F9A703-B490-4AF0-A823-60338FA8FCFE}" type="presOf" srcId="{C2F768C9-4D7F-4B15-B3E4-AB8682220CCC}" destId="{F596244C-DAD1-45E9-ABC1-3430D75CEE6F}" srcOrd="0" destOrd="0" presId="urn:microsoft.com/office/officeart/2005/8/layout/list1"/>
    <dgm:cxn modelId="{4C5376B6-44DB-40A7-85DD-7985881B7B59}" type="presOf" srcId="{E10921F1-6368-4742-90C8-9D90952210FC}" destId="{807B4A8A-FDA1-4C51-BF2A-D77D2FDE9DA7}" srcOrd="0" destOrd="0" presId="urn:microsoft.com/office/officeart/2005/8/layout/list1"/>
    <dgm:cxn modelId="{33BFE751-128B-433E-861F-BFDEA4DECBB7}" type="presOf" srcId="{C845C332-0DB5-4633-90EB-687EF66561FC}" destId="{3EF020A3-D0B6-41BC-8582-D7D9A45E7370}" srcOrd="1" destOrd="0" presId="urn:microsoft.com/office/officeart/2005/8/layout/list1"/>
    <dgm:cxn modelId="{2702EE1A-C875-4754-884D-997158EF67A3}" type="presOf" srcId="{E10921F1-6368-4742-90C8-9D90952210FC}" destId="{D76701FC-9009-4165-9F45-59E98DF7F6AF}" srcOrd="1" destOrd="0" presId="urn:microsoft.com/office/officeart/2005/8/layout/list1"/>
    <dgm:cxn modelId="{165896BE-48CB-402E-961A-B6B4F48F0FAA}" type="presOf" srcId="{3816786C-C085-4CF5-BDBE-599AF8A02805}" destId="{CC5C9082-ABED-4B8D-9884-2DF65C46DE16}" srcOrd="0" destOrd="0" presId="urn:microsoft.com/office/officeart/2005/8/layout/list1"/>
    <dgm:cxn modelId="{044CF87C-9DC2-4EBE-BD23-83320E27DABF}" srcId="{C2F768C9-4D7F-4B15-B3E4-AB8682220CCC}" destId="{3816786C-C085-4CF5-BDBE-599AF8A02805}" srcOrd="1" destOrd="0" parTransId="{A8FC6F82-6A98-4F17-B2B4-607542E3D200}" sibTransId="{A5D27FE2-1B57-4F66-9DC3-920CF22B19D2}"/>
    <dgm:cxn modelId="{0DE31759-B932-41E4-854A-2C1D3FD92F69}" type="presOf" srcId="{3816786C-C085-4CF5-BDBE-599AF8A02805}" destId="{46DA1AF3-BE12-44B3-AFE9-81DC447ECF90}" srcOrd="1" destOrd="0" presId="urn:microsoft.com/office/officeart/2005/8/layout/list1"/>
    <dgm:cxn modelId="{1E39962A-9D25-4386-A68E-22D5667882DA}" type="presOf" srcId="{C845C332-0DB5-4633-90EB-687EF66561FC}" destId="{B2CFCD6E-0F1E-4CA3-9997-D4915B5B020A}" srcOrd="0" destOrd="0" presId="urn:microsoft.com/office/officeart/2005/8/layout/list1"/>
    <dgm:cxn modelId="{0512D581-CB9F-4766-9EAE-3422CBA6E690}" type="presOf" srcId="{F8B2BA60-5BE1-4F16-BC5C-FA581D43840A}" destId="{7B9BE59A-43DC-4635-9571-023A1DD7017F}" srcOrd="1" destOrd="0" presId="urn:microsoft.com/office/officeart/2005/8/layout/list1"/>
    <dgm:cxn modelId="{013483E5-C291-448A-97DD-1F95C92DDAA4}" type="presOf" srcId="{F8B2BA60-5BE1-4F16-BC5C-FA581D43840A}" destId="{59CEC8DC-EE0A-498A-9851-1AB5416C990B}" srcOrd="0" destOrd="0" presId="urn:microsoft.com/office/officeart/2005/8/layout/list1"/>
    <dgm:cxn modelId="{3E404F34-350A-4B8F-BC1B-DB4CA2765444}" srcId="{C2F768C9-4D7F-4B15-B3E4-AB8682220CCC}" destId="{C845C332-0DB5-4633-90EB-687EF66561FC}" srcOrd="2" destOrd="0" parTransId="{3C87A060-0467-4268-9E14-FB3A6AF080CD}" sibTransId="{F423178D-B3DA-47EE-BB6E-598C07B0D172}"/>
    <dgm:cxn modelId="{8CD9CF05-B39F-4B16-BA33-76F9A8F6BEB3}" type="presParOf" srcId="{F596244C-DAD1-45E9-ABC1-3430D75CEE6F}" destId="{C96F83F0-3ACF-4A42-9EB1-D42A5A3497CA}" srcOrd="0" destOrd="0" presId="urn:microsoft.com/office/officeart/2005/8/layout/list1"/>
    <dgm:cxn modelId="{343243B4-E192-45F7-9724-32B535234CB0}" type="presParOf" srcId="{C96F83F0-3ACF-4A42-9EB1-D42A5A3497CA}" destId="{807B4A8A-FDA1-4C51-BF2A-D77D2FDE9DA7}" srcOrd="0" destOrd="0" presId="urn:microsoft.com/office/officeart/2005/8/layout/list1"/>
    <dgm:cxn modelId="{2EB189C3-80FA-40CE-93A4-2BC8354A1375}" type="presParOf" srcId="{C96F83F0-3ACF-4A42-9EB1-D42A5A3497CA}" destId="{D76701FC-9009-4165-9F45-59E98DF7F6AF}" srcOrd="1" destOrd="0" presId="urn:microsoft.com/office/officeart/2005/8/layout/list1"/>
    <dgm:cxn modelId="{541F9228-F5F1-4E3B-A7FC-930525B1B073}" type="presParOf" srcId="{F596244C-DAD1-45E9-ABC1-3430D75CEE6F}" destId="{518001B8-027D-4519-BEB8-83ECFD6BD468}" srcOrd="1" destOrd="0" presId="urn:microsoft.com/office/officeart/2005/8/layout/list1"/>
    <dgm:cxn modelId="{64BEA70F-7746-44DF-A316-9E8481CDDFED}" type="presParOf" srcId="{F596244C-DAD1-45E9-ABC1-3430D75CEE6F}" destId="{1C6E97DD-95A0-4933-B446-5CB8BED759F1}" srcOrd="2" destOrd="0" presId="urn:microsoft.com/office/officeart/2005/8/layout/list1"/>
    <dgm:cxn modelId="{7F12C015-ED48-4762-B0FE-0A71DC620F3E}" type="presParOf" srcId="{F596244C-DAD1-45E9-ABC1-3430D75CEE6F}" destId="{DEB69565-FCF1-480D-A725-02BFE3638388}" srcOrd="3" destOrd="0" presId="urn:microsoft.com/office/officeart/2005/8/layout/list1"/>
    <dgm:cxn modelId="{CCF6EAE2-CE73-4800-99D5-9AC21472EE24}" type="presParOf" srcId="{F596244C-DAD1-45E9-ABC1-3430D75CEE6F}" destId="{178C841E-4D15-4480-99CD-D827AF6B8472}" srcOrd="4" destOrd="0" presId="urn:microsoft.com/office/officeart/2005/8/layout/list1"/>
    <dgm:cxn modelId="{146D7D3E-9A33-4BE2-8F20-D25A7B913A44}" type="presParOf" srcId="{178C841E-4D15-4480-99CD-D827AF6B8472}" destId="{CC5C9082-ABED-4B8D-9884-2DF65C46DE16}" srcOrd="0" destOrd="0" presId="urn:microsoft.com/office/officeart/2005/8/layout/list1"/>
    <dgm:cxn modelId="{13117E70-BDFC-48F3-89E7-A509A7BD4067}" type="presParOf" srcId="{178C841E-4D15-4480-99CD-D827AF6B8472}" destId="{46DA1AF3-BE12-44B3-AFE9-81DC447ECF90}" srcOrd="1" destOrd="0" presId="urn:microsoft.com/office/officeart/2005/8/layout/list1"/>
    <dgm:cxn modelId="{A805E661-2C7B-4797-986A-CD60C92F2B61}" type="presParOf" srcId="{F596244C-DAD1-45E9-ABC1-3430D75CEE6F}" destId="{7F9453A1-CCAC-4582-AECA-0097D9060767}" srcOrd="5" destOrd="0" presId="urn:microsoft.com/office/officeart/2005/8/layout/list1"/>
    <dgm:cxn modelId="{553220AE-512F-4B26-A31D-DDBFBF541E84}" type="presParOf" srcId="{F596244C-DAD1-45E9-ABC1-3430D75CEE6F}" destId="{ECEA920D-D91C-4261-BAE6-4DDFCAC36B15}" srcOrd="6" destOrd="0" presId="urn:microsoft.com/office/officeart/2005/8/layout/list1"/>
    <dgm:cxn modelId="{DAFF971D-92B6-43AB-A2A8-1A7B83A687F3}" type="presParOf" srcId="{F596244C-DAD1-45E9-ABC1-3430D75CEE6F}" destId="{2A1B87A2-44E8-4073-934D-5DBBB5229522}" srcOrd="7" destOrd="0" presId="urn:microsoft.com/office/officeart/2005/8/layout/list1"/>
    <dgm:cxn modelId="{F75AE27F-67A3-48B9-BF4B-7E6F2BA39028}" type="presParOf" srcId="{F596244C-DAD1-45E9-ABC1-3430D75CEE6F}" destId="{D247A040-709A-4F0C-86AF-BDBEB9436C29}" srcOrd="8" destOrd="0" presId="urn:microsoft.com/office/officeart/2005/8/layout/list1"/>
    <dgm:cxn modelId="{3B7A8256-5256-4BA9-BBBB-FAD15B162802}" type="presParOf" srcId="{D247A040-709A-4F0C-86AF-BDBEB9436C29}" destId="{B2CFCD6E-0F1E-4CA3-9997-D4915B5B020A}" srcOrd="0" destOrd="0" presId="urn:microsoft.com/office/officeart/2005/8/layout/list1"/>
    <dgm:cxn modelId="{66A08406-9C4F-44FF-ABFC-B2344826CD56}" type="presParOf" srcId="{D247A040-709A-4F0C-86AF-BDBEB9436C29}" destId="{3EF020A3-D0B6-41BC-8582-D7D9A45E7370}" srcOrd="1" destOrd="0" presId="urn:microsoft.com/office/officeart/2005/8/layout/list1"/>
    <dgm:cxn modelId="{3D4C7D24-8B0E-4B56-B233-A89BC23952F2}" type="presParOf" srcId="{F596244C-DAD1-45E9-ABC1-3430D75CEE6F}" destId="{77DD9036-0415-4857-BD6F-F6D6A3BE385F}" srcOrd="9" destOrd="0" presId="urn:microsoft.com/office/officeart/2005/8/layout/list1"/>
    <dgm:cxn modelId="{065F7148-FD43-47C3-AA2C-45A9B89C6A05}" type="presParOf" srcId="{F596244C-DAD1-45E9-ABC1-3430D75CEE6F}" destId="{DC1AB17F-D0FB-4890-90D9-34B648B8B396}" srcOrd="10" destOrd="0" presId="urn:microsoft.com/office/officeart/2005/8/layout/list1"/>
    <dgm:cxn modelId="{0EA834E2-A147-43D4-AF7E-F38CC57A62F7}" type="presParOf" srcId="{F596244C-DAD1-45E9-ABC1-3430D75CEE6F}" destId="{B77D6DAE-A957-4F4F-96D4-460C17CE6670}" srcOrd="11" destOrd="0" presId="urn:microsoft.com/office/officeart/2005/8/layout/list1"/>
    <dgm:cxn modelId="{45A39629-FB73-4B04-8741-7EB0BD984C7E}" type="presParOf" srcId="{F596244C-DAD1-45E9-ABC1-3430D75CEE6F}" destId="{DEF345D4-8C7E-435D-9BC7-7203DCFC0AFA}" srcOrd="12" destOrd="0" presId="urn:microsoft.com/office/officeart/2005/8/layout/list1"/>
    <dgm:cxn modelId="{9C70738D-7067-49BE-B13F-E9C3EDF5FCA8}" type="presParOf" srcId="{DEF345D4-8C7E-435D-9BC7-7203DCFC0AFA}" destId="{59CEC8DC-EE0A-498A-9851-1AB5416C990B}" srcOrd="0" destOrd="0" presId="urn:microsoft.com/office/officeart/2005/8/layout/list1"/>
    <dgm:cxn modelId="{6BBC89CD-5AB4-4BAD-9009-D97566D9D9CD}" type="presParOf" srcId="{DEF345D4-8C7E-435D-9BC7-7203DCFC0AFA}" destId="{7B9BE59A-43DC-4635-9571-023A1DD7017F}" srcOrd="1" destOrd="0" presId="urn:microsoft.com/office/officeart/2005/8/layout/list1"/>
    <dgm:cxn modelId="{199129EC-8A40-4936-8CDA-8B0936F10D93}" type="presParOf" srcId="{F596244C-DAD1-45E9-ABC1-3430D75CEE6F}" destId="{201E18D2-00F1-4242-A455-77C2F0341FD0}" srcOrd="13" destOrd="0" presId="urn:microsoft.com/office/officeart/2005/8/layout/list1"/>
    <dgm:cxn modelId="{C022D1D4-92D5-4642-ABD1-9235108A0B99}" type="presParOf" srcId="{F596244C-DAD1-45E9-ABC1-3430D75CEE6F}" destId="{7FC5FB2A-F101-4D3D-8345-30F7D07A767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F768C9-4D7F-4B15-B3E4-AB8682220C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10921F1-6368-4742-90C8-9D90952210FC}">
      <dgm:prSet phldrT="[Texto]" custT="1"/>
      <dgm:spPr/>
      <dgm:t>
        <a:bodyPr/>
        <a:lstStyle/>
        <a:p>
          <a:pPr algn="l"/>
          <a:r>
            <a: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Unidad de cuenta</a:t>
          </a:r>
          <a:r>
            <a:rPr lang="es-MX" sz="2400" b="1" dirty="0" smtClean="0"/>
            <a:t>. Medida adecuada en los procesos económicos. No es internacional. Cada país la establece</a:t>
          </a:r>
          <a:endParaRPr lang="es-MX" sz="2400" b="1" dirty="0"/>
        </a:p>
      </dgm:t>
    </dgm:pt>
    <dgm:pt modelId="{BDD0DE24-46AF-4FDD-B065-A4202E2C40E2}" type="parTrans" cxnId="{3D2ECCF3-5FF6-4848-8625-2C723EF9B68B}">
      <dgm:prSet/>
      <dgm:spPr/>
      <dgm:t>
        <a:bodyPr/>
        <a:lstStyle/>
        <a:p>
          <a:endParaRPr lang="es-MX"/>
        </a:p>
      </dgm:t>
    </dgm:pt>
    <dgm:pt modelId="{985C0678-2621-4294-97DB-CCCF4BECA842}" type="sibTrans" cxnId="{3D2ECCF3-5FF6-4848-8625-2C723EF9B68B}">
      <dgm:prSet/>
      <dgm:spPr/>
      <dgm:t>
        <a:bodyPr/>
        <a:lstStyle/>
        <a:p>
          <a:endParaRPr lang="es-MX"/>
        </a:p>
      </dgm:t>
    </dgm:pt>
    <dgm:pt modelId="{F596244C-DAD1-45E9-ABC1-3430D75CEE6F}" type="pres">
      <dgm:prSet presAssocID="{C2F768C9-4D7F-4B15-B3E4-AB8682220C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96F83F0-3ACF-4A42-9EB1-D42A5A3497CA}" type="pres">
      <dgm:prSet presAssocID="{E10921F1-6368-4742-90C8-9D90952210FC}" presName="parentLin" presStyleCnt="0"/>
      <dgm:spPr/>
    </dgm:pt>
    <dgm:pt modelId="{807B4A8A-FDA1-4C51-BF2A-D77D2FDE9DA7}" type="pres">
      <dgm:prSet presAssocID="{E10921F1-6368-4742-90C8-9D90952210FC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D76701FC-9009-4165-9F45-59E98DF7F6AF}" type="pres">
      <dgm:prSet presAssocID="{E10921F1-6368-4742-90C8-9D90952210FC}" presName="parentText" presStyleLbl="node1" presStyleIdx="0" presStyleCnt="1" custScaleY="105935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8001B8-027D-4519-BEB8-83ECFD6BD468}" type="pres">
      <dgm:prSet presAssocID="{E10921F1-6368-4742-90C8-9D90952210FC}" presName="negativeSpace" presStyleCnt="0"/>
      <dgm:spPr/>
    </dgm:pt>
    <dgm:pt modelId="{1C6E97DD-95A0-4933-B446-5CB8BED759F1}" type="pres">
      <dgm:prSet presAssocID="{E10921F1-6368-4742-90C8-9D90952210F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D2ECCF3-5FF6-4848-8625-2C723EF9B68B}" srcId="{C2F768C9-4D7F-4B15-B3E4-AB8682220CCC}" destId="{E10921F1-6368-4742-90C8-9D90952210FC}" srcOrd="0" destOrd="0" parTransId="{BDD0DE24-46AF-4FDD-B065-A4202E2C40E2}" sibTransId="{985C0678-2621-4294-97DB-CCCF4BECA842}"/>
    <dgm:cxn modelId="{ECD47A42-92C5-4045-9104-5A9DB7CEA726}" type="presOf" srcId="{E10921F1-6368-4742-90C8-9D90952210FC}" destId="{807B4A8A-FDA1-4C51-BF2A-D77D2FDE9DA7}" srcOrd="0" destOrd="0" presId="urn:microsoft.com/office/officeart/2005/8/layout/list1"/>
    <dgm:cxn modelId="{C753F45B-DE92-4816-B441-710B5352177E}" type="presOf" srcId="{C2F768C9-4D7F-4B15-B3E4-AB8682220CCC}" destId="{F596244C-DAD1-45E9-ABC1-3430D75CEE6F}" srcOrd="0" destOrd="0" presId="urn:microsoft.com/office/officeart/2005/8/layout/list1"/>
    <dgm:cxn modelId="{A800D3F5-60FB-4883-9B63-C16C2D426459}" type="presOf" srcId="{E10921F1-6368-4742-90C8-9D90952210FC}" destId="{D76701FC-9009-4165-9F45-59E98DF7F6AF}" srcOrd="1" destOrd="0" presId="urn:microsoft.com/office/officeart/2005/8/layout/list1"/>
    <dgm:cxn modelId="{00A3E669-93A2-4657-9780-360955F5668B}" type="presParOf" srcId="{F596244C-DAD1-45E9-ABC1-3430D75CEE6F}" destId="{C96F83F0-3ACF-4A42-9EB1-D42A5A3497CA}" srcOrd="0" destOrd="0" presId="urn:microsoft.com/office/officeart/2005/8/layout/list1"/>
    <dgm:cxn modelId="{32C1287E-DB54-4130-906F-41C97245795E}" type="presParOf" srcId="{C96F83F0-3ACF-4A42-9EB1-D42A5A3497CA}" destId="{807B4A8A-FDA1-4C51-BF2A-D77D2FDE9DA7}" srcOrd="0" destOrd="0" presId="urn:microsoft.com/office/officeart/2005/8/layout/list1"/>
    <dgm:cxn modelId="{7D97385C-1A97-4918-9086-FC6A694F8964}" type="presParOf" srcId="{C96F83F0-3ACF-4A42-9EB1-D42A5A3497CA}" destId="{D76701FC-9009-4165-9F45-59E98DF7F6AF}" srcOrd="1" destOrd="0" presId="urn:microsoft.com/office/officeart/2005/8/layout/list1"/>
    <dgm:cxn modelId="{2203A4E8-1A1F-4676-B339-8F9A6DA02FD3}" type="presParOf" srcId="{F596244C-DAD1-45E9-ABC1-3430D75CEE6F}" destId="{518001B8-027D-4519-BEB8-83ECFD6BD468}" srcOrd="1" destOrd="0" presId="urn:microsoft.com/office/officeart/2005/8/layout/list1"/>
    <dgm:cxn modelId="{015215AA-B84C-4BE1-9070-76DB3AC30AF5}" type="presParOf" srcId="{F596244C-DAD1-45E9-ABC1-3430D75CEE6F}" destId="{1C6E97DD-95A0-4933-B446-5CB8BED759F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F768C9-4D7F-4B15-B3E4-AB8682220C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816786C-C085-4CF5-BDBE-599AF8A02805}">
      <dgm:prSet phldrT="[Texto]" custT="1"/>
      <dgm:spPr/>
      <dgm:t>
        <a:bodyPr/>
        <a:lstStyle/>
        <a:p>
          <a:pPr algn="ctr"/>
          <a:r>
            <a: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Medida de valor.</a:t>
          </a:r>
        </a:p>
        <a:p>
          <a:pPr algn="l"/>
          <a:r>
            <a:rPr lang="es-MX" sz="2400" dirty="0" smtClean="0"/>
            <a:t>Para bienes, servicios, fuerza de trabajo instrumentos financieros</a:t>
          </a:r>
          <a:r>
            <a:rPr lang="es-MX" sz="900" dirty="0" smtClean="0"/>
            <a:t> </a:t>
          </a:r>
          <a:endParaRPr lang="es-MX" sz="900" dirty="0"/>
        </a:p>
      </dgm:t>
    </dgm:pt>
    <dgm:pt modelId="{A8FC6F82-6A98-4F17-B2B4-607542E3D200}" type="parTrans" cxnId="{044CF87C-9DC2-4EBE-BD23-83320E27DABF}">
      <dgm:prSet/>
      <dgm:spPr/>
      <dgm:t>
        <a:bodyPr/>
        <a:lstStyle/>
        <a:p>
          <a:endParaRPr lang="es-MX"/>
        </a:p>
      </dgm:t>
    </dgm:pt>
    <dgm:pt modelId="{A5D27FE2-1B57-4F66-9DC3-920CF22B19D2}" type="sibTrans" cxnId="{044CF87C-9DC2-4EBE-BD23-83320E27DABF}">
      <dgm:prSet/>
      <dgm:spPr/>
      <dgm:t>
        <a:bodyPr/>
        <a:lstStyle/>
        <a:p>
          <a:endParaRPr lang="es-MX"/>
        </a:p>
      </dgm:t>
    </dgm:pt>
    <dgm:pt modelId="{F596244C-DAD1-45E9-ABC1-3430D75CEE6F}" type="pres">
      <dgm:prSet presAssocID="{C2F768C9-4D7F-4B15-B3E4-AB8682220C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78C841E-4D15-4480-99CD-D827AF6B8472}" type="pres">
      <dgm:prSet presAssocID="{3816786C-C085-4CF5-BDBE-599AF8A02805}" presName="parentLin" presStyleCnt="0"/>
      <dgm:spPr/>
    </dgm:pt>
    <dgm:pt modelId="{CC5C9082-ABED-4B8D-9884-2DF65C46DE16}" type="pres">
      <dgm:prSet presAssocID="{3816786C-C085-4CF5-BDBE-599AF8A02805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46DA1AF3-BE12-44B3-AFE9-81DC447ECF90}" type="pres">
      <dgm:prSet presAssocID="{3816786C-C085-4CF5-BDBE-599AF8A02805}" presName="parentText" presStyleLbl="node1" presStyleIdx="0" presStyleCnt="1" custScaleY="78367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9453A1-CCAC-4582-AECA-0097D9060767}" type="pres">
      <dgm:prSet presAssocID="{3816786C-C085-4CF5-BDBE-599AF8A02805}" presName="negativeSpace" presStyleCnt="0"/>
      <dgm:spPr/>
    </dgm:pt>
    <dgm:pt modelId="{ECEA920D-D91C-4261-BAE6-4DDFCAC36B15}" type="pres">
      <dgm:prSet presAssocID="{3816786C-C085-4CF5-BDBE-599AF8A0280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64725E7-C3B9-4707-8C21-BD37498D757E}" type="presOf" srcId="{C2F768C9-4D7F-4B15-B3E4-AB8682220CCC}" destId="{F596244C-DAD1-45E9-ABC1-3430D75CEE6F}" srcOrd="0" destOrd="0" presId="urn:microsoft.com/office/officeart/2005/8/layout/list1"/>
    <dgm:cxn modelId="{C5AE2717-5923-439F-A009-C6E679448660}" type="presOf" srcId="{3816786C-C085-4CF5-BDBE-599AF8A02805}" destId="{CC5C9082-ABED-4B8D-9884-2DF65C46DE16}" srcOrd="0" destOrd="0" presId="urn:microsoft.com/office/officeart/2005/8/layout/list1"/>
    <dgm:cxn modelId="{DF023C45-5F7B-44A5-BC83-A641523CAD9F}" type="presOf" srcId="{3816786C-C085-4CF5-BDBE-599AF8A02805}" destId="{46DA1AF3-BE12-44B3-AFE9-81DC447ECF90}" srcOrd="1" destOrd="0" presId="urn:microsoft.com/office/officeart/2005/8/layout/list1"/>
    <dgm:cxn modelId="{044CF87C-9DC2-4EBE-BD23-83320E27DABF}" srcId="{C2F768C9-4D7F-4B15-B3E4-AB8682220CCC}" destId="{3816786C-C085-4CF5-BDBE-599AF8A02805}" srcOrd="0" destOrd="0" parTransId="{A8FC6F82-6A98-4F17-B2B4-607542E3D200}" sibTransId="{A5D27FE2-1B57-4F66-9DC3-920CF22B19D2}"/>
    <dgm:cxn modelId="{6FB13AFC-D648-460D-BB70-11B0AC18B232}" type="presParOf" srcId="{F596244C-DAD1-45E9-ABC1-3430D75CEE6F}" destId="{178C841E-4D15-4480-99CD-D827AF6B8472}" srcOrd="0" destOrd="0" presId="urn:microsoft.com/office/officeart/2005/8/layout/list1"/>
    <dgm:cxn modelId="{2648F51B-86FB-4CB6-A804-87C30EA46200}" type="presParOf" srcId="{178C841E-4D15-4480-99CD-D827AF6B8472}" destId="{CC5C9082-ABED-4B8D-9884-2DF65C46DE16}" srcOrd="0" destOrd="0" presId="urn:microsoft.com/office/officeart/2005/8/layout/list1"/>
    <dgm:cxn modelId="{47E66AD0-7B3D-4185-B969-CD560B36FAD4}" type="presParOf" srcId="{178C841E-4D15-4480-99CD-D827AF6B8472}" destId="{46DA1AF3-BE12-44B3-AFE9-81DC447ECF90}" srcOrd="1" destOrd="0" presId="urn:microsoft.com/office/officeart/2005/8/layout/list1"/>
    <dgm:cxn modelId="{D4D29F8E-EA00-4412-8A2F-5CD6BF228714}" type="presParOf" srcId="{F596244C-DAD1-45E9-ABC1-3430D75CEE6F}" destId="{7F9453A1-CCAC-4582-AECA-0097D9060767}" srcOrd="1" destOrd="0" presId="urn:microsoft.com/office/officeart/2005/8/layout/list1"/>
    <dgm:cxn modelId="{248C5B49-F0A7-441E-AE52-12FCCE22EFD1}" type="presParOf" srcId="{F596244C-DAD1-45E9-ABC1-3430D75CEE6F}" destId="{ECEA920D-D91C-4261-BAE6-4DDFCAC36B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F768C9-4D7F-4B15-B3E4-AB8682220C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845C332-0DB5-4633-90EB-687EF66561FC}">
      <dgm:prSet phldrT="[Texto]" custT="1"/>
      <dgm:spPr/>
      <dgm:t>
        <a:bodyPr/>
        <a:lstStyle/>
        <a:p>
          <a:pPr algn="ctr"/>
          <a:r>
            <a: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 de circulación y de pago.</a:t>
          </a:r>
        </a:p>
        <a:p>
          <a:pPr algn="l"/>
          <a:r>
            <a:rPr lang="es-MX" sz="2400" dirty="0" smtClean="0"/>
            <a:t>Cambia de manos y realiza un circuito ahorro y crédito,  compra y venta. </a:t>
          </a:r>
          <a:endParaRPr lang="es-MX" sz="2400" dirty="0"/>
        </a:p>
      </dgm:t>
    </dgm:pt>
    <dgm:pt modelId="{3C87A060-0467-4268-9E14-FB3A6AF080CD}" type="parTrans" cxnId="{3E404F34-350A-4B8F-BC1B-DB4CA2765444}">
      <dgm:prSet/>
      <dgm:spPr/>
      <dgm:t>
        <a:bodyPr/>
        <a:lstStyle/>
        <a:p>
          <a:endParaRPr lang="es-MX"/>
        </a:p>
      </dgm:t>
    </dgm:pt>
    <dgm:pt modelId="{F423178D-B3DA-47EE-BB6E-598C07B0D172}" type="sibTrans" cxnId="{3E404F34-350A-4B8F-BC1B-DB4CA2765444}">
      <dgm:prSet/>
      <dgm:spPr/>
      <dgm:t>
        <a:bodyPr/>
        <a:lstStyle/>
        <a:p>
          <a:endParaRPr lang="es-MX"/>
        </a:p>
      </dgm:t>
    </dgm:pt>
    <dgm:pt modelId="{F596244C-DAD1-45E9-ABC1-3430D75CEE6F}" type="pres">
      <dgm:prSet presAssocID="{C2F768C9-4D7F-4B15-B3E4-AB8682220C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247A040-709A-4F0C-86AF-BDBEB9436C29}" type="pres">
      <dgm:prSet presAssocID="{C845C332-0DB5-4633-90EB-687EF66561FC}" presName="parentLin" presStyleCnt="0"/>
      <dgm:spPr/>
    </dgm:pt>
    <dgm:pt modelId="{B2CFCD6E-0F1E-4CA3-9997-D4915B5B020A}" type="pres">
      <dgm:prSet presAssocID="{C845C332-0DB5-4633-90EB-687EF66561FC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3EF020A3-D0B6-41BC-8582-D7D9A45E7370}" type="pres">
      <dgm:prSet presAssocID="{C845C332-0DB5-4633-90EB-687EF66561FC}" presName="parentText" presStyleLbl="node1" presStyleIdx="0" presStyleCnt="1" custScaleX="142997" custScaleY="51681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DD9036-0415-4857-BD6F-F6D6A3BE385F}" type="pres">
      <dgm:prSet presAssocID="{C845C332-0DB5-4633-90EB-687EF66561FC}" presName="negativeSpace" presStyleCnt="0"/>
      <dgm:spPr/>
    </dgm:pt>
    <dgm:pt modelId="{DC1AB17F-D0FB-4890-90D9-34B648B8B396}" type="pres">
      <dgm:prSet presAssocID="{C845C332-0DB5-4633-90EB-687EF66561F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91A6B1AE-E2A1-425C-99EF-AB1A1E87BB84}" type="presOf" srcId="{C2F768C9-4D7F-4B15-B3E4-AB8682220CCC}" destId="{F596244C-DAD1-45E9-ABC1-3430D75CEE6F}" srcOrd="0" destOrd="0" presId="urn:microsoft.com/office/officeart/2005/8/layout/list1"/>
    <dgm:cxn modelId="{EEE160F6-BD70-4B50-8ECD-054FA20156A1}" type="presOf" srcId="{C845C332-0DB5-4633-90EB-687EF66561FC}" destId="{3EF020A3-D0B6-41BC-8582-D7D9A45E7370}" srcOrd="1" destOrd="0" presId="urn:microsoft.com/office/officeart/2005/8/layout/list1"/>
    <dgm:cxn modelId="{E1328E99-7B38-41BD-B9B0-D57D81011BCC}" type="presOf" srcId="{C845C332-0DB5-4633-90EB-687EF66561FC}" destId="{B2CFCD6E-0F1E-4CA3-9997-D4915B5B020A}" srcOrd="0" destOrd="0" presId="urn:microsoft.com/office/officeart/2005/8/layout/list1"/>
    <dgm:cxn modelId="{3E404F34-350A-4B8F-BC1B-DB4CA2765444}" srcId="{C2F768C9-4D7F-4B15-B3E4-AB8682220CCC}" destId="{C845C332-0DB5-4633-90EB-687EF66561FC}" srcOrd="0" destOrd="0" parTransId="{3C87A060-0467-4268-9E14-FB3A6AF080CD}" sibTransId="{F423178D-B3DA-47EE-BB6E-598C07B0D172}"/>
    <dgm:cxn modelId="{FEB1773C-65F2-44BD-8E57-5B16DAE686FC}" type="presParOf" srcId="{F596244C-DAD1-45E9-ABC1-3430D75CEE6F}" destId="{D247A040-709A-4F0C-86AF-BDBEB9436C29}" srcOrd="0" destOrd="0" presId="urn:microsoft.com/office/officeart/2005/8/layout/list1"/>
    <dgm:cxn modelId="{0E8BA46D-E2F9-4103-8894-5E61B2BD1758}" type="presParOf" srcId="{D247A040-709A-4F0C-86AF-BDBEB9436C29}" destId="{B2CFCD6E-0F1E-4CA3-9997-D4915B5B020A}" srcOrd="0" destOrd="0" presId="urn:microsoft.com/office/officeart/2005/8/layout/list1"/>
    <dgm:cxn modelId="{C66E50E0-25BB-48E7-9223-62E19DC969C1}" type="presParOf" srcId="{D247A040-709A-4F0C-86AF-BDBEB9436C29}" destId="{3EF020A3-D0B6-41BC-8582-D7D9A45E7370}" srcOrd="1" destOrd="0" presId="urn:microsoft.com/office/officeart/2005/8/layout/list1"/>
    <dgm:cxn modelId="{72A87301-4E3C-4C8B-AB36-E3A7EDA725FA}" type="presParOf" srcId="{F596244C-DAD1-45E9-ABC1-3430D75CEE6F}" destId="{77DD9036-0415-4857-BD6F-F6D6A3BE385F}" srcOrd="1" destOrd="0" presId="urn:microsoft.com/office/officeart/2005/8/layout/list1"/>
    <dgm:cxn modelId="{D6CEEE82-7ECC-4A28-AC37-F0DD0F820C25}" type="presParOf" srcId="{F596244C-DAD1-45E9-ABC1-3430D75CEE6F}" destId="{DC1AB17F-D0FB-4890-90D9-34B648B8B39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F768C9-4D7F-4B15-B3E4-AB8682220C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8B2BA60-5BE1-4F16-BC5C-FA581D43840A}">
      <dgm:prSet phldrT="[Texto]" custT="1"/>
      <dgm:spPr/>
      <dgm:t>
        <a:bodyPr/>
        <a:lstStyle/>
        <a:p>
          <a:pPr algn="ctr"/>
          <a:r>
            <a: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Reserva de valor en el tiempo</a:t>
          </a:r>
        </a:p>
        <a:p>
          <a:pPr algn="l"/>
          <a:r>
            <a:rPr lang="es-MX" sz="2400" b="0" dirty="0" smtClean="0">
              <a:effectLst/>
            </a:rPr>
            <a:t>Tienen facultades para hacer frente a las inclemencias del tiempo.</a:t>
          </a:r>
          <a:endParaRPr lang="es-MX" sz="2400" b="0" dirty="0">
            <a:effectLst/>
          </a:endParaRPr>
        </a:p>
      </dgm:t>
    </dgm:pt>
    <dgm:pt modelId="{76E223B7-D6C7-4F90-8B6F-B8A4F7E0BB0A}" type="parTrans" cxnId="{8145EC4D-847B-4EC6-8511-BDBDEA79A734}">
      <dgm:prSet/>
      <dgm:spPr/>
      <dgm:t>
        <a:bodyPr/>
        <a:lstStyle/>
        <a:p>
          <a:endParaRPr lang="es-MX"/>
        </a:p>
      </dgm:t>
    </dgm:pt>
    <dgm:pt modelId="{83BAD800-8CAB-49AE-8686-4C257A434C2A}" type="sibTrans" cxnId="{8145EC4D-847B-4EC6-8511-BDBDEA79A734}">
      <dgm:prSet/>
      <dgm:spPr/>
      <dgm:t>
        <a:bodyPr/>
        <a:lstStyle/>
        <a:p>
          <a:endParaRPr lang="es-MX"/>
        </a:p>
      </dgm:t>
    </dgm:pt>
    <dgm:pt modelId="{F596244C-DAD1-45E9-ABC1-3430D75CEE6F}" type="pres">
      <dgm:prSet presAssocID="{C2F768C9-4D7F-4B15-B3E4-AB8682220C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EF345D4-8C7E-435D-9BC7-7203DCFC0AFA}" type="pres">
      <dgm:prSet presAssocID="{F8B2BA60-5BE1-4F16-BC5C-FA581D43840A}" presName="parentLin" presStyleCnt="0"/>
      <dgm:spPr/>
    </dgm:pt>
    <dgm:pt modelId="{59CEC8DC-EE0A-498A-9851-1AB5416C990B}" type="pres">
      <dgm:prSet presAssocID="{F8B2BA60-5BE1-4F16-BC5C-FA581D43840A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7B9BE59A-43DC-4635-9571-023A1DD7017F}" type="pres">
      <dgm:prSet presAssocID="{F8B2BA60-5BE1-4F16-BC5C-FA581D43840A}" presName="parentText" presStyleLbl="node1" presStyleIdx="0" presStyleCnt="1" custScaleX="71446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1E18D2-00F1-4242-A455-77C2F0341FD0}" type="pres">
      <dgm:prSet presAssocID="{F8B2BA60-5BE1-4F16-BC5C-FA581D43840A}" presName="negativeSpace" presStyleCnt="0"/>
      <dgm:spPr/>
    </dgm:pt>
    <dgm:pt modelId="{7FC5FB2A-F101-4D3D-8345-30F7D07A767C}" type="pres">
      <dgm:prSet presAssocID="{F8B2BA60-5BE1-4F16-BC5C-FA581D43840A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145EC4D-847B-4EC6-8511-BDBDEA79A734}" srcId="{C2F768C9-4D7F-4B15-B3E4-AB8682220CCC}" destId="{F8B2BA60-5BE1-4F16-BC5C-FA581D43840A}" srcOrd="0" destOrd="0" parTransId="{76E223B7-D6C7-4F90-8B6F-B8A4F7E0BB0A}" sibTransId="{83BAD800-8CAB-49AE-8686-4C257A434C2A}"/>
    <dgm:cxn modelId="{7172ED3E-36BE-455B-8264-AFBDA328FF95}" type="presOf" srcId="{C2F768C9-4D7F-4B15-B3E4-AB8682220CCC}" destId="{F596244C-DAD1-45E9-ABC1-3430D75CEE6F}" srcOrd="0" destOrd="0" presId="urn:microsoft.com/office/officeart/2005/8/layout/list1"/>
    <dgm:cxn modelId="{9E586B28-1447-4D5F-B8A9-EE61875FB24E}" type="presOf" srcId="{F8B2BA60-5BE1-4F16-BC5C-FA581D43840A}" destId="{59CEC8DC-EE0A-498A-9851-1AB5416C990B}" srcOrd="0" destOrd="0" presId="urn:microsoft.com/office/officeart/2005/8/layout/list1"/>
    <dgm:cxn modelId="{D7B648E7-FFE5-41FC-944F-5F952D186F18}" type="presOf" srcId="{F8B2BA60-5BE1-4F16-BC5C-FA581D43840A}" destId="{7B9BE59A-43DC-4635-9571-023A1DD7017F}" srcOrd="1" destOrd="0" presId="urn:microsoft.com/office/officeart/2005/8/layout/list1"/>
    <dgm:cxn modelId="{B87504A3-0226-4BE3-9B7D-1F63DB136D73}" type="presParOf" srcId="{F596244C-DAD1-45E9-ABC1-3430D75CEE6F}" destId="{DEF345D4-8C7E-435D-9BC7-7203DCFC0AFA}" srcOrd="0" destOrd="0" presId="urn:microsoft.com/office/officeart/2005/8/layout/list1"/>
    <dgm:cxn modelId="{347224FE-2CFE-439C-9AE1-BA01BB8FA04F}" type="presParOf" srcId="{DEF345D4-8C7E-435D-9BC7-7203DCFC0AFA}" destId="{59CEC8DC-EE0A-498A-9851-1AB5416C990B}" srcOrd="0" destOrd="0" presId="urn:microsoft.com/office/officeart/2005/8/layout/list1"/>
    <dgm:cxn modelId="{43A3CB1A-89AE-4BD5-A1D6-F7A5871EC8B5}" type="presParOf" srcId="{DEF345D4-8C7E-435D-9BC7-7203DCFC0AFA}" destId="{7B9BE59A-43DC-4635-9571-023A1DD7017F}" srcOrd="1" destOrd="0" presId="urn:microsoft.com/office/officeart/2005/8/layout/list1"/>
    <dgm:cxn modelId="{12ABC515-A7EC-4400-B1FF-CF9649756154}" type="presParOf" srcId="{F596244C-DAD1-45E9-ABC1-3430D75CEE6F}" destId="{201E18D2-00F1-4242-A455-77C2F0341FD0}" srcOrd="1" destOrd="0" presId="urn:microsoft.com/office/officeart/2005/8/layout/list1"/>
    <dgm:cxn modelId="{B389C1D0-F65A-4F81-90F0-2DD769480BB2}" type="presParOf" srcId="{F596244C-DAD1-45E9-ABC1-3430D75CEE6F}" destId="{7FC5FB2A-F101-4D3D-8345-30F7D07A767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B69D94-6EC8-4C78-BEF5-5E6DAFC041D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</dgm:pt>
    <dgm:pt modelId="{32B48D3E-A98F-4E26-9EE0-57801F37D66E}">
      <dgm:prSet phldrT="[Texto]" custT="1"/>
      <dgm:spPr/>
      <dgm:t>
        <a:bodyPr/>
        <a:lstStyle/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Conjunto de elementos significativos inter dependientes</a:t>
          </a:r>
          <a:endParaRPr lang="es-MX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F31B82-660B-4CF9-8262-AD9BAF2E32EF}" type="parTrans" cxnId="{8DE974E9-A952-4871-9B98-44596E4C0FC1}">
      <dgm:prSet/>
      <dgm:spPr/>
      <dgm:t>
        <a:bodyPr/>
        <a:lstStyle/>
        <a:p>
          <a:endParaRPr lang="es-MX"/>
        </a:p>
      </dgm:t>
    </dgm:pt>
    <dgm:pt modelId="{A41BE4B4-582E-4D8E-B649-4E4660626859}" type="sibTrans" cxnId="{8DE974E9-A952-4871-9B98-44596E4C0FC1}">
      <dgm:prSet/>
      <dgm:spPr/>
      <dgm:t>
        <a:bodyPr/>
        <a:lstStyle/>
        <a:p>
          <a:endParaRPr lang="es-MX"/>
        </a:p>
      </dgm:t>
    </dgm:pt>
    <dgm:pt modelId="{ACBD1952-E9CE-4D55-B705-90E7857A1EA2}">
      <dgm:prSet phldrT="[Texto]" custT="1"/>
      <dgm:spPr/>
      <dgm:t>
        <a:bodyPr/>
        <a:lstStyle/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Prioridad del todo sobre las partes. </a:t>
          </a:r>
        </a:p>
        <a:p>
          <a:r>
            <a:rPr lang="es-MX" sz="2000" b="0" dirty="0" smtClean="0">
              <a:effectLst/>
            </a:rPr>
            <a:t>Está en un contexto</a:t>
          </a:r>
          <a:endParaRPr lang="es-MX" sz="2000" b="0" dirty="0">
            <a:effectLst/>
          </a:endParaRPr>
        </a:p>
      </dgm:t>
    </dgm:pt>
    <dgm:pt modelId="{5C8BC888-108E-424E-94BB-9082CA44DCCC}" type="parTrans" cxnId="{DF5CDBD6-F80B-4B88-8ADF-79A623B67FF9}">
      <dgm:prSet/>
      <dgm:spPr/>
      <dgm:t>
        <a:bodyPr/>
        <a:lstStyle/>
        <a:p>
          <a:endParaRPr lang="es-MX"/>
        </a:p>
      </dgm:t>
    </dgm:pt>
    <dgm:pt modelId="{9F3FB569-7FE0-4544-942F-5AD92747B0DE}" type="sibTrans" cxnId="{DF5CDBD6-F80B-4B88-8ADF-79A623B67FF9}">
      <dgm:prSet/>
      <dgm:spPr/>
      <dgm:t>
        <a:bodyPr/>
        <a:lstStyle/>
        <a:p>
          <a:endParaRPr lang="es-MX"/>
        </a:p>
      </dgm:t>
    </dgm:pt>
    <dgm:pt modelId="{7BDB1CB4-F5DA-4566-955E-79EF93962360}">
      <dgm:prSet phldrT="[Texto]" custT="1"/>
      <dgm:spPr/>
      <dgm:t>
        <a:bodyPr/>
        <a:lstStyle/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Tienen significado en el conjunto</a:t>
          </a:r>
          <a:endParaRPr lang="es-MX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61959F-094D-4A99-9288-CE1DE237BD44}" type="parTrans" cxnId="{F7C11C08-7D9A-4E36-98CB-3145F9ABD73F}">
      <dgm:prSet/>
      <dgm:spPr/>
      <dgm:t>
        <a:bodyPr/>
        <a:lstStyle/>
        <a:p>
          <a:endParaRPr lang="es-MX"/>
        </a:p>
      </dgm:t>
    </dgm:pt>
    <dgm:pt modelId="{0945FF26-9175-4B16-A69D-558C7BE94900}" type="sibTrans" cxnId="{F7C11C08-7D9A-4E36-98CB-3145F9ABD73F}">
      <dgm:prSet/>
      <dgm:spPr/>
      <dgm:t>
        <a:bodyPr/>
        <a:lstStyle/>
        <a:p>
          <a:endParaRPr lang="es-MX"/>
        </a:p>
      </dgm:t>
    </dgm:pt>
    <dgm:pt modelId="{BD4EAB88-4271-4B13-A410-431C63DEE461}">
      <dgm:prSet phldrT="[Texto]" custT="1"/>
      <dgm:spPr/>
      <dgm:t>
        <a:bodyPr/>
        <a:lstStyle/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 de tipo complejo. </a:t>
          </a:r>
          <a:r>
            <a:rPr lang="es-MX" sz="2000" b="0" dirty="0" smtClean="0">
              <a:effectLst/>
            </a:rPr>
            <a:t>Sus caminos con variados</a:t>
          </a:r>
          <a:endParaRPr lang="es-MX" sz="2000" b="0" dirty="0">
            <a:effectLst/>
          </a:endParaRPr>
        </a:p>
      </dgm:t>
    </dgm:pt>
    <dgm:pt modelId="{C02D8351-FEBC-44B1-98C7-89D3912446DB}" type="parTrans" cxnId="{D1400A04-C2EC-4924-B61C-DC0BB6FD1B5A}">
      <dgm:prSet/>
      <dgm:spPr/>
      <dgm:t>
        <a:bodyPr/>
        <a:lstStyle/>
        <a:p>
          <a:endParaRPr lang="es-MX"/>
        </a:p>
      </dgm:t>
    </dgm:pt>
    <dgm:pt modelId="{37860C81-67FF-4AD5-8DDD-9EF5AEAB30E9}" type="sibTrans" cxnId="{D1400A04-C2EC-4924-B61C-DC0BB6FD1B5A}">
      <dgm:prSet/>
      <dgm:spPr/>
      <dgm:t>
        <a:bodyPr/>
        <a:lstStyle/>
        <a:p>
          <a:endParaRPr lang="es-MX"/>
        </a:p>
      </dgm:t>
    </dgm:pt>
    <dgm:pt modelId="{63809A4F-415C-4EDE-8E80-440B62611481}" type="pres">
      <dgm:prSet presAssocID="{15B69D94-6EC8-4C78-BEF5-5E6DAFC041D4}" presName="matrix" presStyleCnt="0">
        <dgm:presLayoutVars>
          <dgm:chMax val="1"/>
          <dgm:dir/>
          <dgm:resizeHandles val="exact"/>
        </dgm:presLayoutVars>
      </dgm:prSet>
      <dgm:spPr/>
    </dgm:pt>
    <dgm:pt modelId="{307CE040-1972-40A4-9154-23511233A114}" type="pres">
      <dgm:prSet presAssocID="{15B69D94-6EC8-4C78-BEF5-5E6DAFC041D4}" presName="diamond" presStyleLbl="bgShp" presStyleIdx="0" presStyleCnt="1"/>
      <dgm:spPr/>
    </dgm:pt>
    <dgm:pt modelId="{C008327C-8F9D-45CA-A319-30B0BE1E639D}" type="pres">
      <dgm:prSet presAssocID="{15B69D94-6EC8-4C78-BEF5-5E6DAFC041D4}" presName="quad1" presStyleLbl="node1" presStyleIdx="0" presStyleCnt="4" custScaleX="146727" custLinFactNeighborX="-27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51F92D-1F8D-496E-BEB9-8BC3D30EA93D}" type="pres">
      <dgm:prSet presAssocID="{15B69D94-6EC8-4C78-BEF5-5E6DAFC041D4}" presName="quad2" presStyleLbl="node1" presStyleIdx="1" presStyleCnt="4" custScaleX="146727" custLinFactNeighborX="227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812A48-15E5-4E06-8C2C-EC02901AD2EC}" type="pres">
      <dgm:prSet presAssocID="{15B69D94-6EC8-4C78-BEF5-5E6DAFC041D4}" presName="quad3" presStyleLbl="node1" presStyleIdx="2" presStyleCnt="4" custScaleX="146727" custLinFactX="45383" custLinFactNeighborX="100000" custLinFactNeighborY="6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FC0CFF-4DD3-4CD1-AD69-9526F6D70DEB}" type="pres">
      <dgm:prSet presAssocID="{15B69D94-6EC8-4C78-BEF5-5E6DAFC041D4}" presName="quad4" presStyleLbl="node1" presStyleIdx="3" presStyleCnt="4" custScaleX="119468" custLinFactX="-34952" custLinFactNeighborX="-100000" custLinFactNeighborY="1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DE974E9-A952-4871-9B98-44596E4C0FC1}" srcId="{15B69D94-6EC8-4C78-BEF5-5E6DAFC041D4}" destId="{32B48D3E-A98F-4E26-9EE0-57801F37D66E}" srcOrd="0" destOrd="0" parTransId="{91F31B82-660B-4CF9-8262-AD9BAF2E32EF}" sibTransId="{A41BE4B4-582E-4D8E-B649-4E4660626859}"/>
    <dgm:cxn modelId="{8F58AA1C-0FD7-4A51-831A-AEA7B7CBA828}" type="presOf" srcId="{BD4EAB88-4271-4B13-A410-431C63DEE461}" destId="{93FC0CFF-4DD3-4CD1-AD69-9526F6D70DEB}" srcOrd="0" destOrd="0" presId="urn:microsoft.com/office/officeart/2005/8/layout/matrix3"/>
    <dgm:cxn modelId="{F7C11C08-7D9A-4E36-98CB-3145F9ABD73F}" srcId="{15B69D94-6EC8-4C78-BEF5-5E6DAFC041D4}" destId="{7BDB1CB4-F5DA-4566-955E-79EF93962360}" srcOrd="2" destOrd="0" parTransId="{3E61959F-094D-4A99-9288-CE1DE237BD44}" sibTransId="{0945FF26-9175-4B16-A69D-558C7BE94900}"/>
    <dgm:cxn modelId="{0D3D2C07-8BB7-49A3-B77B-01CAB26B7A1E}" type="presOf" srcId="{32B48D3E-A98F-4E26-9EE0-57801F37D66E}" destId="{C008327C-8F9D-45CA-A319-30B0BE1E639D}" srcOrd="0" destOrd="0" presId="urn:microsoft.com/office/officeart/2005/8/layout/matrix3"/>
    <dgm:cxn modelId="{41D2F052-126B-4E4F-8DBC-F6172123D495}" type="presOf" srcId="{7BDB1CB4-F5DA-4566-955E-79EF93962360}" destId="{41812A48-15E5-4E06-8C2C-EC02901AD2EC}" srcOrd="0" destOrd="0" presId="urn:microsoft.com/office/officeart/2005/8/layout/matrix3"/>
    <dgm:cxn modelId="{AEEB50A1-EFAE-46AB-9BB5-83600D4BCC9F}" type="presOf" srcId="{15B69D94-6EC8-4C78-BEF5-5E6DAFC041D4}" destId="{63809A4F-415C-4EDE-8E80-440B62611481}" srcOrd="0" destOrd="0" presId="urn:microsoft.com/office/officeart/2005/8/layout/matrix3"/>
    <dgm:cxn modelId="{D1400A04-C2EC-4924-B61C-DC0BB6FD1B5A}" srcId="{15B69D94-6EC8-4C78-BEF5-5E6DAFC041D4}" destId="{BD4EAB88-4271-4B13-A410-431C63DEE461}" srcOrd="3" destOrd="0" parTransId="{C02D8351-FEBC-44B1-98C7-89D3912446DB}" sibTransId="{37860C81-67FF-4AD5-8DDD-9EF5AEAB30E9}"/>
    <dgm:cxn modelId="{DF5CDBD6-F80B-4B88-8ADF-79A623B67FF9}" srcId="{15B69D94-6EC8-4C78-BEF5-5E6DAFC041D4}" destId="{ACBD1952-E9CE-4D55-B705-90E7857A1EA2}" srcOrd="1" destOrd="0" parTransId="{5C8BC888-108E-424E-94BB-9082CA44DCCC}" sibTransId="{9F3FB569-7FE0-4544-942F-5AD92747B0DE}"/>
    <dgm:cxn modelId="{9E3B5793-5E55-45FC-9751-5BDF33263050}" type="presOf" srcId="{ACBD1952-E9CE-4D55-B705-90E7857A1EA2}" destId="{4151F92D-1F8D-496E-BEB9-8BC3D30EA93D}" srcOrd="0" destOrd="0" presId="urn:microsoft.com/office/officeart/2005/8/layout/matrix3"/>
    <dgm:cxn modelId="{3F96345A-D8C9-448C-BAC3-20C27B684FB1}" type="presParOf" srcId="{63809A4F-415C-4EDE-8E80-440B62611481}" destId="{307CE040-1972-40A4-9154-23511233A114}" srcOrd="0" destOrd="0" presId="urn:microsoft.com/office/officeart/2005/8/layout/matrix3"/>
    <dgm:cxn modelId="{FD2F9E99-1310-42A4-96FB-A5E4FB72E10D}" type="presParOf" srcId="{63809A4F-415C-4EDE-8E80-440B62611481}" destId="{C008327C-8F9D-45CA-A319-30B0BE1E639D}" srcOrd="1" destOrd="0" presId="urn:microsoft.com/office/officeart/2005/8/layout/matrix3"/>
    <dgm:cxn modelId="{C974BE97-0C72-41AA-917A-6F416DB409E8}" type="presParOf" srcId="{63809A4F-415C-4EDE-8E80-440B62611481}" destId="{4151F92D-1F8D-496E-BEB9-8BC3D30EA93D}" srcOrd="2" destOrd="0" presId="urn:microsoft.com/office/officeart/2005/8/layout/matrix3"/>
    <dgm:cxn modelId="{557DA05C-DB2F-4819-A5FA-742C4F8B53C6}" type="presParOf" srcId="{63809A4F-415C-4EDE-8E80-440B62611481}" destId="{41812A48-15E5-4E06-8C2C-EC02901AD2EC}" srcOrd="3" destOrd="0" presId="urn:microsoft.com/office/officeart/2005/8/layout/matrix3"/>
    <dgm:cxn modelId="{ADC9C05C-816E-44DA-9DC4-BD5969DADDA5}" type="presParOf" srcId="{63809A4F-415C-4EDE-8E80-440B62611481}" destId="{93FC0CFF-4DD3-4CD1-AD69-9526F6D70DE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6FC0E-C1D9-40E7-9657-E5B2995BB2D8}">
      <dsp:nvSpPr>
        <dsp:cNvPr id="0" name=""/>
        <dsp:cNvSpPr/>
      </dsp:nvSpPr>
      <dsp:spPr>
        <a:xfrm>
          <a:off x="2652433" y="1593534"/>
          <a:ext cx="2491689" cy="254888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Generación de excedentes y su distribución</a:t>
          </a: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53373" y="2186798"/>
        <a:ext cx="1489809" cy="1317531"/>
      </dsp:txXfrm>
    </dsp:sp>
    <dsp:sp modelId="{1A0A5B65-DDD4-403F-84AB-D31493377396}">
      <dsp:nvSpPr>
        <dsp:cNvPr id="0" name=""/>
        <dsp:cNvSpPr/>
      </dsp:nvSpPr>
      <dsp:spPr>
        <a:xfrm>
          <a:off x="1480197" y="1222058"/>
          <a:ext cx="1625600" cy="16256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Procesos</a:t>
          </a:r>
          <a:endParaRPr lang="es-MX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89447" y="1633781"/>
        <a:ext cx="807100" cy="802154"/>
      </dsp:txXfrm>
    </dsp:sp>
    <dsp:sp modelId="{07ECD42C-8E77-4CEB-A341-BAC90736CAB1}">
      <dsp:nvSpPr>
        <dsp:cNvPr id="0" name=""/>
        <dsp:cNvSpPr/>
      </dsp:nvSpPr>
      <dsp:spPr>
        <a:xfrm rot="20700000">
          <a:off x="2390699" y="100559"/>
          <a:ext cx="1592756" cy="15927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Economía: Sistema </a:t>
          </a:r>
          <a:endParaRPr lang="es-MX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20700000">
        <a:off x="2740037" y="449898"/>
        <a:ext cx="894080" cy="894080"/>
      </dsp:txXfrm>
    </dsp:sp>
    <dsp:sp modelId="{D1D4FD81-4C78-44CF-AD4C-39FB0890444A}">
      <dsp:nvSpPr>
        <dsp:cNvPr id="0" name=""/>
        <dsp:cNvSpPr/>
      </dsp:nvSpPr>
      <dsp:spPr>
        <a:xfrm>
          <a:off x="2607383" y="1413898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DCDDE-ABF3-409B-970F-78F97C55880E}">
      <dsp:nvSpPr>
        <dsp:cNvPr id="0" name=""/>
        <dsp:cNvSpPr/>
      </dsp:nvSpPr>
      <dsp:spPr>
        <a:xfrm>
          <a:off x="1192307" y="862933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F8FC5-D9AE-4E5F-8D93-5FD08CDAA860}">
      <dsp:nvSpPr>
        <dsp:cNvPr id="0" name=""/>
        <dsp:cNvSpPr/>
      </dsp:nvSpPr>
      <dsp:spPr>
        <a:xfrm>
          <a:off x="2022278" y="-247754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E97DD-95A0-4933-B446-5CB8BED759F1}">
      <dsp:nvSpPr>
        <dsp:cNvPr id="0" name=""/>
        <dsp:cNvSpPr/>
      </dsp:nvSpPr>
      <dsp:spPr>
        <a:xfrm>
          <a:off x="0" y="345391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701FC-9009-4165-9F45-59E98DF7F6AF}">
      <dsp:nvSpPr>
        <dsp:cNvPr id="0" name=""/>
        <dsp:cNvSpPr/>
      </dsp:nvSpPr>
      <dsp:spPr>
        <a:xfrm>
          <a:off x="304800" y="79711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Unidad de cuenta. </a:t>
          </a:r>
          <a:endParaRPr lang="es-MX" sz="1800" kern="1200" dirty="0"/>
        </a:p>
      </dsp:txBody>
      <dsp:txXfrm>
        <a:off x="330739" y="105650"/>
        <a:ext cx="4215322" cy="479482"/>
      </dsp:txXfrm>
    </dsp:sp>
    <dsp:sp modelId="{ECEA920D-D91C-4261-BAE6-4DDFCAC36B15}">
      <dsp:nvSpPr>
        <dsp:cNvPr id="0" name=""/>
        <dsp:cNvSpPr/>
      </dsp:nvSpPr>
      <dsp:spPr>
        <a:xfrm>
          <a:off x="0" y="1161872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A1AF3-BE12-44B3-AFE9-81DC447ECF90}">
      <dsp:nvSpPr>
        <dsp:cNvPr id="0" name=""/>
        <dsp:cNvSpPr/>
      </dsp:nvSpPr>
      <dsp:spPr>
        <a:xfrm>
          <a:off x="304800" y="896192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Medida de valor. </a:t>
          </a:r>
          <a:endParaRPr lang="es-MX" sz="1800" kern="1200" dirty="0"/>
        </a:p>
      </dsp:txBody>
      <dsp:txXfrm>
        <a:off x="330739" y="922131"/>
        <a:ext cx="4215322" cy="479482"/>
      </dsp:txXfrm>
    </dsp:sp>
    <dsp:sp modelId="{DC1AB17F-D0FB-4890-90D9-34B648B8B396}">
      <dsp:nvSpPr>
        <dsp:cNvPr id="0" name=""/>
        <dsp:cNvSpPr/>
      </dsp:nvSpPr>
      <dsp:spPr>
        <a:xfrm>
          <a:off x="0" y="1978352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020A3-D0B6-41BC-8582-D7D9A45E7370}">
      <dsp:nvSpPr>
        <dsp:cNvPr id="0" name=""/>
        <dsp:cNvSpPr/>
      </dsp:nvSpPr>
      <dsp:spPr>
        <a:xfrm>
          <a:off x="304800" y="1712672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Medio de circulación y de pago. </a:t>
          </a:r>
          <a:endParaRPr lang="es-MX" sz="1800" kern="1200" dirty="0"/>
        </a:p>
      </dsp:txBody>
      <dsp:txXfrm>
        <a:off x="330739" y="1738611"/>
        <a:ext cx="4215322" cy="479482"/>
      </dsp:txXfrm>
    </dsp:sp>
    <dsp:sp modelId="{7FC5FB2A-F101-4D3D-8345-30F7D07A767C}">
      <dsp:nvSpPr>
        <dsp:cNvPr id="0" name=""/>
        <dsp:cNvSpPr/>
      </dsp:nvSpPr>
      <dsp:spPr>
        <a:xfrm>
          <a:off x="0" y="2794832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BE59A-43DC-4635-9571-023A1DD7017F}">
      <dsp:nvSpPr>
        <dsp:cNvPr id="0" name=""/>
        <dsp:cNvSpPr/>
      </dsp:nvSpPr>
      <dsp:spPr>
        <a:xfrm>
          <a:off x="304800" y="2529152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Reserva de valor en el tiempo</a:t>
          </a:r>
          <a:endParaRPr lang="es-MX" sz="1800" kern="1200" dirty="0"/>
        </a:p>
      </dsp:txBody>
      <dsp:txXfrm>
        <a:off x="330739" y="2555091"/>
        <a:ext cx="4215322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E97DD-95A0-4933-B446-5CB8BED759F1}">
      <dsp:nvSpPr>
        <dsp:cNvPr id="0" name=""/>
        <dsp:cNvSpPr/>
      </dsp:nvSpPr>
      <dsp:spPr>
        <a:xfrm>
          <a:off x="0" y="3027877"/>
          <a:ext cx="60960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701FC-9009-4165-9F45-59E98DF7F6AF}">
      <dsp:nvSpPr>
        <dsp:cNvPr id="0" name=""/>
        <dsp:cNvSpPr/>
      </dsp:nvSpPr>
      <dsp:spPr>
        <a:xfrm>
          <a:off x="304502" y="48266"/>
          <a:ext cx="4263032" cy="312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Unidad de cuenta</a:t>
          </a:r>
          <a:r>
            <a:rPr lang="es-MX" sz="2400" b="1" kern="1200" dirty="0" smtClean="0"/>
            <a:t>. Medida adecuada en los procesos económicos. No es internacional. Cada país la establece</a:t>
          </a:r>
          <a:endParaRPr lang="es-MX" sz="2400" b="1" kern="1200" dirty="0"/>
        </a:p>
      </dsp:txBody>
      <dsp:txXfrm>
        <a:off x="457160" y="200924"/>
        <a:ext cx="3957716" cy="2821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A920D-D91C-4261-BAE6-4DDFCAC36B15}">
      <dsp:nvSpPr>
        <dsp:cNvPr id="0" name=""/>
        <dsp:cNvSpPr/>
      </dsp:nvSpPr>
      <dsp:spPr>
        <a:xfrm>
          <a:off x="0" y="2908039"/>
          <a:ext cx="6096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A1AF3-BE12-44B3-AFE9-81DC447ECF90}">
      <dsp:nvSpPr>
        <dsp:cNvPr id="0" name=""/>
        <dsp:cNvSpPr/>
      </dsp:nvSpPr>
      <dsp:spPr>
        <a:xfrm>
          <a:off x="304502" y="92504"/>
          <a:ext cx="4263032" cy="3007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Medida de valor.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Para bienes, servicios, fuerza de trabajo instrumentos financieros</a:t>
          </a:r>
          <a:r>
            <a:rPr lang="es-MX" sz="900" kern="1200" dirty="0" smtClean="0"/>
            <a:t> </a:t>
          </a:r>
          <a:endParaRPr lang="es-MX" sz="900" kern="1200" dirty="0"/>
        </a:p>
      </dsp:txBody>
      <dsp:txXfrm>
        <a:off x="451312" y="239314"/>
        <a:ext cx="3969412" cy="2713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AB17F-D0FB-4890-90D9-34B648B8B396}">
      <dsp:nvSpPr>
        <dsp:cNvPr id="0" name=""/>
        <dsp:cNvSpPr/>
      </dsp:nvSpPr>
      <dsp:spPr>
        <a:xfrm>
          <a:off x="0" y="2790109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020A3-D0B6-41BC-8582-D7D9A45E7370}">
      <dsp:nvSpPr>
        <dsp:cNvPr id="0" name=""/>
        <dsp:cNvSpPr/>
      </dsp:nvSpPr>
      <dsp:spPr>
        <a:xfrm>
          <a:off x="289917" y="34034"/>
          <a:ext cx="5804020" cy="3051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 de circulación y de pago.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Cambia de manos y realiza un circuito ahorro y crédito,  compra y venta. </a:t>
          </a:r>
          <a:endParaRPr lang="es-MX" sz="2400" kern="1200" dirty="0"/>
        </a:p>
      </dsp:txBody>
      <dsp:txXfrm>
        <a:off x="438868" y="182985"/>
        <a:ext cx="5506118" cy="27533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5FB2A-F101-4D3D-8345-30F7D07A767C}">
      <dsp:nvSpPr>
        <dsp:cNvPr id="0" name=""/>
        <dsp:cNvSpPr/>
      </dsp:nvSpPr>
      <dsp:spPr>
        <a:xfrm>
          <a:off x="0" y="1329992"/>
          <a:ext cx="6096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BE59A-43DC-4635-9571-023A1DD7017F}">
      <dsp:nvSpPr>
        <dsp:cNvPr id="0" name=""/>
        <dsp:cNvSpPr/>
      </dsp:nvSpPr>
      <dsp:spPr>
        <a:xfrm>
          <a:off x="60275" y="385351"/>
          <a:ext cx="6029009" cy="188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Reserva de valor en el tiempo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dirty="0" smtClean="0">
              <a:effectLst/>
            </a:rPr>
            <a:t>Tienen facultades para hacer frente a las inclemencias del tiempo.</a:t>
          </a:r>
          <a:endParaRPr lang="es-MX" sz="2400" b="0" kern="1200" dirty="0">
            <a:effectLst/>
          </a:endParaRPr>
        </a:p>
      </dsp:txBody>
      <dsp:txXfrm>
        <a:off x="152502" y="477578"/>
        <a:ext cx="5844555" cy="17048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CE040-1972-40A4-9154-23511233A114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08327C-8F9D-45CA-A319-30B0BE1E639D}">
      <dsp:nvSpPr>
        <dsp:cNvPr id="0" name=""/>
        <dsp:cNvSpPr/>
      </dsp:nvSpPr>
      <dsp:spPr>
        <a:xfrm>
          <a:off x="599733" y="386080"/>
          <a:ext cx="2325564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Conjunto de elementos significativos inter dependientes</a:t>
          </a:r>
          <a:endParaRPr lang="es-MX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7104" y="463451"/>
        <a:ext cx="2170822" cy="1430218"/>
      </dsp:txXfrm>
    </dsp:sp>
    <dsp:sp modelId="{4151F92D-1F8D-496E-BEB9-8BC3D30EA93D}">
      <dsp:nvSpPr>
        <dsp:cNvPr id="0" name=""/>
        <dsp:cNvSpPr/>
      </dsp:nvSpPr>
      <dsp:spPr>
        <a:xfrm>
          <a:off x="3098697" y="386080"/>
          <a:ext cx="2325564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Prioridad del todo sobre las partes.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kern="1200" dirty="0" smtClean="0">
              <a:effectLst/>
            </a:rPr>
            <a:t>Está en un contexto</a:t>
          </a:r>
          <a:endParaRPr lang="es-MX" sz="2000" b="0" kern="1200" dirty="0">
            <a:effectLst/>
          </a:endParaRPr>
        </a:p>
      </dsp:txBody>
      <dsp:txXfrm>
        <a:off x="3176068" y="463451"/>
        <a:ext cx="2170822" cy="1430218"/>
      </dsp:txXfrm>
    </dsp:sp>
    <dsp:sp modelId="{41812A48-15E5-4E06-8C2C-EC02901AD2EC}">
      <dsp:nvSpPr>
        <dsp:cNvPr id="0" name=""/>
        <dsp:cNvSpPr/>
      </dsp:nvSpPr>
      <dsp:spPr>
        <a:xfrm>
          <a:off x="3336040" y="2191798"/>
          <a:ext cx="2325564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Tienen significado en el conjunto</a:t>
          </a:r>
          <a:endParaRPr lang="es-MX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3411" y="2269169"/>
        <a:ext cx="2170822" cy="1430218"/>
      </dsp:txXfrm>
    </dsp:sp>
    <dsp:sp modelId="{93FC0CFF-4DD3-4CD1-AD69-9526F6D70DEB}">
      <dsp:nvSpPr>
        <dsp:cNvPr id="0" name=""/>
        <dsp:cNvSpPr/>
      </dsp:nvSpPr>
      <dsp:spPr>
        <a:xfrm>
          <a:off x="815744" y="2119777"/>
          <a:ext cx="189352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 de tipo complejo. </a:t>
          </a:r>
          <a:r>
            <a:rPr lang="es-MX" sz="2000" b="0" kern="1200" dirty="0" smtClean="0">
              <a:effectLst/>
            </a:rPr>
            <a:t>Sus caminos con variados</a:t>
          </a:r>
          <a:endParaRPr lang="es-MX" sz="2000" b="0" kern="1200" dirty="0">
            <a:effectLst/>
          </a:endParaRPr>
        </a:p>
      </dsp:txBody>
      <dsp:txXfrm>
        <a:off x="893115" y="2197148"/>
        <a:ext cx="173877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94A82-C3EF-4E3F-B107-2E5AE2445AE3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A516E-D09E-419C-BBB4-BF29768743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4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5B7826-CA90-4263-87E6-B0F3DF7B31AD}" type="datetime1">
              <a:rPr lang="es-MX" smtClean="0"/>
              <a:t>20/10/2017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E3BF-5401-4632-B364-5F8A7A939C45}" type="datetime1">
              <a:rPr lang="es-MX" smtClean="0"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C78F-99A1-426C-9DFF-E2925D40D8F4}" type="datetime1">
              <a:rPr lang="es-MX" smtClean="0"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8BC2-A2AA-417D-8892-98D240B4A2C7}" type="datetime1">
              <a:rPr lang="es-MX" smtClean="0"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3DD1-62F9-4B8B-A4B9-A443D2939457}" type="datetime1">
              <a:rPr lang="es-MX" smtClean="0"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8C61-1E6B-43C0-8B99-52F5A6A8F67D}" type="datetime1">
              <a:rPr lang="es-MX" smtClean="0"/>
              <a:t>20/10/2017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DDB6-7BE8-4A8E-9ACB-75CB51784346}" type="datetime1">
              <a:rPr lang="es-MX" smtClean="0"/>
              <a:t>20/10/2017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DBF4-6F97-44D8-8BCD-023F65145C67}" type="datetime1">
              <a:rPr lang="es-MX" smtClean="0"/>
              <a:t>20/10/2017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1691-5940-491D-99A1-6AB6617628C4}" type="datetime1">
              <a:rPr lang="es-MX" smtClean="0"/>
              <a:t>20/10/2017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8009-CA6F-447E-B27C-A1511A8A1D25}" type="datetime1">
              <a:rPr lang="es-MX" smtClean="0"/>
              <a:t>20/10/2017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8C38F32-863D-4CDC-98F4-19EB05E2D923}" type="datetime1">
              <a:rPr lang="es-MX" smtClean="0"/>
              <a:t>20/10/2017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437E20-C23D-44AD-8F45-CEB21C28664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VIDEOS%202017/Aprende%20sobre%20billetes%20y%20monedas%20de%20volada%20con%20Alejandro%20Alegre%20Rabiela%5b1%5d.mp4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../VIDEOS%202017/Aprende%20sobre%20billetes%20y%20monedas%20de%20volada%20con%20Alejandro%20Alegre%20Rabiela%5b1%5d.mp4" TargetMode="Externa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AUDIOS/Esquema%202.%20Circuito%20monetario%20de%20mercanc&#237;as%20y%20servicios%20EC.m4a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VIDEOS%202017/La%20Historia%20del%20Dinero%20y%20Sistema%20Bancario,%20Parte%202.webm" TargetMode="External"/><Relationship Id="rId2" Type="http://schemas.openxmlformats.org/officeDocument/2006/relationships/hyperlink" Target="../VIDEOS%202017/La%20Historia%20del%20Dinero%20y%20el%20Sistema%20Bancario,%20Parte%201.webm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ENTORNO ECONÓMICO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MARGARITA VALLE LEÓN</a:t>
            </a:r>
          </a:p>
          <a:p>
            <a:pPr algn="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MAESTRA EN FINANZAS</a:t>
            </a:r>
          </a:p>
          <a:p>
            <a:pPr algn="r"/>
            <a:fld id="{37674320-EA0A-4C9C-A71A-BDC3384BC734}" type="datetime4">
              <a:rPr lang="es-MX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de octubre de 2017</a:t>
            </a:fld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940152" y="1556792"/>
            <a:ext cx="2133600" cy="750981"/>
          </a:xfrm>
        </p:spPr>
        <p:txBody>
          <a:bodyPr/>
          <a:lstStyle/>
          <a:p>
            <a:pPr algn="r"/>
            <a:fld id="{77B3F7D6-99B6-41B5-AB36-9A9833CF1498}" type="datetime1">
              <a:rPr lang="es-MX" sz="1800" b="1" smtClean="0"/>
              <a:pPr algn="r"/>
              <a:t>20/10/2017</a:t>
            </a:fld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22524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hlinkClick r:id="rId2" action="ppaction://hlinkfile"/>
              </a:rPr>
              <a:t>Funciones económicas del </a:t>
            </a:r>
            <a:r>
              <a:rPr lang="es-MX" dirty="0" smtClean="0">
                <a:hlinkClick r:id="rId2" action="ppaction://hlinkfile"/>
              </a:rPr>
              <a:t>dinero.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827584" y="2348880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las sociedades modernas se requiere dinero para la producción de los bienes y servicios que se necesitan para la reproducción biológica, económica, política e imaginaria de lo social</a:t>
            </a:r>
            <a:endParaRPr lang="es-MX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283968" y="465313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dinero conduce al crédito y éste a los sistemas financieros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62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hlinkClick r:id="rId2" action="ppaction://hlinkfile"/>
              </a:rPr>
              <a:t>Funciones económicas del </a:t>
            </a:r>
            <a:r>
              <a:rPr lang="es-MX" dirty="0" smtClean="0">
                <a:hlinkClick r:id="rId2" action="ppaction://hlinkfile"/>
              </a:rPr>
              <a:t>dinero.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64706802"/>
              </p:ext>
            </p:extLst>
          </p:nvPr>
        </p:nvGraphicFramePr>
        <p:xfrm>
          <a:off x="1524000" y="2132856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77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Funciones económicas del </a:t>
            </a:r>
            <a:r>
              <a:rPr lang="es-MX" dirty="0" smtClean="0"/>
              <a:t>dinero.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1042137"/>
              </p:ext>
            </p:extLst>
          </p:nvPr>
        </p:nvGraphicFramePr>
        <p:xfrm>
          <a:off x="1524000" y="2132856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6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Funciones económicas del </a:t>
            </a:r>
            <a:r>
              <a:rPr lang="es-MX" dirty="0" smtClean="0"/>
              <a:t>dinero.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098254335"/>
              </p:ext>
            </p:extLst>
          </p:nvPr>
        </p:nvGraphicFramePr>
        <p:xfrm>
          <a:off x="1524000" y="2132856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3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Funciones económicas del </a:t>
            </a:r>
            <a:r>
              <a:rPr lang="es-MX" dirty="0" smtClean="0"/>
              <a:t>dinero.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81453846"/>
              </p:ext>
            </p:extLst>
          </p:nvPr>
        </p:nvGraphicFramePr>
        <p:xfrm>
          <a:off x="1524000" y="2132856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3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Funciones económicas del </a:t>
            </a:r>
            <a:r>
              <a:rPr lang="es-MX" dirty="0" smtClean="0"/>
              <a:t>dinero.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36773280"/>
              </p:ext>
            </p:extLst>
          </p:nvPr>
        </p:nvGraphicFramePr>
        <p:xfrm>
          <a:off x="1524000" y="2132856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57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La economía monetaria forma un sistema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282822180"/>
              </p:ext>
            </p:extLst>
          </p:nvPr>
        </p:nvGraphicFramePr>
        <p:xfrm>
          <a:off x="1524000" y="22453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derecha"/>
          <p:cNvSpPr/>
          <p:nvPr/>
        </p:nvSpPr>
        <p:spPr>
          <a:xfrm>
            <a:off x="4427984" y="3356992"/>
            <a:ext cx="216024" cy="2160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5868144" y="4221088"/>
            <a:ext cx="288032" cy="21602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izquierda"/>
          <p:cNvSpPr/>
          <p:nvPr/>
        </p:nvSpPr>
        <p:spPr>
          <a:xfrm>
            <a:off x="4211960" y="5013176"/>
            <a:ext cx="432048" cy="50405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15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3563888" y="2420888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1475656" y="4653136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5580112" y="4653136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 de flecha"/>
          <p:cNvCxnSpPr>
            <a:stCxn id="5" idx="0"/>
            <a:endCxn id="4" idx="3"/>
          </p:cNvCxnSpPr>
          <p:nvPr/>
        </p:nvCxnSpPr>
        <p:spPr>
          <a:xfrm flipV="1">
            <a:off x="2591780" y="3035515"/>
            <a:ext cx="1246287" cy="16176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4" idx="5"/>
            <a:endCxn id="6" idx="0"/>
          </p:cNvCxnSpPr>
          <p:nvPr/>
        </p:nvCxnSpPr>
        <p:spPr>
          <a:xfrm>
            <a:off x="5161917" y="3035515"/>
            <a:ext cx="1534319" cy="16176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6" idx="2"/>
            <a:endCxn id="5" idx="6"/>
          </p:cNvCxnSpPr>
          <p:nvPr/>
        </p:nvCxnSpPr>
        <p:spPr>
          <a:xfrm flipH="1">
            <a:off x="3707904" y="515719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051720" y="3645024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Ahorro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347864" y="3779748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995936" y="4437112"/>
            <a:ext cx="1379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Consumo</a:t>
            </a:r>
            <a:endParaRPr lang="es-MX" dirty="0"/>
          </a:p>
        </p:txBody>
      </p:sp>
      <p:cxnSp>
        <p:nvCxnSpPr>
          <p:cNvPr id="17" name="16 Conector recto de flecha"/>
          <p:cNvCxnSpPr>
            <a:stCxn id="4" idx="4"/>
            <a:endCxn id="5" idx="7"/>
          </p:cNvCxnSpPr>
          <p:nvPr/>
        </p:nvCxnSpPr>
        <p:spPr>
          <a:xfrm flipH="1">
            <a:off x="3380999" y="3140968"/>
            <a:ext cx="1118993" cy="16598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5" idx="7"/>
            <a:endCxn id="6" idx="1"/>
          </p:cNvCxnSpPr>
          <p:nvPr/>
        </p:nvCxnSpPr>
        <p:spPr>
          <a:xfrm>
            <a:off x="3380999" y="4800771"/>
            <a:ext cx="252601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4644009" y="3140969"/>
            <a:ext cx="1440159" cy="16598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704941" y="3797424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Ahorro</a:t>
            </a:r>
            <a:endParaRPr lang="es-MX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001085" y="3789040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707904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Ingresos: salarios y ganancias</a:t>
            </a:r>
            <a:endParaRPr lang="es-MX" dirty="0"/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467544" y="692696"/>
            <a:ext cx="745667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El circuito monetario de mercancías y servicios en una economía cerrada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Flecha curvada hacia la izquierda"/>
          <p:cNvSpPr/>
          <p:nvPr/>
        </p:nvSpPr>
        <p:spPr>
          <a:xfrm>
            <a:off x="7740352" y="4806444"/>
            <a:ext cx="792088" cy="12131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76256" y="472514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/>
              <a:t>Mercado entre empresas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7740352" y="427393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$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95784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 analíticos.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Las decisiones de ahorro e inversión son independientes</a:t>
            </a:r>
          </a:p>
          <a:p>
            <a:r>
              <a:rPr lang="es-MX" dirty="0" smtClean="0"/>
              <a:t>La relación entre ahorro e inversión conduce a una relación de interdependencia.</a:t>
            </a:r>
          </a:p>
          <a:p>
            <a:r>
              <a:rPr lang="es-MX" dirty="0" smtClean="0"/>
              <a:t>Desde el punto de vista bancario, el monto del financiamiento, al determinar la magnitud de la actividad empresarial, es también un determinante fundamental de los ahorros.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923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Flecha curvada hacia la izquierda"/>
          <p:cNvSpPr/>
          <p:nvPr/>
        </p:nvSpPr>
        <p:spPr>
          <a:xfrm>
            <a:off x="7740352" y="4806444"/>
            <a:ext cx="792088" cy="12131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3563888" y="2420888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1475656" y="4653136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5580112" y="4653136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 de flecha"/>
          <p:cNvCxnSpPr>
            <a:stCxn id="5" idx="0"/>
            <a:endCxn id="4" idx="3"/>
          </p:cNvCxnSpPr>
          <p:nvPr/>
        </p:nvCxnSpPr>
        <p:spPr>
          <a:xfrm flipV="1">
            <a:off x="2591780" y="3035515"/>
            <a:ext cx="1246287" cy="16176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4" idx="5"/>
            <a:endCxn id="6" idx="0"/>
          </p:cNvCxnSpPr>
          <p:nvPr/>
        </p:nvCxnSpPr>
        <p:spPr>
          <a:xfrm>
            <a:off x="5161917" y="3035515"/>
            <a:ext cx="1534319" cy="16176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6" idx="2"/>
            <a:endCxn id="5" idx="6"/>
          </p:cNvCxnSpPr>
          <p:nvPr/>
        </p:nvCxnSpPr>
        <p:spPr>
          <a:xfrm flipH="1">
            <a:off x="3707904" y="515719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051720" y="3645024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Ahorro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347864" y="3779748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995936" y="4437112"/>
            <a:ext cx="1379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Consumo</a:t>
            </a:r>
            <a:endParaRPr lang="es-MX" dirty="0"/>
          </a:p>
        </p:txBody>
      </p:sp>
      <p:cxnSp>
        <p:nvCxnSpPr>
          <p:cNvPr id="17" name="16 Conector recto de flecha"/>
          <p:cNvCxnSpPr>
            <a:stCxn id="4" idx="4"/>
            <a:endCxn id="5" idx="7"/>
          </p:cNvCxnSpPr>
          <p:nvPr/>
        </p:nvCxnSpPr>
        <p:spPr>
          <a:xfrm flipH="1">
            <a:off x="3380999" y="3140968"/>
            <a:ext cx="1118993" cy="16598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5" idx="7"/>
            <a:endCxn id="6" idx="1"/>
          </p:cNvCxnSpPr>
          <p:nvPr/>
        </p:nvCxnSpPr>
        <p:spPr>
          <a:xfrm>
            <a:off x="3380999" y="4800771"/>
            <a:ext cx="252601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4644009" y="3140969"/>
            <a:ext cx="1440159" cy="16598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704941" y="3797424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Ahorro</a:t>
            </a:r>
            <a:endParaRPr lang="es-MX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001085" y="3789040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707904" y="508692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Ingresos: salarios y ganancias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6588224" y="1772816"/>
            <a:ext cx="21602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</a:t>
            </a:r>
            <a:endParaRPr lang="es-MX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483768" y="213285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259632" y="2132856"/>
            <a:ext cx="1224136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6444208" y="2132856"/>
            <a:ext cx="1728192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259632" y="5661248"/>
            <a:ext cx="6912768" cy="35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4" idx="6"/>
            <a:endCxn id="7" idx="3"/>
          </p:cNvCxnSpPr>
          <p:nvPr/>
        </p:nvCxnSpPr>
        <p:spPr>
          <a:xfrm flipV="1">
            <a:off x="5436096" y="2387443"/>
            <a:ext cx="1468488" cy="393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7" idx="4"/>
          </p:cNvCxnSpPr>
          <p:nvPr/>
        </p:nvCxnSpPr>
        <p:spPr>
          <a:xfrm flipH="1">
            <a:off x="6904584" y="2492896"/>
            <a:ext cx="76376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V="1">
            <a:off x="2987824" y="2492896"/>
            <a:ext cx="4176464" cy="2160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7164288" y="2420888"/>
            <a:ext cx="100811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6300192" y="314096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 público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5081594" y="1916832"/>
            <a:ext cx="186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Impuestos , créditos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7380312" y="38970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Impuestos </a:t>
            </a:r>
            <a:endParaRPr lang="es-MX" dirty="0"/>
          </a:p>
        </p:txBody>
      </p:sp>
      <p:cxnSp>
        <p:nvCxnSpPr>
          <p:cNvPr id="44" name="43 Conector angular"/>
          <p:cNvCxnSpPr>
            <a:stCxn id="6" idx="6"/>
          </p:cNvCxnSpPr>
          <p:nvPr/>
        </p:nvCxnSpPr>
        <p:spPr>
          <a:xfrm flipH="1">
            <a:off x="7524328" y="5157192"/>
            <a:ext cx="288032" cy="576064"/>
          </a:xfrm>
          <a:prstGeom prst="bentConnector4">
            <a:avLst>
              <a:gd name="adj1" fmla="val -79366"/>
              <a:gd name="adj2" fmla="val 9375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6084168" y="551723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Mercado entre empresas</a:t>
            </a:r>
            <a:endParaRPr lang="es-MX" dirty="0"/>
          </a:p>
        </p:txBody>
      </p:sp>
      <p:sp>
        <p:nvSpPr>
          <p:cNvPr id="49" name="1 Título"/>
          <p:cNvSpPr txBox="1">
            <a:spLocks/>
          </p:cNvSpPr>
          <p:nvPr/>
        </p:nvSpPr>
        <p:spPr>
          <a:xfrm>
            <a:off x="467544" y="692696"/>
            <a:ext cx="745667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circuito monetario de mercancías y servicios con gobierno en una economía cerrada.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444208" y="2564904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Con impuestos y deuda pública  configura: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379436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8BC2-A2AA-417D-8892-98D240B4A2C7}" type="datetime1">
              <a:rPr lang="es-MX" smtClean="0"/>
              <a:t>20/10/2017</a:t>
            </a:fld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s-MX" dirty="0"/>
              <a:t>CAPÍTULO I</a:t>
            </a:r>
            <a:endParaRPr lang="es-MX" dirty="0" smtClean="0"/>
          </a:p>
          <a:p>
            <a:r>
              <a:rPr lang="es-MX" dirty="0" smtClean="0"/>
              <a:t>LA ECONOMÍA ES DINERO Y EL DINERO FORMA SISTEMA</a:t>
            </a: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4736592" y="980728"/>
            <a:ext cx="3298784" cy="4674170"/>
          </a:xfrm>
        </p:spPr>
        <p:txBody>
          <a:bodyPr>
            <a:noAutofit/>
          </a:bodyPr>
          <a:lstStyle/>
          <a:p>
            <a:pPr marL="342900" indent="-342900">
              <a:buAutoNum type="alphaUcParenR"/>
            </a:pPr>
            <a:r>
              <a:rPr lang="es-MX" sz="2000" dirty="0" smtClean="0"/>
              <a:t>El excedente.</a:t>
            </a:r>
          </a:p>
          <a:p>
            <a:pPr marL="342900" indent="-342900">
              <a:buAutoNum type="alphaUcParenR"/>
            </a:pPr>
            <a:r>
              <a:rPr lang="es-MX" sz="2000" dirty="0" smtClean="0"/>
              <a:t>Funciones económicas del dinero.</a:t>
            </a:r>
          </a:p>
          <a:p>
            <a:pPr marL="342900" indent="-342900">
              <a:buAutoNum type="alphaUcParenR"/>
            </a:pPr>
            <a:r>
              <a:rPr lang="es-MX" sz="2000" dirty="0" smtClean="0"/>
              <a:t>La economía monetaria forma un sistema.</a:t>
            </a:r>
          </a:p>
          <a:p>
            <a:pPr marL="342900" indent="-342900">
              <a:buAutoNum type="alphaUcParenR"/>
            </a:pPr>
            <a:r>
              <a:rPr lang="es-MX" sz="2000" dirty="0" smtClean="0"/>
              <a:t>El circuito monetario de mercancías y servicios.</a:t>
            </a:r>
          </a:p>
          <a:p>
            <a:pPr marL="342900" indent="-342900">
              <a:buAutoNum type="alphaUcParenR"/>
            </a:pPr>
            <a:r>
              <a:rPr lang="es-MX" sz="2000" dirty="0" smtClean="0"/>
              <a:t>El dinero bancario y el dinero nacional</a:t>
            </a:r>
          </a:p>
          <a:p>
            <a:pPr marL="342900" indent="-342900">
              <a:buAutoNum type="alphaUcParenR"/>
            </a:pPr>
            <a:r>
              <a:rPr lang="es-MX" sz="2000" dirty="0" smtClean="0"/>
              <a:t>El circuito monetario de bienes financieros y del capital.</a:t>
            </a:r>
          </a:p>
          <a:p>
            <a:pPr marL="342900" indent="-342900">
              <a:buAutoNum type="alphaUcParenR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480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Flecha curvada hacia la izquierda"/>
          <p:cNvSpPr/>
          <p:nvPr/>
        </p:nvSpPr>
        <p:spPr>
          <a:xfrm>
            <a:off x="7740352" y="4806444"/>
            <a:ext cx="792088" cy="12131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56674" cy="1143000"/>
          </a:xfrm>
        </p:spPr>
        <p:txBody>
          <a:bodyPr>
            <a:noAutofit/>
          </a:bodyPr>
          <a:lstStyle/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circuito monetario de mercancías y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gobierno y comercio exterior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3563888" y="2420888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1475656" y="4653136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5580112" y="4653136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 de flecha"/>
          <p:cNvCxnSpPr>
            <a:stCxn id="5" idx="0"/>
            <a:endCxn id="4" idx="3"/>
          </p:cNvCxnSpPr>
          <p:nvPr/>
        </p:nvCxnSpPr>
        <p:spPr>
          <a:xfrm flipV="1">
            <a:off x="2591780" y="3035515"/>
            <a:ext cx="1246287" cy="16176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4" idx="5"/>
            <a:endCxn id="6" idx="0"/>
          </p:cNvCxnSpPr>
          <p:nvPr/>
        </p:nvCxnSpPr>
        <p:spPr>
          <a:xfrm>
            <a:off x="5161917" y="3035515"/>
            <a:ext cx="1534319" cy="16176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6" idx="2"/>
            <a:endCxn id="5" idx="6"/>
          </p:cNvCxnSpPr>
          <p:nvPr/>
        </p:nvCxnSpPr>
        <p:spPr>
          <a:xfrm flipH="1">
            <a:off x="3707904" y="515719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051720" y="3645024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Ahorro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347864" y="3779748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995936" y="4715852"/>
            <a:ext cx="1379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Consumo</a:t>
            </a:r>
            <a:endParaRPr lang="es-MX" dirty="0"/>
          </a:p>
        </p:txBody>
      </p:sp>
      <p:cxnSp>
        <p:nvCxnSpPr>
          <p:cNvPr id="17" name="16 Conector recto de flecha"/>
          <p:cNvCxnSpPr>
            <a:stCxn id="4" idx="4"/>
            <a:endCxn id="5" idx="7"/>
          </p:cNvCxnSpPr>
          <p:nvPr/>
        </p:nvCxnSpPr>
        <p:spPr>
          <a:xfrm flipH="1">
            <a:off x="3380999" y="3140968"/>
            <a:ext cx="1118993" cy="16598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5" idx="7"/>
            <a:endCxn id="6" idx="1"/>
          </p:cNvCxnSpPr>
          <p:nvPr/>
        </p:nvCxnSpPr>
        <p:spPr>
          <a:xfrm>
            <a:off x="3380999" y="4800771"/>
            <a:ext cx="252601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4788024" y="3140968"/>
            <a:ext cx="1296145" cy="16598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704941" y="3797424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Ahorro</a:t>
            </a:r>
            <a:endParaRPr lang="es-MX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860032" y="3068960"/>
            <a:ext cx="1163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707904" y="508692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Ingresos: salarios y ganancias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6588224" y="1772816"/>
            <a:ext cx="21602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483768" y="213285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259632" y="2132856"/>
            <a:ext cx="1224136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6444208" y="2132856"/>
            <a:ext cx="1728192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259632" y="5661248"/>
            <a:ext cx="6912768" cy="35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4" idx="6"/>
            <a:endCxn id="7" idx="3"/>
          </p:cNvCxnSpPr>
          <p:nvPr/>
        </p:nvCxnSpPr>
        <p:spPr>
          <a:xfrm flipV="1">
            <a:off x="5436096" y="2387443"/>
            <a:ext cx="1468488" cy="393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7" idx="4"/>
          </p:cNvCxnSpPr>
          <p:nvPr/>
        </p:nvCxnSpPr>
        <p:spPr>
          <a:xfrm flipH="1">
            <a:off x="6904584" y="2492896"/>
            <a:ext cx="76376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V="1">
            <a:off x="2987824" y="2492896"/>
            <a:ext cx="4176464" cy="2160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7164288" y="2420888"/>
            <a:ext cx="100811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6300192" y="314096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 público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5081594" y="1916832"/>
            <a:ext cx="186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Impuestos , créditos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7380312" y="38970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Impuestos </a:t>
            </a:r>
            <a:endParaRPr lang="es-MX" dirty="0"/>
          </a:p>
        </p:txBody>
      </p:sp>
      <p:cxnSp>
        <p:nvCxnSpPr>
          <p:cNvPr id="44" name="43 Conector angular"/>
          <p:cNvCxnSpPr>
            <a:stCxn id="6" idx="6"/>
          </p:cNvCxnSpPr>
          <p:nvPr/>
        </p:nvCxnSpPr>
        <p:spPr>
          <a:xfrm flipH="1">
            <a:off x="7524328" y="5157192"/>
            <a:ext cx="288032" cy="576064"/>
          </a:xfrm>
          <a:prstGeom prst="bentConnector4">
            <a:avLst>
              <a:gd name="adj1" fmla="val -79366"/>
              <a:gd name="adj2" fmla="val 9375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6084168" y="551723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Mercado entre empresas</a:t>
            </a:r>
            <a:endParaRPr lang="es-MX" dirty="0"/>
          </a:p>
        </p:txBody>
      </p:sp>
      <p:sp>
        <p:nvSpPr>
          <p:cNvPr id="9" name="8 Elipse"/>
          <p:cNvSpPr/>
          <p:nvPr/>
        </p:nvSpPr>
        <p:spPr>
          <a:xfrm>
            <a:off x="6696236" y="836712"/>
            <a:ext cx="18362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BANCA CENTRAL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19 Conector recto de flecha"/>
          <p:cNvCxnSpPr>
            <a:stCxn id="4" idx="0"/>
            <a:endCxn id="9" idx="2"/>
          </p:cNvCxnSpPr>
          <p:nvPr/>
        </p:nvCxnSpPr>
        <p:spPr>
          <a:xfrm flipV="1">
            <a:off x="4499992" y="1232756"/>
            <a:ext cx="2196244" cy="1188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9" idx="6"/>
            <a:endCxn id="7" idx="7"/>
          </p:cNvCxnSpPr>
          <p:nvPr/>
        </p:nvCxnSpPr>
        <p:spPr>
          <a:xfrm flipH="1">
            <a:off x="8432104" y="1232756"/>
            <a:ext cx="100336" cy="645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7" idx="1"/>
            <a:endCxn id="9" idx="3"/>
          </p:cNvCxnSpPr>
          <p:nvPr/>
        </p:nvCxnSpPr>
        <p:spPr>
          <a:xfrm flipV="1">
            <a:off x="6904584" y="1512801"/>
            <a:ext cx="60558" cy="365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30 Elipse"/>
          <p:cNvSpPr/>
          <p:nvPr/>
        </p:nvSpPr>
        <p:spPr>
          <a:xfrm>
            <a:off x="3833918" y="4081718"/>
            <a:ext cx="1890210" cy="7190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 DEL MUNDO</a:t>
            </a:r>
            <a:endParaRPr lang="es-MX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34 Conector recto de flecha"/>
          <p:cNvCxnSpPr>
            <a:stCxn id="31" idx="0"/>
          </p:cNvCxnSpPr>
          <p:nvPr/>
        </p:nvCxnSpPr>
        <p:spPr>
          <a:xfrm flipH="1" flipV="1">
            <a:off x="4644008" y="3140969"/>
            <a:ext cx="135015" cy="9407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31" idx="5"/>
          </p:cNvCxnSpPr>
          <p:nvPr/>
        </p:nvCxnSpPr>
        <p:spPr>
          <a:xfrm>
            <a:off x="5447313" y="4695468"/>
            <a:ext cx="276815" cy="3897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endCxn id="31" idx="6"/>
          </p:cNvCxnSpPr>
          <p:nvPr/>
        </p:nvCxnSpPr>
        <p:spPr>
          <a:xfrm flipH="1" flipV="1">
            <a:off x="5724128" y="4441245"/>
            <a:ext cx="576064" cy="2746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endCxn id="4" idx="7"/>
          </p:cNvCxnSpPr>
          <p:nvPr/>
        </p:nvCxnSpPr>
        <p:spPr>
          <a:xfrm flipH="1">
            <a:off x="5161917" y="1412776"/>
            <a:ext cx="1742667" cy="11135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5585720" y="4653136"/>
            <a:ext cx="28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945760" y="4293096"/>
            <a:ext cx="28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6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hlinkClick r:id="rId2" action="ppaction://hlinkfile"/>
              </a:rPr>
              <a:t>El dinero bancario y el dinero </a:t>
            </a:r>
            <a:r>
              <a:rPr lang="es-MX" dirty="0" smtClean="0">
                <a:hlinkClick r:id="rId2" action="ppaction://hlinkfile"/>
              </a:rPr>
              <a:t>nacional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755576" y="2492896"/>
            <a:ext cx="3096344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BANCA CENTRAL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5508104" y="1412776"/>
            <a:ext cx="252028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BANCO COMERCIAL</a:t>
            </a:r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5660504" y="4005064"/>
            <a:ext cx="252028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BANCO COMERCIAL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5660504" y="2708920"/>
            <a:ext cx="252028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BANCO COMERCIAL</a:t>
            </a:r>
            <a:endParaRPr lang="es-MX" dirty="0"/>
          </a:p>
        </p:txBody>
      </p:sp>
      <p:sp>
        <p:nvSpPr>
          <p:cNvPr id="8" name="7 Elipse"/>
          <p:cNvSpPr/>
          <p:nvPr/>
        </p:nvSpPr>
        <p:spPr>
          <a:xfrm>
            <a:off x="5796136" y="5301208"/>
            <a:ext cx="252028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BANCO COMERCIAL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 rot="1791895">
            <a:off x="5015463" y="3173031"/>
            <a:ext cx="381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El dinero surge  de las transacciones mercantiles</a:t>
            </a:r>
            <a:endParaRPr lang="es-MX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187624" y="494116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El dinero surge del poder del Estado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444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Flecha curvada hacia la izquierda"/>
          <p:cNvSpPr/>
          <p:nvPr/>
        </p:nvSpPr>
        <p:spPr>
          <a:xfrm>
            <a:off x="8244408" y="5013176"/>
            <a:ext cx="504056" cy="14401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416942" cy="1368152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circuito monetario de bienes financieros y del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una economía </a:t>
            </a:r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cerrada</a:t>
            </a:r>
            <a:endParaRPr lang="es-MX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3347864" y="2060848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Banco Central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6156176" y="4941168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 de Capitales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827584" y="5013176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Elipse"/>
          <p:cNvSpPr/>
          <p:nvPr/>
        </p:nvSpPr>
        <p:spPr>
          <a:xfrm>
            <a:off x="3707904" y="4437112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Banca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 de flecha"/>
          <p:cNvCxnSpPr>
            <a:stCxn id="4" idx="4"/>
            <a:endCxn id="7" idx="0"/>
          </p:cNvCxnSpPr>
          <p:nvPr/>
        </p:nvCxnSpPr>
        <p:spPr>
          <a:xfrm>
            <a:off x="4535996" y="3284984"/>
            <a:ext cx="72008" cy="115212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4" idx="2"/>
            <a:endCxn id="6" idx="0"/>
          </p:cNvCxnSpPr>
          <p:nvPr/>
        </p:nvCxnSpPr>
        <p:spPr>
          <a:xfrm flipH="1">
            <a:off x="2015716" y="2672916"/>
            <a:ext cx="1332148" cy="234026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4" idx="6"/>
            <a:endCxn id="5" idx="0"/>
          </p:cNvCxnSpPr>
          <p:nvPr/>
        </p:nvCxnSpPr>
        <p:spPr>
          <a:xfrm>
            <a:off x="5724128" y="2672916"/>
            <a:ext cx="1620180" cy="226825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755576" y="35730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Títulos de deuda pública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516216" y="2924944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Títulos de deuda pública y operaciones de mercado abierto</a:t>
            </a:r>
            <a:endParaRPr lang="es-MX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131839" y="3212976"/>
            <a:ext cx="3231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Moneda nacional</a:t>
            </a:r>
          </a:p>
          <a:p>
            <a:pPr algn="ctr"/>
            <a:r>
              <a:rPr lang="es-MX" dirty="0" smtClean="0"/>
              <a:t>Mercado abierto </a:t>
            </a:r>
          </a:p>
          <a:p>
            <a:pPr algn="ctr"/>
            <a:r>
              <a:rPr lang="es-MX" dirty="0" smtClean="0"/>
              <a:t>Redescuento</a:t>
            </a:r>
          </a:p>
          <a:p>
            <a:pPr algn="ctr"/>
            <a:r>
              <a:rPr lang="es-MX" dirty="0" smtClean="0"/>
              <a:t>Apoyo de última instancia</a:t>
            </a:r>
            <a:endParaRPr lang="es-MX" dirty="0"/>
          </a:p>
        </p:txBody>
      </p:sp>
      <p:cxnSp>
        <p:nvCxnSpPr>
          <p:cNvPr id="27" name="26 Conector recto de flecha"/>
          <p:cNvCxnSpPr>
            <a:stCxn id="7" idx="1"/>
            <a:endCxn id="6" idx="7"/>
          </p:cNvCxnSpPr>
          <p:nvPr/>
        </p:nvCxnSpPr>
        <p:spPr>
          <a:xfrm flipH="1">
            <a:off x="2855852" y="4616383"/>
            <a:ext cx="1115685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7" idx="7"/>
            <a:endCxn id="5" idx="1"/>
          </p:cNvCxnSpPr>
          <p:nvPr/>
        </p:nvCxnSpPr>
        <p:spPr>
          <a:xfrm>
            <a:off x="5244471" y="4616383"/>
            <a:ext cx="1259701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H="1">
            <a:off x="3203848" y="5733256"/>
            <a:ext cx="2952328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2855852" y="6093296"/>
            <a:ext cx="3648320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3131839" y="5445224"/>
            <a:ext cx="3402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Financiamiento deuda pública</a:t>
            </a:r>
            <a:endParaRPr lang="es-MX" sz="16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369260" y="5877272"/>
            <a:ext cx="350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Títulos  de la deuda pública</a:t>
            </a:r>
            <a:endParaRPr lang="es-MX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195736" y="461638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Crédito </a:t>
            </a:r>
            <a:endParaRPr lang="es-MX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508104" y="4437112"/>
            <a:ext cx="1836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Especulación bancaria</a:t>
            </a:r>
            <a:endParaRPr lang="es-MX" dirty="0"/>
          </a:p>
        </p:txBody>
      </p:sp>
      <p:sp>
        <p:nvSpPr>
          <p:cNvPr id="39" name="38 CuadroTexto"/>
          <p:cNvSpPr txBox="1"/>
          <p:nvPr/>
        </p:nvSpPr>
        <p:spPr>
          <a:xfrm>
            <a:off x="7812360" y="4437112"/>
            <a:ext cx="1224136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dirty="0" smtClean="0"/>
              <a:t>Compra y venta de acciones, títulos y valores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83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416942" cy="1368152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circuito monetario de bienes financieros y del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una economía </a:t>
            </a:r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abierta</a:t>
            </a:r>
            <a:endParaRPr lang="es-MX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3347864" y="2060848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Banco Central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6156176" y="4941168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 de Capitales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827584" y="5013176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Elipse"/>
          <p:cNvSpPr/>
          <p:nvPr/>
        </p:nvSpPr>
        <p:spPr>
          <a:xfrm>
            <a:off x="3707904" y="4437112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Banca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 de flecha"/>
          <p:cNvCxnSpPr>
            <a:stCxn id="4" idx="4"/>
            <a:endCxn id="7" idx="0"/>
          </p:cNvCxnSpPr>
          <p:nvPr/>
        </p:nvCxnSpPr>
        <p:spPr>
          <a:xfrm>
            <a:off x="4535996" y="3284984"/>
            <a:ext cx="72008" cy="115212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4" idx="2"/>
            <a:endCxn id="6" idx="0"/>
          </p:cNvCxnSpPr>
          <p:nvPr/>
        </p:nvCxnSpPr>
        <p:spPr>
          <a:xfrm flipH="1">
            <a:off x="2015716" y="2672916"/>
            <a:ext cx="1332148" cy="234026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4" idx="6"/>
            <a:endCxn id="5" idx="0"/>
          </p:cNvCxnSpPr>
          <p:nvPr/>
        </p:nvCxnSpPr>
        <p:spPr>
          <a:xfrm>
            <a:off x="5724128" y="2672916"/>
            <a:ext cx="1620180" cy="226825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115616" y="35730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Títulos de deuda pública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516216" y="2924944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Títulos de deuda pública y operaciones de mercado abierto</a:t>
            </a:r>
            <a:endParaRPr lang="es-MX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131839" y="3212976"/>
            <a:ext cx="3231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Moneda nacional</a:t>
            </a:r>
          </a:p>
          <a:p>
            <a:pPr algn="ctr"/>
            <a:r>
              <a:rPr lang="es-MX" dirty="0" smtClean="0"/>
              <a:t>Mercado abierto </a:t>
            </a:r>
          </a:p>
          <a:p>
            <a:pPr algn="ctr"/>
            <a:r>
              <a:rPr lang="es-MX" dirty="0" smtClean="0"/>
              <a:t>Redescuento</a:t>
            </a:r>
          </a:p>
          <a:p>
            <a:pPr algn="ctr"/>
            <a:r>
              <a:rPr lang="es-MX" dirty="0" smtClean="0"/>
              <a:t>Apoyo de última instancia</a:t>
            </a:r>
            <a:endParaRPr lang="es-MX" dirty="0"/>
          </a:p>
        </p:txBody>
      </p:sp>
      <p:cxnSp>
        <p:nvCxnSpPr>
          <p:cNvPr id="27" name="26 Conector recto de flecha"/>
          <p:cNvCxnSpPr>
            <a:stCxn id="7" idx="1"/>
            <a:endCxn id="6" idx="7"/>
          </p:cNvCxnSpPr>
          <p:nvPr/>
        </p:nvCxnSpPr>
        <p:spPr>
          <a:xfrm flipH="1">
            <a:off x="2855852" y="4616383"/>
            <a:ext cx="1115685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7" idx="7"/>
            <a:endCxn id="5" idx="1"/>
          </p:cNvCxnSpPr>
          <p:nvPr/>
        </p:nvCxnSpPr>
        <p:spPr>
          <a:xfrm>
            <a:off x="5244471" y="4616383"/>
            <a:ext cx="1259701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H="1">
            <a:off x="3203848" y="5733256"/>
            <a:ext cx="2952328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2855852" y="6093296"/>
            <a:ext cx="3648320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3131839" y="5445224"/>
            <a:ext cx="3402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Financiamiento deuda pública</a:t>
            </a:r>
            <a:endParaRPr lang="es-MX" sz="16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369260" y="5877272"/>
            <a:ext cx="350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Títulos  de la deuda pública</a:t>
            </a:r>
            <a:endParaRPr lang="es-MX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195736" y="461638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Crédito </a:t>
            </a:r>
            <a:endParaRPr lang="es-MX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508104" y="4437112"/>
            <a:ext cx="1836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Especulación bancaria</a:t>
            </a:r>
            <a:endParaRPr lang="es-MX" dirty="0"/>
          </a:p>
        </p:txBody>
      </p:sp>
      <p:sp>
        <p:nvSpPr>
          <p:cNvPr id="39" name="38 CuadroTexto"/>
          <p:cNvSpPr txBox="1"/>
          <p:nvPr/>
        </p:nvSpPr>
        <p:spPr>
          <a:xfrm>
            <a:off x="7812360" y="4437112"/>
            <a:ext cx="1224136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dirty="0" smtClean="0"/>
              <a:t>Compra y venta de acciones, títulos y valores</a:t>
            </a:r>
            <a:endParaRPr lang="es-MX" dirty="0"/>
          </a:p>
        </p:txBody>
      </p:sp>
      <p:cxnSp>
        <p:nvCxnSpPr>
          <p:cNvPr id="47" name="46 Conector recto"/>
          <p:cNvCxnSpPr>
            <a:stCxn id="39" idx="1"/>
            <a:endCxn id="39" idx="3"/>
          </p:cNvCxnSpPr>
          <p:nvPr/>
        </p:nvCxnSpPr>
        <p:spPr>
          <a:xfrm>
            <a:off x="7812360" y="5314275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39" idx="3"/>
            <a:endCxn id="39" idx="2"/>
          </p:cNvCxnSpPr>
          <p:nvPr/>
        </p:nvCxnSpPr>
        <p:spPr>
          <a:xfrm flipH="1">
            <a:off x="8424428" y="5314275"/>
            <a:ext cx="612068" cy="8771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39" idx="2"/>
          </p:cNvCxnSpPr>
          <p:nvPr/>
        </p:nvCxnSpPr>
        <p:spPr>
          <a:xfrm flipH="1" flipV="1">
            <a:off x="8172400" y="6061938"/>
            <a:ext cx="252028" cy="129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907704" y="2060848"/>
            <a:ext cx="5256584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H="1">
            <a:off x="467544" y="2060848"/>
            <a:ext cx="1476164" cy="43204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7164288" y="2060848"/>
            <a:ext cx="1566174" cy="446449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Elipse"/>
          <p:cNvSpPr/>
          <p:nvPr/>
        </p:nvSpPr>
        <p:spPr>
          <a:xfrm>
            <a:off x="0" y="1844824"/>
            <a:ext cx="176368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 del Mundo</a:t>
            </a:r>
            <a:endParaRPr lang="es-MX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23 Conector recto de flecha"/>
          <p:cNvCxnSpPr>
            <a:endCxn id="21" idx="4"/>
          </p:cNvCxnSpPr>
          <p:nvPr/>
        </p:nvCxnSpPr>
        <p:spPr>
          <a:xfrm flipH="1" flipV="1">
            <a:off x="881844" y="3212976"/>
            <a:ext cx="593812" cy="21602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1475656" y="2024844"/>
            <a:ext cx="432048" cy="18002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6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8580" indent="0" algn="ctr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</a:t>
            </a:r>
            <a:b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ECONOMÍA ES DINERO Y EL DINERO FORMA SISTEMA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227452" y="2967335"/>
            <a:ext cx="4689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Conclusiones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3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es-MX" sz="3600" dirty="0"/>
              <a:t>T</a:t>
            </a:r>
            <a:r>
              <a:rPr lang="es-MX" sz="3600" dirty="0" smtClean="0"/>
              <a:t>rabajo en equipo</a:t>
            </a:r>
            <a:endParaRPr lang="es-MX" sz="3600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187624" y="1772816"/>
            <a:ext cx="6768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Roles:</a:t>
            </a:r>
          </a:p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Líder</a:t>
            </a:r>
            <a:r>
              <a:rPr lang="es-MX" sz="2400" dirty="0" smtClean="0"/>
              <a:t>. Organiza al equipo para contestar las siguientes preguntas. </a:t>
            </a:r>
          </a:p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Verificador</a:t>
            </a:r>
            <a:r>
              <a:rPr lang="es-MX" sz="2400" dirty="0" smtClean="0"/>
              <a:t>. Evidencia  que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s-MX" sz="2400" dirty="0" smtClean="0"/>
              <a:t> los integrantes participen en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s-MX" sz="2400" dirty="0" smtClean="0"/>
              <a:t> el trabajo mediante la recopilación de respuestas individuales.</a:t>
            </a:r>
          </a:p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Integrador</a:t>
            </a:r>
            <a:r>
              <a:rPr lang="es-MX" sz="2400" dirty="0" smtClean="0"/>
              <a:t>. Compone una opinión grupal derivada de las opiniones individuales.</a:t>
            </a:r>
          </a:p>
          <a:p>
            <a:endParaRPr lang="es-MX" sz="2400" dirty="0" smtClean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304775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673144"/>
          </a:xfrm>
        </p:spPr>
        <p:txBody>
          <a:bodyPr>
            <a:normAutofit/>
          </a:bodyPr>
          <a:lstStyle/>
          <a:p>
            <a:r>
              <a:rPr lang="es-MX" sz="3600" dirty="0"/>
              <a:t>T</a:t>
            </a:r>
            <a:r>
              <a:rPr lang="es-MX" sz="3600" dirty="0" smtClean="0"/>
              <a:t>rabajo en equipo</a:t>
            </a:r>
            <a:endParaRPr lang="es-MX" sz="3600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187624" y="1340768"/>
            <a:ext cx="69847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Contesta las siguientes preguntas: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E</a:t>
            </a:r>
            <a:r>
              <a:rPr lang="es-MX" dirty="0" smtClean="0"/>
              <a:t>squema 2. Que papel juega la banca en el circuito monetario de bienes y servicios en una economía cerrada? 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Esquema 3. ¿Cuál es la relación del gobierno con la banca, las empresas y las familias?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Esquema 4. ¿Qué pasa si son menores las exportaciones que as importaciones?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¿Qué diferencia hay entre el dinero bancario y el dinero nacional?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¿Cómo funciona el multiplicador bancario en la teoría económica?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Esquema 5.¿Cómo obtiene recursos el gobierno si no le alcanza con los impuestos?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Esquema 6. Señala cuatro rubros que se realizan entre un país y el resto del mundo.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484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8580" indent="0" algn="ctr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</a:t>
            </a:r>
            <a:b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ECONOMÍA ES DINERO Y EL DINERO FORMA SISTEMA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345271" y="2967335"/>
            <a:ext cx="4453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Introducción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5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DBF4-6F97-44D8-8BCD-023F65145C67}" type="datetime1">
              <a:rPr lang="es-MX" smtClean="0"/>
              <a:t>20/10/2017</a:t>
            </a:fld>
            <a:endParaRPr lang="es-MX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30" y="1484784"/>
            <a:ext cx="808874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7"/>
            <a:ext cx="4320480" cy="93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El excedente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DBF4-6F97-44D8-8BCD-023F65145C67}" type="datetime1">
              <a:rPr lang="es-MX" smtClean="0"/>
              <a:t>20/10/2017</a:t>
            </a:fld>
            <a:endParaRPr lang="es-MX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82455945"/>
              </p:ext>
            </p:extLst>
          </p:nvPr>
        </p:nvGraphicFramePr>
        <p:xfrm>
          <a:off x="226774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81514" y="2316077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 de venta  menos </a:t>
            </a: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 de ventas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333842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Circulante. Componentes de un bien o servicio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737498" y="450912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Capital fijo. Proviene de la inversión en activos fijos.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881514" y="5805264"/>
            <a:ext cx="282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Costo unitario total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100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DBF4-6F97-44D8-8BCD-023F65145C67}" type="datetime1">
              <a:rPr lang="es-MX" smtClean="0"/>
              <a:t>20/10/2017</a:t>
            </a:fld>
            <a:endParaRPr lang="es-MX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43221"/>
              </p:ext>
            </p:extLst>
          </p:nvPr>
        </p:nvGraphicFramePr>
        <p:xfrm>
          <a:off x="1524000" y="1397000"/>
          <a:ext cx="6096000" cy="387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797024"/>
                <a:gridCol w="422176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Precio de venta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menos: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Circulantes</a:t>
                      </a:r>
                    </a:p>
                    <a:p>
                      <a:pPr algn="ctr"/>
                      <a:r>
                        <a:rPr lang="es-MX" dirty="0" smtClean="0"/>
                        <a:t> un periodo</a:t>
                      </a:r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dirty="0" smtClean="0"/>
                        <a:t>Costos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Costos unitarios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Fijos</a:t>
                      </a:r>
                    </a:p>
                    <a:p>
                      <a:pPr algn="ctr"/>
                      <a:r>
                        <a:rPr lang="es-MX" dirty="0" smtClean="0"/>
                        <a:t>Uso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Periodos </a:t>
                      </a:r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EXCEDENTE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5" name="4 Conector recto de flecha"/>
          <p:cNvCxnSpPr/>
          <p:nvPr/>
        </p:nvCxnSpPr>
        <p:spPr>
          <a:xfrm>
            <a:off x="5580112" y="17728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5701533" y="26369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5701533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90501"/>
            <a:ext cx="2005479" cy="72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60" y="4293096"/>
            <a:ext cx="186813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8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El excedente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s-MX" dirty="0" smtClean="0"/>
              <a:t>Dos tipos:</a:t>
            </a:r>
          </a:p>
          <a:p>
            <a:r>
              <a:rPr lang="es-MX" dirty="0" smtClean="0"/>
              <a:t>Origen en el poder. Se extrae al obligar a una comunidad a pagar impuestos o tributos.</a:t>
            </a:r>
          </a:p>
          <a:p>
            <a:r>
              <a:rPr lang="es-MX" dirty="0" smtClean="0"/>
              <a:t>Surge de la comunidad. Para reproducirse y aumentar su capacidad productiva.</a:t>
            </a:r>
          </a:p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860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El excedente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Ligado a dos circuitos</a:t>
            </a: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Mercantil</a:t>
            </a: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Monetario </a:t>
            </a:r>
          </a:p>
          <a:p>
            <a:endParaRPr lang="es-MX" dirty="0"/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PIB. Es el conjunto de valores agregados de todos los sectores productivos.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EEE-B6B5-442E-85F9-3616DBBC52C3}" type="datetime1">
              <a:rPr lang="es-MX" smtClean="0"/>
              <a:t>20/10/2017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58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DBF4-6F97-44D8-8BCD-023F65145C67}" type="datetime1">
              <a:rPr lang="es-MX" smtClean="0"/>
              <a:t>20/10/2017</a:t>
            </a:fld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91" y="885952"/>
            <a:ext cx="7262685" cy="484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699792" y="1115452"/>
            <a:ext cx="37444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123728" y="1412776"/>
            <a:ext cx="48965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347864" y="11154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Precio de venta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79912" y="19888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EXCEDENTE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7164288" y="2636912"/>
            <a:ext cx="1142988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8172400" y="885952"/>
            <a:ext cx="288032" cy="4991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4788024" y="43558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Narrow" panose="020B0606020202030204" pitchFamily="34" charset="0"/>
              </a:rPr>
              <a:t>Costo unitario de capital fijo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211960" y="4005064"/>
            <a:ext cx="411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Narrow" panose="020B0606020202030204" pitchFamily="34" charset="0"/>
              </a:rPr>
              <a:t>Costo unitario de capital circulante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940424" y="32849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 Narrow" panose="020B0606020202030204" pitchFamily="34" charset="0"/>
              </a:rPr>
              <a:t>Costo unitario total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460068" y="5212084"/>
            <a:ext cx="28083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Narrow" panose="020B0606020202030204" pitchFamily="34" charset="0"/>
              </a:rPr>
              <a:t>Nivel de producción</a:t>
            </a:r>
          </a:p>
        </p:txBody>
      </p:sp>
    </p:spTree>
    <p:extLst>
      <p:ext uri="{BB962C8B-B14F-4D97-AF65-F5344CB8AC3E}">
        <p14:creationId xmlns:p14="http://schemas.microsoft.com/office/powerpoint/2010/main" val="12187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600</TotalTime>
  <Words>932</Words>
  <Application>Microsoft Office PowerPoint</Application>
  <PresentationFormat>Presentación en pantalla (4:3)</PresentationFormat>
  <Paragraphs>208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Austin</vt:lpstr>
      <vt:lpstr>ENTORNO ECONÓMICO</vt:lpstr>
      <vt:lpstr>Presentación de PowerPoint</vt:lpstr>
      <vt:lpstr>CAPÍTULO I LA ECONOMÍA ES DINERO Y EL DINERO FORMA SISTEMA</vt:lpstr>
      <vt:lpstr>Presentación de PowerPoint</vt:lpstr>
      <vt:lpstr>A) El excedente</vt:lpstr>
      <vt:lpstr>Presentación de PowerPoint</vt:lpstr>
      <vt:lpstr>A) El excedente</vt:lpstr>
      <vt:lpstr>A) El excedente</vt:lpstr>
      <vt:lpstr>Presentación de PowerPoint</vt:lpstr>
      <vt:lpstr>Funciones económicas del dinero.</vt:lpstr>
      <vt:lpstr>Funciones económicas del dinero.</vt:lpstr>
      <vt:lpstr>Funciones económicas del dinero.</vt:lpstr>
      <vt:lpstr>Funciones económicas del dinero.</vt:lpstr>
      <vt:lpstr>Funciones económicas del dinero.</vt:lpstr>
      <vt:lpstr>Funciones económicas del dinero.</vt:lpstr>
      <vt:lpstr>La economía monetaria forma un sistema.</vt:lpstr>
      <vt:lpstr>Presentación de PowerPoint</vt:lpstr>
      <vt:lpstr>Elementos analíticos.</vt:lpstr>
      <vt:lpstr>Presentación de PowerPoint</vt:lpstr>
      <vt:lpstr>El circuito monetario de mercancías y servicios con gobierno y comercio exterior</vt:lpstr>
      <vt:lpstr>El dinero bancario y el dinero nacional</vt:lpstr>
      <vt:lpstr>El circuito monetario de bienes financieros y del capital en una economía cerrada</vt:lpstr>
      <vt:lpstr>El circuito monetario de bienes financieros y del capital en una economía abierta</vt:lpstr>
      <vt:lpstr>CAPÍTULO I LA ECONOMÍA ES DINERO Y EL DINERO FORMA SISTEMA</vt:lpstr>
      <vt:lpstr>Trabajo en equipo</vt:lpstr>
      <vt:lpstr>Trabajo en equipo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ENTORNO ECONÓMICO</dc:title>
  <dc:creator>Margarita</dc:creator>
  <cp:lastModifiedBy>Margarita</cp:lastModifiedBy>
  <cp:revision>69</cp:revision>
  <dcterms:created xsi:type="dcterms:W3CDTF">2017-10-10T03:57:11Z</dcterms:created>
  <dcterms:modified xsi:type="dcterms:W3CDTF">2017-10-21T00:25:07Z</dcterms:modified>
</cp:coreProperties>
</file>