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  <p:sldId id="264" r:id="rId10"/>
    <p:sldId id="265" r:id="rId11"/>
    <p:sldId id="268" r:id="rId12"/>
    <p:sldId id="270" r:id="rId13"/>
    <p:sldId id="267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3FE723-7963-410A-8D33-B99E9A3A1F11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8C20BC8-A692-4B14-B0B4-22716432DEEF}">
      <dgm:prSet phldrT="[Texto]"/>
      <dgm:spPr/>
      <dgm:t>
        <a:bodyPr/>
        <a:lstStyle/>
        <a:p>
          <a:r>
            <a:rPr lang="es-MX" dirty="0" smtClean="0"/>
            <a:t>Circuito monetario</a:t>
          </a:r>
          <a:endParaRPr lang="es-MX" dirty="0"/>
        </a:p>
      </dgm:t>
    </dgm:pt>
    <dgm:pt modelId="{52B5C2A5-90E2-470A-8CBA-710EE6B2CAC5}" type="parTrans" cxnId="{FBEFC937-C2F6-408D-A0B1-4C5300FFDB4D}">
      <dgm:prSet/>
      <dgm:spPr/>
      <dgm:t>
        <a:bodyPr/>
        <a:lstStyle/>
        <a:p>
          <a:endParaRPr lang="es-MX"/>
        </a:p>
      </dgm:t>
    </dgm:pt>
    <dgm:pt modelId="{420A60E8-3E91-4A01-A06E-6B76C216F737}" type="sibTrans" cxnId="{FBEFC937-C2F6-408D-A0B1-4C5300FFDB4D}">
      <dgm:prSet/>
      <dgm:spPr/>
      <dgm:t>
        <a:bodyPr/>
        <a:lstStyle/>
        <a:p>
          <a:endParaRPr lang="es-MX"/>
        </a:p>
      </dgm:t>
    </dgm:pt>
    <dgm:pt modelId="{9A7D0A25-B322-4633-879C-698FE2C2F9DE}">
      <dgm:prSet phldrT="[Texto]"/>
      <dgm:spPr/>
      <dgm:t>
        <a:bodyPr/>
        <a:lstStyle/>
        <a:p>
          <a:r>
            <a:rPr lang="es-MX" dirty="0" smtClean="0"/>
            <a:t>Circuito de capitales</a:t>
          </a:r>
          <a:endParaRPr lang="es-MX" dirty="0"/>
        </a:p>
      </dgm:t>
    </dgm:pt>
    <dgm:pt modelId="{55BF7222-46CE-46F3-B35F-ED1EA39F01DF}" type="parTrans" cxnId="{165DCD31-97BA-4F96-90C3-611AFDE7336D}">
      <dgm:prSet/>
      <dgm:spPr/>
      <dgm:t>
        <a:bodyPr/>
        <a:lstStyle/>
        <a:p>
          <a:endParaRPr lang="es-MX"/>
        </a:p>
      </dgm:t>
    </dgm:pt>
    <dgm:pt modelId="{2B9E9BEC-F47E-45B3-999F-36BBCD02780B}" type="sibTrans" cxnId="{165DCD31-97BA-4F96-90C3-611AFDE7336D}">
      <dgm:prSet/>
      <dgm:spPr/>
      <dgm:t>
        <a:bodyPr/>
        <a:lstStyle/>
        <a:p>
          <a:endParaRPr lang="es-MX"/>
        </a:p>
      </dgm:t>
    </dgm:pt>
    <dgm:pt modelId="{063F4E11-46F0-47CA-995A-0E99859D0C37}" type="pres">
      <dgm:prSet presAssocID="{743FE723-7963-410A-8D33-B99E9A3A1F1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CB77B86-FCA5-4900-A508-AF08A174E98F}" type="pres">
      <dgm:prSet presAssocID="{743FE723-7963-410A-8D33-B99E9A3A1F11}" presName="ribbon" presStyleLbl="node1" presStyleIdx="0" presStyleCnt="1"/>
      <dgm:spPr/>
    </dgm:pt>
    <dgm:pt modelId="{22BA6372-20A3-4F76-B528-EF4A3C753A18}" type="pres">
      <dgm:prSet presAssocID="{743FE723-7963-410A-8D33-B99E9A3A1F1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806079-FCF9-4353-B428-A4587AE7D891}" type="pres">
      <dgm:prSet presAssocID="{743FE723-7963-410A-8D33-B99E9A3A1F1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C46434D-475A-4FF0-9125-AA43B664AB47}" type="presOf" srcId="{9A7D0A25-B322-4633-879C-698FE2C2F9DE}" destId="{F6806079-FCF9-4353-B428-A4587AE7D891}" srcOrd="0" destOrd="0" presId="urn:microsoft.com/office/officeart/2005/8/layout/arrow6"/>
    <dgm:cxn modelId="{AEEBC40A-2E04-41E1-8477-1B3497FFF101}" type="presOf" srcId="{88C20BC8-A692-4B14-B0B4-22716432DEEF}" destId="{22BA6372-20A3-4F76-B528-EF4A3C753A18}" srcOrd="0" destOrd="0" presId="urn:microsoft.com/office/officeart/2005/8/layout/arrow6"/>
    <dgm:cxn modelId="{FBEFC937-C2F6-408D-A0B1-4C5300FFDB4D}" srcId="{743FE723-7963-410A-8D33-B99E9A3A1F11}" destId="{88C20BC8-A692-4B14-B0B4-22716432DEEF}" srcOrd="0" destOrd="0" parTransId="{52B5C2A5-90E2-470A-8CBA-710EE6B2CAC5}" sibTransId="{420A60E8-3E91-4A01-A06E-6B76C216F737}"/>
    <dgm:cxn modelId="{165DCD31-97BA-4F96-90C3-611AFDE7336D}" srcId="{743FE723-7963-410A-8D33-B99E9A3A1F11}" destId="{9A7D0A25-B322-4633-879C-698FE2C2F9DE}" srcOrd="1" destOrd="0" parTransId="{55BF7222-46CE-46F3-B35F-ED1EA39F01DF}" sibTransId="{2B9E9BEC-F47E-45B3-999F-36BBCD02780B}"/>
    <dgm:cxn modelId="{2B74CCD2-208F-4E34-9DBD-FD4BF5421724}" type="presOf" srcId="{743FE723-7963-410A-8D33-B99E9A3A1F11}" destId="{063F4E11-46F0-47CA-995A-0E99859D0C37}" srcOrd="0" destOrd="0" presId="urn:microsoft.com/office/officeart/2005/8/layout/arrow6"/>
    <dgm:cxn modelId="{4FC1ABA4-5DFE-4369-91EA-A8DAC90D2DEF}" type="presParOf" srcId="{063F4E11-46F0-47CA-995A-0E99859D0C37}" destId="{CCB77B86-FCA5-4900-A508-AF08A174E98F}" srcOrd="0" destOrd="0" presId="urn:microsoft.com/office/officeart/2005/8/layout/arrow6"/>
    <dgm:cxn modelId="{2953BBBB-056E-4B9A-891D-89AFDAEB8C58}" type="presParOf" srcId="{063F4E11-46F0-47CA-995A-0E99859D0C37}" destId="{22BA6372-20A3-4F76-B528-EF4A3C753A18}" srcOrd="1" destOrd="0" presId="urn:microsoft.com/office/officeart/2005/8/layout/arrow6"/>
    <dgm:cxn modelId="{9D59310C-2418-48B9-87BD-06DC249A740A}" type="presParOf" srcId="{063F4E11-46F0-47CA-995A-0E99859D0C37}" destId="{F6806079-FCF9-4353-B428-A4587AE7D89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3FE723-7963-410A-8D33-B99E9A3A1F11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8C20BC8-A692-4B14-B0B4-22716432DEEF}">
      <dgm:prSet phldrT="[Texto]"/>
      <dgm:spPr/>
      <dgm:t>
        <a:bodyPr/>
        <a:lstStyle/>
        <a:p>
          <a:r>
            <a:rPr lang="es-MX" dirty="0" smtClean="0"/>
            <a:t>Peso comercial</a:t>
          </a:r>
          <a:endParaRPr lang="es-MX" dirty="0"/>
        </a:p>
      </dgm:t>
    </dgm:pt>
    <dgm:pt modelId="{52B5C2A5-90E2-470A-8CBA-710EE6B2CAC5}" type="parTrans" cxnId="{FBEFC937-C2F6-408D-A0B1-4C5300FFDB4D}">
      <dgm:prSet/>
      <dgm:spPr/>
      <dgm:t>
        <a:bodyPr/>
        <a:lstStyle/>
        <a:p>
          <a:endParaRPr lang="es-MX"/>
        </a:p>
      </dgm:t>
    </dgm:pt>
    <dgm:pt modelId="{420A60E8-3E91-4A01-A06E-6B76C216F737}" type="sibTrans" cxnId="{FBEFC937-C2F6-408D-A0B1-4C5300FFDB4D}">
      <dgm:prSet/>
      <dgm:spPr/>
      <dgm:t>
        <a:bodyPr/>
        <a:lstStyle/>
        <a:p>
          <a:endParaRPr lang="es-MX"/>
        </a:p>
      </dgm:t>
    </dgm:pt>
    <dgm:pt modelId="{9A7D0A25-B322-4633-879C-698FE2C2F9DE}">
      <dgm:prSet phldrT="[Texto]"/>
      <dgm:spPr/>
      <dgm:t>
        <a:bodyPr/>
        <a:lstStyle/>
        <a:p>
          <a:r>
            <a:rPr lang="es-MX" dirty="0" smtClean="0"/>
            <a:t>Peso financiero</a:t>
          </a:r>
          <a:endParaRPr lang="es-MX" dirty="0"/>
        </a:p>
      </dgm:t>
    </dgm:pt>
    <dgm:pt modelId="{55BF7222-46CE-46F3-B35F-ED1EA39F01DF}" type="parTrans" cxnId="{165DCD31-97BA-4F96-90C3-611AFDE7336D}">
      <dgm:prSet/>
      <dgm:spPr/>
      <dgm:t>
        <a:bodyPr/>
        <a:lstStyle/>
        <a:p>
          <a:endParaRPr lang="es-MX"/>
        </a:p>
      </dgm:t>
    </dgm:pt>
    <dgm:pt modelId="{2B9E9BEC-F47E-45B3-999F-36BBCD02780B}" type="sibTrans" cxnId="{165DCD31-97BA-4F96-90C3-611AFDE7336D}">
      <dgm:prSet/>
      <dgm:spPr/>
      <dgm:t>
        <a:bodyPr/>
        <a:lstStyle/>
        <a:p>
          <a:endParaRPr lang="es-MX"/>
        </a:p>
      </dgm:t>
    </dgm:pt>
    <dgm:pt modelId="{063F4E11-46F0-47CA-995A-0E99859D0C37}" type="pres">
      <dgm:prSet presAssocID="{743FE723-7963-410A-8D33-B99E9A3A1F11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CB77B86-FCA5-4900-A508-AF08A174E98F}" type="pres">
      <dgm:prSet presAssocID="{743FE723-7963-410A-8D33-B99E9A3A1F11}" presName="ribbon" presStyleLbl="node1" presStyleIdx="0" presStyleCnt="1"/>
      <dgm:spPr/>
    </dgm:pt>
    <dgm:pt modelId="{22BA6372-20A3-4F76-B528-EF4A3C753A18}" type="pres">
      <dgm:prSet presAssocID="{743FE723-7963-410A-8D33-B99E9A3A1F11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6806079-FCF9-4353-B428-A4587AE7D891}" type="pres">
      <dgm:prSet presAssocID="{743FE723-7963-410A-8D33-B99E9A3A1F11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9A14505-B73E-4F08-8A73-BC2442ED38A6}" type="presOf" srcId="{9A7D0A25-B322-4633-879C-698FE2C2F9DE}" destId="{F6806079-FCF9-4353-B428-A4587AE7D891}" srcOrd="0" destOrd="0" presId="urn:microsoft.com/office/officeart/2005/8/layout/arrow6"/>
    <dgm:cxn modelId="{FBEFC937-C2F6-408D-A0B1-4C5300FFDB4D}" srcId="{743FE723-7963-410A-8D33-B99E9A3A1F11}" destId="{88C20BC8-A692-4B14-B0B4-22716432DEEF}" srcOrd="0" destOrd="0" parTransId="{52B5C2A5-90E2-470A-8CBA-710EE6B2CAC5}" sibTransId="{420A60E8-3E91-4A01-A06E-6B76C216F737}"/>
    <dgm:cxn modelId="{165DCD31-97BA-4F96-90C3-611AFDE7336D}" srcId="{743FE723-7963-410A-8D33-B99E9A3A1F11}" destId="{9A7D0A25-B322-4633-879C-698FE2C2F9DE}" srcOrd="1" destOrd="0" parTransId="{55BF7222-46CE-46F3-B35F-ED1EA39F01DF}" sibTransId="{2B9E9BEC-F47E-45B3-999F-36BBCD02780B}"/>
    <dgm:cxn modelId="{88DC442F-2D18-4591-BDE8-45BB9A59000B}" type="presOf" srcId="{88C20BC8-A692-4B14-B0B4-22716432DEEF}" destId="{22BA6372-20A3-4F76-B528-EF4A3C753A18}" srcOrd="0" destOrd="0" presId="urn:microsoft.com/office/officeart/2005/8/layout/arrow6"/>
    <dgm:cxn modelId="{603E515C-A3A1-4FAA-BFAE-039710C5E592}" type="presOf" srcId="{743FE723-7963-410A-8D33-B99E9A3A1F11}" destId="{063F4E11-46F0-47CA-995A-0E99859D0C37}" srcOrd="0" destOrd="0" presId="urn:microsoft.com/office/officeart/2005/8/layout/arrow6"/>
    <dgm:cxn modelId="{F5737EAC-1B50-4764-86AB-AECF7B491588}" type="presParOf" srcId="{063F4E11-46F0-47CA-995A-0E99859D0C37}" destId="{CCB77B86-FCA5-4900-A508-AF08A174E98F}" srcOrd="0" destOrd="0" presId="urn:microsoft.com/office/officeart/2005/8/layout/arrow6"/>
    <dgm:cxn modelId="{465C18F6-4147-4C81-B55C-51A81AEDD6C1}" type="presParOf" srcId="{063F4E11-46F0-47CA-995A-0E99859D0C37}" destId="{22BA6372-20A3-4F76-B528-EF4A3C753A18}" srcOrd="1" destOrd="0" presId="urn:microsoft.com/office/officeart/2005/8/layout/arrow6"/>
    <dgm:cxn modelId="{EAF5546B-016D-4A9E-9D2E-80FCAA9CD194}" type="presParOf" srcId="{063F4E11-46F0-47CA-995A-0E99859D0C37}" destId="{F6806079-FCF9-4353-B428-A4587AE7D891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77B86-FCA5-4900-A508-AF08A174E98F}">
      <dsp:nvSpPr>
        <dsp:cNvPr id="0" name=""/>
        <dsp:cNvSpPr/>
      </dsp:nvSpPr>
      <dsp:spPr>
        <a:xfrm>
          <a:off x="0" y="772953"/>
          <a:ext cx="5496272" cy="2198508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A6372-20A3-4F76-B528-EF4A3C753A18}">
      <dsp:nvSpPr>
        <dsp:cNvPr id="0" name=""/>
        <dsp:cNvSpPr/>
      </dsp:nvSpPr>
      <dsp:spPr>
        <a:xfrm>
          <a:off x="659552" y="1157692"/>
          <a:ext cx="1813769" cy="10772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Circuito monetario</a:t>
          </a:r>
          <a:endParaRPr lang="es-MX" sz="2800" kern="1200" dirty="0"/>
        </a:p>
      </dsp:txBody>
      <dsp:txXfrm>
        <a:off x="659552" y="1157692"/>
        <a:ext cx="1813769" cy="1077269"/>
      </dsp:txXfrm>
    </dsp:sp>
    <dsp:sp modelId="{F6806079-FCF9-4353-B428-A4587AE7D891}">
      <dsp:nvSpPr>
        <dsp:cNvPr id="0" name=""/>
        <dsp:cNvSpPr/>
      </dsp:nvSpPr>
      <dsp:spPr>
        <a:xfrm>
          <a:off x="2748136" y="1509454"/>
          <a:ext cx="2143546" cy="10772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800" kern="1200" dirty="0" smtClean="0"/>
            <a:t>Circuito de capitales</a:t>
          </a:r>
          <a:endParaRPr lang="es-MX" sz="2800" kern="1200" dirty="0"/>
        </a:p>
      </dsp:txBody>
      <dsp:txXfrm>
        <a:off x="2748136" y="1509454"/>
        <a:ext cx="2143546" cy="10772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B77B86-FCA5-4900-A508-AF08A174E98F}">
      <dsp:nvSpPr>
        <dsp:cNvPr id="0" name=""/>
        <dsp:cNvSpPr/>
      </dsp:nvSpPr>
      <dsp:spPr>
        <a:xfrm>
          <a:off x="0" y="372223"/>
          <a:ext cx="3920480" cy="1568192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BA6372-20A3-4F76-B528-EF4A3C753A18}">
      <dsp:nvSpPr>
        <dsp:cNvPr id="0" name=""/>
        <dsp:cNvSpPr/>
      </dsp:nvSpPr>
      <dsp:spPr>
        <a:xfrm>
          <a:off x="470457" y="646657"/>
          <a:ext cx="1293758" cy="76841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Peso comercial</a:t>
          </a:r>
          <a:endParaRPr lang="es-MX" sz="2000" kern="1200" dirty="0"/>
        </a:p>
      </dsp:txBody>
      <dsp:txXfrm>
        <a:off x="470457" y="646657"/>
        <a:ext cx="1293758" cy="768414"/>
      </dsp:txXfrm>
    </dsp:sp>
    <dsp:sp modelId="{F6806079-FCF9-4353-B428-A4587AE7D891}">
      <dsp:nvSpPr>
        <dsp:cNvPr id="0" name=""/>
        <dsp:cNvSpPr/>
      </dsp:nvSpPr>
      <dsp:spPr>
        <a:xfrm>
          <a:off x="1960240" y="897568"/>
          <a:ext cx="1528987" cy="76841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/>
            <a:t>Peso financiero</a:t>
          </a:r>
          <a:endParaRPr lang="es-MX" sz="2000" kern="1200" dirty="0"/>
        </a:p>
      </dsp:txBody>
      <dsp:txXfrm>
        <a:off x="1960240" y="897568"/>
        <a:ext cx="1528987" cy="768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4400C18-D8D7-47A5-A743-6EEE402950D2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3ABDEF-109E-4DC2-A75C-217222FA84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0C18-D8D7-47A5-A743-6EEE402950D2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BDEF-109E-4DC2-A75C-217222FA84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0C18-D8D7-47A5-A743-6EEE402950D2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BDEF-109E-4DC2-A75C-217222FA84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4400C18-D8D7-47A5-A743-6EEE402950D2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BDEF-109E-4DC2-A75C-217222FA84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4400C18-D8D7-47A5-A743-6EEE402950D2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3ABDEF-109E-4DC2-A75C-217222FA8454}" type="slidenum">
              <a:rPr lang="es-MX" smtClean="0"/>
              <a:t>‹Nº›</a:t>
            </a:fld>
            <a:endParaRPr lang="es-MX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400C18-D8D7-47A5-A743-6EEE402950D2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ABDEF-109E-4DC2-A75C-217222FA84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4400C18-D8D7-47A5-A743-6EEE402950D2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3ABDEF-109E-4DC2-A75C-217222FA8454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00C18-D8D7-47A5-A743-6EEE402950D2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ABDEF-109E-4DC2-A75C-217222FA84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4400C18-D8D7-47A5-A743-6EEE402950D2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3ABDEF-109E-4DC2-A75C-217222FA8454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4400C18-D8D7-47A5-A743-6EEE402950D2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3ABDEF-109E-4DC2-A75C-217222FA8454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4400C18-D8D7-47A5-A743-6EEE402950D2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3ABDEF-109E-4DC2-A75C-217222FA8454}" type="slidenum">
              <a:rPr lang="es-MX" smtClean="0"/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4400C18-D8D7-47A5-A743-6EEE402950D2}" type="datetimeFigureOut">
              <a:rPr lang="es-MX" smtClean="0"/>
              <a:t>22/10/2017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MX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3ABDEF-109E-4DC2-A75C-217222FA8454}" type="slidenum">
              <a:rPr lang="es-MX" smtClean="0"/>
              <a:t>‹Nº›</a:t>
            </a:fld>
            <a:endParaRPr lang="es-MX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EVOLUCION%20DE%20LA%20INFLACI&#210;N%20EN%20M&#201;XICO.ppt" TargetMode="External"/><Relationship Id="rId5" Type="http://schemas.openxmlformats.org/officeDocument/2006/relationships/hyperlink" Target="../VIDEOS%202017/El%20Sistema%20Financiero%20Mexicano.mp4" TargetMode="External"/><Relationship Id="rId4" Type="http://schemas.openxmlformats.org/officeDocument/2006/relationships/hyperlink" Target="../VIDEOS%202017/Presentaci&#243;n%20del%20sitio%20'Banxico%20Educa'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ENTORNO ECONÓMICO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MARGARITA VALLE LEÓN</a:t>
            </a:r>
          </a:p>
          <a:p>
            <a:r>
              <a:rPr lang="es-MX" sz="2800" spc="-150" dirty="0" smtClean="0"/>
              <a:t>MAESTRA EN FINANZAS</a:t>
            </a:r>
          </a:p>
          <a:p>
            <a:fld id="{E4712DDE-EDED-4614-8691-EF34440234CA}" type="datetime4">
              <a:rPr lang="es-MX" sz="2400" spc="-150" smtClean="0"/>
              <a:t>22 de octubre de 2017</a:t>
            </a:fld>
            <a:endParaRPr lang="es-MX" sz="2400" spc="-150" dirty="0"/>
          </a:p>
        </p:txBody>
      </p:sp>
    </p:spTree>
    <p:extLst>
      <p:ext uri="{BB962C8B-B14F-4D97-AF65-F5344CB8AC3E}">
        <p14:creationId xmlns:p14="http://schemas.microsoft.com/office/powerpoint/2010/main" val="325536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600" b="1" dirty="0" smtClean="0"/>
              <a:t>Repercusiones sobre la estructura monetaria latinoamericana</a:t>
            </a:r>
            <a:endParaRPr lang="es-MX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028084"/>
              </p:ext>
            </p:extLst>
          </p:nvPr>
        </p:nvGraphicFramePr>
        <p:xfrm>
          <a:off x="179510" y="1882775"/>
          <a:ext cx="8784977" cy="4404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6"/>
                <a:gridCol w="1095078"/>
                <a:gridCol w="201066"/>
                <a:gridCol w="812660"/>
                <a:gridCol w="1563604"/>
                <a:gridCol w="720080"/>
                <a:gridCol w="144016"/>
                <a:gridCol w="1080120"/>
                <a:gridCol w="15121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DESEQUILIBRIO</a:t>
                      </a:r>
                      <a:r>
                        <a:rPr lang="es-MX" sz="16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COMERCIAL EXTERNO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TRASTORNOS EN EL CIRCUITO MERCANTIL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CIRCUITO MERCANTIL PESO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TENSIONES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CIRCUITO CAPITALES DÓLAR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TENSIONES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TENSIONES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RELACIONES CON EL MUNDO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DOLAR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>
                      <a:noFill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INESTABILIDAD CAMBIARIA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DEUDA PÚBLICA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ALTAS TASAS DE INTERÉS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T>
                      <a:noFill/>
                    </a:lnT>
                  </a:tcPr>
                </a:tc>
              </a:tr>
            </a:tbl>
          </a:graphicData>
        </a:graphic>
      </p:graphicFrame>
      <p:cxnSp>
        <p:nvCxnSpPr>
          <p:cNvPr id="6" name="5 Conector recto de flecha"/>
          <p:cNvCxnSpPr/>
          <p:nvPr/>
        </p:nvCxnSpPr>
        <p:spPr>
          <a:xfrm flipV="1">
            <a:off x="4716016" y="2060848"/>
            <a:ext cx="2664296" cy="864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H="1" flipV="1">
            <a:off x="1907704" y="2204864"/>
            <a:ext cx="2808312" cy="7200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311860" y="3284984"/>
            <a:ext cx="2916324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1979712" y="3645024"/>
            <a:ext cx="2160240" cy="1080120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flipH="1">
            <a:off x="5220072" y="3789040"/>
            <a:ext cx="1944216" cy="108012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716016" y="5373216"/>
            <a:ext cx="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>
            <a:off x="1907704" y="5373216"/>
            <a:ext cx="2808312" cy="5040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>
            <a:off x="4716016" y="5373216"/>
            <a:ext cx="2880320" cy="3600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07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z="4000" b="1" dirty="0"/>
              <a:t>El círculo vicioso de la moneda débil</a:t>
            </a:r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997894" cy="210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99" y="3356992"/>
            <a:ext cx="2508697" cy="197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890285"/>
            <a:ext cx="2517694" cy="1967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749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88640"/>
            <a:ext cx="8820472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97" y="1196752"/>
            <a:ext cx="45624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897" y="5589240"/>
            <a:ext cx="4600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56954"/>
            <a:ext cx="3565876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4400" b="1" dirty="0"/>
              <a:t>El círculo vicioso de la moneda débil</a:t>
            </a:r>
            <a:endParaRPr lang="es-MX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4" y="1916832"/>
            <a:ext cx="9004532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6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45 Conector recto de flecha"/>
          <p:cNvCxnSpPr/>
          <p:nvPr/>
        </p:nvCxnSpPr>
        <p:spPr>
          <a:xfrm flipH="1">
            <a:off x="5652120" y="1844824"/>
            <a:ext cx="93610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s-MX" sz="3600" b="1" dirty="0" smtClean="0"/>
              <a:t>Tasa de interés mayor que tasa de crecimiento. Causas</a:t>
            </a:r>
            <a:endParaRPr lang="es-MX" sz="36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75846"/>
              </p:ext>
            </p:extLst>
          </p:nvPr>
        </p:nvGraphicFramePr>
        <p:xfrm>
          <a:off x="457200" y="1556792"/>
          <a:ext cx="8229600" cy="48686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8496"/>
                <a:gridCol w="2232248"/>
                <a:gridCol w="432048"/>
                <a:gridCol w="2232248"/>
                <a:gridCol w="1954560"/>
              </a:tblGrid>
              <a:tr h="595935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Doble moneda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EXTERNAS</a:t>
                      </a:r>
                    </a:p>
                    <a:p>
                      <a:pPr algn="ctr"/>
                      <a:endParaRPr lang="es-MX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</a:tr>
              <a:tr h="979599"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Triángulo latino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Incertidumbre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Volatilidad</a:t>
                      </a:r>
                    </a:p>
                    <a:p>
                      <a:pPr algn="ctr"/>
                      <a:r>
                        <a:rPr lang="es-MX" dirty="0" smtClean="0"/>
                        <a:t>Tasas de cambio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7282"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Volatilidad Latina</a:t>
                      </a:r>
                      <a:endParaRPr lang="es-MX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719">
                <a:tc rowSpan="2"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INTERNAS</a:t>
                      </a:r>
                      <a:endParaRPr lang="es-MX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Servicio Deuda Interna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Servicio Deuda Externa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Prima de Riesgo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82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Inflación Interna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719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Ineptitud Bancaria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ALTAS TASAS DE INTERÉS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282"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Corrupción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5719"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Monopolio Bancario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Carteras Vencidas</a:t>
                      </a:r>
                      <a:endParaRPr lang="es-MX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6" name="5 Conector recto de flecha"/>
          <p:cNvCxnSpPr/>
          <p:nvPr/>
        </p:nvCxnSpPr>
        <p:spPr>
          <a:xfrm flipV="1">
            <a:off x="1115616" y="1700808"/>
            <a:ext cx="72008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1115616" y="2492896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1115616" y="3032956"/>
            <a:ext cx="720080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1115616" y="3573016"/>
            <a:ext cx="7200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1115616" y="3789040"/>
            <a:ext cx="72008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>
            <a:off x="1115616" y="3789040"/>
            <a:ext cx="72008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1115616" y="3789040"/>
            <a:ext cx="72008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>
            <a:off x="1115616" y="3789040"/>
            <a:ext cx="72008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1115616" y="3789040"/>
            <a:ext cx="720080" cy="24482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39 Conector recto de flecha"/>
          <p:cNvCxnSpPr/>
          <p:nvPr/>
        </p:nvCxnSpPr>
        <p:spPr>
          <a:xfrm flipH="1">
            <a:off x="6084168" y="1844824"/>
            <a:ext cx="50405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recto de flecha"/>
          <p:cNvCxnSpPr/>
          <p:nvPr/>
        </p:nvCxnSpPr>
        <p:spPr>
          <a:xfrm>
            <a:off x="6588224" y="1844824"/>
            <a:ext cx="79208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 de flecha"/>
          <p:cNvCxnSpPr/>
          <p:nvPr/>
        </p:nvCxnSpPr>
        <p:spPr>
          <a:xfrm>
            <a:off x="6588224" y="1844824"/>
            <a:ext cx="792088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"/>
          <p:cNvCxnSpPr/>
          <p:nvPr/>
        </p:nvCxnSpPr>
        <p:spPr>
          <a:xfrm>
            <a:off x="6120172" y="3212976"/>
            <a:ext cx="864096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"/>
          <p:cNvCxnSpPr/>
          <p:nvPr/>
        </p:nvCxnSpPr>
        <p:spPr>
          <a:xfrm flipH="1">
            <a:off x="6984268" y="3212976"/>
            <a:ext cx="108012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 flipV="1">
            <a:off x="7740352" y="537321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/>
          <p:nvPr/>
        </p:nvCxnSpPr>
        <p:spPr>
          <a:xfrm flipH="1">
            <a:off x="6984268" y="4221088"/>
            <a:ext cx="612068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 de flecha"/>
          <p:cNvCxnSpPr/>
          <p:nvPr/>
        </p:nvCxnSpPr>
        <p:spPr>
          <a:xfrm>
            <a:off x="4067944" y="6093296"/>
            <a:ext cx="266429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3851920" y="2024844"/>
            <a:ext cx="2880320" cy="29883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>
            <a:off x="3851920" y="2708920"/>
            <a:ext cx="288032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69 Conector recto"/>
          <p:cNvCxnSpPr/>
          <p:nvPr/>
        </p:nvCxnSpPr>
        <p:spPr>
          <a:xfrm>
            <a:off x="4067944" y="3519010"/>
            <a:ext cx="2664296" cy="1494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71 Conector recto"/>
          <p:cNvCxnSpPr/>
          <p:nvPr/>
        </p:nvCxnSpPr>
        <p:spPr>
          <a:xfrm>
            <a:off x="3851920" y="4473116"/>
            <a:ext cx="2880320" cy="5400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73 Conector recto"/>
          <p:cNvCxnSpPr/>
          <p:nvPr/>
        </p:nvCxnSpPr>
        <p:spPr>
          <a:xfrm>
            <a:off x="4067944" y="5013176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75 Conector recto"/>
          <p:cNvCxnSpPr/>
          <p:nvPr/>
        </p:nvCxnSpPr>
        <p:spPr>
          <a:xfrm flipV="1">
            <a:off x="4067944" y="5013176"/>
            <a:ext cx="266429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77 Conector recto"/>
          <p:cNvCxnSpPr/>
          <p:nvPr/>
        </p:nvCxnSpPr>
        <p:spPr>
          <a:xfrm flipV="1">
            <a:off x="4067944" y="5013176"/>
            <a:ext cx="2664296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 de flecha"/>
          <p:cNvCxnSpPr/>
          <p:nvPr/>
        </p:nvCxnSpPr>
        <p:spPr>
          <a:xfrm>
            <a:off x="4067944" y="5517232"/>
            <a:ext cx="2664296" cy="612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18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99032"/>
          </a:xfrm>
        </p:spPr>
        <p:txBody>
          <a:bodyPr>
            <a:normAutofit/>
          </a:bodyPr>
          <a:lstStyle/>
          <a:p>
            <a:r>
              <a:rPr lang="es-MX" sz="3600" b="1" dirty="0"/>
              <a:t>Tasa de interés mayor que tasa de crecimiento</a:t>
            </a:r>
            <a:r>
              <a:rPr lang="es-MX" sz="3600" b="1" dirty="0" smtClean="0"/>
              <a:t>. Consecuencias</a:t>
            </a:r>
            <a:endParaRPr lang="es-MX" sz="3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641548"/>
              </p:ext>
            </p:extLst>
          </p:nvPr>
        </p:nvGraphicFramePr>
        <p:xfrm>
          <a:off x="457200" y="1412776"/>
          <a:ext cx="8229600" cy="5212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0664"/>
                <a:gridCol w="401176"/>
                <a:gridCol w="1645920"/>
                <a:gridCol w="1337280"/>
                <a:gridCol w="1954560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dirty="0" smtClean="0"/>
                        <a:t>Traslado de fondos desde el sector productivo hasta</a:t>
                      </a:r>
                      <a:r>
                        <a:rPr lang="es-MX" baseline="0" dirty="0" smtClean="0"/>
                        <a:t> el sector monetario y financiero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 reduce la inversión productiva</a:t>
                      </a:r>
                      <a:endParaRPr lang="es-MX" dirty="0"/>
                    </a:p>
                  </a:txBody>
                  <a:tcPr anchor="ctr"/>
                </a:tc>
              </a:tr>
              <a:tr h="193144"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Tasa de interés mayor que la tasa de crecimiento</a:t>
                      </a:r>
                      <a:endParaRPr lang="es-MX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Retroalimentación</a:t>
                      </a:r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Inestabilidad financiera</a:t>
                      </a:r>
                      <a:endParaRPr lang="es-MX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Problemas de inversión y de pagos</a:t>
                      </a:r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s-MX" dirty="0" smtClean="0"/>
                        <a:t>Los intereses se pagan con recursos del sector productivo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Salarios reales a la baja</a:t>
                      </a:r>
                      <a:endParaRPr lang="es-MX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Se reducen las tasas de ganancia en el sector productivo</a:t>
                      </a:r>
                      <a:endParaRPr lang="es-MX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5 Conector recto de flecha"/>
          <p:cNvCxnSpPr/>
          <p:nvPr/>
        </p:nvCxnSpPr>
        <p:spPr>
          <a:xfrm>
            <a:off x="3347864" y="1988840"/>
            <a:ext cx="331236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flipV="1">
            <a:off x="1043608" y="2708920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1043608" y="4149080"/>
            <a:ext cx="864096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3563888" y="3789040"/>
            <a:ext cx="3096344" cy="0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 flipH="1">
            <a:off x="5940152" y="2636912"/>
            <a:ext cx="165618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5724128" y="5229200"/>
            <a:ext cx="93610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 flipV="1">
            <a:off x="5112060" y="4725144"/>
            <a:ext cx="612068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6192180" y="3861048"/>
            <a:ext cx="4680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0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Capítulo III</a:t>
            </a:r>
            <a:br>
              <a:rPr lang="es-MX" dirty="0"/>
            </a:br>
            <a:r>
              <a:rPr lang="es-MX" dirty="0"/>
              <a:t>El Sistema Financiero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411760" y="3244334"/>
            <a:ext cx="4752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05901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Capítulo III</a:t>
            </a:r>
            <a:br>
              <a:rPr lang="es-MX" dirty="0" smtClean="0"/>
            </a:br>
            <a:r>
              <a:rPr lang="es-MX" dirty="0" smtClean="0"/>
              <a:t>El Sistema Financiero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200" dirty="0" smtClean="0"/>
              <a:t>A) Relaciones entre los circuitos monetarios de mercancías y el de capitales. El peso comercial y el peso financiero.</a:t>
            </a:r>
          </a:p>
          <a:p>
            <a:r>
              <a:rPr lang="es-MX" sz="2200" dirty="0" smtClean="0"/>
              <a:t>B) Las tasas de interés se forman en el circuito financiero y de capitales.</a:t>
            </a:r>
          </a:p>
          <a:p>
            <a:r>
              <a:rPr lang="es-MX" sz="2200" dirty="0" smtClean="0"/>
              <a:t>C) La coexistencia asimétrica de la moneda local con el dólar.</a:t>
            </a:r>
          </a:p>
          <a:p>
            <a:pPr lvl="1"/>
            <a:r>
              <a:rPr lang="es-MX" sz="2200" dirty="0"/>
              <a:t>1. El </a:t>
            </a:r>
            <a:r>
              <a:rPr lang="es-MX" sz="2200" dirty="0" err="1"/>
              <a:t>antidiamante</a:t>
            </a:r>
            <a:r>
              <a:rPr lang="es-MX" sz="2200" dirty="0"/>
              <a:t> de la inestabilidad.</a:t>
            </a:r>
          </a:p>
          <a:p>
            <a:pPr lvl="1"/>
            <a:r>
              <a:rPr lang="es-MX" sz="2200" dirty="0"/>
              <a:t>2. Repercusiones sobre la estructura monetaria latinoamericana</a:t>
            </a:r>
          </a:p>
          <a:p>
            <a:pPr lvl="1"/>
            <a:r>
              <a:rPr lang="es-MX" sz="2200" dirty="0"/>
              <a:t>3. El circulo vicioso de la moneda débil</a:t>
            </a:r>
            <a:r>
              <a:rPr lang="es-MX" sz="2200" dirty="0" smtClean="0"/>
              <a:t>.</a:t>
            </a:r>
          </a:p>
          <a:p>
            <a:r>
              <a:rPr lang="es-MX" sz="2200" dirty="0" smtClean="0"/>
              <a:t>D) La tasa de interés mayor que la tasa de crecimiento</a:t>
            </a:r>
          </a:p>
        </p:txBody>
      </p:sp>
    </p:spTree>
    <p:extLst>
      <p:ext uri="{BB962C8B-B14F-4D97-AF65-F5344CB8AC3E}">
        <p14:creationId xmlns:p14="http://schemas.microsoft.com/office/powerpoint/2010/main" val="207874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Capítulo III</a:t>
            </a:r>
            <a:br>
              <a:rPr lang="es-MX" dirty="0" smtClean="0"/>
            </a:br>
            <a:r>
              <a:rPr lang="es-MX" dirty="0" smtClean="0"/>
              <a:t>El Sistema Financiero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200" dirty="0" smtClean="0"/>
              <a:t>A) Relaciones entre los circuitos monetarios de mercancías y el de capitales. El peso comercial y el peso financiero.</a:t>
            </a: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519431651"/>
              </p:ext>
            </p:extLst>
          </p:nvPr>
        </p:nvGraphicFramePr>
        <p:xfrm>
          <a:off x="2253501" y="2492896"/>
          <a:ext cx="5496272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610677386"/>
              </p:ext>
            </p:extLst>
          </p:nvPr>
        </p:nvGraphicFramePr>
        <p:xfrm>
          <a:off x="3347864" y="4797152"/>
          <a:ext cx="3920480" cy="2312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522858" y="3284984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Relativamente autónomos</a:t>
            </a:r>
            <a:endParaRPr lang="es-MX" dirty="0"/>
          </a:p>
        </p:txBody>
      </p:sp>
      <p:sp>
        <p:nvSpPr>
          <p:cNvPr id="7" name="6 CuadroTexto"/>
          <p:cNvSpPr txBox="1"/>
          <p:nvPr/>
        </p:nvSpPr>
        <p:spPr>
          <a:xfrm>
            <a:off x="6588224" y="3068960"/>
            <a:ext cx="231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Profundamente interdependientes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1907704" y="638132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Trabajo, salario mercancías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6876256" y="623731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Tasas de interés, títulos negociables</a:t>
            </a:r>
            <a:endParaRPr lang="es-MX" dirty="0"/>
          </a:p>
        </p:txBody>
      </p:sp>
      <p:sp>
        <p:nvSpPr>
          <p:cNvPr id="10" name="9 Flecha abajo"/>
          <p:cNvSpPr/>
          <p:nvPr/>
        </p:nvSpPr>
        <p:spPr>
          <a:xfrm rot="17547708">
            <a:off x="436410" y="4683417"/>
            <a:ext cx="2189121" cy="1574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Unidad monetaria: Peso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205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4" y="4077072"/>
            <a:ext cx="3850555" cy="229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763" y="548680"/>
            <a:ext cx="5800725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4 Conector recto de flecha"/>
          <p:cNvCxnSpPr/>
          <p:nvPr/>
        </p:nvCxnSpPr>
        <p:spPr>
          <a:xfrm flipV="1">
            <a:off x="557405" y="2042499"/>
            <a:ext cx="2357325" cy="20162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flipH="1" flipV="1">
            <a:off x="900100" y="1484784"/>
            <a:ext cx="921385" cy="14433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7 Elipse"/>
          <p:cNvSpPr/>
          <p:nvPr/>
        </p:nvSpPr>
        <p:spPr>
          <a:xfrm>
            <a:off x="0" y="124303"/>
            <a:ext cx="1800200" cy="126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 del Mundo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7504" y="1517883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Todo tipo de movimiento de capitales internacionales</a:t>
            </a:r>
            <a:endParaRPr lang="es-MX" sz="16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043607" y="3102059"/>
            <a:ext cx="2120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Impuestos</a:t>
            </a:r>
          </a:p>
          <a:p>
            <a:pPr algn="ctr"/>
            <a:r>
              <a:rPr lang="es-MX" sz="1600" dirty="0" smtClean="0"/>
              <a:t>Inversiones de cartera</a:t>
            </a:r>
            <a:endParaRPr lang="es-MX" sz="1600" dirty="0"/>
          </a:p>
        </p:txBody>
      </p:sp>
      <p:cxnSp>
        <p:nvCxnSpPr>
          <p:cNvPr id="16" name="15 Conector recto de flecha"/>
          <p:cNvCxnSpPr/>
          <p:nvPr/>
        </p:nvCxnSpPr>
        <p:spPr>
          <a:xfrm flipH="1">
            <a:off x="4299929" y="3859235"/>
            <a:ext cx="3528392" cy="12929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CuadroTexto"/>
          <p:cNvSpPr txBox="1"/>
          <p:nvPr/>
        </p:nvSpPr>
        <p:spPr>
          <a:xfrm>
            <a:off x="4355976" y="501317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Todo tipo de movimiento de capitales internacionales</a:t>
            </a:r>
            <a:endParaRPr lang="es-MX" sz="1600" dirty="0"/>
          </a:p>
        </p:txBody>
      </p:sp>
      <p:cxnSp>
        <p:nvCxnSpPr>
          <p:cNvPr id="22" name="21 Conector recto de flecha"/>
          <p:cNvCxnSpPr/>
          <p:nvPr/>
        </p:nvCxnSpPr>
        <p:spPr>
          <a:xfrm>
            <a:off x="6660232" y="4293096"/>
            <a:ext cx="732515" cy="4888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4067944" y="3966155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Gasto público</a:t>
            </a:r>
          </a:p>
          <a:p>
            <a:pPr algn="ctr"/>
            <a:r>
              <a:rPr lang="es-MX" sz="1600" dirty="0" smtClean="0"/>
              <a:t>Inversiones productivas</a:t>
            </a:r>
          </a:p>
          <a:p>
            <a:pPr algn="ctr"/>
            <a:r>
              <a:rPr lang="es-MX" sz="1600" dirty="0" smtClean="0"/>
              <a:t>Efecto riqueza</a:t>
            </a:r>
            <a:endParaRPr lang="es-MX" sz="1600" dirty="0"/>
          </a:p>
        </p:txBody>
      </p:sp>
      <p:sp>
        <p:nvSpPr>
          <p:cNvPr id="27" name="26 Elipse"/>
          <p:cNvSpPr/>
          <p:nvPr/>
        </p:nvSpPr>
        <p:spPr>
          <a:xfrm>
            <a:off x="7164288" y="4807608"/>
            <a:ext cx="1800200" cy="126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 del Mundo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259904" y="6374857"/>
            <a:ext cx="4040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CIRCUITO MONETARIO DE LAS MERCANCIAS</a:t>
            </a: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3340287" y="3625279"/>
            <a:ext cx="5984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CIRCUITO FINANCIERO O DE TÍTULOS DE PROPIEDAD DEL CAPITAL</a:t>
            </a:r>
            <a:endParaRPr lang="es-MX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116151" y="116632"/>
            <a:ext cx="404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DOBLE CIRCUITO MONETARIO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714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Capítulo III</a:t>
            </a:r>
            <a:br>
              <a:rPr lang="es-MX" dirty="0" smtClean="0"/>
            </a:br>
            <a:r>
              <a:rPr lang="es-MX" dirty="0" smtClean="0"/>
              <a:t>El Sistema Financiero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200" dirty="0" smtClean="0">
                <a:solidFill>
                  <a:schemeClr val="bg2">
                    <a:lumMod val="75000"/>
                  </a:schemeClr>
                </a:solidFill>
              </a:rPr>
              <a:t>A) Relaciones entre los circuitos monetarios de mercancías y el de capitales. El peso comercial y el peso financiero.</a:t>
            </a:r>
          </a:p>
          <a:p>
            <a:r>
              <a:rPr lang="es-MX" sz="2200" dirty="0" smtClean="0"/>
              <a:t>B) Las tasas de interés se forman en el circuito financiero y de capitales.</a:t>
            </a:r>
          </a:p>
        </p:txBody>
      </p:sp>
    </p:spTree>
    <p:extLst>
      <p:ext uri="{BB962C8B-B14F-4D97-AF65-F5344CB8AC3E}">
        <p14:creationId xmlns:p14="http://schemas.microsoft.com/office/powerpoint/2010/main" val="20205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411760" y="476672"/>
            <a:ext cx="404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DOBLE CIRCUITO MONETARIO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64" y="1196752"/>
            <a:ext cx="2402530" cy="1433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1193"/>
            <a:ext cx="2736304" cy="1469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506664" y="3308791"/>
            <a:ext cx="2402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Circulan las mercancías</a:t>
            </a:r>
          </a:p>
          <a:p>
            <a:r>
              <a:rPr lang="es-MX" dirty="0" smtClean="0"/>
              <a:t>Generan % ganancias</a:t>
            </a:r>
            <a:endParaRPr lang="es-MX" dirty="0"/>
          </a:p>
        </p:txBody>
      </p:sp>
      <p:sp>
        <p:nvSpPr>
          <p:cNvPr id="8" name="7 CuadroTexto"/>
          <p:cNvSpPr txBox="1"/>
          <p:nvPr/>
        </p:nvSpPr>
        <p:spPr>
          <a:xfrm>
            <a:off x="5724128" y="3363957"/>
            <a:ext cx="24025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Circulan títulos de deuda pública y privada, empresas, tierras.</a:t>
            </a:r>
          </a:p>
          <a:p>
            <a:r>
              <a:rPr lang="es-MX" dirty="0" smtClean="0"/>
              <a:t>Generan % de interés</a:t>
            </a:r>
          </a:p>
          <a:p>
            <a:r>
              <a:rPr lang="es-MX" dirty="0" smtClean="0"/>
              <a:t>Establecen tasas de cambio.</a:t>
            </a:r>
          </a:p>
          <a:p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323528" y="2630441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Subcircuito monetario de las mercancías</a:t>
            </a:r>
          </a:p>
          <a:p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80112" y="2630440"/>
            <a:ext cx="31683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Subcircuito de capitales o medios de la producción</a:t>
            </a:r>
          </a:p>
          <a:p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65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1463"/>
            <a:ext cx="4536504" cy="351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63" y="271462"/>
            <a:ext cx="3497184" cy="351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71090" y="4437112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hlinkClick r:id="rId4" action="ppaction://hlinkfile"/>
              </a:rPr>
              <a:t>Presentación del Sitio Banxico Educa</a:t>
            </a:r>
            <a:endParaRPr lang="es-MX" sz="2800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343098" y="5858108"/>
            <a:ext cx="6660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hlinkClick r:id="rId5" action="ppaction://hlinkfile"/>
              </a:rPr>
              <a:t>El Sistema Financiero Mexicano</a:t>
            </a:r>
            <a:endParaRPr lang="es-MX" sz="2800" dirty="0" smtClean="0"/>
          </a:p>
        </p:txBody>
      </p:sp>
      <p:sp>
        <p:nvSpPr>
          <p:cNvPr id="6" name="5 CuadroTexto"/>
          <p:cNvSpPr txBox="1"/>
          <p:nvPr/>
        </p:nvSpPr>
        <p:spPr>
          <a:xfrm>
            <a:off x="307361" y="5135663"/>
            <a:ext cx="7360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 smtClean="0">
                <a:hlinkClick r:id="rId6" action="ppaction://hlinkpres?slideindex=1&amp;slidetitle="/>
              </a:rPr>
              <a:t>Evolución de la inflación en México</a:t>
            </a:r>
            <a:endParaRPr lang="es-MX" sz="2800" dirty="0" smtClean="0"/>
          </a:p>
        </p:txBody>
      </p:sp>
    </p:spTree>
    <p:extLst>
      <p:ext uri="{BB962C8B-B14F-4D97-AF65-F5344CB8AC3E}">
        <p14:creationId xmlns:p14="http://schemas.microsoft.com/office/powerpoint/2010/main" val="321788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Capítulo III</a:t>
            </a:r>
            <a:br>
              <a:rPr lang="es-MX" dirty="0" smtClean="0"/>
            </a:br>
            <a:r>
              <a:rPr lang="es-MX" dirty="0" smtClean="0"/>
              <a:t>El Sistema Financiero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200" dirty="0" smtClean="0">
                <a:solidFill>
                  <a:schemeClr val="bg2">
                    <a:lumMod val="75000"/>
                  </a:schemeClr>
                </a:solidFill>
              </a:rPr>
              <a:t>A) Relaciones entre los circuitos monetarios de mercancías y el de capitales. El peso comercial y el peso financiero.</a:t>
            </a:r>
          </a:p>
          <a:p>
            <a:r>
              <a:rPr lang="es-MX" sz="2200" dirty="0" smtClean="0">
                <a:solidFill>
                  <a:schemeClr val="bg2">
                    <a:lumMod val="75000"/>
                  </a:schemeClr>
                </a:solidFill>
              </a:rPr>
              <a:t>B) Las tasas de interés se forman en el circuito financiero y de capitales.</a:t>
            </a:r>
          </a:p>
          <a:p>
            <a:r>
              <a:rPr lang="es-MX" sz="2200" dirty="0" smtClean="0"/>
              <a:t>C) La coexistencia asimétrica de la moneda local con el dólar.</a:t>
            </a:r>
          </a:p>
          <a:p>
            <a:pPr lvl="1"/>
            <a:r>
              <a:rPr lang="es-MX" sz="2200" dirty="0"/>
              <a:t>1. El </a:t>
            </a:r>
            <a:r>
              <a:rPr lang="es-MX" sz="2200" dirty="0" err="1"/>
              <a:t>antidiamante</a:t>
            </a:r>
            <a:r>
              <a:rPr lang="es-MX" sz="2200" dirty="0"/>
              <a:t> de la inestabilidad.</a:t>
            </a:r>
          </a:p>
          <a:p>
            <a:pPr lvl="1"/>
            <a:r>
              <a:rPr lang="es-MX" sz="2200" dirty="0"/>
              <a:t>2. Repercusiones sobre la estructura monetaria latinoamericana</a:t>
            </a:r>
          </a:p>
          <a:p>
            <a:pPr lvl="1"/>
            <a:r>
              <a:rPr lang="es-MX" sz="2200" dirty="0"/>
              <a:t>3. El circulo vicioso de la moneda débil</a:t>
            </a:r>
            <a:r>
              <a:rPr lang="es-MX" sz="2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056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/>
              <a:t>El </a:t>
            </a:r>
            <a:r>
              <a:rPr lang="es-MX" b="1" dirty="0" err="1" smtClean="0"/>
              <a:t>antidiamente</a:t>
            </a:r>
            <a:r>
              <a:rPr lang="es-MX" b="1" dirty="0" smtClean="0"/>
              <a:t> de la inestabilidad</a:t>
            </a:r>
            <a:endParaRPr lang="es-MX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656202"/>
              </p:ext>
            </p:extLst>
          </p:nvPr>
        </p:nvGraphicFramePr>
        <p:xfrm>
          <a:off x="179513" y="1700808"/>
          <a:ext cx="8784974" cy="4824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59"/>
                <a:gridCol w="1368152"/>
                <a:gridCol w="504056"/>
                <a:gridCol w="1944216"/>
                <a:gridCol w="504056"/>
                <a:gridCol w="1440160"/>
                <a:gridCol w="1584175"/>
              </a:tblGrid>
              <a:tr h="962234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ESTRUCTURA DE DOBLE MONEDA</a:t>
                      </a:r>
                      <a:endParaRPr lang="es-MX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INFLACIÓN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87800"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INESTABILIDAD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1242886"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TENSIONES EN LA DISTRIBUCION DEL INGRESO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RELACIÓN ENTRE CIRCUITOS</a:t>
                      </a:r>
                      <a:r>
                        <a:rPr lang="es-MX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MERCANTIL Y DE CAPITALES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FALTA DE CONFIANZA</a:t>
                      </a:r>
                    </a:p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487800"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962234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ALTAS TASAS DE INTERÉS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ESPECULACIÓN</a:t>
                      </a:r>
                    </a:p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FUGA Y ENTRADA DE CAPITALES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  <a:tr h="681583">
                <a:tc>
                  <a:txBody>
                    <a:bodyPr/>
                    <a:lstStyle/>
                    <a:p>
                      <a:pPr algn="ctr"/>
                      <a:endParaRPr lang="es-MX" sz="1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INC. DEUDA INTERNA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INC. DEUDA EXTERNA</a:t>
                      </a:r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6" name="5 Conector recto de flecha"/>
          <p:cNvCxnSpPr/>
          <p:nvPr/>
        </p:nvCxnSpPr>
        <p:spPr>
          <a:xfrm>
            <a:off x="1403648" y="2564904"/>
            <a:ext cx="2232248" cy="792088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2843808" y="2960948"/>
            <a:ext cx="936104" cy="39604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>
            <a:off x="5148064" y="2960948"/>
            <a:ext cx="1008112" cy="61206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V="1">
            <a:off x="5292080" y="2276872"/>
            <a:ext cx="2376264" cy="108012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4499992" y="4221088"/>
            <a:ext cx="0" cy="1008112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2843808" y="4221088"/>
            <a:ext cx="1008112" cy="86409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H="1">
            <a:off x="5148064" y="3933056"/>
            <a:ext cx="1008112" cy="115212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1547664" y="4221088"/>
            <a:ext cx="2232248" cy="1008112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/>
          <p:nvPr/>
        </p:nvCxnSpPr>
        <p:spPr>
          <a:xfrm>
            <a:off x="5148064" y="4149080"/>
            <a:ext cx="2520280" cy="936104"/>
          </a:xfrm>
          <a:prstGeom prst="straightConnector1">
            <a:avLst/>
          </a:prstGeom>
          <a:ln w="285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1403648" y="5517232"/>
            <a:ext cx="504056" cy="43204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H="1">
            <a:off x="6876256" y="5517232"/>
            <a:ext cx="648072" cy="432048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3131840" y="3789040"/>
            <a:ext cx="504056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31 Conector recto de flecha"/>
          <p:cNvCxnSpPr/>
          <p:nvPr/>
        </p:nvCxnSpPr>
        <p:spPr>
          <a:xfrm>
            <a:off x="5292080" y="3717032"/>
            <a:ext cx="648072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>
            <a:off x="4499992" y="2960948"/>
            <a:ext cx="0" cy="396044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79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791</TotalTime>
  <Words>588</Words>
  <Application>Microsoft Office PowerPoint</Application>
  <PresentationFormat>Presentación en pantalla (4:3)</PresentationFormat>
  <Paragraphs>113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Brío</vt:lpstr>
      <vt:lpstr>ENTORNO ECONÓMICO</vt:lpstr>
      <vt:lpstr>Capítulo III El Sistema Financiero</vt:lpstr>
      <vt:lpstr>Capítulo III El Sistema Financiero</vt:lpstr>
      <vt:lpstr>Presentación de PowerPoint</vt:lpstr>
      <vt:lpstr>Capítulo III El Sistema Financiero</vt:lpstr>
      <vt:lpstr>Presentación de PowerPoint</vt:lpstr>
      <vt:lpstr>Presentación de PowerPoint</vt:lpstr>
      <vt:lpstr>Capítulo III El Sistema Financiero</vt:lpstr>
      <vt:lpstr>El antidiamente de la inestabilidad</vt:lpstr>
      <vt:lpstr>Repercusiones sobre la estructura monetaria latinoamericana</vt:lpstr>
      <vt:lpstr>El círculo vicioso de la moneda débil</vt:lpstr>
      <vt:lpstr>Presentación de PowerPoint</vt:lpstr>
      <vt:lpstr>El círculo vicioso de la moneda débil</vt:lpstr>
      <vt:lpstr>Tasa de interés mayor que tasa de crecimiento. Causas</vt:lpstr>
      <vt:lpstr>Tasa de interés mayor que tasa de crecimiento. Consecuencias</vt:lpstr>
      <vt:lpstr>Capítulo III El Sistema Financiero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ENTORNO ECONÓMICO</dc:title>
  <dc:creator>Margarita</dc:creator>
  <cp:lastModifiedBy>Margarita</cp:lastModifiedBy>
  <cp:revision>36</cp:revision>
  <dcterms:created xsi:type="dcterms:W3CDTF">2017-10-16T15:59:26Z</dcterms:created>
  <dcterms:modified xsi:type="dcterms:W3CDTF">2017-10-22T20:06:30Z</dcterms:modified>
</cp:coreProperties>
</file>