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9" r:id="rId3"/>
    <p:sldId id="272" r:id="rId4"/>
    <p:sldId id="266" r:id="rId5"/>
    <p:sldId id="267"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68" r:id="rId37"/>
  </p:sldIdLst>
  <p:sldSz cx="10044113" cy="7775575"/>
  <p:notesSz cx="6858000" cy="9144000"/>
  <p:defaultTextStyle>
    <a:defPPr>
      <a:defRPr lang="es-MX"/>
    </a:defPPr>
    <a:lvl1pPr marL="0" algn="l" defTabSz="1761560" rtl="0" eaLnBrk="1" latinLnBrk="0" hangingPunct="1">
      <a:defRPr sz="3467" kern="1200">
        <a:solidFill>
          <a:schemeClr val="tx1"/>
        </a:solidFill>
        <a:latin typeface="+mn-lt"/>
        <a:ea typeface="+mn-ea"/>
        <a:cs typeface="+mn-cs"/>
      </a:defRPr>
    </a:lvl1pPr>
    <a:lvl2pPr marL="880781" algn="l" defTabSz="1761560" rtl="0" eaLnBrk="1" latinLnBrk="0" hangingPunct="1">
      <a:defRPr sz="3467" kern="1200">
        <a:solidFill>
          <a:schemeClr val="tx1"/>
        </a:solidFill>
        <a:latin typeface="+mn-lt"/>
        <a:ea typeface="+mn-ea"/>
        <a:cs typeface="+mn-cs"/>
      </a:defRPr>
    </a:lvl2pPr>
    <a:lvl3pPr marL="1761560" algn="l" defTabSz="1761560" rtl="0" eaLnBrk="1" latinLnBrk="0" hangingPunct="1">
      <a:defRPr sz="3467" kern="1200">
        <a:solidFill>
          <a:schemeClr val="tx1"/>
        </a:solidFill>
        <a:latin typeface="+mn-lt"/>
        <a:ea typeface="+mn-ea"/>
        <a:cs typeface="+mn-cs"/>
      </a:defRPr>
    </a:lvl3pPr>
    <a:lvl4pPr marL="2642341" algn="l" defTabSz="1761560" rtl="0" eaLnBrk="1" latinLnBrk="0" hangingPunct="1">
      <a:defRPr sz="3467" kern="1200">
        <a:solidFill>
          <a:schemeClr val="tx1"/>
        </a:solidFill>
        <a:latin typeface="+mn-lt"/>
        <a:ea typeface="+mn-ea"/>
        <a:cs typeface="+mn-cs"/>
      </a:defRPr>
    </a:lvl4pPr>
    <a:lvl5pPr marL="3523122" algn="l" defTabSz="1761560" rtl="0" eaLnBrk="1" latinLnBrk="0" hangingPunct="1">
      <a:defRPr sz="3467" kern="1200">
        <a:solidFill>
          <a:schemeClr val="tx1"/>
        </a:solidFill>
        <a:latin typeface="+mn-lt"/>
        <a:ea typeface="+mn-ea"/>
        <a:cs typeface="+mn-cs"/>
      </a:defRPr>
    </a:lvl5pPr>
    <a:lvl6pPr marL="4403903" algn="l" defTabSz="1761560" rtl="0" eaLnBrk="1" latinLnBrk="0" hangingPunct="1">
      <a:defRPr sz="3467" kern="1200">
        <a:solidFill>
          <a:schemeClr val="tx1"/>
        </a:solidFill>
        <a:latin typeface="+mn-lt"/>
        <a:ea typeface="+mn-ea"/>
        <a:cs typeface="+mn-cs"/>
      </a:defRPr>
    </a:lvl6pPr>
    <a:lvl7pPr marL="5284682" algn="l" defTabSz="1761560" rtl="0" eaLnBrk="1" latinLnBrk="0" hangingPunct="1">
      <a:defRPr sz="3467" kern="1200">
        <a:solidFill>
          <a:schemeClr val="tx1"/>
        </a:solidFill>
        <a:latin typeface="+mn-lt"/>
        <a:ea typeface="+mn-ea"/>
        <a:cs typeface="+mn-cs"/>
      </a:defRPr>
    </a:lvl7pPr>
    <a:lvl8pPr marL="6165463" algn="l" defTabSz="1761560" rtl="0" eaLnBrk="1" latinLnBrk="0" hangingPunct="1">
      <a:defRPr sz="3467" kern="1200">
        <a:solidFill>
          <a:schemeClr val="tx1"/>
        </a:solidFill>
        <a:latin typeface="+mn-lt"/>
        <a:ea typeface="+mn-ea"/>
        <a:cs typeface="+mn-cs"/>
      </a:defRPr>
    </a:lvl8pPr>
    <a:lvl9pPr marL="7046244" algn="l" defTabSz="1761560" rtl="0" eaLnBrk="1" latinLnBrk="0" hangingPunct="1">
      <a:defRPr sz="34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userDrawn="1">
          <p15:clr>
            <a:srgbClr val="A4A3A4"/>
          </p15:clr>
        </p15:guide>
        <p15:guide id="2" pos="3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8AD56"/>
    <a:srgbClr val="185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79" autoAdjust="0"/>
    <p:restoredTop sz="94660"/>
  </p:normalViewPr>
  <p:slideViewPr>
    <p:cSldViewPr>
      <p:cViewPr>
        <p:scale>
          <a:sx n="75" d="100"/>
          <a:sy n="75" d="100"/>
        </p:scale>
        <p:origin x="648" y="-90"/>
      </p:cViewPr>
      <p:guideLst>
        <p:guide orient="horz" pos="2450"/>
        <p:guide pos="3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 Id="rId4" Type="http://schemas.openxmlformats.org/officeDocument/2006/relationships/image" Target="../media/image24.jpeg"/></Relationships>
</file>

<file path=ppt/diagrams/_rels/data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 Id="rId4"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FFA42-B639-45BF-8951-DBA7AF68E3D1}"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s-MX"/>
        </a:p>
      </dgm:t>
    </dgm:pt>
    <dgm:pt modelId="{8F79B038-6164-4933-B71D-D60ABF337488}">
      <dgm:prSet phldrT="[Texto]"/>
      <dgm:spPr/>
      <dgm:t>
        <a:bodyPr/>
        <a:lstStyle/>
        <a:p>
          <a:r>
            <a:rPr lang="es-MX" dirty="0"/>
            <a:t>Capítulo I. Planteamiento del problema.</a:t>
          </a:r>
        </a:p>
      </dgm:t>
    </dgm:pt>
    <dgm:pt modelId="{BD7CB01A-A6E5-4BE3-A92C-C88DA1798A2F}" type="parTrans" cxnId="{FA138110-A45E-4ACF-A490-89E72D2FA9CE}">
      <dgm:prSet/>
      <dgm:spPr/>
      <dgm:t>
        <a:bodyPr/>
        <a:lstStyle/>
        <a:p>
          <a:endParaRPr lang="es-MX"/>
        </a:p>
      </dgm:t>
    </dgm:pt>
    <dgm:pt modelId="{EE8520E0-952C-4C78-AA24-D667FE052D04}" type="sibTrans" cxnId="{FA138110-A45E-4ACF-A490-89E72D2FA9CE}">
      <dgm:prSet/>
      <dgm:spPr/>
      <dgm:t>
        <a:bodyPr/>
        <a:lstStyle/>
        <a:p>
          <a:endParaRPr lang="es-MX"/>
        </a:p>
      </dgm:t>
    </dgm:pt>
    <dgm:pt modelId="{35890002-E4E4-4F94-87B5-49A35E73924B}">
      <dgm:prSet phldrT="[Texto]"/>
      <dgm:spPr/>
      <dgm:t>
        <a:bodyPr/>
        <a:lstStyle/>
        <a:p>
          <a:r>
            <a:rPr lang="es-MX" dirty="0"/>
            <a:t>Capítulo II. Marco contextual. </a:t>
          </a:r>
        </a:p>
      </dgm:t>
    </dgm:pt>
    <dgm:pt modelId="{454EABDD-4A52-4C0B-809E-BC3FB02E7E39}" type="parTrans" cxnId="{8FBF7391-B0FB-40E4-9100-EA0C5889EE85}">
      <dgm:prSet/>
      <dgm:spPr/>
      <dgm:t>
        <a:bodyPr/>
        <a:lstStyle/>
        <a:p>
          <a:endParaRPr lang="es-MX"/>
        </a:p>
      </dgm:t>
    </dgm:pt>
    <dgm:pt modelId="{AD1FE4C5-B6D3-4AE0-960B-8D360AF5206E}" type="sibTrans" cxnId="{8FBF7391-B0FB-40E4-9100-EA0C5889EE85}">
      <dgm:prSet/>
      <dgm:spPr/>
      <dgm:t>
        <a:bodyPr/>
        <a:lstStyle/>
        <a:p>
          <a:endParaRPr lang="es-MX"/>
        </a:p>
      </dgm:t>
    </dgm:pt>
    <dgm:pt modelId="{D998F972-F960-474C-8E7F-491E18F29066}">
      <dgm:prSet phldrT="[Texto]"/>
      <dgm:spPr/>
      <dgm:t>
        <a:bodyPr/>
        <a:lstStyle/>
        <a:p>
          <a:r>
            <a:rPr lang="es-MX" dirty="0"/>
            <a:t>Capítulo III. Marco teórico. </a:t>
          </a:r>
        </a:p>
      </dgm:t>
    </dgm:pt>
    <dgm:pt modelId="{098D768A-169A-4E44-A726-014D4155AD51}" type="parTrans" cxnId="{95A9AAC6-6EB2-45D0-83B3-638BDDE15987}">
      <dgm:prSet/>
      <dgm:spPr/>
      <dgm:t>
        <a:bodyPr/>
        <a:lstStyle/>
        <a:p>
          <a:endParaRPr lang="es-MX"/>
        </a:p>
      </dgm:t>
    </dgm:pt>
    <dgm:pt modelId="{970B61E0-98D0-4126-A211-84CC24B084A5}" type="sibTrans" cxnId="{95A9AAC6-6EB2-45D0-83B3-638BDDE15987}">
      <dgm:prSet/>
      <dgm:spPr/>
      <dgm:t>
        <a:bodyPr/>
        <a:lstStyle/>
        <a:p>
          <a:endParaRPr lang="es-MX"/>
        </a:p>
      </dgm:t>
    </dgm:pt>
    <dgm:pt modelId="{A41C94BC-A72B-4F9B-8307-774398C23366}">
      <dgm:prSet phldrT="[Texto]"/>
      <dgm:spPr/>
      <dgm:t>
        <a:bodyPr/>
        <a:lstStyle/>
        <a:p>
          <a:r>
            <a:rPr lang="es-MX" dirty="0"/>
            <a:t>Capítulo IV. Marco metodológico.</a:t>
          </a:r>
        </a:p>
      </dgm:t>
    </dgm:pt>
    <dgm:pt modelId="{93F2F4B1-9B6B-4148-AE7B-D40206080419}" type="parTrans" cxnId="{72200EEE-3397-4518-A387-43C09DD2184E}">
      <dgm:prSet/>
      <dgm:spPr/>
      <dgm:t>
        <a:bodyPr/>
        <a:lstStyle/>
        <a:p>
          <a:endParaRPr lang="es-MX"/>
        </a:p>
      </dgm:t>
    </dgm:pt>
    <dgm:pt modelId="{B5327B82-9CC0-48D1-A53F-A02168240232}" type="sibTrans" cxnId="{72200EEE-3397-4518-A387-43C09DD2184E}">
      <dgm:prSet/>
      <dgm:spPr/>
      <dgm:t>
        <a:bodyPr/>
        <a:lstStyle/>
        <a:p>
          <a:endParaRPr lang="es-MX"/>
        </a:p>
      </dgm:t>
    </dgm:pt>
    <dgm:pt modelId="{8B57A825-DBE0-41C5-9EE0-02E463756E70}">
      <dgm:prSet phldrT="[Texto]"/>
      <dgm:spPr/>
      <dgm:t>
        <a:bodyPr/>
        <a:lstStyle/>
        <a:p>
          <a:r>
            <a:rPr lang="es-MX" dirty="0"/>
            <a:t>Capítulo V. Presentación y análisis de los resultados. </a:t>
          </a:r>
        </a:p>
      </dgm:t>
    </dgm:pt>
    <dgm:pt modelId="{2F388A63-5162-4798-82A0-77DE6AF03611}" type="parTrans" cxnId="{D0CD8DAE-19C1-43B7-BD91-9AA43DA8E606}">
      <dgm:prSet/>
      <dgm:spPr/>
      <dgm:t>
        <a:bodyPr/>
        <a:lstStyle/>
        <a:p>
          <a:endParaRPr lang="es-MX"/>
        </a:p>
      </dgm:t>
    </dgm:pt>
    <dgm:pt modelId="{41A62311-C5B1-4E84-B68F-4C123857FD10}" type="sibTrans" cxnId="{D0CD8DAE-19C1-43B7-BD91-9AA43DA8E606}">
      <dgm:prSet/>
      <dgm:spPr/>
      <dgm:t>
        <a:bodyPr/>
        <a:lstStyle/>
        <a:p>
          <a:endParaRPr lang="es-MX"/>
        </a:p>
      </dgm:t>
    </dgm:pt>
    <dgm:pt modelId="{4FDF0E5B-F8D6-4D8D-B618-D2C6671B1ED3}" type="pres">
      <dgm:prSet presAssocID="{CAFFFA42-B639-45BF-8951-DBA7AF68E3D1}" presName="Name0" presStyleCnt="0">
        <dgm:presLayoutVars>
          <dgm:chMax val="7"/>
          <dgm:chPref val="7"/>
          <dgm:dir/>
        </dgm:presLayoutVars>
      </dgm:prSet>
      <dgm:spPr/>
    </dgm:pt>
    <dgm:pt modelId="{D7A7EA1D-E791-4321-BB09-8AD6DB26017F}" type="pres">
      <dgm:prSet presAssocID="{CAFFFA42-B639-45BF-8951-DBA7AF68E3D1}" presName="Name1" presStyleCnt="0"/>
      <dgm:spPr/>
    </dgm:pt>
    <dgm:pt modelId="{26CDDD0E-C6E2-4BE1-9E5B-29F3229ECB39}" type="pres">
      <dgm:prSet presAssocID="{CAFFFA42-B639-45BF-8951-DBA7AF68E3D1}" presName="cycle" presStyleCnt="0"/>
      <dgm:spPr/>
    </dgm:pt>
    <dgm:pt modelId="{8B414E86-45E3-4FB4-8161-85C194C7EA6E}" type="pres">
      <dgm:prSet presAssocID="{CAFFFA42-B639-45BF-8951-DBA7AF68E3D1}" presName="srcNode" presStyleLbl="node1" presStyleIdx="0" presStyleCnt="5"/>
      <dgm:spPr/>
    </dgm:pt>
    <dgm:pt modelId="{406DB3EB-0F32-482A-B1F4-CA581B639F34}" type="pres">
      <dgm:prSet presAssocID="{CAFFFA42-B639-45BF-8951-DBA7AF68E3D1}" presName="conn" presStyleLbl="parChTrans1D2" presStyleIdx="0" presStyleCnt="1"/>
      <dgm:spPr/>
    </dgm:pt>
    <dgm:pt modelId="{7D13784C-BC71-413D-BF88-BA9F2E7DC935}" type="pres">
      <dgm:prSet presAssocID="{CAFFFA42-B639-45BF-8951-DBA7AF68E3D1}" presName="extraNode" presStyleLbl="node1" presStyleIdx="0" presStyleCnt="5"/>
      <dgm:spPr/>
    </dgm:pt>
    <dgm:pt modelId="{517AF8F9-762F-46E3-B60E-C7CAF591374A}" type="pres">
      <dgm:prSet presAssocID="{CAFFFA42-B639-45BF-8951-DBA7AF68E3D1}" presName="dstNode" presStyleLbl="node1" presStyleIdx="0" presStyleCnt="5"/>
      <dgm:spPr/>
    </dgm:pt>
    <dgm:pt modelId="{90F762FF-612F-428A-8D73-C8900DC0BC28}" type="pres">
      <dgm:prSet presAssocID="{8F79B038-6164-4933-B71D-D60ABF337488}" presName="text_1" presStyleLbl="node1" presStyleIdx="0" presStyleCnt="5">
        <dgm:presLayoutVars>
          <dgm:bulletEnabled val="1"/>
        </dgm:presLayoutVars>
      </dgm:prSet>
      <dgm:spPr/>
    </dgm:pt>
    <dgm:pt modelId="{FEDC99E3-6BDC-492F-AA6E-4DA520C1655B}" type="pres">
      <dgm:prSet presAssocID="{8F79B038-6164-4933-B71D-D60ABF337488}" presName="accent_1" presStyleCnt="0"/>
      <dgm:spPr/>
    </dgm:pt>
    <dgm:pt modelId="{36E1409C-D071-4772-84D1-454D9A667DCE}" type="pres">
      <dgm:prSet presAssocID="{8F79B038-6164-4933-B71D-D60ABF337488}" presName="accentRepeatNode" presStyleLbl="solidFgAcc1" presStyleIdx="0" presStyleCnt="5"/>
      <dgm:spPr>
        <a:blipFill rotWithShape="0">
          <a:blip xmlns:r="http://schemas.openxmlformats.org/officeDocument/2006/relationships" r:embed="rId1"/>
          <a:srcRect/>
          <a:stretch>
            <a:fillRect t="-10000" b="-10000"/>
          </a:stretch>
        </a:blipFill>
      </dgm:spPr>
    </dgm:pt>
    <dgm:pt modelId="{3809B8BE-41A0-4241-839E-00DBA48A6F15}" type="pres">
      <dgm:prSet presAssocID="{35890002-E4E4-4F94-87B5-49A35E73924B}" presName="text_2" presStyleLbl="node1" presStyleIdx="1" presStyleCnt="5">
        <dgm:presLayoutVars>
          <dgm:bulletEnabled val="1"/>
        </dgm:presLayoutVars>
      </dgm:prSet>
      <dgm:spPr/>
    </dgm:pt>
    <dgm:pt modelId="{7E8126F3-DB6D-4C47-8C82-2E2AE24869FE}" type="pres">
      <dgm:prSet presAssocID="{35890002-E4E4-4F94-87B5-49A35E73924B}" presName="accent_2" presStyleCnt="0"/>
      <dgm:spPr/>
    </dgm:pt>
    <dgm:pt modelId="{EBBFBB1E-32A7-4D08-A8D5-02DD29AC4346}" type="pres">
      <dgm:prSet presAssocID="{35890002-E4E4-4F94-87B5-49A35E73924B}" presName="accentRepeatNode" presStyleLbl="solidFgAcc1" presStyleIdx="1" presStyleCnt="5"/>
      <dgm:spPr>
        <a:blipFill rotWithShape="0">
          <a:blip xmlns:r="http://schemas.openxmlformats.org/officeDocument/2006/relationships" r:embed="rId2"/>
          <a:srcRect/>
          <a:stretch>
            <a:fillRect/>
          </a:stretch>
        </a:blipFill>
      </dgm:spPr>
    </dgm:pt>
    <dgm:pt modelId="{D6C56F8A-3AB5-4992-9088-F9CF32D43289}" type="pres">
      <dgm:prSet presAssocID="{D998F972-F960-474C-8E7F-491E18F29066}" presName="text_3" presStyleLbl="node1" presStyleIdx="2" presStyleCnt="5">
        <dgm:presLayoutVars>
          <dgm:bulletEnabled val="1"/>
        </dgm:presLayoutVars>
      </dgm:prSet>
      <dgm:spPr/>
    </dgm:pt>
    <dgm:pt modelId="{58E0A6D1-1B6D-4C95-8C5F-B58040BCA3FE}" type="pres">
      <dgm:prSet presAssocID="{D998F972-F960-474C-8E7F-491E18F29066}" presName="accent_3" presStyleCnt="0"/>
      <dgm:spPr/>
    </dgm:pt>
    <dgm:pt modelId="{F9622044-D914-4559-B84B-4A5E30A03817}" type="pres">
      <dgm:prSet presAssocID="{D998F972-F960-474C-8E7F-491E18F29066}" presName="accentRepeatNode" presStyleLbl="solidFgAcc1" presStyleIdx="2" presStyleCnt="5"/>
      <dgm:spPr>
        <a:blipFill rotWithShape="0">
          <a:blip xmlns:r="http://schemas.openxmlformats.org/officeDocument/2006/relationships" r:embed="rId3"/>
          <a:srcRect/>
          <a:stretch>
            <a:fillRect l="-1000" r="-1000"/>
          </a:stretch>
        </a:blipFill>
      </dgm:spPr>
    </dgm:pt>
    <dgm:pt modelId="{FAADF474-DA27-49A3-AA1F-1469FA0179BD}" type="pres">
      <dgm:prSet presAssocID="{A41C94BC-A72B-4F9B-8307-774398C23366}" presName="text_4" presStyleLbl="node1" presStyleIdx="3" presStyleCnt="5">
        <dgm:presLayoutVars>
          <dgm:bulletEnabled val="1"/>
        </dgm:presLayoutVars>
      </dgm:prSet>
      <dgm:spPr/>
    </dgm:pt>
    <dgm:pt modelId="{8037E98B-89F2-4871-87BB-0D99551A1746}" type="pres">
      <dgm:prSet presAssocID="{A41C94BC-A72B-4F9B-8307-774398C23366}" presName="accent_4" presStyleCnt="0"/>
      <dgm:spPr/>
    </dgm:pt>
    <dgm:pt modelId="{1CADE8B0-7935-4EB8-8C8C-56274C171C6F}" type="pres">
      <dgm:prSet presAssocID="{A41C94BC-A72B-4F9B-8307-774398C23366}" presName="accentRepeatNode" presStyleLbl="solidFgAcc1" presStyleIdx="3" presStyleCnt="5"/>
      <dgm:spPr>
        <a:blipFill rotWithShape="0">
          <a:blip xmlns:r="http://schemas.openxmlformats.org/officeDocument/2006/relationships" r:embed="rId4"/>
          <a:srcRect/>
          <a:stretch>
            <a:fillRect/>
          </a:stretch>
        </a:blipFill>
      </dgm:spPr>
    </dgm:pt>
    <dgm:pt modelId="{63CF739B-840D-4037-9D06-909612917865}" type="pres">
      <dgm:prSet presAssocID="{8B57A825-DBE0-41C5-9EE0-02E463756E70}" presName="text_5" presStyleLbl="node1" presStyleIdx="4" presStyleCnt="5">
        <dgm:presLayoutVars>
          <dgm:bulletEnabled val="1"/>
        </dgm:presLayoutVars>
      </dgm:prSet>
      <dgm:spPr/>
    </dgm:pt>
    <dgm:pt modelId="{A8E94EE4-40FD-41FA-AC74-391358C4791D}" type="pres">
      <dgm:prSet presAssocID="{8B57A825-DBE0-41C5-9EE0-02E463756E70}" presName="accent_5" presStyleCnt="0"/>
      <dgm:spPr/>
    </dgm:pt>
    <dgm:pt modelId="{B3EC2FA1-6F47-4A7C-AA5E-D35A819F78B1}" type="pres">
      <dgm:prSet presAssocID="{8B57A825-DBE0-41C5-9EE0-02E463756E70}" presName="accentRepeatNode" presStyleLbl="solidFgAcc1" presStyleIdx="4" presStyleCnt="5"/>
      <dgm:spPr>
        <a:blipFill rotWithShape="0">
          <a:blip xmlns:r="http://schemas.openxmlformats.org/officeDocument/2006/relationships" r:embed="rId5"/>
          <a:srcRect/>
          <a:stretch>
            <a:fillRect/>
          </a:stretch>
        </a:blipFill>
      </dgm:spPr>
    </dgm:pt>
  </dgm:ptLst>
  <dgm:cxnLst>
    <dgm:cxn modelId="{FA138110-A45E-4ACF-A490-89E72D2FA9CE}" srcId="{CAFFFA42-B639-45BF-8951-DBA7AF68E3D1}" destId="{8F79B038-6164-4933-B71D-D60ABF337488}" srcOrd="0" destOrd="0" parTransId="{BD7CB01A-A6E5-4BE3-A92C-C88DA1798A2F}" sibTransId="{EE8520E0-952C-4C78-AA24-D667FE052D04}"/>
    <dgm:cxn modelId="{045BE56C-B6CC-467C-A13C-1841F47CD0C7}" type="presOf" srcId="{35890002-E4E4-4F94-87B5-49A35E73924B}" destId="{3809B8BE-41A0-4241-839E-00DBA48A6F15}" srcOrd="0" destOrd="0" presId="urn:microsoft.com/office/officeart/2008/layout/VerticalCurvedList"/>
    <dgm:cxn modelId="{4D037853-588A-4E0F-A846-A99ADA48A76E}" type="presOf" srcId="{8B57A825-DBE0-41C5-9EE0-02E463756E70}" destId="{63CF739B-840D-4037-9D06-909612917865}" srcOrd="0" destOrd="0" presId="urn:microsoft.com/office/officeart/2008/layout/VerticalCurvedList"/>
    <dgm:cxn modelId="{17F67873-ACD8-4A52-B57B-33334850C7AB}" type="presOf" srcId="{EE8520E0-952C-4C78-AA24-D667FE052D04}" destId="{406DB3EB-0F32-482A-B1F4-CA581B639F34}" srcOrd="0" destOrd="0" presId="urn:microsoft.com/office/officeart/2008/layout/VerticalCurvedList"/>
    <dgm:cxn modelId="{3025E856-C347-4AE2-899E-0824BD43E529}" type="presOf" srcId="{8F79B038-6164-4933-B71D-D60ABF337488}" destId="{90F762FF-612F-428A-8D73-C8900DC0BC28}" srcOrd="0" destOrd="0" presId="urn:microsoft.com/office/officeart/2008/layout/VerticalCurvedList"/>
    <dgm:cxn modelId="{8FBF7391-B0FB-40E4-9100-EA0C5889EE85}" srcId="{CAFFFA42-B639-45BF-8951-DBA7AF68E3D1}" destId="{35890002-E4E4-4F94-87B5-49A35E73924B}" srcOrd="1" destOrd="0" parTransId="{454EABDD-4A52-4C0B-809E-BC3FB02E7E39}" sibTransId="{AD1FE4C5-B6D3-4AE0-960B-8D360AF5206E}"/>
    <dgm:cxn modelId="{D0CD8DAE-19C1-43B7-BD91-9AA43DA8E606}" srcId="{CAFFFA42-B639-45BF-8951-DBA7AF68E3D1}" destId="{8B57A825-DBE0-41C5-9EE0-02E463756E70}" srcOrd="4" destOrd="0" parTransId="{2F388A63-5162-4798-82A0-77DE6AF03611}" sibTransId="{41A62311-C5B1-4E84-B68F-4C123857FD10}"/>
    <dgm:cxn modelId="{65E248B7-973C-4B08-A7BF-FC0D3FED7081}" type="presOf" srcId="{D998F972-F960-474C-8E7F-491E18F29066}" destId="{D6C56F8A-3AB5-4992-9088-F9CF32D43289}" srcOrd="0" destOrd="0" presId="urn:microsoft.com/office/officeart/2008/layout/VerticalCurvedList"/>
    <dgm:cxn modelId="{95A9AAC6-6EB2-45D0-83B3-638BDDE15987}" srcId="{CAFFFA42-B639-45BF-8951-DBA7AF68E3D1}" destId="{D998F972-F960-474C-8E7F-491E18F29066}" srcOrd="2" destOrd="0" parTransId="{098D768A-169A-4E44-A726-014D4155AD51}" sibTransId="{970B61E0-98D0-4126-A211-84CC24B084A5}"/>
    <dgm:cxn modelId="{21BFF7D5-66CD-4A3A-8EC5-036191D5FE7A}" type="presOf" srcId="{CAFFFA42-B639-45BF-8951-DBA7AF68E3D1}" destId="{4FDF0E5B-F8D6-4D8D-B618-D2C6671B1ED3}" srcOrd="0" destOrd="0" presId="urn:microsoft.com/office/officeart/2008/layout/VerticalCurvedList"/>
    <dgm:cxn modelId="{FA7459E1-739A-42DA-BC46-2B46C7B3CB6C}" type="presOf" srcId="{A41C94BC-A72B-4F9B-8307-774398C23366}" destId="{FAADF474-DA27-49A3-AA1F-1469FA0179BD}" srcOrd="0" destOrd="0" presId="urn:microsoft.com/office/officeart/2008/layout/VerticalCurvedList"/>
    <dgm:cxn modelId="{72200EEE-3397-4518-A387-43C09DD2184E}" srcId="{CAFFFA42-B639-45BF-8951-DBA7AF68E3D1}" destId="{A41C94BC-A72B-4F9B-8307-774398C23366}" srcOrd="3" destOrd="0" parTransId="{93F2F4B1-9B6B-4148-AE7B-D40206080419}" sibTransId="{B5327B82-9CC0-48D1-A53F-A02168240232}"/>
    <dgm:cxn modelId="{B844D52F-8CC4-4951-BF24-51F394940864}" type="presParOf" srcId="{4FDF0E5B-F8D6-4D8D-B618-D2C6671B1ED3}" destId="{D7A7EA1D-E791-4321-BB09-8AD6DB26017F}" srcOrd="0" destOrd="0" presId="urn:microsoft.com/office/officeart/2008/layout/VerticalCurvedList"/>
    <dgm:cxn modelId="{4FFCFD84-61F3-40BE-8925-115BF35ADC7B}" type="presParOf" srcId="{D7A7EA1D-E791-4321-BB09-8AD6DB26017F}" destId="{26CDDD0E-C6E2-4BE1-9E5B-29F3229ECB39}" srcOrd="0" destOrd="0" presId="urn:microsoft.com/office/officeart/2008/layout/VerticalCurvedList"/>
    <dgm:cxn modelId="{21696338-2CE8-4D9E-A7AD-67670EB8F2D4}" type="presParOf" srcId="{26CDDD0E-C6E2-4BE1-9E5B-29F3229ECB39}" destId="{8B414E86-45E3-4FB4-8161-85C194C7EA6E}" srcOrd="0" destOrd="0" presId="urn:microsoft.com/office/officeart/2008/layout/VerticalCurvedList"/>
    <dgm:cxn modelId="{F1ED02C3-ED84-4C54-A3A6-58B32000ADE1}" type="presParOf" srcId="{26CDDD0E-C6E2-4BE1-9E5B-29F3229ECB39}" destId="{406DB3EB-0F32-482A-B1F4-CA581B639F34}" srcOrd="1" destOrd="0" presId="urn:microsoft.com/office/officeart/2008/layout/VerticalCurvedList"/>
    <dgm:cxn modelId="{31F98036-35F0-4459-8D5B-F8FBD5C6FF91}" type="presParOf" srcId="{26CDDD0E-C6E2-4BE1-9E5B-29F3229ECB39}" destId="{7D13784C-BC71-413D-BF88-BA9F2E7DC935}" srcOrd="2" destOrd="0" presId="urn:microsoft.com/office/officeart/2008/layout/VerticalCurvedList"/>
    <dgm:cxn modelId="{BAE874FE-9D00-49E6-9B3C-0C57FE5D3340}" type="presParOf" srcId="{26CDDD0E-C6E2-4BE1-9E5B-29F3229ECB39}" destId="{517AF8F9-762F-46E3-B60E-C7CAF591374A}" srcOrd="3" destOrd="0" presId="urn:microsoft.com/office/officeart/2008/layout/VerticalCurvedList"/>
    <dgm:cxn modelId="{48E12B6C-A3D0-4EF8-96C0-9B3FE656DE4D}" type="presParOf" srcId="{D7A7EA1D-E791-4321-BB09-8AD6DB26017F}" destId="{90F762FF-612F-428A-8D73-C8900DC0BC28}" srcOrd="1" destOrd="0" presId="urn:microsoft.com/office/officeart/2008/layout/VerticalCurvedList"/>
    <dgm:cxn modelId="{83ED5BD2-8F08-4BE3-BA5E-D9AAFC68D058}" type="presParOf" srcId="{D7A7EA1D-E791-4321-BB09-8AD6DB26017F}" destId="{FEDC99E3-6BDC-492F-AA6E-4DA520C1655B}" srcOrd="2" destOrd="0" presId="urn:microsoft.com/office/officeart/2008/layout/VerticalCurvedList"/>
    <dgm:cxn modelId="{6A004E9E-8D52-4DCA-854A-228A4272BBFB}" type="presParOf" srcId="{FEDC99E3-6BDC-492F-AA6E-4DA520C1655B}" destId="{36E1409C-D071-4772-84D1-454D9A667DCE}" srcOrd="0" destOrd="0" presId="urn:microsoft.com/office/officeart/2008/layout/VerticalCurvedList"/>
    <dgm:cxn modelId="{218392A0-8D23-46D2-9866-63E15331A6F4}" type="presParOf" srcId="{D7A7EA1D-E791-4321-BB09-8AD6DB26017F}" destId="{3809B8BE-41A0-4241-839E-00DBA48A6F15}" srcOrd="3" destOrd="0" presId="urn:microsoft.com/office/officeart/2008/layout/VerticalCurvedList"/>
    <dgm:cxn modelId="{64050EF2-BBB4-488F-83C9-C12EB0E12E9B}" type="presParOf" srcId="{D7A7EA1D-E791-4321-BB09-8AD6DB26017F}" destId="{7E8126F3-DB6D-4C47-8C82-2E2AE24869FE}" srcOrd="4" destOrd="0" presId="urn:microsoft.com/office/officeart/2008/layout/VerticalCurvedList"/>
    <dgm:cxn modelId="{4DC914BD-2C1A-4C1B-8B03-CFD3D74D6803}" type="presParOf" srcId="{7E8126F3-DB6D-4C47-8C82-2E2AE24869FE}" destId="{EBBFBB1E-32A7-4D08-A8D5-02DD29AC4346}" srcOrd="0" destOrd="0" presId="urn:microsoft.com/office/officeart/2008/layout/VerticalCurvedList"/>
    <dgm:cxn modelId="{FF05F3E8-DB88-4FDE-9298-E5A710008338}" type="presParOf" srcId="{D7A7EA1D-E791-4321-BB09-8AD6DB26017F}" destId="{D6C56F8A-3AB5-4992-9088-F9CF32D43289}" srcOrd="5" destOrd="0" presId="urn:microsoft.com/office/officeart/2008/layout/VerticalCurvedList"/>
    <dgm:cxn modelId="{098EF4ED-F91F-443E-B8BC-C0DEA13A6C9C}" type="presParOf" srcId="{D7A7EA1D-E791-4321-BB09-8AD6DB26017F}" destId="{58E0A6D1-1B6D-4C95-8C5F-B58040BCA3FE}" srcOrd="6" destOrd="0" presId="urn:microsoft.com/office/officeart/2008/layout/VerticalCurvedList"/>
    <dgm:cxn modelId="{76B57F04-EA80-4BB4-BDFC-0A6F8C08A459}" type="presParOf" srcId="{58E0A6D1-1B6D-4C95-8C5F-B58040BCA3FE}" destId="{F9622044-D914-4559-B84B-4A5E30A03817}" srcOrd="0" destOrd="0" presId="urn:microsoft.com/office/officeart/2008/layout/VerticalCurvedList"/>
    <dgm:cxn modelId="{0C0A93EB-588F-49EE-91E2-E51258FC4866}" type="presParOf" srcId="{D7A7EA1D-E791-4321-BB09-8AD6DB26017F}" destId="{FAADF474-DA27-49A3-AA1F-1469FA0179BD}" srcOrd="7" destOrd="0" presId="urn:microsoft.com/office/officeart/2008/layout/VerticalCurvedList"/>
    <dgm:cxn modelId="{140D5A58-9CF9-4452-9B10-42195267B578}" type="presParOf" srcId="{D7A7EA1D-E791-4321-BB09-8AD6DB26017F}" destId="{8037E98B-89F2-4871-87BB-0D99551A1746}" srcOrd="8" destOrd="0" presId="urn:microsoft.com/office/officeart/2008/layout/VerticalCurvedList"/>
    <dgm:cxn modelId="{306DF032-0629-4869-A31C-509957900579}" type="presParOf" srcId="{8037E98B-89F2-4871-87BB-0D99551A1746}" destId="{1CADE8B0-7935-4EB8-8C8C-56274C171C6F}" srcOrd="0" destOrd="0" presId="urn:microsoft.com/office/officeart/2008/layout/VerticalCurvedList"/>
    <dgm:cxn modelId="{522BFFC3-8E85-4B3A-8C2D-08D56E9B5BD5}" type="presParOf" srcId="{D7A7EA1D-E791-4321-BB09-8AD6DB26017F}" destId="{63CF739B-840D-4037-9D06-909612917865}" srcOrd="9" destOrd="0" presId="urn:microsoft.com/office/officeart/2008/layout/VerticalCurvedList"/>
    <dgm:cxn modelId="{28F13272-63FA-49B7-91FE-79DF89D32363}" type="presParOf" srcId="{D7A7EA1D-E791-4321-BB09-8AD6DB26017F}" destId="{A8E94EE4-40FD-41FA-AC74-391358C4791D}" srcOrd="10" destOrd="0" presId="urn:microsoft.com/office/officeart/2008/layout/VerticalCurvedList"/>
    <dgm:cxn modelId="{8B36C912-1FEA-4C84-8EE0-029271599FC2}" type="presParOf" srcId="{A8E94EE4-40FD-41FA-AC74-391358C4791D}" destId="{B3EC2FA1-6F47-4A7C-AA5E-D35A819F78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CE5BA-286B-43AA-995E-2EAAB9CAD8E8}" type="doc">
      <dgm:prSet loTypeId="urn:microsoft.com/office/officeart/2005/8/layout/vList3" loCatId="list" qsTypeId="urn:microsoft.com/office/officeart/2005/8/quickstyle/simple2" qsCatId="simple" csTypeId="urn:microsoft.com/office/officeart/2005/8/colors/colorful5" csCatId="colorful" phldr="1"/>
      <dgm:spPr/>
    </dgm:pt>
    <dgm:pt modelId="{51C35B50-B0BC-4D27-8307-A30AB9F2EC2F}">
      <dgm:prSet phldrT="[Texto]"/>
      <dgm:spPr/>
      <dgm:t>
        <a:bodyPr/>
        <a:lstStyle/>
        <a:p>
          <a:r>
            <a:rPr lang="es-MX" i="1" dirty="0"/>
            <a:t>El</a:t>
          </a:r>
          <a:r>
            <a:rPr lang="es-MX" dirty="0"/>
            <a:t> </a:t>
          </a:r>
          <a:r>
            <a:rPr lang="es-MX" i="1" dirty="0"/>
            <a:t>problema del cambio</a:t>
          </a:r>
          <a:endParaRPr lang="es-MX" dirty="0"/>
        </a:p>
      </dgm:t>
    </dgm:pt>
    <dgm:pt modelId="{F9C42AEC-DEAB-4C57-935D-1363414A359E}" type="parTrans" cxnId="{25115CE0-9904-4DC6-8EA8-84A1EB86BCBD}">
      <dgm:prSet/>
      <dgm:spPr/>
      <dgm:t>
        <a:bodyPr/>
        <a:lstStyle/>
        <a:p>
          <a:endParaRPr lang="es-MX"/>
        </a:p>
      </dgm:t>
    </dgm:pt>
    <dgm:pt modelId="{A89AD566-FFE6-4481-890E-8501CCF88088}" type="sibTrans" cxnId="{25115CE0-9904-4DC6-8EA8-84A1EB86BCBD}">
      <dgm:prSet/>
      <dgm:spPr/>
      <dgm:t>
        <a:bodyPr/>
        <a:lstStyle/>
        <a:p>
          <a:endParaRPr lang="es-MX"/>
        </a:p>
      </dgm:t>
    </dgm:pt>
    <dgm:pt modelId="{C192AD94-5198-4657-9E47-A1BC7224FDE3}">
      <dgm:prSet phldrT="[Texto]"/>
      <dgm:spPr/>
      <dgm:t>
        <a:bodyPr/>
        <a:lstStyle/>
        <a:p>
          <a:r>
            <a:rPr lang="es-MX" i="1" dirty="0"/>
            <a:t>La influencia social</a:t>
          </a:r>
          <a:r>
            <a:rPr lang="es-MX" dirty="0"/>
            <a:t> </a:t>
          </a:r>
        </a:p>
      </dgm:t>
    </dgm:pt>
    <dgm:pt modelId="{3D9BF507-315A-48F2-92C9-9BD3738FE94E}" type="parTrans" cxnId="{C017026D-94ED-448E-AA1D-B34E5DBD763E}">
      <dgm:prSet/>
      <dgm:spPr/>
      <dgm:t>
        <a:bodyPr/>
        <a:lstStyle/>
        <a:p>
          <a:endParaRPr lang="es-MX"/>
        </a:p>
      </dgm:t>
    </dgm:pt>
    <dgm:pt modelId="{40DB4133-BDA7-4060-BECB-95594E5D2DF4}" type="sibTrans" cxnId="{C017026D-94ED-448E-AA1D-B34E5DBD763E}">
      <dgm:prSet/>
      <dgm:spPr/>
      <dgm:t>
        <a:bodyPr/>
        <a:lstStyle/>
        <a:p>
          <a:endParaRPr lang="es-MX"/>
        </a:p>
      </dgm:t>
    </dgm:pt>
    <dgm:pt modelId="{9D848C76-DC81-4B78-A99A-1DF55B081C4E}">
      <dgm:prSet phldrT="[Texto]"/>
      <dgm:spPr/>
      <dgm:t>
        <a:bodyPr/>
        <a:lstStyle/>
        <a:p>
          <a:r>
            <a:rPr lang="es-MX" i="1" dirty="0"/>
            <a:t>La significación integral que tienen las minorías como factores del cambio</a:t>
          </a:r>
          <a:r>
            <a:rPr lang="es-MX" dirty="0"/>
            <a:t>. </a:t>
          </a:r>
        </a:p>
      </dgm:t>
    </dgm:pt>
    <dgm:pt modelId="{54A85580-8820-43A1-AAEE-E6193F0AFF18}" type="parTrans" cxnId="{2C0BFFB5-610B-4A1C-9ADD-DC75FB08CE4E}">
      <dgm:prSet/>
      <dgm:spPr/>
      <dgm:t>
        <a:bodyPr/>
        <a:lstStyle/>
        <a:p>
          <a:endParaRPr lang="es-MX"/>
        </a:p>
      </dgm:t>
    </dgm:pt>
    <dgm:pt modelId="{03DE38B4-42B8-442E-AFF5-47DAF2B7332A}" type="sibTrans" cxnId="{2C0BFFB5-610B-4A1C-9ADD-DC75FB08CE4E}">
      <dgm:prSet/>
      <dgm:spPr/>
      <dgm:t>
        <a:bodyPr/>
        <a:lstStyle/>
        <a:p>
          <a:endParaRPr lang="es-MX"/>
        </a:p>
      </dgm:t>
    </dgm:pt>
    <dgm:pt modelId="{0E2969E7-4A3A-49ED-AE1D-0276CC8B7751}" type="pres">
      <dgm:prSet presAssocID="{9A8CE5BA-286B-43AA-995E-2EAAB9CAD8E8}" presName="linearFlow" presStyleCnt="0">
        <dgm:presLayoutVars>
          <dgm:dir/>
          <dgm:resizeHandles val="exact"/>
        </dgm:presLayoutVars>
      </dgm:prSet>
      <dgm:spPr/>
    </dgm:pt>
    <dgm:pt modelId="{A06251F8-DF62-43AA-85DE-2D9AF4DADACB}" type="pres">
      <dgm:prSet presAssocID="{51C35B50-B0BC-4D27-8307-A30AB9F2EC2F}" presName="composite" presStyleCnt="0"/>
      <dgm:spPr/>
    </dgm:pt>
    <dgm:pt modelId="{2D83B3CA-E147-423C-80BA-29F8D4424716}" type="pres">
      <dgm:prSet presAssocID="{51C35B50-B0BC-4D27-8307-A30AB9F2EC2F}" presName="imgShp" presStyleLbl="fgImgPlace1" presStyleIdx="0" presStyleCnt="3"/>
      <dgm:spPr>
        <a:blipFill rotWithShape="1">
          <a:blip xmlns:r="http://schemas.openxmlformats.org/officeDocument/2006/relationships" r:embed="rId1"/>
          <a:srcRect/>
          <a:stretch>
            <a:fillRect t="-10000" b="-10000"/>
          </a:stretch>
        </a:blipFill>
      </dgm:spPr>
    </dgm:pt>
    <dgm:pt modelId="{AA12984F-50F6-45F5-82E4-A51FFAE44AF9}" type="pres">
      <dgm:prSet presAssocID="{51C35B50-B0BC-4D27-8307-A30AB9F2EC2F}" presName="txShp" presStyleLbl="node1" presStyleIdx="0" presStyleCnt="3">
        <dgm:presLayoutVars>
          <dgm:bulletEnabled val="1"/>
        </dgm:presLayoutVars>
      </dgm:prSet>
      <dgm:spPr/>
    </dgm:pt>
    <dgm:pt modelId="{9BBCCC94-A20C-47EB-B687-F4FC3B71531B}" type="pres">
      <dgm:prSet presAssocID="{A89AD566-FFE6-4481-890E-8501CCF88088}" presName="spacing" presStyleCnt="0"/>
      <dgm:spPr/>
    </dgm:pt>
    <dgm:pt modelId="{6F1AF729-23FF-4113-8820-5C70CE3F4619}" type="pres">
      <dgm:prSet presAssocID="{C192AD94-5198-4657-9E47-A1BC7224FDE3}" presName="composite" presStyleCnt="0"/>
      <dgm:spPr/>
    </dgm:pt>
    <dgm:pt modelId="{3DF9C4B0-A70F-4586-B995-F419770BB3F0}" type="pres">
      <dgm:prSet presAssocID="{C192AD94-5198-4657-9E47-A1BC7224FDE3}" presName="imgShp"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dgm:spPr>
    </dgm:pt>
    <dgm:pt modelId="{DC2E66D2-C9B1-4E3A-9258-89A3ABC38C41}" type="pres">
      <dgm:prSet presAssocID="{C192AD94-5198-4657-9E47-A1BC7224FDE3}" presName="txShp" presStyleLbl="node1" presStyleIdx="1" presStyleCnt="3">
        <dgm:presLayoutVars>
          <dgm:bulletEnabled val="1"/>
        </dgm:presLayoutVars>
      </dgm:prSet>
      <dgm:spPr/>
    </dgm:pt>
    <dgm:pt modelId="{1D605D2C-9286-42E8-88C2-1D1A5E10BBDE}" type="pres">
      <dgm:prSet presAssocID="{40DB4133-BDA7-4060-BECB-95594E5D2DF4}" presName="spacing" presStyleCnt="0"/>
      <dgm:spPr/>
    </dgm:pt>
    <dgm:pt modelId="{FEFABD63-CDC7-41B6-AFBF-9848D950A2D0}" type="pres">
      <dgm:prSet presAssocID="{9D848C76-DC81-4B78-A99A-1DF55B081C4E}" presName="composite" presStyleCnt="0"/>
      <dgm:spPr/>
    </dgm:pt>
    <dgm:pt modelId="{2183C795-892E-4532-9DC8-70A455609E8F}" type="pres">
      <dgm:prSet presAssocID="{9D848C76-DC81-4B78-A99A-1DF55B081C4E}" presName="imgShp" presStyleLbl="fgImgPlace1" presStyleIdx="2" presStyleCnt="3" custLinFactNeighborY="8037"/>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dgm:spPr>
    </dgm:pt>
    <dgm:pt modelId="{2739ED2D-FC83-4730-8673-87993CB32223}" type="pres">
      <dgm:prSet presAssocID="{9D848C76-DC81-4B78-A99A-1DF55B081C4E}" presName="txShp" presStyleLbl="node1" presStyleIdx="2" presStyleCnt="3">
        <dgm:presLayoutVars>
          <dgm:bulletEnabled val="1"/>
        </dgm:presLayoutVars>
      </dgm:prSet>
      <dgm:spPr/>
    </dgm:pt>
  </dgm:ptLst>
  <dgm:cxnLst>
    <dgm:cxn modelId="{EBE7D45D-4610-4A44-AF3C-18A6E40A7142}" type="presOf" srcId="{51C35B50-B0BC-4D27-8307-A30AB9F2EC2F}" destId="{AA12984F-50F6-45F5-82E4-A51FFAE44AF9}" srcOrd="0" destOrd="0" presId="urn:microsoft.com/office/officeart/2005/8/layout/vList3"/>
    <dgm:cxn modelId="{C017026D-94ED-448E-AA1D-B34E5DBD763E}" srcId="{9A8CE5BA-286B-43AA-995E-2EAAB9CAD8E8}" destId="{C192AD94-5198-4657-9E47-A1BC7224FDE3}" srcOrd="1" destOrd="0" parTransId="{3D9BF507-315A-48F2-92C9-9BD3738FE94E}" sibTransId="{40DB4133-BDA7-4060-BECB-95594E5D2DF4}"/>
    <dgm:cxn modelId="{B94CC78C-5DAB-418E-8CEF-B2345A4097C7}" type="presOf" srcId="{9D848C76-DC81-4B78-A99A-1DF55B081C4E}" destId="{2739ED2D-FC83-4730-8673-87993CB32223}" srcOrd="0" destOrd="0" presId="urn:microsoft.com/office/officeart/2005/8/layout/vList3"/>
    <dgm:cxn modelId="{2C0BFFB5-610B-4A1C-9ADD-DC75FB08CE4E}" srcId="{9A8CE5BA-286B-43AA-995E-2EAAB9CAD8E8}" destId="{9D848C76-DC81-4B78-A99A-1DF55B081C4E}" srcOrd="2" destOrd="0" parTransId="{54A85580-8820-43A1-AAEE-E6193F0AFF18}" sibTransId="{03DE38B4-42B8-442E-AFF5-47DAF2B7332A}"/>
    <dgm:cxn modelId="{D73B1BB6-044C-4B3E-8E03-DAC8511E32D6}" type="presOf" srcId="{9A8CE5BA-286B-43AA-995E-2EAAB9CAD8E8}" destId="{0E2969E7-4A3A-49ED-AE1D-0276CC8B7751}" srcOrd="0" destOrd="0" presId="urn:microsoft.com/office/officeart/2005/8/layout/vList3"/>
    <dgm:cxn modelId="{8CB2A6C1-42BC-4C73-B2F2-5AFFB8B01894}" type="presOf" srcId="{C192AD94-5198-4657-9E47-A1BC7224FDE3}" destId="{DC2E66D2-C9B1-4E3A-9258-89A3ABC38C41}" srcOrd="0" destOrd="0" presId="urn:microsoft.com/office/officeart/2005/8/layout/vList3"/>
    <dgm:cxn modelId="{25115CE0-9904-4DC6-8EA8-84A1EB86BCBD}" srcId="{9A8CE5BA-286B-43AA-995E-2EAAB9CAD8E8}" destId="{51C35B50-B0BC-4D27-8307-A30AB9F2EC2F}" srcOrd="0" destOrd="0" parTransId="{F9C42AEC-DEAB-4C57-935D-1363414A359E}" sibTransId="{A89AD566-FFE6-4481-890E-8501CCF88088}"/>
    <dgm:cxn modelId="{C9650FC1-BE70-4057-92C5-0BA8A0EF612A}" type="presParOf" srcId="{0E2969E7-4A3A-49ED-AE1D-0276CC8B7751}" destId="{A06251F8-DF62-43AA-85DE-2D9AF4DADACB}" srcOrd="0" destOrd="0" presId="urn:microsoft.com/office/officeart/2005/8/layout/vList3"/>
    <dgm:cxn modelId="{B5AF56CB-D8DF-49B4-8ADA-B9C415A8FC46}" type="presParOf" srcId="{A06251F8-DF62-43AA-85DE-2D9AF4DADACB}" destId="{2D83B3CA-E147-423C-80BA-29F8D4424716}" srcOrd="0" destOrd="0" presId="urn:microsoft.com/office/officeart/2005/8/layout/vList3"/>
    <dgm:cxn modelId="{76BF948A-C243-400B-B280-D286B40DC04E}" type="presParOf" srcId="{A06251F8-DF62-43AA-85DE-2D9AF4DADACB}" destId="{AA12984F-50F6-45F5-82E4-A51FFAE44AF9}" srcOrd="1" destOrd="0" presId="urn:microsoft.com/office/officeart/2005/8/layout/vList3"/>
    <dgm:cxn modelId="{11A66C50-4192-455A-BE7B-8F707AE001A1}" type="presParOf" srcId="{0E2969E7-4A3A-49ED-AE1D-0276CC8B7751}" destId="{9BBCCC94-A20C-47EB-B687-F4FC3B71531B}" srcOrd="1" destOrd="0" presId="urn:microsoft.com/office/officeart/2005/8/layout/vList3"/>
    <dgm:cxn modelId="{3D28303D-898A-489E-BE1E-784419D02C18}" type="presParOf" srcId="{0E2969E7-4A3A-49ED-AE1D-0276CC8B7751}" destId="{6F1AF729-23FF-4113-8820-5C70CE3F4619}" srcOrd="2" destOrd="0" presId="urn:microsoft.com/office/officeart/2005/8/layout/vList3"/>
    <dgm:cxn modelId="{8D17F94E-1684-42E8-A3F8-E652690FABB5}" type="presParOf" srcId="{6F1AF729-23FF-4113-8820-5C70CE3F4619}" destId="{3DF9C4B0-A70F-4586-B995-F419770BB3F0}" srcOrd="0" destOrd="0" presId="urn:microsoft.com/office/officeart/2005/8/layout/vList3"/>
    <dgm:cxn modelId="{6BE7F05A-7F35-4B50-B54A-23F43FAC5097}" type="presParOf" srcId="{6F1AF729-23FF-4113-8820-5C70CE3F4619}" destId="{DC2E66D2-C9B1-4E3A-9258-89A3ABC38C41}" srcOrd="1" destOrd="0" presId="urn:microsoft.com/office/officeart/2005/8/layout/vList3"/>
    <dgm:cxn modelId="{D49C63CE-7249-4097-A56C-308FCE2F5081}" type="presParOf" srcId="{0E2969E7-4A3A-49ED-AE1D-0276CC8B7751}" destId="{1D605D2C-9286-42E8-88C2-1D1A5E10BBDE}" srcOrd="3" destOrd="0" presId="urn:microsoft.com/office/officeart/2005/8/layout/vList3"/>
    <dgm:cxn modelId="{803779D3-23CE-4AD2-91B1-269DDEDDAB6B}" type="presParOf" srcId="{0E2969E7-4A3A-49ED-AE1D-0276CC8B7751}" destId="{FEFABD63-CDC7-41B6-AFBF-9848D950A2D0}" srcOrd="4" destOrd="0" presId="urn:microsoft.com/office/officeart/2005/8/layout/vList3"/>
    <dgm:cxn modelId="{5F8621B3-5450-4CD0-91EA-43188B3F3066}" type="presParOf" srcId="{FEFABD63-CDC7-41B6-AFBF-9848D950A2D0}" destId="{2183C795-892E-4532-9DC8-70A455609E8F}" srcOrd="0" destOrd="0" presId="urn:microsoft.com/office/officeart/2005/8/layout/vList3"/>
    <dgm:cxn modelId="{913C94AE-55BE-421E-82F3-E3945BCDD64A}" type="presParOf" srcId="{FEFABD63-CDC7-41B6-AFBF-9848D950A2D0}" destId="{2739ED2D-FC83-4730-8673-87993CB3222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63DB51-6CB9-4769-AA50-10BF32DEA71D}" type="doc">
      <dgm:prSet loTypeId="urn:microsoft.com/office/officeart/2005/8/layout/vList3" loCatId="list" qsTypeId="urn:microsoft.com/office/officeart/2005/8/quickstyle/simple2" qsCatId="simple" csTypeId="urn:microsoft.com/office/officeart/2005/8/colors/colorful5" csCatId="colorful" phldr="1"/>
      <dgm:spPr/>
      <dgm:t>
        <a:bodyPr/>
        <a:lstStyle/>
        <a:p>
          <a:endParaRPr lang="es-MX"/>
        </a:p>
      </dgm:t>
    </dgm:pt>
    <dgm:pt modelId="{63763DF0-A320-4B26-AB99-7637FBCC985C}">
      <dgm:prSet phldrT="[Texto]"/>
      <dgm:spPr/>
      <dgm:t>
        <a:bodyPr/>
        <a:lstStyle/>
        <a:p>
          <a:r>
            <a:rPr lang="es-MX" dirty="0"/>
            <a:t>Conceptos de discriminación.</a:t>
          </a:r>
        </a:p>
      </dgm:t>
    </dgm:pt>
    <dgm:pt modelId="{6052EF8B-2C74-40DA-B2B8-0D98A54B34F0}" type="parTrans" cxnId="{4CFAC8DB-AF49-4C83-9899-18B20511FD93}">
      <dgm:prSet/>
      <dgm:spPr/>
      <dgm:t>
        <a:bodyPr/>
        <a:lstStyle/>
        <a:p>
          <a:endParaRPr lang="es-MX"/>
        </a:p>
      </dgm:t>
    </dgm:pt>
    <dgm:pt modelId="{9639B09F-1A66-4C79-B02B-42D48991C94A}" type="sibTrans" cxnId="{4CFAC8DB-AF49-4C83-9899-18B20511FD93}">
      <dgm:prSet/>
      <dgm:spPr/>
      <dgm:t>
        <a:bodyPr/>
        <a:lstStyle/>
        <a:p>
          <a:endParaRPr lang="es-MX"/>
        </a:p>
      </dgm:t>
    </dgm:pt>
    <dgm:pt modelId="{50E4B9BE-0639-4459-B2E1-404E71E677A5}">
      <dgm:prSet phldrT="[Texto]"/>
      <dgm:spPr/>
      <dgm:t>
        <a:bodyPr/>
        <a:lstStyle/>
        <a:p>
          <a:r>
            <a:rPr lang="es-MX" b="0" dirty="0"/>
            <a:t>Historia y evolución de la comunidad </a:t>
          </a:r>
          <a:r>
            <a:rPr lang="es-MX" b="0" i="1" dirty="0"/>
            <a:t>LGBTTTIQ+.</a:t>
          </a:r>
          <a:endParaRPr lang="es-MX" i="1" dirty="0"/>
        </a:p>
      </dgm:t>
    </dgm:pt>
    <dgm:pt modelId="{6DAF7D7C-51CB-42EC-9887-079F9AABDC21}" type="parTrans" cxnId="{B60CCF39-2824-4C68-A53A-9A93539B18E5}">
      <dgm:prSet/>
      <dgm:spPr/>
      <dgm:t>
        <a:bodyPr/>
        <a:lstStyle/>
        <a:p>
          <a:endParaRPr lang="es-MX"/>
        </a:p>
      </dgm:t>
    </dgm:pt>
    <dgm:pt modelId="{5C54A6FA-CCD0-4973-9DDE-8DD7811D121F}" type="sibTrans" cxnId="{B60CCF39-2824-4C68-A53A-9A93539B18E5}">
      <dgm:prSet/>
      <dgm:spPr/>
      <dgm:t>
        <a:bodyPr/>
        <a:lstStyle/>
        <a:p>
          <a:endParaRPr lang="es-MX"/>
        </a:p>
      </dgm:t>
    </dgm:pt>
    <dgm:pt modelId="{BAF07011-0777-4C4E-8F1F-9972917B7554}">
      <dgm:prSet phldrT="[Texto]"/>
      <dgm:spPr/>
      <dgm:t>
        <a:bodyPr/>
        <a:lstStyle/>
        <a:p>
          <a:r>
            <a:rPr lang="es-MX" b="0" dirty="0"/>
            <a:t>Instituciones que ayudan a defender los derechos humanos de la comunidad </a:t>
          </a:r>
          <a:r>
            <a:rPr lang="es-MX" b="0" i="1" dirty="0"/>
            <a:t>LGBTTTIQ+.</a:t>
          </a:r>
          <a:endParaRPr lang="es-MX" dirty="0"/>
        </a:p>
      </dgm:t>
    </dgm:pt>
    <dgm:pt modelId="{C8F88242-D2A0-42FD-9613-080EA225D42A}" type="parTrans" cxnId="{315BE575-9EF0-454C-8685-BA54DDBE3E58}">
      <dgm:prSet/>
      <dgm:spPr/>
      <dgm:t>
        <a:bodyPr/>
        <a:lstStyle/>
        <a:p>
          <a:endParaRPr lang="es-MX"/>
        </a:p>
      </dgm:t>
    </dgm:pt>
    <dgm:pt modelId="{DC7D8944-2B8E-41C3-9BF3-A027DBA704B6}" type="sibTrans" cxnId="{315BE575-9EF0-454C-8685-BA54DDBE3E58}">
      <dgm:prSet/>
      <dgm:spPr/>
      <dgm:t>
        <a:bodyPr/>
        <a:lstStyle/>
        <a:p>
          <a:endParaRPr lang="es-MX"/>
        </a:p>
      </dgm:t>
    </dgm:pt>
    <dgm:pt modelId="{8CD54171-C87E-44FD-9AA7-066FE143B8F5}" type="pres">
      <dgm:prSet presAssocID="{4163DB51-6CB9-4769-AA50-10BF32DEA71D}" presName="linearFlow" presStyleCnt="0">
        <dgm:presLayoutVars>
          <dgm:dir/>
          <dgm:resizeHandles val="exact"/>
        </dgm:presLayoutVars>
      </dgm:prSet>
      <dgm:spPr/>
    </dgm:pt>
    <dgm:pt modelId="{2754114F-CFB8-4CB7-A005-A044046F9AFA}" type="pres">
      <dgm:prSet presAssocID="{63763DF0-A320-4B26-AB99-7637FBCC985C}" presName="composite" presStyleCnt="0"/>
      <dgm:spPr/>
    </dgm:pt>
    <dgm:pt modelId="{C5999D69-2E9E-46A1-93F9-D03CC850ABDE}" type="pres">
      <dgm:prSet presAssocID="{63763DF0-A320-4B26-AB99-7637FBCC985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EC120C5-F6D5-41C3-A442-8056326AAA7B}" type="pres">
      <dgm:prSet presAssocID="{63763DF0-A320-4B26-AB99-7637FBCC985C}" presName="txShp" presStyleLbl="node1" presStyleIdx="0" presStyleCnt="3">
        <dgm:presLayoutVars>
          <dgm:bulletEnabled val="1"/>
        </dgm:presLayoutVars>
      </dgm:prSet>
      <dgm:spPr/>
    </dgm:pt>
    <dgm:pt modelId="{F41BABDE-469B-4708-84FF-15D3D4632D96}" type="pres">
      <dgm:prSet presAssocID="{9639B09F-1A66-4C79-B02B-42D48991C94A}" presName="spacing" presStyleCnt="0"/>
      <dgm:spPr/>
    </dgm:pt>
    <dgm:pt modelId="{5D76E523-C834-4BCA-9E39-F5E70C14C026}" type="pres">
      <dgm:prSet presAssocID="{50E4B9BE-0639-4459-B2E1-404E71E677A5}" presName="composite" presStyleCnt="0"/>
      <dgm:spPr/>
    </dgm:pt>
    <dgm:pt modelId="{E69CBD7E-A70F-4240-92F7-1067BED029CB}" type="pres">
      <dgm:prSet presAssocID="{50E4B9BE-0639-4459-B2E1-404E71E677A5}"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01828525-E441-41E8-83CD-51E7C4A9DB48}" type="pres">
      <dgm:prSet presAssocID="{50E4B9BE-0639-4459-B2E1-404E71E677A5}" presName="txShp" presStyleLbl="node1" presStyleIdx="1" presStyleCnt="3">
        <dgm:presLayoutVars>
          <dgm:bulletEnabled val="1"/>
        </dgm:presLayoutVars>
      </dgm:prSet>
      <dgm:spPr/>
    </dgm:pt>
    <dgm:pt modelId="{F3C9D536-DC59-4D75-B808-F936F80D3D26}" type="pres">
      <dgm:prSet presAssocID="{5C54A6FA-CCD0-4973-9DDE-8DD7811D121F}" presName="spacing" presStyleCnt="0"/>
      <dgm:spPr/>
    </dgm:pt>
    <dgm:pt modelId="{8F14E2CA-1532-4020-8D6D-3A15B569417C}" type="pres">
      <dgm:prSet presAssocID="{BAF07011-0777-4C4E-8F1F-9972917B7554}" presName="composite" presStyleCnt="0"/>
      <dgm:spPr/>
    </dgm:pt>
    <dgm:pt modelId="{E5C62F0D-3DBF-4B0A-8330-6818F342E1E1}" type="pres">
      <dgm:prSet presAssocID="{BAF07011-0777-4C4E-8F1F-9972917B7554}"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E455A860-111E-423F-9523-53C27217C5A2}" type="pres">
      <dgm:prSet presAssocID="{BAF07011-0777-4C4E-8F1F-9972917B7554}" presName="txShp" presStyleLbl="node1" presStyleIdx="2" presStyleCnt="3">
        <dgm:presLayoutVars>
          <dgm:bulletEnabled val="1"/>
        </dgm:presLayoutVars>
      </dgm:prSet>
      <dgm:spPr/>
    </dgm:pt>
  </dgm:ptLst>
  <dgm:cxnLst>
    <dgm:cxn modelId="{B60CCF39-2824-4C68-A53A-9A93539B18E5}" srcId="{4163DB51-6CB9-4769-AA50-10BF32DEA71D}" destId="{50E4B9BE-0639-4459-B2E1-404E71E677A5}" srcOrd="1" destOrd="0" parTransId="{6DAF7D7C-51CB-42EC-9887-079F9AABDC21}" sibTransId="{5C54A6FA-CCD0-4973-9DDE-8DD7811D121F}"/>
    <dgm:cxn modelId="{023E0762-C421-4CCF-8958-9FB0E4FB1551}" type="presOf" srcId="{BAF07011-0777-4C4E-8F1F-9972917B7554}" destId="{E455A860-111E-423F-9523-53C27217C5A2}" srcOrd="0" destOrd="0" presId="urn:microsoft.com/office/officeart/2005/8/layout/vList3"/>
    <dgm:cxn modelId="{315BE575-9EF0-454C-8685-BA54DDBE3E58}" srcId="{4163DB51-6CB9-4769-AA50-10BF32DEA71D}" destId="{BAF07011-0777-4C4E-8F1F-9972917B7554}" srcOrd="2" destOrd="0" parTransId="{C8F88242-D2A0-42FD-9613-080EA225D42A}" sibTransId="{DC7D8944-2B8E-41C3-9BF3-A027DBA704B6}"/>
    <dgm:cxn modelId="{4CFAC8DB-AF49-4C83-9899-18B20511FD93}" srcId="{4163DB51-6CB9-4769-AA50-10BF32DEA71D}" destId="{63763DF0-A320-4B26-AB99-7637FBCC985C}" srcOrd="0" destOrd="0" parTransId="{6052EF8B-2C74-40DA-B2B8-0D98A54B34F0}" sibTransId="{9639B09F-1A66-4C79-B02B-42D48991C94A}"/>
    <dgm:cxn modelId="{899077E5-6985-451F-AF54-FC6F14B03018}" type="presOf" srcId="{50E4B9BE-0639-4459-B2E1-404E71E677A5}" destId="{01828525-E441-41E8-83CD-51E7C4A9DB48}" srcOrd="0" destOrd="0" presId="urn:microsoft.com/office/officeart/2005/8/layout/vList3"/>
    <dgm:cxn modelId="{789ACFF4-1690-40ED-BD31-2CB163613046}" type="presOf" srcId="{4163DB51-6CB9-4769-AA50-10BF32DEA71D}" destId="{8CD54171-C87E-44FD-9AA7-066FE143B8F5}" srcOrd="0" destOrd="0" presId="urn:microsoft.com/office/officeart/2005/8/layout/vList3"/>
    <dgm:cxn modelId="{C798D1F9-25DB-44E6-A955-62E32DA29519}" type="presOf" srcId="{63763DF0-A320-4B26-AB99-7637FBCC985C}" destId="{4EC120C5-F6D5-41C3-A442-8056326AAA7B}" srcOrd="0" destOrd="0" presId="urn:microsoft.com/office/officeart/2005/8/layout/vList3"/>
    <dgm:cxn modelId="{3F27EF95-AEBF-4370-821A-DEBDD1F571B9}" type="presParOf" srcId="{8CD54171-C87E-44FD-9AA7-066FE143B8F5}" destId="{2754114F-CFB8-4CB7-A005-A044046F9AFA}" srcOrd="0" destOrd="0" presId="urn:microsoft.com/office/officeart/2005/8/layout/vList3"/>
    <dgm:cxn modelId="{DB35E92C-E9AA-4471-A680-148906435164}" type="presParOf" srcId="{2754114F-CFB8-4CB7-A005-A044046F9AFA}" destId="{C5999D69-2E9E-46A1-93F9-D03CC850ABDE}" srcOrd="0" destOrd="0" presId="urn:microsoft.com/office/officeart/2005/8/layout/vList3"/>
    <dgm:cxn modelId="{52A0B297-4A12-46C7-BCCF-8A2921312F99}" type="presParOf" srcId="{2754114F-CFB8-4CB7-A005-A044046F9AFA}" destId="{4EC120C5-F6D5-41C3-A442-8056326AAA7B}" srcOrd="1" destOrd="0" presId="urn:microsoft.com/office/officeart/2005/8/layout/vList3"/>
    <dgm:cxn modelId="{2707F0D7-454C-42D1-B5CD-D1A1D797F07B}" type="presParOf" srcId="{8CD54171-C87E-44FD-9AA7-066FE143B8F5}" destId="{F41BABDE-469B-4708-84FF-15D3D4632D96}" srcOrd="1" destOrd="0" presId="urn:microsoft.com/office/officeart/2005/8/layout/vList3"/>
    <dgm:cxn modelId="{06B644C6-29EA-44CF-8941-6DA06B321EFE}" type="presParOf" srcId="{8CD54171-C87E-44FD-9AA7-066FE143B8F5}" destId="{5D76E523-C834-4BCA-9E39-F5E70C14C026}" srcOrd="2" destOrd="0" presId="urn:microsoft.com/office/officeart/2005/8/layout/vList3"/>
    <dgm:cxn modelId="{2EE559EB-78C8-4158-B190-C2916F366F38}" type="presParOf" srcId="{5D76E523-C834-4BCA-9E39-F5E70C14C026}" destId="{E69CBD7E-A70F-4240-92F7-1067BED029CB}" srcOrd="0" destOrd="0" presId="urn:microsoft.com/office/officeart/2005/8/layout/vList3"/>
    <dgm:cxn modelId="{456A0513-69E0-4CCC-9439-AB816DCDE139}" type="presParOf" srcId="{5D76E523-C834-4BCA-9E39-F5E70C14C026}" destId="{01828525-E441-41E8-83CD-51E7C4A9DB48}" srcOrd="1" destOrd="0" presId="urn:microsoft.com/office/officeart/2005/8/layout/vList3"/>
    <dgm:cxn modelId="{D72C5F52-F06A-436C-B48A-8BF2B69748F2}" type="presParOf" srcId="{8CD54171-C87E-44FD-9AA7-066FE143B8F5}" destId="{F3C9D536-DC59-4D75-B808-F936F80D3D26}" srcOrd="3" destOrd="0" presId="urn:microsoft.com/office/officeart/2005/8/layout/vList3"/>
    <dgm:cxn modelId="{AC26D4C4-9DEE-4572-81BE-809B22C2B59A}" type="presParOf" srcId="{8CD54171-C87E-44FD-9AA7-066FE143B8F5}" destId="{8F14E2CA-1532-4020-8D6D-3A15B569417C}" srcOrd="4" destOrd="0" presId="urn:microsoft.com/office/officeart/2005/8/layout/vList3"/>
    <dgm:cxn modelId="{8A17EBD3-7884-4683-A0A4-2293348307A3}" type="presParOf" srcId="{8F14E2CA-1532-4020-8D6D-3A15B569417C}" destId="{E5C62F0D-3DBF-4B0A-8330-6818F342E1E1}" srcOrd="0" destOrd="0" presId="urn:microsoft.com/office/officeart/2005/8/layout/vList3"/>
    <dgm:cxn modelId="{54FB3EDE-F210-4B88-93A8-8EE3A360F7D2}" type="presParOf" srcId="{8F14E2CA-1532-4020-8D6D-3A15B569417C}" destId="{E455A860-111E-423F-9523-53C27217C5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17A9B0-1652-4140-932E-0756E5B7DE62}" type="doc">
      <dgm:prSet loTypeId="urn:microsoft.com/office/officeart/2005/8/layout/vList3" loCatId="list" qsTypeId="urn:microsoft.com/office/officeart/2005/8/quickstyle/simple2" qsCatId="simple" csTypeId="urn:microsoft.com/office/officeart/2005/8/colors/colorful5" csCatId="colorful" phldr="1"/>
      <dgm:spPr/>
    </dgm:pt>
    <dgm:pt modelId="{C968E95A-E90F-4C4C-A059-B86F78AB6E02}">
      <dgm:prSet phldrT="[Texto]"/>
      <dgm:spPr/>
      <dgm:t>
        <a:bodyPr/>
        <a:lstStyle/>
        <a:p>
          <a:r>
            <a:rPr lang="es-MX" b="0" dirty="0"/>
            <a:t>Situación actual de discriminación en México a estudiantes universitarios LGBTTTIQ+. </a:t>
          </a:r>
          <a:endParaRPr lang="es-MX" dirty="0"/>
        </a:p>
      </dgm:t>
    </dgm:pt>
    <dgm:pt modelId="{1EF1B0AE-7A7F-4E10-96DF-274A7C034406}" type="parTrans" cxnId="{CD5E787D-CE2E-47AC-9F37-7EF6570D0569}">
      <dgm:prSet/>
      <dgm:spPr/>
      <dgm:t>
        <a:bodyPr/>
        <a:lstStyle/>
        <a:p>
          <a:endParaRPr lang="es-MX"/>
        </a:p>
      </dgm:t>
    </dgm:pt>
    <dgm:pt modelId="{AF1CDDE7-E008-4414-ADC3-69BF7F99C051}" type="sibTrans" cxnId="{CD5E787D-CE2E-47AC-9F37-7EF6570D0569}">
      <dgm:prSet/>
      <dgm:spPr/>
      <dgm:t>
        <a:bodyPr/>
        <a:lstStyle/>
        <a:p>
          <a:endParaRPr lang="es-MX"/>
        </a:p>
      </dgm:t>
    </dgm:pt>
    <dgm:pt modelId="{10102CD3-D24D-4D36-9E3E-CDDB60C5EAA2}">
      <dgm:prSet phldrT="[Texto]"/>
      <dgm:spPr/>
      <dgm:t>
        <a:bodyPr/>
        <a:lstStyle/>
        <a:p>
          <a:r>
            <a:rPr lang="es-MX" b="0" dirty="0"/>
            <a:t>Discriminación de género a miembros de la población LGBTTTIQ+, en el contexto educativo de nivel superior.</a:t>
          </a:r>
          <a:endParaRPr lang="es-MX" dirty="0"/>
        </a:p>
      </dgm:t>
    </dgm:pt>
    <dgm:pt modelId="{73B0792D-ABA5-44FB-AB18-DF81A1279DDA}" type="parTrans" cxnId="{A4FB6F56-7EA4-4804-A1DB-A9E63151D96B}">
      <dgm:prSet/>
      <dgm:spPr/>
      <dgm:t>
        <a:bodyPr/>
        <a:lstStyle/>
        <a:p>
          <a:endParaRPr lang="es-MX"/>
        </a:p>
      </dgm:t>
    </dgm:pt>
    <dgm:pt modelId="{3CFFC6A2-A293-4E6C-AFC3-3EE12E7E34F7}" type="sibTrans" cxnId="{A4FB6F56-7EA4-4804-A1DB-A9E63151D96B}">
      <dgm:prSet/>
      <dgm:spPr/>
      <dgm:t>
        <a:bodyPr/>
        <a:lstStyle/>
        <a:p>
          <a:endParaRPr lang="es-MX"/>
        </a:p>
      </dgm:t>
    </dgm:pt>
    <dgm:pt modelId="{D706DDCE-EA4D-495F-87B6-5AFCA43A17E6}">
      <dgm:prSet phldrT="[Texto]"/>
      <dgm:spPr/>
      <dgm:t>
        <a:bodyPr/>
        <a:lstStyle/>
        <a:p>
          <a:pPr>
            <a:buFont typeface="+mj-lt"/>
            <a:buAutoNum type="arabicPeriod"/>
          </a:pPr>
          <a:r>
            <a:rPr lang="es-MX" dirty="0"/>
            <a:t>Marco Legal y Jurídico en relación con el derecho a la educación y las personas </a:t>
          </a:r>
          <a:r>
            <a:rPr lang="es-MX" i="1" dirty="0"/>
            <a:t>LGBTTTIQ+.</a:t>
          </a:r>
          <a:endParaRPr lang="es-MX" dirty="0"/>
        </a:p>
      </dgm:t>
    </dgm:pt>
    <dgm:pt modelId="{6682A941-0EB5-4222-A3BC-768DD793D0C7}" type="parTrans" cxnId="{F76E8AC8-3DC4-4A50-9E56-A51D3EA5FC02}">
      <dgm:prSet/>
      <dgm:spPr/>
      <dgm:t>
        <a:bodyPr/>
        <a:lstStyle/>
        <a:p>
          <a:endParaRPr lang="es-MX"/>
        </a:p>
      </dgm:t>
    </dgm:pt>
    <dgm:pt modelId="{EEB491FC-80A7-4E59-A323-7F9918B528EC}" type="sibTrans" cxnId="{F76E8AC8-3DC4-4A50-9E56-A51D3EA5FC02}">
      <dgm:prSet/>
      <dgm:spPr/>
      <dgm:t>
        <a:bodyPr/>
        <a:lstStyle/>
        <a:p>
          <a:endParaRPr lang="es-MX"/>
        </a:p>
      </dgm:t>
    </dgm:pt>
    <dgm:pt modelId="{14B87622-EEC5-4C4F-8B48-BE196E57D9FE}" type="pres">
      <dgm:prSet presAssocID="{2817A9B0-1652-4140-932E-0756E5B7DE62}" presName="linearFlow" presStyleCnt="0">
        <dgm:presLayoutVars>
          <dgm:dir/>
          <dgm:resizeHandles val="exact"/>
        </dgm:presLayoutVars>
      </dgm:prSet>
      <dgm:spPr/>
    </dgm:pt>
    <dgm:pt modelId="{B800F4FD-ECEE-47D0-8D4C-0B23C50BCA0B}" type="pres">
      <dgm:prSet presAssocID="{C968E95A-E90F-4C4C-A059-B86F78AB6E02}" presName="composite" presStyleCnt="0"/>
      <dgm:spPr/>
    </dgm:pt>
    <dgm:pt modelId="{E7F0710C-CB6F-4A7B-AEC7-42E48C3454F7}" type="pres">
      <dgm:prSet presAssocID="{C968E95A-E90F-4C4C-A059-B86F78AB6E0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48834B87-7B6D-4D66-8F9F-871ACF705171}" type="pres">
      <dgm:prSet presAssocID="{C968E95A-E90F-4C4C-A059-B86F78AB6E02}" presName="txShp" presStyleLbl="node1" presStyleIdx="0" presStyleCnt="3">
        <dgm:presLayoutVars>
          <dgm:bulletEnabled val="1"/>
        </dgm:presLayoutVars>
      </dgm:prSet>
      <dgm:spPr/>
    </dgm:pt>
    <dgm:pt modelId="{BE0B4A5A-5BAD-447B-B737-67BEB7BFD5DD}" type="pres">
      <dgm:prSet presAssocID="{AF1CDDE7-E008-4414-ADC3-69BF7F99C051}" presName="spacing" presStyleCnt="0"/>
      <dgm:spPr/>
    </dgm:pt>
    <dgm:pt modelId="{5A698A54-C18C-4EE3-ABAA-D1B050CCF88F}" type="pres">
      <dgm:prSet presAssocID="{10102CD3-D24D-4D36-9E3E-CDDB60C5EAA2}" presName="composite" presStyleCnt="0"/>
      <dgm:spPr/>
    </dgm:pt>
    <dgm:pt modelId="{884CB8B1-7C02-4042-99B7-1727616FE7BC}" type="pres">
      <dgm:prSet presAssocID="{10102CD3-D24D-4D36-9E3E-CDDB60C5EAA2}"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5000" r="-45000"/>
          </a:stretch>
        </a:blipFill>
      </dgm:spPr>
    </dgm:pt>
    <dgm:pt modelId="{AC792D51-976E-4FBD-B7F8-1A47013E7A42}" type="pres">
      <dgm:prSet presAssocID="{10102CD3-D24D-4D36-9E3E-CDDB60C5EAA2}" presName="txShp" presStyleLbl="node1" presStyleIdx="1" presStyleCnt="3">
        <dgm:presLayoutVars>
          <dgm:bulletEnabled val="1"/>
        </dgm:presLayoutVars>
      </dgm:prSet>
      <dgm:spPr/>
    </dgm:pt>
    <dgm:pt modelId="{344C9F44-B3B6-4409-8357-25AAE768A583}" type="pres">
      <dgm:prSet presAssocID="{3CFFC6A2-A293-4E6C-AFC3-3EE12E7E34F7}" presName="spacing" presStyleCnt="0"/>
      <dgm:spPr/>
    </dgm:pt>
    <dgm:pt modelId="{4A9D50C0-DF4B-44DD-8B12-4D4734E0813E}" type="pres">
      <dgm:prSet presAssocID="{D706DDCE-EA4D-495F-87B6-5AFCA43A17E6}" presName="composite" presStyleCnt="0"/>
      <dgm:spPr/>
    </dgm:pt>
    <dgm:pt modelId="{15C69812-7CA7-4B4D-BA76-CF94FE2167D1}" type="pres">
      <dgm:prSet presAssocID="{D706DDCE-EA4D-495F-87B6-5AFCA43A17E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pt>
    <dgm:pt modelId="{EB7DCDEC-C0C1-4FA3-909D-F86B96937A25}" type="pres">
      <dgm:prSet presAssocID="{D706DDCE-EA4D-495F-87B6-5AFCA43A17E6}" presName="txShp" presStyleLbl="node1" presStyleIdx="2" presStyleCnt="3">
        <dgm:presLayoutVars>
          <dgm:bulletEnabled val="1"/>
        </dgm:presLayoutVars>
      </dgm:prSet>
      <dgm:spPr/>
    </dgm:pt>
  </dgm:ptLst>
  <dgm:cxnLst>
    <dgm:cxn modelId="{D0FA5E69-FB06-44E1-99BF-245B18545332}" type="presOf" srcId="{2817A9B0-1652-4140-932E-0756E5B7DE62}" destId="{14B87622-EEC5-4C4F-8B48-BE196E57D9FE}" srcOrd="0" destOrd="0" presId="urn:microsoft.com/office/officeart/2005/8/layout/vList3"/>
    <dgm:cxn modelId="{A4FB6F56-7EA4-4804-A1DB-A9E63151D96B}" srcId="{2817A9B0-1652-4140-932E-0756E5B7DE62}" destId="{10102CD3-D24D-4D36-9E3E-CDDB60C5EAA2}" srcOrd="1" destOrd="0" parTransId="{73B0792D-ABA5-44FB-AB18-DF81A1279DDA}" sibTransId="{3CFFC6A2-A293-4E6C-AFC3-3EE12E7E34F7}"/>
    <dgm:cxn modelId="{CD5E787D-CE2E-47AC-9F37-7EF6570D0569}" srcId="{2817A9B0-1652-4140-932E-0756E5B7DE62}" destId="{C968E95A-E90F-4C4C-A059-B86F78AB6E02}" srcOrd="0" destOrd="0" parTransId="{1EF1B0AE-7A7F-4E10-96DF-274A7C034406}" sibTransId="{AF1CDDE7-E008-4414-ADC3-69BF7F99C051}"/>
    <dgm:cxn modelId="{8A837B7D-748F-47FD-A2CD-D142B4092724}" type="presOf" srcId="{C968E95A-E90F-4C4C-A059-B86F78AB6E02}" destId="{48834B87-7B6D-4D66-8F9F-871ACF705171}" srcOrd="0" destOrd="0" presId="urn:microsoft.com/office/officeart/2005/8/layout/vList3"/>
    <dgm:cxn modelId="{B99D5FB0-1D0C-47D1-ACFD-F746798D464B}" type="presOf" srcId="{D706DDCE-EA4D-495F-87B6-5AFCA43A17E6}" destId="{EB7DCDEC-C0C1-4FA3-909D-F86B96937A25}" srcOrd="0" destOrd="0" presId="urn:microsoft.com/office/officeart/2005/8/layout/vList3"/>
    <dgm:cxn modelId="{B51AFAC3-95AE-4848-9B5A-9FA5289316AD}" type="presOf" srcId="{10102CD3-D24D-4D36-9E3E-CDDB60C5EAA2}" destId="{AC792D51-976E-4FBD-B7F8-1A47013E7A42}" srcOrd="0" destOrd="0" presId="urn:microsoft.com/office/officeart/2005/8/layout/vList3"/>
    <dgm:cxn modelId="{F76E8AC8-3DC4-4A50-9E56-A51D3EA5FC02}" srcId="{2817A9B0-1652-4140-932E-0756E5B7DE62}" destId="{D706DDCE-EA4D-495F-87B6-5AFCA43A17E6}" srcOrd="2" destOrd="0" parTransId="{6682A941-0EB5-4222-A3BC-768DD793D0C7}" sibTransId="{EEB491FC-80A7-4E59-A323-7F9918B528EC}"/>
    <dgm:cxn modelId="{184DD3F7-0DF4-456A-AFD9-B31804F27BEC}" type="presParOf" srcId="{14B87622-EEC5-4C4F-8B48-BE196E57D9FE}" destId="{B800F4FD-ECEE-47D0-8D4C-0B23C50BCA0B}" srcOrd="0" destOrd="0" presId="urn:microsoft.com/office/officeart/2005/8/layout/vList3"/>
    <dgm:cxn modelId="{646A88E5-7EC3-4B0F-98A0-B07559F72AC7}" type="presParOf" srcId="{B800F4FD-ECEE-47D0-8D4C-0B23C50BCA0B}" destId="{E7F0710C-CB6F-4A7B-AEC7-42E48C3454F7}" srcOrd="0" destOrd="0" presId="urn:microsoft.com/office/officeart/2005/8/layout/vList3"/>
    <dgm:cxn modelId="{AEBDCCA2-5885-4899-B079-90B9AC4366D3}" type="presParOf" srcId="{B800F4FD-ECEE-47D0-8D4C-0B23C50BCA0B}" destId="{48834B87-7B6D-4D66-8F9F-871ACF705171}" srcOrd="1" destOrd="0" presId="urn:microsoft.com/office/officeart/2005/8/layout/vList3"/>
    <dgm:cxn modelId="{D9F73549-2B69-4478-B131-239F57C8D2F4}" type="presParOf" srcId="{14B87622-EEC5-4C4F-8B48-BE196E57D9FE}" destId="{BE0B4A5A-5BAD-447B-B737-67BEB7BFD5DD}" srcOrd="1" destOrd="0" presId="urn:microsoft.com/office/officeart/2005/8/layout/vList3"/>
    <dgm:cxn modelId="{3F54CE41-4FA0-4604-8022-658F73991005}" type="presParOf" srcId="{14B87622-EEC5-4C4F-8B48-BE196E57D9FE}" destId="{5A698A54-C18C-4EE3-ABAA-D1B050CCF88F}" srcOrd="2" destOrd="0" presId="urn:microsoft.com/office/officeart/2005/8/layout/vList3"/>
    <dgm:cxn modelId="{793EF422-4F53-4ACD-83EA-F7F3EAE5B295}" type="presParOf" srcId="{5A698A54-C18C-4EE3-ABAA-D1B050CCF88F}" destId="{884CB8B1-7C02-4042-99B7-1727616FE7BC}" srcOrd="0" destOrd="0" presId="urn:microsoft.com/office/officeart/2005/8/layout/vList3"/>
    <dgm:cxn modelId="{C0AE4EC3-FD46-4242-8102-F912AA284686}" type="presParOf" srcId="{5A698A54-C18C-4EE3-ABAA-D1B050CCF88F}" destId="{AC792D51-976E-4FBD-B7F8-1A47013E7A42}" srcOrd="1" destOrd="0" presId="urn:microsoft.com/office/officeart/2005/8/layout/vList3"/>
    <dgm:cxn modelId="{0BEBBF66-0C06-445B-947F-60E16C272FE4}" type="presParOf" srcId="{14B87622-EEC5-4C4F-8B48-BE196E57D9FE}" destId="{344C9F44-B3B6-4409-8357-25AAE768A583}" srcOrd="3" destOrd="0" presId="urn:microsoft.com/office/officeart/2005/8/layout/vList3"/>
    <dgm:cxn modelId="{1ADEA96C-C755-4CC8-84D0-EB17B55AEF38}" type="presParOf" srcId="{14B87622-EEC5-4C4F-8B48-BE196E57D9FE}" destId="{4A9D50C0-DF4B-44DD-8B12-4D4734E0813E}" srcOrd="4" destOrd="0" presId="urn:microsoft.com/office/officeart/2005/8/layout/vList3"/>
    <dgm:cxn modelId="{0D86F985-BF2F-49D9-9E21-F2119F1AC398}" type="presParOf" srcId="{4A9D50C0-DF4B-44DD-8B12-4D4734E0813E}" destId="{15C69812-7CA7-4B4D-BA76-CF94FE2167D1}" srcOrd="0" destOrd="0" presId="urn:microsoft.com/office/officeart/2005/8/layout/vList3"/>
    <dgm:cxn modelId="{7A4EE7D8-B309-4855-BDD4-0D8A85354FDF}" type="presParOf" srcId="{4A9D50C0-DF4B-44DD-8B12-4D4734E0813E}" destId="{EB7DCDEC-C0C1-4FA3-909D-F86B96937A2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A7CAA6-6714-4EE3-BB4E-0B983B0696EB}" type="doc">
      <dgm:prSet loTypeId="urn:microsoft.com/office/officeart/2005/8/layout/vList3" loCatId="list" qsTypeId="urn:microsoft.com/office/officeart/2005/8/quickstyle/simple2" qsCatId="simple" csTypeId="urn:microsoft.com/office/officeart/2005/8/colors/colorful1" csCatId="colorful" phldr="1"/>
      <dgm:spPr/>
    </dgm:pt>
    <dgm:pt modelId="{F0EA2EAF-CBE6-412A-8B8C-DEA1D5B6A4A3}">
      <dgm:prSet phldrT="[Texto]"/>
      <dgm:spPr/>
      <dgm:t>
        <a:bodyPr/>
        <a:lstStyle/>
        <a:p>
          <a:r>
            <a:rPr lang="es-MX" dirty="0"/>
            <a:t>La primera versión piloto, consistió de 33 preguntas, 16 abiertas, 14 de opción múltiple y 3 dicotómicas. </a:t>
          </a:r>
        </a:p>
      </dgm:t>
    </dgm:pt>
    <dgm:pt modelId="{423DE6C0-DDA8-43B6-BACD-6526743072AB}" type="parTrans" cxnId="{024308AD-67F8-47F2-A808-371E4548AADE}">
      <dgm:prSet/>
      <dgm:spPr/>
      <dgm:t>
        <a:bodyPr/>
        <a:lstStyle/>
        <a:p>
          <a:endParaRPr lang="es-MX"/>
        </a:p>
      </dgm:t>
    </dgm:pt>
    <dgm:pt modelId="{66797EB5-F146-4F19-B006-A33636547086}" type="sibTrans" cxnId="{024308AD-67F8-47F2-A808-371E4548AADE}">
      <dgm:prSet/>
      <dgm:spPr/>
      <dgm:t>
        <a:bodyPr/>
        <a:lstStyle/>
        <a:p>
          <a:endParaRPr lang="es-MX"/>
        </a:p>
      </dgm:t>
    </dgm:pt>
    <dgm:pt modelId="{1427B8DF-131E-4E82-B0DB-98F6E0F5C9E3}">
      <dgm:prSet phldrT="[Texto]"/>
      <dgm:spPr/>
      <dgm:t>
        <a:bodyPr/>
        <a:lstStyle/>
        <a:p>
          <a:r>
            <a:rPr lang="es-MX" dirty="0"/>
            <a:t>La tercera versión, y última, consistió en 20 preguntas: 14 opción múltiple, 5 abiertas y dos dicotómica. </a:t>
          </a:r>
        </a:p>
      </dgm:t>
    </dgm:pt>
    <dgm:pt modelId="{9F751E44-C7C2-4EAE-A966-DEC6B9AE9BD8}" type="parTrans" cxnId="{D42ED9D2-E372-4E15-82AA-29FFDEC40E69}">
      <dgm:prSet/>
      <dgm:spPr/>
      <dgm:t>
        <a:bodyPr/>
        <a:lstStyle/>
        <a:p>
          <a:endParaRPr lang="es-MX"/>
        </a:p>
      </dgm:t>
    </dgm:pt>
    <dgm:pt modelId="{B098071F-1FF6-401D-AE97-9F89838C9D29}" type="sibTrans" cxnId="{D42ED9D2-E372-4E15-82AA-29FFDEC40E69}">
      <dgm:prSet/>
      <dgm:spPr/>
      <dgm:t>
        <a:bodyPr/>
        <a:lstStyle/>
        <a:p>
          <a:endParaRPr lang="es-MX"/>
        </a:p>
      </dgm:t>
    </dgm:pt>
    <dgm:pt modelId="{273634CA-F0E4-4B04-AB69-A02AA688D09F}">
      <dgm:prSet phldrT="[Texto]"/>
      <dgm:spPr/>
      <dgm:t>
        <a:bodyPr/>
        <a:lstStyle/>
        <a:p>
          <a:r>
            <a:rPr lang="es-MX" dirty="0"/>
            <a:t>La segunda versión consistió en 26: 6 abiertas, 18 de opción múltiple y 2 dicotómica. </a:t>
          </a:r>
        </a:p>
      </dgm:t>
    </dgm:pt>
    <dgm:pt modelId="{B77EC407-B2B0-48BA-85A5-B29D8157442F}" type="parTrans" cxnId="{5357995D-BB75-4A7D-9822-6C304139B6DF}">
      <dgm:prSet/>
      <dgm:spPr/>
      <dgm:t>
        <a:bodyPr/>
        <a:lstStyle/>
        <a:p>
          <a:endParaRPr lang="es-MX"/>
        </a:p>
      </dgm:t>
    </dgm:pt>
    <dgm:pt modelId="{3500212F-533F-40D3-B998-152921047DBC}" type="sibTrans" cxnId="{5357995D-BB75-4A7D-9822-6C304139B6DF}">
      <dgm:prSet/>
      <dgm:spPr/>
      <dgm:t>
        <a:bodyPr/>
        <a:lstStyle/>
        <a:p>
          <a:endParaRPr lang="es-MX"/>
        </a:p>
      </dgm:t>
    </dgm:pt>
    <dgm:pt modelId="{352C21FD-C146-4DA9-9E64-53AAEC120778}">
      <dgm:prSet phldrT="[Texto]"/>
      <dgm:spPr/>
      <dgm:t>
        <a:bodyPr/>
        <a:lstStyle/>
        <a:p>
          <a:r>
            <a:rPr lang="es-MX" dirty="0"/>
            <a:t>Aplicación mediante “Google forms”.</a:t>
          </a:r>
        </a:p>
      </dgm:t>
    </dgm:pt>
    <dgm:pt modelId="{20D4CCAA-4454-464A-B10B-C16BB35E8C4B}" type="parTrans" cxnId="{19D34F22-5BFD-460B-AF04-69D36FB59E02}">
      <dgm:prSet/>
      <dgm:spPr/>
      <dgm:t>
        <a:bodyPr/>
        <a:lstStyle/>
        <a:p>
          <a:endParaRPr lang="es-MX"/>
        </a:p>
      </dgm:t>
    </dgm:pt>
    <dgm:pt modelId="{171F53AD-D81C-4E25-B967-0ABCF0F43986}" type="sibTrans" cxnId="{19D34F22-5BFD-460B-AF04-69D36FB59E02}">
      <dgm:prSet/>
      <dgm:spPr/>
      <dgm:t>
        <a:bodyPr/>
        <a:lstStyle/>
        <a:p>
          <a:endParaRPr lang="es-MX"/>
        </a:p>
      </dgm:t>
    </dgm:pt>
    <dgm:pt modelId="{4D7DA523-9975-4F45-84C2-95CE7D986D1B}" type="pres">
      <dgm:prSet presAssocID="{0BA7CAA6-6714-4EE3-BB4E-0B983B0696EB}" presName="linearFlow" presStyleCnt="0">
        <dgm:presLayoutVars>
          <dgm:dir/>
          <dgm:resizeHandles val="exact"/>
        </dgm:presLayoutVars>
      </dgm:prSet>
      <dgm:spPr/>
    </dgm:pt>
    <dgm:pt modelId="{89C45990-9C3F-4496-A815-0D1493C06A2D}" type="pres">
      <dgm:prSet presAssocID="{F0EA2EAF-CBE6-412A-8B8C-DEA1D5B6A4A3}" presName="composite" presStyleCnt="0"/>
      <dgm:spPr/>
    </dgm:pt>
    <dgm:pt modelId="{FB973323-E9D4-4806-905E-C976B61E77D4}" type="pres">
      <dgm:prSet presAssocID="{F0EA2EAF-CBE6-412A-8B8C-DEA1D5B6A4A3}"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pt>
    <dgm:pt modelId="{2802A922-C8CA-426B-AE21-DD2633989F77}" type="pres">
      <dgm:prSet presAssocID="{F0EA2EAF-CBE6-412A-8B8C-DEA1D5B6A4A3}" presName="txShp" presStyleLbl="node1" presStyleIdx="0" presStyleCnt="4">
        <dgm:presLayoutVars>
          <dgm:bulletEnabled val="1"/>
        </dgm:presLayoutVars>
      </dgm:prSet>
      <dgm:spPr/>
    </dgm:pt>
    <dgm:pt modelId="{8BDB67C8-EA6C-4F7B-9F19-0FD7A433F0E4}" type="pres">
      <dgm:prSet presAssocID="{66797EB5-F146-4F19-B006-A33636547086}" presName="spacing" presStyleCnt="0"/>
      <dgm:spPr/>
    </dgm:pt>
    <dgm:pt modelId="{A3E425C6-17EF-444A-9C00-0AAF23C9A16E}" type="pres">
      <dgm:prSet presAssocID="{273634CA-F0E4-4B04-AB69-A02AA688D09F}" presName="composite" presStyleCnt="0"/>
      <dgm:spPr/>
    </dgm:pt>
    <dgm:pt modelId="{E49697BC-46BE-4C59-B4F0-68595504F633}" type="pres">
      <dgm:prSet presAssocID="{273634CA-F0E4-4B04-AB69-A02AA688D09F}"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9DA58351-7184-40B0-A8A1-D34952FDE66C}" type="pres">
      <dgm:prSet presAssocID="{273634CA-F0E4-4B04-AB69-A02AA688D09F}" presName="txShp" presStyleLbl="node1" presStyleIdx="1" presStyleCnt="4">
        <dgm:presLayoutVars>
          <dgm:bulletEnabled val="1"/>
        </dgm:presLayoutVars>
      </dgm:prSet>
      <dgm:spPr/>
    </dgm:pt>
    <dgm:pt modelId="{624019D9-B324-4DB4-8DDE-9A941D6B7FFC}" type="pres">
      <dgm:prSet presAssocID="{3500212F-533F-40D3-B998-152921047DBC}" presName="spacing" presStyleCnt="0"/>
      <dgm:spPr/>
    </dgm:pt>
    <dgm:pt modelId="{0DAE2BBA-A0B7-4D7D-B1DF-4E7FB83ED7EC}" type="pres">
      <dgm:prSet presAssocID="{1427B8DF-131E-4E82-B0DB-98F6E0F5C9E3}" presName="composite" presStyleCnt="0"/>
      <dgm:spPr/>
    </dgm:pt>
    <dgm:pt modelId="{6938C46C-63B3-4C6B-9842-03E55C69AF05}" type="pres">
      <dgm:prSet presAssocID="{1427B8DF-131E-4E82-B0DB-98F6E0F5C9E3}" presName="imgShp" presStyleLbl="fgImgPlace1" presStyleIdx="2" presStyleCnt="4" custLinFactNeighborX="-1878" custLinFactNeighborY="-69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6000" r="-36000"/>
          </a:stretch>
        </a:blipFill>
      </dgm:spPr>
    </dgm:pt>
    <dgm:pt modelId="{561F6017-8545-423D-BACF-ABB635E26EBD}" type="pres">
      <dgm:prSet presAssocID="{1427B8DF-131E-4E82-B0DB-98F6E0F5C9E3}" presName="txShp" presStyleLbl="node1" presStyleIdx="2" presStyleCnt="4">
        <dgm:presLayoutVars>
          <dgm:bulletEnabled val="1"/>
        </dgm:presLayoutVars>
      </dgm:prSet>
      <dgm:spPr/>
    </dgm:pt>
    <dgm:pt modelId="{35525289-10B5-43A0-B8A3-AFF2D88BDD32}" type="pres">
      <dgm:prSet presAssocID="{B098071F-1FF6-401D-AE97-9F89838C9D29}" presName="spacing" presStyleCnt="0"/>
      <dgm:spPr/>
    </dgm:pt>
    <dgm:pt modelId="{41383A11-ABE3-4A18-B5BC-49C6C884A2F1}" type="pres">
      <dgm:prSet presAssocID="{352C21FD-C146-4DA9-9E64-53AAEC120778}" presName="composite" presStyleCnt="0"/>
      <dgm:spPr/>
    </dgm:pt>
    <dgm:pt modelId="{D54664EF-AF78-4550-A497-162A13A400D1}" type="pres">
      <dgm:prSet presAssocID="{352C21FD-C146-4DA9-9E64-53AAEC120778}"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8000" r="-58000"/>
          </a:stretch>
        </a:blipFill>
      </dgm:spPr>
    </dgm:pt>
    <dgm:pt modelId="{9C36CC5E-31A1-4B1F-A760-A3948848C6A3}" type="pres">
      <dgm:prSet presAssocID="{352C21FD-C146-4DA9-9E64-53AAEC120778}" presName="txShp" presStyleLbl="node1" presStyleIdx="3" presStyleCnt="4">
        <dgm:presLayoutVars>
          <dgm:bulletEnabled val="1"/>
        </dgm:presLayoutVars>
      </dgm:prSet>
      <dgm:spPr/>
    </dgm:pt>
  </dgm:ptLst>
  <dgm:cxnLst>
    <dgm:cxn modelId="{F24EF008-3930-48F9-8B88-E11040C90A2F}" type="presOf" srcId="{352C21FD-C146-4DA9-9E64-53AAEC120778}" destId="{9C36CC5E-31A1-4B1F-A760-A3948848C6A3}" srcOrd="0" destOrd="0" presId="urn:microsoft.com/office/officeart/2005/8/layout/vList3"/>
    <dgm:cxn modelId="{BF46CB17-8E99-4993-B2E1-5E814B7F7C71}" type="presOf" srcId="{273634CA-F0E4-4B04-AB69-A02AA688D09F}" destId="{9DA58351-7184-40B0-A8A1-D34952FDE66C}" srcOrd="0" destOrd="0" presId="urn:microsoft.com/office/officeart/2005/8/layout/vList3"/>
    <dgm:cxn modelId="{9A893421-DF34-410A-B5EA-7A27C525F120}" type="presOf" srcId="{F0EA2EAF-CBE6-412A-8B8C-DEA1D5B6A4A3}" destId="{2802A922-C8CA-426B-AE21-DD2633989F77}" srcOrd="0" destOrd="0" presId="urn:microsoft.com/office/officeart/2005/8/layout/vList3"/>
    <dgm:cxn modelId="{19D34F22-5BFD-460B-AF04-69D36FB59E02}" srcId="{0BA7CAA6-6714-4EE3-BB4E-0B983B0696EB}" destId="{352C21FD-C146-4DA9-9E64-53AAEC120778}" srcOrd="3" destOrd="0" parTransId="{20D4CCAA-4454-464A-B10B-C16BB35E8C4B}" sibTransId="{171F53AD-D81C-4E25-B967-0ABCF0F43986}"/>
    <dgm:cxn modelId="{FAFE4424-E2FF-4D72-8508-49D9CB245A15}" type="presOf" srcId="{0BA7CAA6-6714-4EE3-BB4E-0B983B0696EB}" destId="{4D7DA523-9975-4F45-84C2-95CE7D986D1B}" srcOrd="0" destOrd="0" presId="urn:microsoft.com/office/officeart/2005/8/layout/vList3"/>
    <dgm:cxn modelId="{5357995D-BB75-4A7D-9822-6C304139B6DF}" srcId="{0BA7CAA6-6714-4EE3-BB4E-0B983B0696EB}" destId="{273634CA-F0E4-4B04-AB69-A02AA688D09F}" srcOrd="1" destOrd="0" parTransId="{B77EC407-B2B0-48BA-85A5-B29D8157442F}" sibTransId="{3500212F-533F-40D3-B998-152921047DBC}"/>
    <dgm:cxn modelId="{024308AD-67F8-47F2-A808-371E4548AADE}" srcId="{0BA7CAA6-6714-4EE3-BB4E-0B983B0696EB}" destId="{F0EA2EAF-CBE6-412A-8B8C-DEA1D5B6A4A3}" srcOrd="0" destOrd="0" parTransId="{423DE6C0-DDA8-43B6-BACD-6526743072AB}" sibTransId="{66797EB5-F146-4F19-B006-A33636547086}"/>
    <dgm:cxn modelId="{D42ED9D2-E372-4E15-82AA-29FFDEC40E69}" srcId="{0BA7CAA6-6714-4EE3-BB4E-0B983B0696EB}" destId="{1427B8DF-131E-4E82-B0DB-98F6E0F5C9E3}" srcOrd="2" destOrd="0" parTransId="{9F751E44-C7C2-4EAE-A966-DEC6B9AE9BD8}" sibTransId="{B098071F-1FF6-401D-AE97-9F89838C9D29}"/>
    <dgm:cxn modelId="{5F4314F7-26F5-450E-B23E-E55FEFCFB503}" type="presOf" srcId="{1427B8DF-131E-4E82-B0DB-98F6E0F5C9E3}" destId="{561F6017-8545-423D-BACF-ABB635E26EBD}" srcOrd="0" destOrd="0" presId="urn:microsoft.com/office/officeart/2005/8/layout/vList3"/>
    <dgm:cxn modelId="{F688380F-9E87-4599-9FB2-15855A6835A5}" type="presParOf" srcId="{4D7DA523-9975-4F45-84C2-95CE7D986D1B}" destId="{89C45990-9C3F-4496-A815-0D1493C06A2D}" srcOrd="0" destOrd="0" presId="urn:microsoft.com/office/officeart/2005/8/layout/vList3"/>
    <dgm:cxn modelId="{EBB4AF36-3488-4E6F-8D25-AF2CC2BF0D35}" type="presParOf" srcId="{89C45990-9C3F-4496-A815-0D1493C06A2D}" destId="{FB973323-E9D4-4806-905E-C976B61E77D4}" srcOrd="0" destOrd="0" presId="urn:microsoft.com/office/officeart/2005/8/layout/vList3"/>
    <dgm:cxn modelId="{7CA4624C-2569-4F0C-8DC5-EF6469A83BC3}" type="presParOf" srcId="{89C45990-9C3F-4496-A815-0D1493C06A2D}" destId="{2802A922-C8CA-426B-AE21-DD2633989F77}" srcOrd="1" destOrd="0" presId="urn:microsoft.com/office/officeart/2005/8/layout/vList3"/>
    <dgm:cxn modelId="{EB9AAF45-DA66-4702-8495-99B81E1775D3}" type="presParOf" srcId="{4D7DA523-9975-4F45-84C2-95CE7D986D1B}" destId="{8BDB67C8-EA6C-4F7B-9F19-0FD7A433F0E4}" srcOrd="1" destOrd="0" presId="urn:microsoft.com/office/officeart/2005/8/layout/vList3"/>
    <dgm:cxn modelId="{11A6E9D6-8B7D-4556-BC1F-932820857C26}" type="presParOf" srcId="{4D7DA523-9975-4F45-84C2-95CE7D986D1B}" destId="{A3E425C6-17EF-444A-9C00-0AAF23C9A16E}" srcOrd="2" destOrd="0" presId="urn:microsoft.com/office/officeart/2005/8/layout/vList3"/>
    <dgm:cxn modelId="{9420CE4A-BE27-49F1-BCF8-89B4B2BC206E}" type="presParOf" srcId="{A3E425C6-17EF-444A-9C00-0AAF23C9A16E}" destId="{E49697BC-46BE-4C59-B4F0-68595504F633}" srcOrd="0" destOrd="0" presId="urn:microsoft.com/office/officeart/2005/8/layout/vList3"/>
    <dgm:cxn modelId="{EA707EE2-6773-4533-B5C0-40EC05E36B2A}" type="presParOf" srcId="{A3E425C6-17EF-444A-9C00-0AAF23C9A16E}" destId="{9DA58351-7184-40B0-A8A1-D34952FDE66C}" srcOrd="1" destOrd="0" presId="urn:microsoft.com/office/officeart/2005/8/layout/vList3"/>
    <dgm:cxn modelId="{8F654B6D-777C-4758-B5FD-EB33A2AE5967}" type="presParOf" srcId="{4D7DA523-9975-4F45-84C2-95CE7D986D1B}" destId="{624019D9-B324-4DB4-8DDE-9A941D6B7FFC}" srcOrd="3" destOrd="0" presId="urn:microsoft.com/office/officeart/2005/8/layout/vList3"/>
    <dgm:cxn modelId="{3EF27D51-D032-455B-980E-D40802968B68}" type="presParOf" srcId="{4D7DA523-9975-4F45-84C2-95CE7D986D1B}" destId="{0DAE2BBA-A0B7-4D7D-B1DF-4E7FB83ED7EC}" srcOrd="4" destOrd="0" presId="urn:microsoft.com/office/officeart/2005/8/layout/vList3"/>
    <dgm:cxn modelId="{8E9FF660-968B-49E3-BAE3-875C9799488F}" type="presParOf" srcId="{0DAE2BBA-A0B7-4D7D-B1DF-4E7FB83ED7EC}" destId="{6938C46C-63B3-4C6B-9842-03E55C69AF05}" srcOrd="0" destOrd="0" presId="urn:microsoft.com/office/officeart/2005/8/layout/vList3"/>
    <dgm:cxn modelId="{ADEE2CD9-2026-40FF-8255-97849044A419}" type="presParOf" srcId="{0DAE2BBA-A0B7-4D7D-B1DF-4E7FB83ED7EC}" destId="{561F6017-8545-423D-BACF-ABB635E26EBD}" srcOrd="1" destOrd="0" presId="urn:microsoft.com/office/officeart/2005/8/layout/vList3"/>
    <dgm:cxn modelId="{BE7DC908-EE38-41BA-BABF-F88C6EDE28D4}" type="presParOf" srcId="{4D7DA523-9975-4F45-84C2-95CE7D986D1B}" destId="{35525289-10B5-43A0-B8A3-AFF2D88BDD32}" srcOrd="5" destOrd="0" presId="urn:microsoft.com/office/officeart/2005/8/layout/vList3"/>
    <dgm:cxn modelId="{D3A6D23E-8D97-451B-99DA-157BC65F98EF}" type="presParOf" srcId="{4D7DA523-9975-4F45-84C2-95CE7D986D1B}" destId="{41383A11-ABE3-4A18-B5BC-49C6C884A2F1}" srcOrd="6" destOrd="0" presId="urn:microsoft.com/office/officeart/2005/8/layout/vList3"/>
    <dgm:cxn modelId="{7175EAB1-EE05-4EAD-A21C-9E6D0351C109}" type="presParOf" srcId="{41383A11-ABE3-4A18-B5BC-49C6C884A2F1}" destId="{D54664EF-AF78-4550-A497-162A13A400D1}" srcOrd="0" destOrd="0" presId="urn:microsoft.com/office/officeart/2005/8/layout/vList3"/>
    <dgm:cxn modelId="{0C6E41BF-1E5E-4EF9-91CF-8866BEDAAA33}" type="presParOf" srcId="{41383A11-ABE3-4A18-B5BC-49C6C884A2F1}" destId="{9C36CC5E-31A1-4B1F-A760-A3948848C6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589686-A870-43A3-933B-030265965283}" type="doc">
      <dgm:prSet loTypeId="urn:microsoft.com/office/officeart/2005/8/layout/vList3" loCatId="list" qsTypeId="urn:microsoft.com/office/officeart/2005/8/quickstyle/simple2" qsCatId="simple" csTypeId="urn:microsoft.com/office/officeart/2005/8/colors/colorful5" csCatId="colorful" phldr="1"/>
      <dgm:spPr/>
    </dgm:pt>
    <dgm:pt modelId="{58CFFCA8-F72B-411C-8D7E-326C1681B2DE}">
      <dgm:prSet phldrT="[Texto]"/>
      <dgm:spPr/>
      <dgm:t>
        <a:bodyPr/>
        <a:lstStyle/>
        <a:p>
          <a:r>
            <a:rPr lang="es-MX" dirty="0"/>
            <a:t>Dra. Jeysira Jaqueline Dorantes Carrión. docente de la Facultad de Pedagogía SEA de la UV. SNI-II.</a:t>
          </a:r>
        </a:p>
      </dgm:t>
    </dgm:pt>
    <dgm:pt modelId="{A765A253-1B94-4F11-9A3E-ED6B9503CDC2}" type="parTrans" cxnId="{8DCB362B-413D-4295-910C-E09F82AB6E6B}">
      <dgm:prSet/>
      <dgm:spPr/>
      <dgm:t>
        <a:bodyPr/>
        <a:lstStyle/>
        <a:p>
          <a:endParaRPr lang="es-MX"/>
        </a:p>
      </dgm:t>
    </dgm:pt>
    <dgm:pt modelId="{7899780B-59E7-42BE-97D6-3FD3B7F7DB66}" type="sibTrans" cxnId="{8DCB362B-413D-4295-910C-E09F82AB6E6B}">
      <dgm:prSet/>
      <dgm:spPr/>
      <dgm:t>
        <a:bodyPr/>
        <a:lstStyle/>
        <a:p>
          <a:endParaRPr lang="es-MX"/>
        </a:p>
      </dgm:t>
    </dgm:pt>
    <dgm:pt modelId="{2AA39F58-FDFF-46C2-AFD2-F53AF58BAF74}">
      <dgm:prSet phldrT="[Texto]"/>
      <dgm:spPr/>
      <dgm:t>
        <a:bodyPr/>
        <a:lstStyle/>
        <a:p>
          <a:r>
            <a:rPr lang="es-MX" dirty="0"/>
            <a:t>Dr. Miguel Ángel Casillas Alvarado. profesor-investigador de tiempo completo en la UV. SNI-II</a:t>
          </a:r>
        </a:p>
      </dgm:t>
    </dgm:pt>
    <dgm:pt modelId="{ADA9F4C0-6398-49A9-96BA-6DB01803C88F}" type="parTrans" cxnId="{E4DF51DC-B1A0-4799-9C07-985A00094270}">
      <dgm:prSet/>
      <dgm:spPr/>
      <dgm:t>
        <a:bodyPr/>
        <a:lstStyle/>
        <a:p>
          <a:endParaRPr lang="es-MX"/>
        </a:p>
      </dgm:t>
    </dgm:pt>
    <dgm:pt modelId="{03E3F90C-503D-4736-8977-416F57D47C7A}" type="sibTrans" cxnId="{E4DF51DC-B1A0-4799-9C07-985A00094270}">
      <dgm:prSet/>
      <dgm:spPr/>
      <dgm:t>
        <a:bodyPr/>
        <a:lstStyle/>
        <a:p>
          <a:endParaRPr lang="es-MX"/>
        </a:p>
      </dgm:t>
    </dgm:pt>
    <dgm:pt modelId="{0DF955E8-6E98-4485-AFF7-D8A902D743C7}">
      <dgm:prSet phldrT="[Texto]"/>
      <dgm:spPr/>
      <dgm:t>
        <a:bodyPr/>
        <a:lstStyle/>
        <a:p>
          <a:r>
            <a:rPr lang="es-MX" dirty="0"/>
            <a:t>Mtra. Jessica Badillo Guzmán. profesora de tiempo completo en la Facultad de Pedagogía Escolarizado UV.</a:t>
          </a:r>
        </a:p>
      </dgm:t>
    </dgm:pt>
    <dgm:pt modelId="{EBF30096-6166-45CA-981A-2314A26DC656}" type="parTrans" cxnId="{E67E0FD9-1DCB-403C-AE5F-FB04054023D6}">
      <dgm:prSet/>
      <dgm:spPr/>
      <dgm:t>
        <a:bodyPr/>
        <a:lstStyle/>
        <a:p>
          <a:endParaRPr lang="es-MX"/>
        </a:p>
      </dgm:t>
    </dgm:pt>
    <dgm:pt modelId="{3B0D476C-11BE-4843-9F4B-2EF55BC6175C}" type="sibTrans" cxnId="{E67E0FD9-1DCB-403C-AE5F-FB04054023D6}">
      <dgm:prSet/>
      <dgm:spPr/>
      <dgm:t>
        <a:bodyPr/>
        <a:lstStyle/>
        <a:p>
          <a:endParaRPr lang="es-MX"/>
        </a:p>
      </dgm:t>
    </dgm:pt>
    <dgm:pt modelId="{55BB46C3-6F7E-46DD-81A5-05283CE9609D}">
      <dgm:prSet phldrT="[Texto]"/>
      <dgm:spPr/>
      <dgm:t>
        <a:bodyPr/>
        <a:lstStyle/>
        <a:p>
          <a:r>
            <a:rPr lang="es-MX" dirty="0"/>
            <a:t>Mtro. Rey Jesús Cruz Galindo. Jefe del Departamento de Innovación Didáctica de la Universidad de Quintana Roo.</a:t>
          </a:r>
        </a:p>
      </dgm:t>
    </dgm:pt>
    <dgm:pt modelId="{C4AB8289-AE42-4DD5-A7A0-14A3F6F71827}" type="parTrans" cxnId="{36E9A808-BBE0-46D3-AF22-D9377EB7C6E6}">
      <dgm:prSet/>
      <dgm:spPr/>
      <dgm:t>
        <a:bodyPr/>
        <a:lstStyle/>
        <a:p>
          <a:endParaRPr lang="es-MX"/>
        </a:p>
      </dgm:t>
    </dgm:pt>
    <dgm:pt modelId="{DBA70F7C-0301-47BF-948A-34A0D45D48EB}" type="sibTrans" cxnId="{36E9A808-BBE0-46D3-AF22-D9377EB7C6E6}">
      <dgm:prSet/>
      <dgm:spPr/>
      <dgm:t>
        <a:bodyPr/>
        <a:lstStyle/>
        <a:p>
          <a:endParaRPr lang="es-MX"/>
        </a:p>
      </dgm:t>
    </dgm:pt>
    <dgm:pt modelId="{8189540C-FB5B-45D3-8CDD-8F11624CAF19}" type="pres">
      <dgm:prSet presAssocID="{A7589686-A870-43A3-933B-030265965283}" presName="linearFlow" presStyleCnt="0">
        <dgm:presLayoutVars>
          <dgm:dir/>
          <dgm:resizeHandles val="exact"/>
        </dgm:presLayoutVars>
      </dgm:prSet>
      <dgm:spPr/>
    </dgm:pt>
    <dgm:pt modelId="{642D726C-315B-44BA-99F2-4325E18EB6E3}" type="pres">
      <dgm:prSet presAssocID="{58CFFCA8-F72B-411C-8D7E-326C1681B2DE}" presName="composite" presStyleCnt="0"/>
      <dgm:spPr/>
    </dgm:pt>
    <dgm:pt modelId="{E79DAD4E-2043-4221-A4B2-B3859F6AC730}" type="pres">
      <dgm:prSet presAssocID="{58CFFCA8-F72B-411C-8D7E-326C1681B2DE}"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42F69656-7644-44AA-AD43-464BFFC0D4DB}" type="pres">
      <dgm:prSet presAssocID="{58CFFCA8-F72B-411C-8D7E-326C1681B2DE}" presName="txShp" presStyleLbl="node1" presStyleIdx="0" presStyleCnt="4">
        <dgm:presLayoutVars>
          <dgm:bulletEnabled val="1"/>
        </dgm:presLayoutVars>
      </dgm:prSet>
      <dgm:spPr/>
    </dgm:pt>
    <dgm:pt modelId="{B6617335-31B1-4810-B489-9AB0823D3798}" type="pres">
      <dgm:prSet presAssocID="{7899780B-59E7-42BE-97D6-3FD3B7F7DB66}" presName="spacing" presStyleCnt="0"/>
      <dgm:spPr/>
    </dgm:pt>
    <dgm:pt modelId="{F079B5DD-C453-4B98-B088-CC604AA3475A}" type="pres">
      <dgm:prSet presAssocID="{2AA39F58-FDFF-46C2-AFD2-F53AF58BAF74}" presName="composite" presStyleCnt="0"/>
      <dgm:spPr/>
    </dgm:pt>
    <dgm:pt modelId="{092B4986-FEDA-4D50-9DF9-8A8BC1464D14}" type="pres">
      <dgm:prSet presAssocID="{2AA39F58-FDFF-46C2-AFD2-F53AF58BAF7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9D3F01D-8105-4B72-A2D2-5A2E7E98FEEA}" type="pres">
      <dgm:prSet presAssocID="{2AA39F58-FDFF-46C2-AFD2-F53AF58BAF74}" presName="txShp" presStyleLbl="node1" presStyleIdx="1" presStyleCnt="4">
        <dgm:presLayoutVars>
          <dgm:bulletEnabled val="1"/>
        </dgm:presLayoutVars>
      </dgm:prSet>
      <dgm:spPr/>
    </dgm:pt>
    <dgm:pt modelId="{97089A3C-FDC7-4CD2-9181-B59C365F0FD7}" type="pres">
      <dgm:prSet presAssocID="{03E3F90C-503D-4736-8977-416F57D47C7A}" presName="spacing" presStyleCnt="0"/>
      <dgm:spPr/>
    </dgm:pt>
    <dgm:pt modelId="{E36C03CD-BC22-4B4F-ACAF-236553811626}" type="pres">
      <dgm:prSet presAssocID="{0DF955E8-6E98-4485-AFF7-D8A902D743C7}" presName="composite" presStyleCnt="0"/>
      <dgm:spPr/>
    </dgm:pt>
    <dgm:pt modelId="{6C3D7E0A-C867-4EC3-B319-34159D711B9B}" type="pres">
      <dgm:prSet presAssocID="{0DF955E8-6E98-4485-AFF7-D8A902D743C7}"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49CACE02-5F62-4E26-9646-6E0262F8BC6F}" type="pres">
      <dgm:prSet presAssocID="{0DF955E8-6E98-4485-AFF7-D8A902D743C7}" presName="txShp" presStyleLbl="node1" presStyleIdx="2" presStyleCnt="4">
        <dgm:presLayoutVars>
          <dgm:bulletEnabled val="1"/>
        </dgm:presLayoutVars>
      </dgm:prSet>
      <dgm:spPr/>
    </dgm:pt>
    <dgm:pt modelId="{D39C8D32-FC2B-472A-9C58-5872EC8F96D1}" type="pres">
      <dgm:prSet presAssocID="{3B0D476C-11BE-4843-9F4B-2EF55BC6175C}" presName="spacing" presStyleCnt="0"/>
      <dgm:spPr/>
    </dgm:pt>
    <dgm:pt modelId="{750F0E5D-7DE4-4EE1-90F1-1BCFE75F615B}" type="pres">
      <dgm:prSet presAssocID="{55BB46C3-6F7E-46DD-81A5-05283CE9609D}" presName="composite" presStyleCnt="0"/>
      <dgm:spPr/>
    </dgm:pt>
    <dgm:pt modelId="{BAFEA7AF-889E-4CE8-8B70-1E58E0E47ED9}" type="pres">
      <dgm:prSet presAssocID="{55BB46C3-6F7E-46DD-81A5-05283CE9609D}"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dgm:spPr>
    </dgm:pt>
    <dgm:pt modelId="{4E244B0D-656F-4854-BD73-198202BF103C}" type="pres">
      <dgm:prSet presAssocID="{55BB46C3-6F7E-46DD-81A5-05283CE9609D}" presName="txShp" presStyleLbl="node1" presStyleIdx="3" presStyleCnt="4">
        <dgm:presLayoutVars>
          <dgm:bulletEnabled val="1"/>
        </dgm:presLayoutVars>
      </dgm:prSet>
      <dgm:spPr/>
    </dgm:pt>
  </dgm:ptLst>
  <dgm:cxnLst>
    <dgm:cxn modelId="{36E9A808-BBE0-46D3-AF22-D9377EB7C6E6}" srcId="{A7589686-A870-43A3-933B-030265965283}" destId="{55BB46C3-6F7E-46DD-81A5-05283CE9609D}" srcOrd="3" destOrd="0" parTransId="{C4AB8289-AE42-4DD5-A7A0-14A3F6F71827}" sibTransId="{DBA70F7C-0301-47BF-948A-34A0D45D48EB}"/>
    <dgm:cxn modelId="{62733A17-65AD-40A8-8F91-00BAD7E7AE17}" type="presOf" srcId="{A7589686-A870-43A3-933B-030265965283}" destId="{8189540C-FB5B-45D3-8CDD-8F11624CAF19}" srcOrd="0" destOrd="0" presId="urn:microsoft.com/office/officeart/2005/8/layout/vList3"/>
    <dgm:cxn modelId="{8DCB362B-413D-4295-910C-E09F82AB6E6B}" srcId="{A7589686-A870-43A3-933B-030265965283}" destId="{58CFFCA8-F72B-411C-8D7E-326C1681B2DE}" srcOrd="0" destOrd="0" parTransId="{A765A253-1B94-4F11-9A3E-ED6B9503CDC2}" sibTransId="{7899780B-59E7-42BE-97D6-3FD3B7F7DB66}"/>
    <dgm:cxn modelId="{AF048E49-89B7-4F9C-A8BD-0DB36ACC8CD4}" type="presOf" srcId="{0DF955E8-6E98-4485-AFF7-D8A902D743C7}" destId="{49CACE02-5F62-4E26-9646-6E0262F8BC6F}" srcOrd="0" destOrd="0" presId="urn:microsoft.com/office/officeart/2005/8/layout/vList3"/>
    <dgm:cxn modelId="{08AEBE6C-9EBC-4CB7-9F48-F46C061F1AB9}" type="presOf" srcId="{55BB46C3-6F7E-46DD-81A5-05283CE9609D}" destId="{4E244B0D-656F-4854-BD73-198202BF103C}" srcOrd="0" destOrd="0" presId="urn:microsoft.com/office/officeart/2005/8/layout/vList3"/>
    <dgm:cxn modelId="{BE1A379B-F04F-4321-8B29-E5BD8040F5E0}" type="presOf" srcId="{2AA39F58-FDFF-46C2-AFD2-F53AF58BAF74}" destId="{79D3F01D-8105-4B72-A2D2-5A2E7E98FEEA}" srcOrd="0" destOrd="0" presId="urn:microsoft.com/office/officeart/2005/8/layout/vList3"/>
    <dgm:cxn modelId="{E67E0FD9-1DCB-403C-AE5F-FB04054023D6}" srcId="{A7589686-A870-43A3-933B-030265965283}" destId="{0DF955E8-6E98-4485-AFF7-D8A902D743C7}" srcOrd="2" destOrd="0" parTransId="{EBF30096-6166-45CA-981A-2314A26DC656}" sibTransId="{3B0D476C-11BE-4843-9F4B-2EF55BC6175C}"/>
    <dgm:cxn modelId="{E4DF51DC-B1A0-4799-9C07-985A00094270}" srcId="{A7589686-A870-43A3-933B-030265965283}" destId="{2AA39F58-FDFF-46C2-AFD2-F53AF58BAF74}" srcOrd="1" destOrd="0" parTransId="{ADA9F4C0-6398-49A9-96BA-6DB01803C88F}" sibTransId="{03E3F90C-503D-4736-8977-416F57D47C7A}"/>
    <dgm:cxn modelId="{129064DD-11D5-4BA5-B7E4-92EBDB3D7BA4}" type="presOf" srcId="{58CFFCA8-F72B-411C-8D7E-326C1681B2DE}" destId="{42F69656-7644-44AA-AD43-464BFFC0D4DB}" srcOrd="0" destOrd="0" presId="urn:microsoft.com/office/officeart/2005/8/layout/vList3"/>
    <dgm:cxn modelId="{BD20EE54-9E7A-44F7-A963-94CEBDF0CA56}" type="presParOf" srcId="{8189540C-FB5B-45D3-8CDD-8F11624CAF19}" destId="{642D726C-315B-44BA-99F2-4325E18EB6E3}" srcOrd="0" destOrd="0" presId="urn:microsoft.com/office/officeart/2005/8/layout/vList3"/>
    <dgm:cxn modelId="{E022C78A-D488-4947-B74F-BFC49A546DCA}" type="presParOf" srcId="{642D726C-315B-44BA-99F2-4325E18EB6E3}" destId="{E79DAD4E-2043-4221-A4B2-B3859F6AC730}" srcOrd="0" destOrd="0" presId="urn:microsoft.com/office/officeart/2005/8/layout/vList3"/>
    <dgm:cxn modelId="{13534A98-A076-4E91-9D7F-05D98B094CBD}" type="presParOf" srcId="{642D726C-315B-44BA-99F2-4325E18EB6E3}" destId="{42F69656-7644-44AA-AD43-464BFFC0D4DB}" srcOrd="1" destOrd="0" presId="urn:microsoft.com/office/officeart/2005/8/layout/vList3"/>
    <dgm:cxn modelId="{FEE40C37-75ED-4BC5-8572-6D5489D4CD0C}" type="presParOf" srcId="{8189540C-FB5B-45D3-8CDD-8F11624CAF19}" destId="{B6617335-31B1-4810-B489-9AB0823D3798}" srcOrd="1" destOrd="0" presId="urn:microsoft.com/office/officeart/2005/8/layout/vList3"/>
    <dgm:cxn modelId="{6865F431-8B7D-405A-B691-1E2BB6D25EDA}" type="presParOf" srcId="{8189540C-FB5B-45D3-8CDD-8F11624CAF19}" destId="{F079B5DD-C453-4B98-B088-CC604AA3475A}" srcOrd="2" destOrd="0" presId="urn:microsoft.com/office/officeart/2005/8/layout/vList3"/>
    <dgm:cxn modelId="{0CAE3596-DC04-4BA9-A833-3486E482C463}" type="presParOf" srcId="{F079B5DD-C453-4B98-B088-CC604AA3475A}" destId="{092B4986-FEDA-4D50-9DF9-8A8BC1464D14}" srcOrd="0" destOrd="0" presId="urn:microsoft.com/office/officeart/2005/8/layout/vList3"/>
    <dgm:cxn modelId="{2B29677F-A1A8-41DD-90EE-7157C1D88E9A}" type="presParOf" srcId="{F079B5DD-C453-4B98-B088-CC604AA3475A}" destId="{79D3F01D-8105-4B72-A2D2-5A2E7E98FEEA}" srcOrd="1" destOrd="0" presId="urn:microsoft.com/office/officeart/2005/8/layout/vList3"/>
    <dgm:cxn modelId="{E6CA901E-2D86-4353-8223-D9C80345280E}" type="presParOf" srcId="{8189540C-FB5B-45D3-8CDD-8F11624CAF19}" destId="{97089A3C-FDC7-4CD2-9181-B59C365F0FD7}" srcOrd="3" destOrd="0" presId="urn:microsoft.com/office/officeart/2005/8/layout/vList3"/>
    <dgm:cxn modelId="{9956342F-C256-4829-92CA-98591EAD734C}" type="presParOf" srcId="{8189540C-FB5B-45D3-8CDD-8F11624CAF19}" destId="{E36C03CD-BC22-4B4F-ACAF-236553811626}" srcOrd="4" destOrd="0" presId="urn:microsoft.com/office/officeart/2005/8/layout/vList3"/>
    <dgm:cxn modelId="{C30D3588-BCF0-4D0E-8D8C-4B2C3940F229}" type="presParOf" srcId="{E36C03CD-BC22-4B4F-ACAF-236553811626}" destId="{6C3D7E0A-C867-4EC3-B319-34159D711B9B}" srcOrd="0" destOrd="0" presId="urn:microsoft.com/office/officeart/2005/8/layout/vList3"/>
    <dgm:cxn modelId="{C57AF2E0-9CDD-43F7-ADA2-BB206C63117B}" type="presParOf" srcId="{E36C03CD-BC22-4B4F-ACAF-236553811626}" destId="{49CACE02-5F62-4E26-9646-6E0262F8BC6F}" srcOrd="1" destOrd="0" presId="urn:microsoft.com/office/officeart/2005/8/layout/vList3"/>
    <dgm:cxn modelId="{D597D81D-60B6-4BEE-BB01-BED976B9F4F4}" type="presParOf" srcId="{8189540C-FB5B-45D3-8CDD-8F11624CAF19}" destId="{D39C8D32-FC2B-472A-9C58-5872EC8F96D1}" srcOrd="5" destOrd="0" presId="urn:microsoft.com/office/officeart/2005/8/layout/vList3"/>
    <dgm:cxn modelId="{13DD0710-AA48-4636-8EF5-DC7D07280D51}" type="presParOf" srcId="{8189540C-FB5B-45D3-8CDD-8F11624CAF19}" destId="{750F0E5D-7DE4-4EE1-90F1-1BCFE75F615B}" srcOrd="6" destOrd="0" presId="urn:microsoft.com/office/officeart/2005/8/layout/vList3"/>
    <dgm:cxn modelId="{D6B751AE-3C1F-4B4E-A026-990AB78E0D9C}" type="presParOf" srcId="{750F0E5D-7DE4-4EE1-90F1-1BCFE75F615B}" destId="{BAFEA7AF-889E-4CE8-8B70-1E58E0E47ED9}" srcOrd="0" destOrd="0" presId="urn:microsoft.com/office/officeart/2005/8/layout/vList3"/>
    <dgm:cxn modelId="{431990C2-8C70-40E9-9F26-7D70749816D7}" type="presParOf" srcId="{750F0E5D-7DE4-4EE1-90F1-1BCFE75F615B}" destId="{4E244B0D-656F-4854-BD73-198202BF103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B3EB-0F32-482A-B1F4-CA581B639F34}">
      <dsp:nvSpPr>
        <dsp:cNvPr id="0" name=""/>
        <dsp:cNvSpPr/>
      </dsp:nvSpPr>
      <dsp:spPr>
        <a:xfrm>
          <a:off x="-6595351" y="-1008615"/>
          <a:ext cx="7849878" cy="7849878"/>
        </a:xfrm>
        <a:prstGeom prst="blockArc">
          <a:avLst>
            <a:gd name="adj1" fmla="val 18900000"/>
            <a:gd name="adj2" fmla="val 2700000"/>
            <a:gd name="adj3" fmla="val 275"/>
          </a:avLst>
        </a:pr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F762FF-612F-428A-8D73-C8900DC0BC28}">
      <dsp:nvSpPr>
        <dsp:cNvPr id="0" name=""/>
        <dsp:cNvSpPr/>
      </dsp:nvSpPr>
      <dsp:spPr>
        <a:xfrm>
          <a:off x="547972" y="364423"/>
          <a:ext cx="7793843" cy="7293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8893"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Capítulo I. Planteamiento del problema.</a:t>
          </a:r>
        </a:p>
      </dsp:txBody>
      <dsp:txXfrm>
        <a:off x="547972" y="364423"/>
        <a:ext cx="7793843" cy="729314"/>
      </dsp:txXfrm>
    </dsp:sp>
    <dsp:sp modelId="{36E1409C-D071-4772-84D1-454D9A667DCE}">
      <dsp:nvSpPr>
        <dsp:cNvPr id="0" name=""/>
        <dsp:cNvSpPr/>
      </dsp:nvSpPr>
      <dsp:spPr>
        <a:xfrm>
          <a:off x="92150" y="273259"/>
          <a:ext cx="911642" cy="911642"/>
        </a:xfrm>
        <a:prstGeom prst="ellipse">
          <a:avLst/>
        </a:prstGeom>
        <a:blipFill rotWithShape="0">
          <a:blip xmlns:r="http://schemas.openxmlformats.org/officeDocument/2006/relationships" r:embed="rId1"/>
          <a:srcRect/>
          <a:stretch>
            <a:fillRect t="-10000" b="-10000"/>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09B8BE-41A0-4241-839E-00DBA48A6F15}">
      <dsp:nvSpPr>
        <dsp:cNvPr id="0" name=""/>
        <dsp:cNvSpPr/>
      </dsp:nvSpPr>
      <dsp:spPr>
        <a:xfrm>
          <a:off x="1070577" y="1458045"/>
          <a:ext cx="7271238" cy="729314"/>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8893"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Capítulo II. Marco contextual. </a:t>
          </a:r>
        </a:p>
      </dsp:txBody>
      <dsp:txXfrm>
        <a:off x="1070577" y="1458045"/>
        <a:ext cx="7271238" cy="729314"/>
      </dsp:txXfrm>
    </dsp:sp>
    <dsp:sp modelId="{EBBFBB1E-32A7-4D08-A8D5-02DD29AC4346}">
      <dsp:nvSpPr>
        <dsp:cNvPr id="0" name=""/>
        <dsp:cNvSpPr/>
      </dsp:nvSpPr>
      <dsp:spPr>
        <a:xfrm>
          <a:off x="614755" y="1366881"/>
          <a:ext cx="911642" cy="911642"/>
        </a:xfrm>
        <a:prstGeom prst="ellipse">
          <a:avLst/>
        </a:prstGeom>
        <a:blipFill rotWithShape="0">
          <a:blip xmlns:r="http://schemas.openxmlformats.org/officeDocument/2006/relationships" r:embed="rId2"/>
          <a:srcRect/>
          <a:stretch>
            <a:fillRect/>
          </a:stretch>
        </a:blip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6C56F8A-3AB5-4992-9088-F9CF32D43289}">
      <dsp:nvSpPr>
        <dsp:cNvPr id="0" name=""/>
        <dsp:cNvSpPr/>
      </dsp:nvSpPr>
      <dsp:spPr>
        <a:xfrm>
          <a:off x="1230975" y="2551666"/>
          <a:ext cx="7110840" cy="729314"/>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8893"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Capítulo III. Marco teórico. </a:t>
          </a:r>
        </a:p>
      </dsp:txBody>
      <dsp:txXfrm>
        <a:off x="1230975" y="2551666"/>
        <a:ext cx="7110840" cy="729314"/>
      </dsp:txXfrm>
    </dsp:sp>
    <dsp:sp modelId="{F9622044-D914-4559-B84B-4A5E30A03817}">
      <dsp:nvSpPr>
        <dsp:cNvPr id="0" name=""/>
        <dsp:cNvSpPr/>
      </dsp:nvSpPr>
      <dsp:spPr>
        <a:xfrm>
          <a:off x="775153" y="2460502"/>
          <a:ext cx="911642" cy="911642"/>
        </a:xfrm>
        <a:prstGeom prst="ellipse">
          <a:avLst/>
        </a:prstGeom>
        <a:blipFill rotWithShape="0">
          <a:blip xmlns:r="http://schemas.openxmlformats.org/officeDocument/2006/relationships" r:embed="rId3"/>
          <a:srcRect/>
          <a:stretch>
            <a:fillRect l="-1000" r="-1000"/>
          </a:stretch>
        </a:blip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ADF474-DA27-49A3-AA1F-1469FA0179BD}">
      <dsp:nvSpPr>
        <dsp:cNvPr id="0" name=""/>
        <dsp:cNvSpPr/>
      </dsp:nvSpPr>
      <dsp:spPr>
        <a:xfrm>
          <a:off x="1070577" y="3645288"/>
          <a:ext cx="7271238" cy="729314"/>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8893"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Capítulo IV. Marco metodológico.</a:t>
          </a:r>
        </a:p>
      </dsp:txBody>
      <dsp:txXfrm>
        <a:off x="1070577" y="3645288"/>
        <a:ext cx="7271238" cy="729314"/>
      </dsp:txXfrm>
    </dsp:sp>
    <dsp:sp modelId="{1CADE8B0-7935-4EB8-8C8C-56274C171C6F}">
      <dsp:nvSpPr>
        <dsp:cNvPr id="0" name=""/>
        <dsp:cNvSpPr/>
      </dsp:nvSpPr>
      <dsp:spPr>
        <a:xfrm>
          <a:off x="614755" y="3554124"/>
          <a:ext cx="911642" cy="911642"/>
        </a:xfrm>
        <a:prstGeom prst="ellipse">
          <a:avLst/>
        </a:prstGeom>
        <a:blipFill rotWithShape="0">
          <a:blip xmlns:r="http://schemas.openxmlformats.org/officeDocument/2006/relationships" r:embed="rId4"/>
          <a:srcRect/>
          <a:stretch>
            <a:fillRect/>
          </a:stretch>
        </a:blip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CF739B-840D-4037-9D06-909612917865}">
      <dsp:nvSpPr>
        <dsp:cNvPr id="0" name=""/>
        <dsp:cNvSpPr/>
      </dsp:nvSpPr>
      <dsp:spPr>
        <a:xfrm>
          <a:off x="547972" y="4738909"/>
          <a:ext cx="7793843" cy="72931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8893"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Capítulo V. Presentación y análisis de los resultados. </a:t>
          </a:r>
        </a:p>
      </dsp:txBody>
      <dsp:txXfrm>
        <a:off x="547972" y="4738909"/>
        <a:ext cx="7793843" cy="729314"/>
      </dsp:txXfrm>
    </dsp:sp>
    <dsp:sp modelId="{B3EC2FA1-6F47-4A7C-AA5E-D35A819F78B1}">
      <dsp:nvSpPr>
        <dsp:cNvPr id="0" name=""/>
        <dsp:cNvSpPr/>
      </dsp:nvSpPr>
      <dsp:spPr>
        <a:xfrm>
          <a:off x="92150" y="4647745"/>
          <a:ext cx="911642" cy="911642"/>
        </a:xfrm>
        <a:prstGeom prst="ellipse">
          <a:avLst/>
        </a:prstGeom>
        <a:blipFill rotWithShape="0">
          <a:blip xmlns:r="http://schemas.openxmlformats.org/officeDocument/2006/relationships" r:embed="rId5"/>
          <a:srcRect/>
          <a:stretch>
            <a:fillRect/>
          </a:stretch>
        </a:blip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2984F-50F6-45F5-82E4-A51FFAE44AF9}">
      <dsp:nvSpPr>
        <dsp:cNvPr id="0" name=""/>
        <dsp:cNvSpPr/>
      </dsp:nvSpPr>
      <dsp:spPr>
        <a:xfrm rot="10800000">
          <a:off x="1153875" y="319"/>
          <a:ext cx="3687169" cy="900607"/>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7143"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i="1" kern="1200" dirty="0"/>
            <a:t>El</a:t>
          </a:r>
          <a:r>
            <a:rPr lang="es-MX" sz="1800" kern="1200" dirty="0"/>
            <a:t> </a:t>
          </a:r>
          <a:r>
            <a:rPr lang="es-MX" sz="1800" i="1" kern="1200" dirty="0"/>
            <a:t>problema del cambio</a:t>
          </a:r>
          <a:endParaRPr lang="es-MX" sz="1800" kern="1200" dirty="0"/>
        </a:p>
      </dsp:txBody>
      <dsp:txXfrm rot="10800000">
        <a:off x="1379027" y="319"/>
        <a:ext cx="3462017" cy="900607"/>
      </dsp:txXfrm>
    </dsp:sp>
    <dsp:sp modelId="{2D83B3CA-E147-423C-80BA-29F8D4424716}">
      <dsp:nvSpPr>
        <dsp:cNvPr id="0" name=""/>
        <dsp:cNvSpPr/>
      </dsp:nvSpPr>
      <dsp:spPr>
        <a:xfrm>
          <a:off x="703571" y="319"/>
          <a:ext cx="900607" cy="900607"/>
        </a:xfrm>
        <a:prstGeom prst="ellipse">
          <a:avLst/>
        </a:prstGeom>
        <a:blipFill rotWithShape="1">
          <a:blip xmlns:r="http://schemas.openxmlformats.org/officeDocument/2006/relationships" r:embed="rId1"/>
          <a:srcRect/>
          <a:stretch>
            <a:fillRect t="-10000"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2E66D2-C9B1-4E3A-9258-89A3ABC38C41}">
      <dsp:nvSpPr>
        <dsp:cNvPr id="0" name=""/>
        <dsp:cNvSpPr/>
      </dsp:nvSpPr>
      <dsp:spPr>
        <a:xfrm rot="10800000">
          <a:off x="1153875" y="1169764"/>
          <a:ext cx="3687169" cy="900607"/>
        </a:xfrm>
        <a:prstGeom prst="homePlate">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7143"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i="1" kern="1200" dirty="0"/>
            <a:t>La influencia social</a:t>
          </a:r>
          <a:r>
            <a:rPr lang="es-MX" sz="1800" kern="1200" dirty="0"/>
            <a:t> </a:t>
          </a:r>
        </a:p>
      </dsp:txBody>
      <dsp:txXfrm rot="10800000">
        <a:off x="1379027" y="1169764"/>
        <a:ext cx="3462017" cy="900607"/>
      </dsp:txXfrm>
    </dsp:sp>
    <dsp:sp modelId="{3DF9C4B0-A70F-4586-B995-F419770BB3F0}">
      <dsp:nvSpPr>
        <dsp:cNvPr id="0" name=""/>
        <dsp:cNvSpPr/>
      </dsp:nvSpPr>
      <dsp:spPr>
        <a:xfrm>
          <a:off x="703571" y="1169764"/>
          <a:ext cx="900607" cy="900607"/>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739ED2D-FC83-4730-8673-87993CB32223}">
      <dsp:nvSpPr>
        <dsp:cNvPr id="0" name=""/>
        <dsp:cNvSpPr/>
      </dsp:nvSpPr>
      <dsp:spPr>
        <a:xfrm rot="10800000">
          <a:off x="1153875" y="2339210"/>
          <a:ext cx="3687169" cy="900607"/>
        </a:xfrm>
        <a:prstGeom prst="homePlat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7143"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i="1" kern="1200" dirty="0"/>
            <a:t>La significación integral que tienen las minorías como factores del cambio</a:t>
          </a:r>
          <a:r>
            <a:rPr lang="es-MX" sz="1800" kern="1200" dirty="0"/>
            <a:t>. </a:t>
          </a:r>
        </a:p>
      </dsp:txBody>
      <dsp:txXfrm rot="10800000">
        <a:off x="1379027" y="2339210"/>
        <a:ext cx="3462017" cy="900607"/>
      </dsp:txXfrm>
    </dsp:sp>
    <dsp:sp modelId="{2183C795-892E-4532-9DC8-70A455609E8F}">
      <dsp:nvSpPr>
        <dsp:cNvPr id="0" name=""/>
        <dsp:cNvSpPr/>
      </dsp:nvSpPr>
      <dsp:spPr>
        <a:xfrm>
          <a:off x="703571" y="2339529"/>
          <a:ext cx="900607" cy="900607"/>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120C5-F6D5-41C3-A442-8056326AAA7B}">
      <dsp:nvSpPr>
        <dsp:cNvPr id="0" name=""/>
        <dsp:cNvSpPr/>
      </dsp:nvSpPr>
      <dsp:spPr>
        <a:xfrm rot="10800000">
          <a:off x="1059087" y="1881"/>
          <a:ext cx="3291781" cy="919819"/>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5615"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kern="1200" dirty="0"/>
            <a:t>Conceptos de discriminación.</a:t>
          </a:r>
        </a:p>
      </dsp:txBody>
      <dsp:txXfrm rot="10800000">
        <a:off x="1289042" y="1881"/>
        <a:ext cx="3061826" cy="919819"/>
      </dsp:txXfrm>
    </dsp:sp>
    <dsp:sp modelId="{C5999D69-2E9E-46A1-93F9-D03CC850ABDE}">
      <dsp:nvSpPr>
        <dsp:cNvPr id="0" name=""/>
        <dsp:cNvSpPr/>
      </dsp:nvSpPr>
      <dsp:spPr>
        <a:xfrm>
          <a:off x="599178" y="1881"/>
          <a:ext cx="919819" cy="9198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1828525-E441-41E8-83CD-51E7C4A9DB48}">
      <dsp:nvSpPr>
        <dsp:cNvPr id="0" name=""/>
        <dsp:cNvSpPr/>
      </dsp:nvSpPr>
      <dsp:spPr>
        <a:xfrm rot="10800000">
          <a:off x="1059087" y="1196274"/>
          <a:ext cx="3291781" cy="919819"/>
        </a:xfrm>
        <a:prstGeom prst="homePlate">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5615"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b="0" kern="1200" dirty="0"/>
            <a:t>Historia y evolución de la comunidad </a:t>
          </a:r>
          <a:r>
            <a:rPr lang="es-MX" sz="1500" b="0" i="1" kern="1200" dirty="0"/>
            <a:t>LGBTTTIQ+.</a:t>
          </a:r>
          <a:endParaRPr lang="es-MX" sz="1500" i="1" kern="1200" dirty="0"/>
        </a:p>
      </dsp:txBody>
      <dsp:txXfrm rot="10800000">
        <a:off x="1289042" y="1196274"/>
        <a:ext cx="3061826" cy="919819"/>
      </dsp:txXfrm>
    </dsp:sp>
    <dsp:sp modelId="{E69CBD7E-A70F-4240-92F7-1067BED029CB}">
      <dsp:nvSpPr>
        <dsp:cNvPr id="0" name=""/>
        <dsp:cNvSpPr/>
      </dsp:nvSpPr>
      <dsp:spPr>
        <a:xfrm>
          <a:off x="599178" y="1196274"/>
          <a:ext cx="919819" cy="91981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455A860-111E-423F-9523-53C27217C5A2}">
      <dsp:nvSpPr>
        <dsp:cNvPr id="0" name=""/>
        <dsp:cNvSpPr/>
      </dsp:nvSpPr>
      <dsp:spPr>
        <a:xfrm rot="10800000">
          <a:off x="1059087" y="2390666"/>
          <a:ext cx="3291781" cy="919819"/>
        </a:xfrm>
        <a:prstGeom prst="homePlat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5615"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b="0" kern="1200" dirty="0"/>
            <a:t>Instituciones que ayudan a defender los derechos humanos de la comunidad </a:t>
          </a:r>
          <a:r>
            <a:rPr lang="es-MX" sz="1500" b="0" i="1" kern="1200" dirty="0"/>
            <a:t>LGBTTTIQ+.</a:t>
          </a:r>
          <a:endParaRPr lang="es-MX" sz="1500" kern="1200" dirty="0"/>
        </a:p>
      </dsp:txBody>
      <dsp:txXfrm rot="10800000">
        <a:off x="1289042" y="2390666"/>
        <a:ext cx="3061826" cy="919819"/>
      </dsp:txXfrm>
    </dsp:sp>
    <dsp:sp modelId="{E5C62F0D-3DBF-4B0A-8330-6818F342E1E1}">
      <dsp:nvSpPr>
        <dsp:cNvPr id="0" name=""/>
        <dsp:cNvSpPr/>
      </dsp:nvSpPr>
      <dsp:spPr>
        <a:xfrm>
          <a:off x="599178" y="2390666"/>
          <a:ext cx="919819" cy="91981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34B87-7B6D-4D66-8F9F-871ACF705171}">
      <dsp:nvSpPr>
        <dsp:cNvPr id="0" name=""/>
        <dsp:cNvSpPr/>
      </dsp:nvSpPr>
      <dsp:spPr>
        <a:xfrm rot="10800000">
          <a:off x="1188033" y="243"/>
          <a:ext cx="3782940" cy="940749"/>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4844"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b="0" kern="1200" dirty="0"/>
            <a:t>Situación actual de discriminación en México a estudiantes universitarios LGBTTTIQ+. </a:t>
          </a:r>
          <a:endParaRPr lang="es-MX" sz="1500" kern="1200" dirty="0"/>
        </a:p>
      </dsp:txBody>
      <dsp:txXfrm rot="10800000">
        <a:off x="1423220" y="243"/>
        <a:ext cx="3547753" cy="940749"/>
      </dsp:txXfrm>
    </dsp:sp>
    <dsp:sp modelId="{E7F0710C-CB6F-4A7B-AEC7-42E48C3454F7}">
      <dsp:nvSpPr>
        <dsp:cNvPr id="0" name=""/>
        <dsp:cNvSpPr/>
      </dsp:nvSpPr>
      <dsp:spPr>
        <a:xfrm>
          <a:off x="717658" y="243"/>
          <a:ext cx="940749" cy="9407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C792D51-976E-4FBD-B7F8-1A47013E7A42}">
      <dsp:nvSpPr>
        <dsp:cNvPr id="0" name=""/>
        <dsp:cNvSpPr/>
      </dsp:nvSpPr>
      <dsp:spPr>
        <a:xfrm rot="10800000">
          <a:off x="1188033" y="1221813"/>
          <a:ext cx="3782940" cy="940749"/>
        </a:xfrm>
        <a:prstGeom prst="homePlate">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4844" tIns="57150" rIns="106680" bIns="57150" numCol="1" spcCol="1270" anchor="ctr" anchorCtr="0">
          <a:noAutofit/>
        </a:bodyPr>
        <a:lstStyle/>
        <a:p>
          <a:pPr marL="0" lvl="0" indent="0" algn="ctr" defTabSz="666750">
            <a:lnSpc>
              <a:spcPct val="90000"/>
            </a:lnSpc>
            <a:spcBef>
              <a:spcPct val="0"/>
            </a:spcBef>
            <a:spcAft>
              <a:spcPct val="35000"/>
            </a:spcAft>
            <a:buNone/>
          </a:pPr>
          <a:r>
            <a:rPr lang="es-MX" sz="1500" b="0" kern="1200" dirty="0"/>
            <a:t>Discriminación de género a miembros de la población LGBTTTIQ+, en el contexto educativo de nivel superior.</a:t>
          </a:r>
          <a:endParaRPr lang="es-MX" sz="1500" kern="1200" dirty="0"/>
        </a:p>
      </dsp:txBody>
      <dsp:txXfrm rot="10800000">
        <a:off x="1423220" y="1221813"/>
        <a:ext cx="3547753" cy="940749"/>
      </dsp:txXfrm>
    </dsp:sp>
    <dsp:sp modelId="{884CB8B1-7C02-4042-99B7-1727616FE7BC}">
      <dsp:nvSpPr>
        <dsp:cNvPr id="0" name=""/>
        <dsp:cNvSpPr/>
      </dsp:nvSpPr>
      <dsp:spPr>
        <a:xfrm>
          <a:off x="717658" y="1221813"/>
          <a:ext cx="940749" cy="94074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5000" r="-4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B7DCDEC-C0C1-4FA3-909D-F86B96937A25}">
      <dsp:nvSpPr>
        <dsp:cNvPr id="0" name=""/>
        <dsp:cNvSpPr/>
      </dsp:nvSpPr>
      <dsp:spPr>
        <a:xfrm rot="10800000">
          <a:off x="1188033" y="2443383"/>
          <a:ext cx="3782940" cy="940749"/>
        </a:xfrm>
        <a:prstGeom prst="homePlat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4844" tIns="57150" rIns="106680" bIns="57150" numCol="1" spcCol="1270" anchor="ctr" anchorCtr="0">
          <a:noAutofit/>
        </a:bodyPr>
        <a:lstStyle/>
        <a:p>
          <a:pPr marL="0" lvl="0" indent="0" algn="ctr" defTabSz="666750">
            <a:lnSpc>
              <a:spcPct val="90000"/>
            </a:lnSpc>
            <a:spcBef>
              <a:spcPct val="0"/>
            </a:spcBef>
            <a:spcAft>
              <a:spcPct val="35000"/>
            </a:spcAft>
            <a:buFont typeface="+mj-lt"/>
            <a:buNone/>
          </a:pPr>
          <a:r>
            <a:rPr lang="es-MX" sz="1500" kern="1200" dirty="0"/>
            <a:t>Marco Legal y Jurídico en relación con el derecho a la educación y las personas </a:t>
          </a:r>
          <a:r>
            <a:rPr lang="es-MX" sz="1500" i="1" kern="1200" dirty="0"/>
            <a:t>LGBTTTIQ+.</a:t>
          </a:r>
          <a:endParaRPr lang="es-MX" sz="1500" kern="1200" dirty="0"/>
        </a:p>
      </dsp:txBody>
      <dsp:txXfrm rot="10800000">
        <a:off x="1423220" y="2443383"/>
        <a:ext cx="3547753" cy="940749"/>
      </dsp:txXfrm>
    </dsp:sp>
    <dsp:sp modelId="{15C69812-7CA7-4B4D-BA76-CF94FE2167D1}">
      <dsp:nvSpPr>
        <dsp:cNvPr id="0" name=""/>
        <dsp:cNvSpPr/>
      </dsp:nvSpPr>
      <dsp:spPr>
        <a:xfrm>
          <a:off x="717658" y="2443383"/>
          <a:ext cx="940749" cy="94074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2A922-C8CA-426B-AE21-DD2633989F77}">
      <dsp:nvSpPr>
        <dsp:cNvPr id="0" name=""/>
        <dsp:cNvSpPr/>
      </dsp:nvSpPr>
      <dsp:spPr>
        <a:xfrm rot="10800000">
          <a:off x="1172782" y="1067"/>
          <a:ext cx="3926596" cy="73501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120"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La primera versión piloto, consistió de 33 preguntas, 16 abiertas, 14 de opción múltiple y 3 dicotómicas. </a:t>
          </a:r>
        </a:p>
      </dsp:txBody>
      <dsp:txXfrm rot="10800000">
        <a:off x="1356535" y="1067"/>
        <a:ext cx="3742843" cy="735011"/>
      </dsp:txXfrm>
    </dsp:sp>
    <dsp:sp modelId="{FB973323-E9D4-4806-905E-C976B61E77D4}">
      <dsp:nvSpPr>
        <dsp:cNvPr id="0" name=""/>
        <dsp:cNvSpPr/>
      </dsp:nvSpPr>
      <dsp:spPr>
        <a:xfrm>
          <a:off x="805277" y="1067"/>
          <a:ext cx="735011" cy="7350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DA58351-7184-40B0-A8A1-D34952FDE66C}">
      <dsp:nvSpPr>
        <dsp:cNvPr id="0" name=""/>
        <dsp:cNvSpPr/>
      </dsp:nvSpPr>
      <dsp:spPr>
        <a:xfrm rot="10800000">
          <a:off x="1172782" y="955485"/>
          <a:ext cx="3926596" cy="735011"/>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120"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La segunda versión consistió en 26: 6 abiertas, 18 de opción múltiple y 2 dicotómica. </a:t>
          </a:r>
        </a:p>
      </dsp:txBody>
      <dsp:txXfrm rot="10800000">
        <a:off x="1356535" y="955485"/>
        <a:ext cx="3742843" cy="735011"/>
      </dsp:txXfrm>
    </dsp:sp>
    <dsp:sp modelId="{E49697BC-46BE-4C59-B4F0-68595504F633}">
      <dsp:nvSpPr>
        <dsp:cNvPr id="0" name=""/>
        <dsp:cNvSpPr/>
      </dsp:nvSpPr>
      <dsp:spPr>
        <a:xfrm>
          <a:off x="805277" y="955485"/>
          <a:ext cx="735011" cy="73501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61F6017-8545-423D-BACF-ABB635E26EBD}">
      <dsp:nvSpPr>
        <dsp:cNvPr id="0" name=""/>
        <dsp:cNvSpPr/>
      </dsp:nvSpPr>
      <dsp:spPr>
        <a:xfrm rot="10800000">
          <a:off x="1172782" y="1909903"/>
          <a:ext cx="3926596" cy="735011"/>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120"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La tercera versión, y última, consistió en 20 preguntas: 14 opción múltiple, 5 abiertas y dos dicotómica. </a:t>
          </a:r>
        </a:p>
      </dsp:txBody>
      <dsp:txXfrm rot="10800000">
        <a:off x="1356535" y="1909903"/>
        <a:ext cx="3742843" cy="735011"/>
      </dsp:txXfrm>
    </dsp:sp>
    <dsp:sp modelId="{6938C46C-63B3-4C6B-9842-03E55C69AF05}">
      <dsp:nvSpPr>
        <dsp:cNvPr id="0" name=""/>
        <dsp:cNvSpPr/>
      </dsp:nvSpPr>
      <dsp:spPr>
        <a:xfrm>
          <a:off x="791473" y="1904824"/>
          <a:ext cx="735011" cy="73501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6000" r="-3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36CC5E-31A1-4B1F-A760-A3948848C6A3}">
      <dsp:nvSpPr>
        <dsp:cNvPr id="0" name=""/>
        <dsp:cNvSpPr/>
      </dsp:nvSpPr>
      <dsp:spPr>
        <a:xfrm rot="10800000">
          <a:off x="1172782" y="2864321"/>
          <a:ext cx="3926596" cy="735011"/>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120"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Aplicación mediante “Google forms”.</a:t>
          </a:r>
        </a:p>
      </dsp:txBody>
      <dsp:txXfrm rot="10800000">
        <a:off x="1356535" y="2864321"/>
        <a:ext cx="3742843" cy="735011"/>
      </dsp:txXfrm>
    </dsp:sp>
    <dsp:sp modelId="{D54664EF-AF78-4550-A497-162A13A400D1}">
      <dsp:nvSpPr>
        <dsp:cNvPr id="0" name=""/>
        <dsp:cNvSpPr/>
      </dsp:nvSpPr>
      <dsp:spPr>
        <a:xfrm>
          <a:off x="805277" y="2864321"/>
          <a:ext cx="735011" cy="73501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8000" r="-5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9656-7644-44AA-AD43-464BFFC0D4DB}">
      <dsp:nvSpPr>
        <dsp:cNvPr id="0" name=""/>
        <dsp:cNvSpPr/>
      </dsp:nvSpPr>
      <dsp:spPr>
        <a:xfrm rot="10800000">
          <a:off x="1281405" y="375"/>
          <a:ext cx="4357563" cy="735294"/>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2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Dra. Jeysira Jaqueline Dorantes Carrión. docente de la Facultad de Pedagogía SEA de la UV. SNI-II.</a:t>
          </a:r>
        </a:p>
      </dsp:txBody>
      <dsp:txXfrm rot="10800000">
        <a:off x="1465228" y="375"/>
        <a:ext cx="4173740" cy="735294"/>
      </dsp:txXfrm>
    </dsp:sp>
    <dsp:sp modelId="{E79DAD4E-2043-4221-A4B2-B3859F6AC730}">
      <dsp:nvSpPr>
        <dsp:cNvPr id="0" name=""/>
        <dsp:cNvSpPr/>
      </dsp:nvSpPr>
      <dsp:spPr>
        <a:xfrm>
          <a:off x="913758" y="375"/>
          <a:ext cx="735294" cy="7352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D3F01D-8105-4B72-A2D2-5A2E7E98FEEA}">
      <dsp:nvSpPr>
        <dsp:cNvPr id="0" name=""/>
        <dsp:cNvSpPr/>
      </dsp:nvSpPr>
      <dsp:spPr>
        <a:xfrm rot="10800000">
          <a:off x="1281405" y="955160"/>
          <a:ext cx="4357563" cy="735294"/>
        </a:xfrm>
        <a:prstGeom prst="homePlate">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2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Dr. Miguel Ángel Casillas Alvarado. profesor-investigador de tiempo completo en la UV. SNI-II</a:t>
          </a:r>
        </a:p>
      </dsp:txBody>
      <dsp:txXfrm rot="10800000">
        <a:off x="1465228" y="955160"/>
        <a:ext cx="4173740" cy="735294"/>
      </dsp:txXfrm>
    </dsp:sp>
    <dsp:sp modelId="{092B4986-FEDA-4D50-9DF9-8A8BC1464D14}">
      <dsp:nvSpPr>
        <dsp:cNvPr id="0" name=""/>
        <dsp:cNvSpPr/>
      </dsp:nvSpPr>
      <dsp:spPr>
        <a:xfrm>
          <a:off x="913758" y="955160"/>
          <a:ext cx="735294" cy="7352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9CACE02-5F62-4E26-9646-6E0262F8BC6F}">
      <dsp:nvSpPr>
        <dsp:cNvPr id="0" name=""/>
        <dsp:cNvSpPr/>
      </dsp:nvSpPr>
      <dsp:spPr>
        <a:xfrm rot="10800000">
          <a:off x="1281405" y="1909945"/>
          <a:ext cx="4357563" cy="735294"/>
        </a:xfrm>
        <a:prstGeom prst="homePlate">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2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Mtra. Jessica Badillo Guzmán. profesora de tiempo completo en la Facultad de Pedagogía Escolarizado UV.</a:t>
          </a:r>
        </a:p>
      </dsp:txBody>
      <dsp:txXfrm rot="10800000">
        <a:off x="1465228" y="1909945"/>
        <a:ext cx="4173740" cy="735294"/>
      </dsp:txXfrm>
    </dsp:sp>
    <dsp:sp modelId="{6C3D7E0A-C867-4EC3-B319-34159D711B9B}">
      <dsp:nvSpPr>
        <dsp:cNvPr id="0" name=""/>
        <dsp:cNvSpPr/>
      </dsp:nvSpPr>
      <dsp:spPr>
        <a:xfrm>
          <a:off x="913758" y="1909945"/>
          <a:ext cx="735294" cy="73529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E244B0D-656F-4854-BD73-198202BF103C}">
      <dsp:nvSpPr>
        <dsp:cNvPr id="0" name=""/>
        <dsp:cNvSpPr/>
      </dsp:nvSpPr>
      <dsp:spPr>
        <a:xfrm rot="10800000">
          <a:off x="1281405" y="2864730"/>
          <a:ext cx="4357563" cy="735294"/>
        </a:xfrm>
        <a:prstGeom prst="homePlat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4244" tIns="53340" rIns="99568" bIns="53340" numCol="1" spcCol="1270" anchor="ctr" anchorCtr="0">
          <a:noAutofit/>
        </a:bodyPr>
        <a:lstStyle/>
        <a:p>
          <a:pPr marL="0" lvl="0" indent="0" algn="ctr" defTabSz="622300">
            <a:lnSpc>
              <a:spcPct val="90000"/>
            </a:lnSpc>
            <a:spcBef>
              <a:spcPct val="0"/>
            </a:spcBef>
            <a:spcAft>
              <a:spcPct val="35000"/>
            </a:spcAft>
            <a:buNone/>
          </a:pPr>
          <a:r>
            <a:rPr lang="es-MX" sz="1400" kern="1200" dirty="0"/>
            <a:t>Mtro. Rey Jesús Cruz Galindo. Jefe del Departamento de Innovación Didáctica de la Universidad de Quintana Roo.</a:t>
          </a:r>
        </a:p>
      </dsp:txBody>
      <dsp:txXfrm rot="10800000">
        <a:off x="1465228" y="2864730"/>
        <a:ext cx="4173740" cy="735294"/>
      </dsp:txXfrm>
    </dsp:sp>
    <dsp:sp modelId="{BAFEA7AF-889E-4CE8-8B70-1E58E0E47ED9}">
      <dsp:nvSpPr>
        <dsp:cNvPr id="0" name=""/>
        <dsp:cNvSpPr/>
      </dsp:nvSpPr>
      <dsp:spPr>
        <a:xfrm>
          <a:off x="913758" y="2864730"/>
          <a:ext cx="735294" cy="73529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11" name="4 Rectángulo"/>
          <p:cNvSpPr/>
          <p:nvPr userDrawn="1"/>
        </p:nvSpPr>
        <p:spPr>
          <a:xfrm>
            <a:off x="-1" y="10118"/>
            <a:ext cx="10044113" cy="77771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8916" fontAlgn="auto">
              <a:spcBef>
                <a:spcPts val="0"/>
              </a:spcBef>
              <a:spcAft>
                <a:spcPts val="0"/>
              </a:spcAft>
              <a:defRPr/>
            </a:pPr>
            <a:endParaRPr lang="es-MX" sz="2000"/>
          </a:p>
        </p:txBody>
      </p:sp>
      <p:sp>
        <p:nvSpPr>
          <p:cNvPr id="2" name="1 Título"/>
          <p:cNvSpPr>
            <a:spLocks noGrp="1"/>
          </p:cNvSpPr>
          <p:nvPr>
            <p:ph type="title" hasCustomPrompt="1"/>
          </p:nvPr>
        </p:nvSpPr>
        <p:spPr>
          <a:xfrm>
            <a:off x="3872733" y="2143079"/>
            <a:ext cx="4925713" cy="215712"/>
          </a:xfrm>
        </p:spPr>
        <p:txBody>
          <a:bodyPr lIns="36000" tIns="0" anchor="t" anchorCtr="0">
            <a:noAutofit/>
          </a:bodyPr>
          <a:lstStyle>
            <a:lvl1pPr algn="r">
              <a:lnSpc>
                <a:spcPts val="1300"/>
              </a:lnSpc>
              <a:defRPr sz="1200" b="1" baseline="0">
                <a:solidFill>
                  <a:schemeClr val="tx1"/>
                </a:solidFill>
                <a:latin typeface="Gill Sans MT" panose="020B0502020104020203" pitchFamily="34" charset="0"/>
              </a:defRPr>
            </a:lvl1pPr>
          </a:lstStyle>
          <a:p>
            <a:r>
              <a:rPr lang="es-ES" dirty="0"/>
              <a:t>Haga clic aquí para escribir el nombre de la entidad académica</a:t>
            </a:r>
            <a:endParaRPr lang="es-MX" dirty="0"/>
          </a:p>
        </p:txBody>
      </p:sp>
      <p:sp>
        <p:nvSpPr>
          <p:cNvPr id="4" name="3 Marcador de texto"/>
          <p:cNvSpPr>
            <a:spLocks noGrp="1"/>
          </p:cNvSpPr>
          <p:nvPr>
            <p:ph type="body" sz="half" idx="2" hasCustomPrompt="1"/>
          </p:nvPr>
        </p:nvSpPr>
        <p:spPr>
          <a:xfrm>
            <a:off x="3880090" y="2700238"/>
            <a:ext cx="4925713" cy="288032"/>
          </a:xfrm>
        </p:spPr>
        <p:txBody>
          <a:bodyPr lIns="54000">
            <a:normAutofit/>
          </a:bodyPr>
          <a:lstStyle>
            <a:lvl1pPr marL="0" indent="0" algn="r">
              <a:lnSpc>
                <a:spcPts val="1300"/>
              </a:lnSpc>
              <a:buNone/>
              <a:defRPr sz="1200" b="1" baseline="0">
                <a:solidFill>
                  <a:schemeClr val="tx1"/>
                </a:solidFill>
                <a:latin typeface="Gill Sans MT" panose="020B0502020104020203" pitchFamily="34" charset="0"/>
              </a:defRPr>
            </a:lvl1pPr>
            <a:lvl2pPr marL="225400" indent="0">
              <a:buNone/>
              <a:defRPr sz="592"/>
            </a:lvl2pPr>
            <a:lvl3pPr marL="450799" indent="0">
              <a:buNone/>
              <a:defRPr sz="493"/>
            </a:lvl3pPr>
            <a:lvl4pPr marL="676199" indent="0">
              <a:buNone/>
              <a:defRPr sz="444"/>
            </a:lvl4pPr>
            <a:lvl5pPr marL="901598" indent="0">
              <a:buNone/>
              <a:defRPr sz="444"/>
            </a:lvl5pPr>
            <a:lvl6pPr marL="1126998" indent="0">
              <a:buNone/>
              <a:defRPr sz="444"/>
            </a:lvl6pPr>
            <a:lvl7pPr marL="1352398" indent="0">
              <a:buNone/>
              <a:defRPr sz="444"/>
            </a:lvl7pPr>
            <a:lvl8pPr marL="1577797" indent="0">
              <a:buNone/>
              <a:defRPr sz="444"/>
            </a:lvl8pPr>
            <a:lvl9pPr marL="1803197" indent="0">
              <a:buNone/>
              <a:defRPr sz="444"/>
            </a:lvl9pPr>
          </a:lstStyle>
          <a:p>
            <a:pPr lvl="0"/>
            <a:r>
              <a:rPr lang="es-ES" dirty="0"/>
              <a:t>Haga clic aquí para escribir el nombre de la región</a:t>
            </a:r>
          </a:p>
        </p:txBody>
      </p:sp>
      <p:pic>
        <p:nvPicPr>
          <p:cNvPr id="12" name="16 Imagen" descr="logo simbolo RGB.png"/>
          <p:cNvPicPr>
            <a:picLocks noChangeAspect="1"/>
          </p:cNvPicPr>
          <p:nvPr userDrawn="1"/>
        </p:nvPicPr>
        <p:blipFill>
          <a:blip r:embed="rId2" cstate="print"/>
          <a:stretch>
            <a:fillRect/>
          </a:stretch>
        </p:blipFill>
        <p:spPr>
          <a:xfrm>
            <a:off x="7696800" y="360189"/>
            <a:ext cx="2016224" cy="1736436"/>
          </a:xfrm>
          <a:prstGeom prst="rect">
            <a:avLst/>
          </a:prstGeom>
        </p:spPr>
      </p:pic>
      <p:pic>
        <p:nvPicPr>
          <p:cNvPr id="13" name="2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752677"/>
            <a:ext cx="3693698" cy="3024486"/>
          </a:xfrm>
          <a:prstGeom prst="rect">
            <a:avLst/>
          </a:prstGeom>
        </p:spPr>
      </p:pic>
      <p:sp>
        <p:nvSpPr>
          <p:cNvPr id="14" name="Rectángulo 13"/>
          <p:cNvSpPr/>
          <p:nvPr userDrawn="1"/>
        </p:nvSpPr>
        <p:spPr>
          <a:xfrm>
            <a:off x="485552" y="-3"/>
            <a:ext cx="2664296" cy="512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userDrawn="1"/>
        </p:nvSpPr>
        <p:spPr>
          <a:xfrm>
            <a:off x="377540" y="1951195"/>
            <a:ext cx="2664296" cy="784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userDrawn="1"/>
        </p:nvSpPr>
        <p:spPr>
          <a:xfrm rot="5400000">
            <a:off x="-981039" y="981037"/>
            <a:ext cx="2735660" cy="773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userDrawn="1"/>
        </p:nvSpPr>
        <p:spPr>
          <a:xfrm rot="5400000">
            <a:off x="1683257" y="981036"/>
            <a:ext cx="2735660" cy="773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992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1 Marcador de título"/>
          <p:cNvSpPr>
            <a:spLocks noGrp="1"/>
          </p:cNvSpPr>
          <p:nvPr>
            <p:ph type="title"/>
          </p:nvPr>
        </p:nvSpPr>
        <p:spPr>
          <a:xfrm>
            <a:off x="502208" y="1035851"/>
            <a:ext cx="9039702" cy="517475"/>
          </a:xfrm>
          <a:prstGeom prst="rect">
            <a:avLst/>
          </a:prstGeom>
        </p:spPr>
        <p:txBody>
          <a:bodyPr vert="horz" lIns="91440" tIns="45720" rIns="91440" bIns="45720" rtlCol="0" anchor="ctr">
            <a:normAutofit/>
          </a:bodyPr>
          <a:lstStyle/>
          <a:p>
            <a:r>
              <a:rPr lang="es-ES"/>
              <a:t>Haga clic para modificar el estilo de título del patrón</a:t>
            </a:r>
            <a:endParaRPr lang="es-MX" dirty="0"/>
          </a:p>
        </p:txBody>
      </p:sp>
      <p:sp>
        <p:nvSpPr>
          <p:cNvPr id="8" name="Marcador de texto 7"/>
          <p:cNvSpPr>
            <a:spLocks noGrp="1"/>
          </p:cNvSpPr>
          <p:nvPr>
            <p:ph type="body" sz="quarter" idx="10"/>
          </p:nvPr>
        </p:nvSpPr>
        <p:spPr>
          <a:xfrm>
            <a:off x="1349648" y="1799555"/>
            <a:ext cx="8192262" cy="5131520"/>
          </a:xfrm>
        </p:spPr>
        <p:txBody>
          <a:bodyPr/>
          <a:lstStyle/>
          <a:p>
            <a:pPr lvl="0"/>
            <a:r>
              <a:rPr lang="es-ES"/>
              <a:t>Haga clic para modificar los estilos de texto del patrón</a:t>
            </a:r>
          </a:p>
        </p:txBody>
      </p:sp>
    </p:spTree>
    <p:extLst>
      <p:ext uri="{BB962C8B-B14F-4D97-AF65-F5344CB8AC3E}">
        <p14:creationId xmlns:p14="http://schemas.microsoft.com/office/powerpoint/2010/main" val="95239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1 Marcador de título"/>
          <p:cNvSpPr>
            <a:spLocks noGrp="1"/>
          </p:cNvSpPr>
          <p:nvPr>
            <p:ph type="title" hasCustomPrompt="1"/>
          </p:nvPr>
        </p:nvSpPr>
        <p:spPr>
          <a:xfrm>
            <a:off x="1320553" y="3130363"/>
            <a:ext cx="8192262" cy="577007"/>
          </a:xfrm>
          <a:prstGeom prst="rect">
            <a:avLst/>
          </a:prstGeom>
        </p:spPr>
        <p:txBody>
          <a:bodyPr vert="horz" lIns="91440" tIns="45720" rIns="91440" bIns="45720" rtlCol="0" anchor="ctr">
            <a:normAutofit/>
          </a:bodyPr>
          <a:lstStyle>
            <a:lvl1pPr algn="r">
              <a:lnSpc>
                <a:spcPts val="2600"/>
              </a:lnSpc>
              <a:defRPr sz="2400" baseline="0">
                <a:solidFill>
                  <a:schemeClr val="tx1">
                    <a:lumMod val="50000"/>
                    <a:lumOff val="50000"/>
                  </a:schemeClr>
                </a:solidFill>
              </a:defRPr>
            </a:lvl1pPr>
          </a:lstStyle>
          <a:p>
            <a:r>
              <a:rPr lang="es-ES" dirty="0"/>
              <a:t>Haga clic aquí para agregar el título</a:t>
            </a:r>
            <a:endParaRPr lang="es-MX" dirty="0"/>
          </a:p>
        </p:txBody>
      </p:sp>
      <p:pic>
        <p:nvPicPr>
          <p:cNvPr id="7" name="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544765"/>
            <a:ext cx="2726349" cy="2232398"/>
          </a:xfrm>
          <a:prstGeom prst="rect">
            <a:avLst/>
          </a:prstGeom>
        </p:spPr>
      </p:pic>
      <p:sp>
        <p:nvSpPr>
          <p:cNvPr id="9" name="Marcador de texto 8"/>
          <p:cNvSpPr>
            <a:spLocks noGrp="1"/>
          </p:cNvSpPr>
          <p:nvPr>
            <p:ph type="body" sz="quarter" idx="10" hasCustomPrompt="1"/>
          </p:nvPr>
        </p:nvSpPr>
        <p:spPr>
          <a:xfrm>
            <a:off x="1320553" y="3725328"/>
            <a:ext cx="8191500" cy="1242579"/>
          </a:xfrm>
        </p:spPr>
        <p:txBody>
          <a:bodyPr>
            <a:normAutofit/>
          </a:bodyPr>
          <a:lstStyle>
            <a:lvl1pPr algn="r">
              <a:lnSpc>
                <a:spcPts val="3000"/>
              </a:lnSpc>
              <a:defRPr sz="2800">
                <a:solidFill>
                  <a:schemeClr val="tx1"/>
                </a:solidFill>
              </a:defRPr>
            </a:lvl1pPr>
          </a:lstStyle>
          <a:p>
            <a:pPr lvl="0"/>
            <a:r>
              <a:rPr lang="es-ES" dirty="0"/>
              <a:t>Haga clic para agregar el subtítulo</a:t>
            </a:r>
          </a:p>
        </p:txBody>
      </p:sp>
    </p:spTree>
    <p:extLst>
      <p:ext uri="{BB962C8B-B14F-4D97-AF65-F5344CB8AC3E}">
        <p14:creationId xmlns:p14="http://schemas.microsoft.com/office/powerpoint/2010/main" val="143303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1" name="Marcador de contenido 10"/>
          <p:cNvSpPr>
            <a:spLocks noGrp="1"/>
          </p:cNvSpPr>
          <p:nvPr>
            <p:ph sz="quarter" idx="14"/>
          </p:nvPr>
        </p:nvSpPr>
        <p:spPr>
          <a:xfrm>
            <a:off x="486346" y="2591643"/>
            <a:ext cx="4426268" cy="4332539"/>
          </a:xfrm>
        </p:spPr>
        <p:txBody>
          <a:bodyPr/>
          <a:lstStyle/>
          <a:p>
            <a:pPr lvl="0"/>
            <a:r>
              <a:rPr lang="es-ES"/>
              <a:t>Haga clic para modificar los estilos de texto del patrón</a:t>
            </a:r>
          </a:p>
        </p:txBody>
      </p:sp>
      <p:sp>
        <p:nvSpPr>
          <p:cNvPr id="13" name="Marcador de contenido 12"/>
          <p:cNvSpPr>
            <a:spLocks noGrp="1"/>
          </p:cNvSpPr>
          <p:nvPr>
            <p:ph sz="quarter" idx="15"/>
          </p:nvPr>
        </p:nvSpPr>
        <p:spPr>
          <a:xfrm>
            <a:off x="5166071" y="2591642"/>
            <a:ext cx="4246885" cy="4332539"/>
          </a:xfrm>
        </p:spPr>
        <p:txBody>
          <a:bodyPr/>
          <a:lstStyle/>
          <a:p>
            <a:pPr lvl="0"/>
            <a:r>
              <a:rPr lang="es-ES"/>
              <a:t>Haga clic para modificar los estilos de texto del patrón</a:t>
            </a:r>
          </a:p>
        </p:txBody>
      </p:sp>
      <p:sp>
        <p:nvSpPr>
          <p:cNvPr id="19" name="Marcador de texto 18"/>
          <p:cNvSpPr>
            <a:spLocks noGrp="1"/>
          </p:cNvSpPr>
          <p:nvPr>
            <p:ph type="body" sz="quarter" idx="16" hasCustomPrompt="1"/>
          </p:nvPr>
        </p:nvSpPr>
        <p:spPr>
          <a:xfrm>
            <a:off x="5166071" y="1467899"/>
            <a:ext cx="4246886" cy="835712"/>
          </a:xfrm>
        </p:spPr>
        <p:txBody>
          <a:bodyPr/>
          <a:lstStyle>
            <a:lvl1pPr>
              <a:defRPr>
                <a:solidFill>
                  <a:schemeClr val="tx1"/>
                </a:solidFill>
              </a:defRPr>
            </a:lvl1pPr>
          </a:lstStyle>
          <a:p>
            <a:pPr lvl="0"/>
            <a:r>
              <a:rPr lang="es-ES" dirty="0"/>
              <a:t>Haga clic para modificar el estilo de título del patrón</a:t>
            </a:r>
          </a:p>
        </p:txBody>
      </p:sp>
      <p:sp>
        <p:nvSpPr>
          <p:cNvPr id="23" name="Marcador de texto 18"/>
          <p:cNvSpPr>
            <a:spLocks noGrp="1"/>
          </p:cNvSpPr>
          <p:nvPr>
            <p:ph type="body" sz="quarter" idx="17" hasCustomPrompt="1"/>
          </p:nvPr>
        </p:nvSpPr>
        <p:spPr>
          <a:xfrm>
            <a:off x="495623" y="1467899"/>
            <a:ext cx="4246886" cy="835712"/>
          </a:xfrm>
        </p:spPr>
        <p:txBody>
          <a:bodyPr/>
          <a:lstStyle>
            <a:lvl1pPr>
              <a:defRPr>
                <a:solidFill>
                  <a:schemeClr val="tx1"/>
                </a:solidFill>
              </a:defRPr>
            </a:lvl1pPr>
          </a:lstStyle>
          <a:p>
            <a:pPr lvl="0"/>
            <a:r>
              <a:rPr lang="es-ES" dirty="0"/>
              <a:t>Haga clic para modificar el estilo de título del patrón</a:t>
            </a:r>
          </a:p>
        </p:txBody>
      </p:sp>
    </p:spTree>
    <p:extLst>
      <p:ext uri="{BB962C8B-B14F-4D97-AF65-F5344CB8AC3E}">
        <p14:creationId xmlns:p14="http://schemas.microsoft.com/office/powerpoint/2010/main" val="272636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4" name="Marcador de contenido 3"/>
          <p:cNvSpPr>
            <a:spLocks noGrp="1"/>
          </p:cNvSpPr>
          <p:nvPr>
            <p:ph sz="quarter" idx="10"/>
          </p:nvPr>
        </p:nvSpPr>
        <p:spPr>
          <a:xfrm>
            <a:off x="4085952" y="2231602"/>
            <a:ext cx="5328592" cy="4681315"/>
          </a:xfrm>
        </p:spPr>
        <p:txBody>
          <a:bodyPr/>
          <a:lstStyle>
            <a:lvl1pPr>
              <a:defRPr lang="es-ES" dirty="0" smtClean="0"/>
            </a:lvl1pPr>
          </a:lstStyle>
          <a:p>
            <a:pPr lvl="0"/>
            <a:r>
              <a:rPr lang="es-ES"/>
              <a:t>Haga clic para modificar los estilos de texto del patrón</a:t>
            </a:r>
          </a:p>
        </p:txBody>
      </p:sp>
      <p:sp>
        <p:nvSpPr>
          <p:cNvPr id="6" name="Marcador de texto 5"/>
          <p:cNvSpPr>
            <a:spLocks noGrp="1"/>
          </p:cNvSpPr>
          <p:nvPr>
            <p:ph type="body" sz="quarter" idx="11" hasCustomPrompt="1"/>
          </p:nvPr>
        </p:nvSpPr>
        <p:spPr>
          <a:xfrm>
            <a:off x="486347" y="1367507"/>
            <a:ext cx="7058025" cy="504056"/>
          </a:xfrm>
        </p:spPr>
        <p:txBody>
          <a:bodyPr/>
          <a:lstStyle>
            <a:lvl1pPr>
              <a:defRPr b="0">
                <a:solidFill>
                  <a:schemeClr val="tx1"/>
                </a:solidFill>
              </a:defRPr>
            </a:lvl1pPr>
          </a:lstStyle>
          <a:p>
            <a:pPr lvl="0"/>
            <a:r>
              <a:rPr lang="es-ES" dirty="0"/>
              <a:t>Haga clic para modificar el estilo de título del patrón</a:t>
            </a:r>
          </a:p>
        </p:txBody>
      </p:sp>
      <p:sp>
        <p:nvSpPr>
          <p:cNvPr id="8" name="Marcador de texto 7"/>
          <p:cNvSpPr>
            <a:spLocks noGrp="1"/>
          </p:cNvSpPr>
          <p:nvPr>
            <p:ph type="body" sz="quarter" idx="12"/>
          </p:nvPr>
        </p:nvSpPr>
        <p:spPr>
          <a:xfrm>
            <a:off x="485552" y="2231603"/>
            <a:ext cx="3312716" cy="4681513"/>
          </a:xfrm>
        </p:spPr>
        <p:txBody>
          <a:bodyPr/>
          <a:lstStyle/>
          <a:p>
            <a:pPr lvl="0"/>
            <a:r>
              <a:rPr lang="es-ES"/>
              <a:t>Haga clic para modificar los estilos de texto del patrón</a:t>
            </a:r>
          </a:p>
        </p:txBody>
      </p:sp>
    </p:spTree>
    <p:extLst>
      <p:ext uri="{BB962C8B-B14F-4D97-AF65-F5344CB8AC3E}">
        <p14:creationId xmlns:p14="http://schemas.microsoft.com/office/powerpoint/2010/main" val="57862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557560" y="6192043"/>
            <a:ext cx="8928992" cy="517475"/>
          </a:xfrm>
        </p:spPr>
        <p:txBody>
          <a:bodyPr>
            <a:normAutofit/>
          </a:bodyPr>
          <a:lstStyle>
            <a:lvl1pPr algn="ctr">
              <a:lnSpc>
                <a:spcPts val="2800"/>
              </a:lnSpc>
              <a:defRPr sz="2400">
                <a:solidFill>
                  <a:schemeClr val="tx1"/>
                </a:solidFill>
              </a:defRPr>
            </a:lvl1pPr>
          </a:lstStyle>
          <a:p>
            <a:r>
              <a:rPr lang="es-ES"/>
              <a:t>Haga clic para modificar el estilo de título del patrón</a:t>
            </a:r>
            <a:endParaRPr lang="es-MX" dirty="0"/>
          </a:p>
        </p:txBody>
      </p:sp>
      <p:sp>
        <p:nvSpPr>
          <p:cNvPr id="7" name="Marcador de posición de imagen 6"/>
          <p:cNvSpPr>
            <a:spLocks noGrp="1"/>
          </p:cNvSpPr>
          <p:nvPr>
            <p:ph type="pic" sz="quarter" idx="13" hasCustomPrompt="1"/>
          </p:nvPr>
        </p:nvSpPr>
        <p:spPr>
          <a:xfrm>
            <a:off x="1349648" y="1367507"/>
            <a:ext cx="7128792" cy="4608512"/>
          </a:xfrm>
        </p:spPr>
        <p:txBody>
          <a:bodyPr/>
          <a:lstStyle>
            <a:lvl1pPr>
              <a:defRPr baseline="0"/>
            </a:lvl1pPr>
          </a:lstStyle>
          <a:p>
            <a:r>
              <a:rPr lang="es-ES" dirty="0"/>
              <a:t>Haga clic aquí para modificar la imagen</a:t>
            </a:r>
            <a:endParaRPr lang="es-MX" dirty="0"/>
          </a:p>
        </p:txBody>
      </p:sp>
      <p:sp>
        <p:nvSpPr>
          <p:cNvPr id="9" name="Marcador de texto 8"/>
          <p:cNvSpPr>
            <a:spLocks noGrp="1"/>
          </p:cNvSpPr>
          <p:nvPr>
            <p:ph type="body" sz="quarter" idx="14"/>
          </p:nvPr>
        </p:nvSpPr>
        <p:spPr>
          <a:xfrm>
            <a:off x="557560" y="6768107"/>
            <a:ext cx="8928992" cy="576064"/>
          </a:xfrm>
        </p:spPr>
        <p:txBody>
          <a:bodyPr/>
          <a:lstStyle>
            <a:lvl1pPr algn="ctr">
              <a:lnSpc>
                <a:spcPts val="2600"/>
              </a:lnSpc>
              <a:defRPr/>
            </a:lvl1pPr>
          </a:lstStyle>
          <a:p>
            <a:pPr lvl="0"/>
            <a:r>
              <a:rPr lang="es-ES"/>
              <a:t>Haga clic para modificar los estilos de texto del patrón</a:t>
            </a:r>
          </a:p>
        </p:txBody>
      </p:sp>
    </p:spTree>
    <p:extLst>
      <p:ext uri="{BB962C8B-B14F-4D97-AF65-F5344CB8AC3E}">
        <p14:creationId xmlns:p14="http://schemas.microsoft.com/office/powerpoint/2010/main" val="266049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2208" y="1035851"/>
            <a:ext cx="9039702" cy="517475"/>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1349648" y="1814306"/>
            <a:ext cx="8192262" cy="5131520"/>
          </a:xfrm>
          <a:prstGeom prst="rect">
            <a:avLst/>
          </a:prstGeom>
        </p:spPr>
        <p:txBody>
          <a:bodyPr vert="horz" lIns="91440" tIns="45720" rIns="91440" bIns="45720" rtlCol="0">
            <a:normAutofit/>
          </a:bodyPr>
          <a:lstStyle/>
          <a:p>
            <a:pPr lvl="0"/>
            <a:r>
              <a:rPr lang="es-ES" dirty="0"/>
              <a:t>Haga clic para modificar el estilo de texto del patrón</a:t>
            </a:r>
          </a:p>
        </p:txBody>
      </p:sp>
      <p:cxnSp>
        <p:nvCxnSpPr>
          <p:cNvPr id="9" name="3 Conector recto"/>
          <p:cNvCxnSpPr/>
          <p:nvPr userDrawn="1"/>
        </p:nvCxnSpPr>
        <p:spPr>
          <a:xfrm>
            <a:off x="558354" y="648221"/>
            <a:ext cx="89289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4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49346" y="401019"/>
            <a:ext cx="2238001" cy="144000"/>
          </a:xfrm>
          <a:prstGeom prst="rect">
            <a:avLst/>
          </a:prstGeom>
        </p:spPr>
      </p:pic>
    </p:spTree>
    <p:extLst>
      <p:ext uri="{BB962C8B-B14F-4D97-AF65-F5344CB8AC3E}">
        <p14:creationId xmlns:p14="http://schemas.microsoft.com/office/powerpoint/2010/main" val="18977673"/>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1" r:id="rId3"/>
    <p:sldLayoutId id="2147483659" r:id="rId4"/>
    <p:sldLayoutId id="2147483663" r:id="rId5"/>
    <p:sldLayoutId id="2147483658" r:id="rId6"/>
  </p:sldLayoutIdLst>
  <p:txStyles>
    <p:titleStyle>
      <a:lvl1pPr algn="l" defTabSz="450799" rtl="0" eaLnBrk="1" latinLnBrk="0" hangingPunct="1">
        <a:lnSpc>
          <a:spcPts val="3200"/>
        </a:lnSpc>
        <a:spcBef>
          <a:spcPct val="0"/>
        </a:spcBef>
        <a:buNone/>
        <a:defRPr sz="2800" kern="1200">
          <a:solidFill>
            <a:schemeClr val="tx1"/>
          </a:solidFill>
          <a:latin typeface="Gill Sans MT" panose="020B0502020104020203" pitchFamily="34" charset="0"/>
          <a:ea typeface="+mj-ea"/>
          <a:cs typeface="+mj-cs"/>
        </a:defRPr>
      </a:lvl1pPr>
    </p:titleStyle>
    <p:bodyStyle>
      <a:lvl1pPr marL="0" indent="0" algn="l" defTabSz="450799" rtl="0" eaLnBrk="1" latinLnBrk="0" hangingPunct="1">
        <a:lnSpc>
          <a:spcPts val="2800"/>
        </a:lnSpc>
        <a:spcBef>
          <a:spcPct val="20000"/>
        </a:spcBef>
        <a:buFont typeface="Arial" panose="020B0604020202020204" pitchFamily="34" charset="0"/>
        <a:buNone/>
        <a:defRPr sz="2400" kern="120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p:bodyStyle>
    <p:otherStyle>
      <a:defPPr>
        <a:defRPr lang="es-MX"/>
      </a:defPPr>
      <a:lvl1pPr marL="0" algn="l" defTabSz="450799" rtl="0" eaLnBrk="1" latinLnBrk="0" hangingPunct="1">
        <a:defRPr sz="887" kern="1200">
          <a:solidFill>
            <a:schemeClr val="tx1"/>
          </a:solidFill>
          <a:latin typeface="+mn-lt"/>
          <a:ea typeface="+mn-ea"/>
          <a:cs typeface="+mn-cs"/>
        </a:defRPr>
      </a:lvl1pPr>
      <a:lvl2pPr marL="225400" algn="l" defTabSz="450799" rtl="0" eaLnBrk="1" latinLnBrk="0" hangingPunct="1">
        <a:defRPr sz="887" kern="1200">
          <a:solidFill>
            <a:schemeClr val="tx1"/>
          </a:solidFill>
          <a:latin typeface="+mn-lt"/>
          <a:ea typeface="+mn-ea"/>
          <a:cs typeface="+mn-cs"/>
        </a:defRPr>
      </a:lvl2pPr>
      <a:lvl3pPr marL="450799" algn="l" defTabSz="450799" rtl="0" eaLnBrk="1" latinLnBrk="0" hangingPunct="1">
        <a:defRPr sz="887" kern="1200">
          <a:solidFill>
            <a:schemeClr val="tx1"/>
          </a:solidFill>
          <a:latin typeface="+mn-lt"/>
          <a:ea typeface="+mn-ea"/>
          <a:cs typeface="+mn-cs"/>
        </a:defRPr>
      </a:lvl3pPr>
      <a:lvl4pPr marL="676199" algn="l" defTabSz="450799" rtl="0" eaLnBrk="1" latinLnBrk="0" hangingPunct="1">
        <a:defRPr sz="887" kern="1200">
          <a:solidFill>
            <a:schemeClr val="tx1"/>
          </a:solidFill>
          <a:latin typeface="+mn-lt"/>
          <a:ea typeface="+mn-ea"/>
          <a:cs typeface="+mn-cs"/>
        </a:defRPr>
      </a:lvl4pPr>
      <a:lvl5pPr marL="901598" algn="l" defTabSz="450799" rtl="0" eaLnBrk="1" latinLnBrk="0" hangingPunct="1">
        <a:defRPr sz="887" kern="1200">
          <a:solidFill>
            <a:schemeClr val="tx1"/>
          </a:solidFill>
          <a:latin typeface="+mn-lt"/>
          <a:ea typeface="+mn-ea"/>
          <a:cs typeface="+mn-cs"/>
        </a:defRPr>
      </a:lvl5pPr>
      <a:lvl6pPr marL="1126998" algn="l" defTabSz="450799" rtl="0" eaLnBrk="1" latinLnBrk="0" hangingPunct="1">
        <a:defRPr sz="887" kern="1200">
          <a:solidFill>
            <a:schemeClr val="tx1"/>
          </a:solidFill>
          <a:latin typeface="+mn-lt"/>
          <a:ea typeface="+mn-ea"/>
          <a:cs typeface="+mn-cs"/>
        </a:defRPr>
      </a:lvl6pPr>
      <a:lvl7pPr marL="1352398" algn="l" defTabSz="450799" rtl="0" eaLnBrk="1" latinLnBrk="0" hangingPunct="1">
        <a:defRPr sz="887" kern="1200">
          <a:solidFill>
            <a:schemeClr val="tx1"/>
          </a:solidFill>
          <a:latin typeface="+mn-lt"/>
          <a:ea typeface="+mn-ea"/>
          <a:cs typeface="+mn-cs"/>
        </a:defRPr>
      </a:lvl7pPr>
      <a:lvl8pPr marL="1577797" algn="l" defTabSz="450799" rtl="0" eaLnBrk="1" latinLnBrk="0" hangingPunct="1">
        <a:defRPr sz="887" kern="1200">
          <a:solidFill>
            <a:schemeClr val="tx1"/>
          </a:solidFill>
          <a:latin typeface="+mn-lt"/>
          <a:ea typeface="+mn-ea"/>
          <a:cs typeface="+mn-cs"/>
        </a:defRPr>
      </a:lvl8pPr>
      <a:lvl9pPr marL="1803197" algn="l" defTabSz="450799"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Área académica de Humanidades </a:t>
            </a:r>
          </a:p>
        </p:txBody>
      </p:sp>
      <p:sp>
        <p:nvSpPr>
          <p:cNvPr id="4" name="3 Marcador de texto"/>
          <p:cNvSpPr>
            <a:spLocks noGrp="1"/>
          </p:cNvSpPr>
          <p:nvPr>
            <p:ph type="body" sz="half" idx="2"/>
          </p:nvPr>
        </p:nvSpPr>
        <p:spPr>
          <a:xfrm>
            <a:off x="3880090" y="2572652"/>
            <a:ext cx="4925713" cy="288032"/>
          </a:xfrm>
        </p:spPr>
        <p:txBody>
          <a:bodyPr>
            <a:normAutofit/>
          </a:bodyPr>
          <a:lstStyle/>
          <a:p>
            <a:pPr>
              <a:lnSpc>
                <a:spcPts val="1300"/>
              </a:lnSpc>
            </a:pPr>
            <a:r>
              <a:rPr lang="es-MX" sz="1200" dirty="0"/>
              <a:t>Xalapa, Veracruz</a:t>
            </a:r>
          </a:p>
        </p:txBody>
      </p:sp>
      <p:sp>
        <p:nvSpPr>
          <p:cNvPr id="19" name="CuadroTexto 18"/>
          <p:cNvSpPr txBox="1"/>
          <p:nvPr/>
        </p:nvSpPr>
        <p:spPr>
          <a:xfrm>
            <a:off x="2477132" y="3168501"/>
            <a:ext cx="6335488" cy="3375348"/>
          </a:xfrm>
          <a:prstGeom prst="rect">
            <a:avLst/>
          </a:prstGeom>
          <a:noFill/>
        </p:spPr>
        <p:txBody>
          <a:bodyPr wrap="square" rtlCol="0">
            <a:spAutoFit/>
          </a:bodyPr>
          <a:lstStyle/>
          <a:p>
            <a:pPr algn="r">
              <a:lnSpc>
                <a:spcPts val="1600"/>
              </a:lnSpc>
            </a:pPr>
            <a:r>
              <a:rPr lang="es-ES" sz="1400" dirty="0">
                <a:latin typeface="Gill Sans MT" panose="020B0502020104020203" pitchFamily="34" charset="0"/>
              </a:rPr>
              <a:t>Facultad de Pedagogía Sistema de Enseñanza Abierta (SEA)</a:t>
            </a:r>
          </a:p>
          <a:p>
            <a:pPr algn="r">
              <a:lnSpc>
                <a:spcPts val="1600"/>
              </a:lnSpc>
            </a:pPr>
            <a:endParaRPr lang="es-ES" sz="1200" dirty="0">
              <a:latin typeface="Gill Sans MT" panose="020B0502020104020203" pitchFamily="34" charset="0"/>
            </a:endParaRPr>
          </a:p>
          <a:p>
            <a:pPr algn="r">
              <a:lnSpc>
                <a:spcPts val="2000"/>
              </a:lnSpc>
            </a:pPr>
            <a:r>
              <a:rPr lang="es-ES" sz="1600" dirty="0">
                <a:latin typeface="Gill Sans MT" panose="020B0502020104020203" pitchFamily="34" charset="0"/>
              </a:rPr>
              <a:t>Proceso de discriminación a la comunidad </a:t>
            </a:r>
            <a:r>
              <a:rPr lang="es-ES" sz="1600" i="1" dirty="0">
                <a:latin typeface="Gill Sans MT" panose="020B0502020104020203" pitchFamily="34" charset="0"/>
              </a:rPr>
              <a:t>LGBTTTIQ+, </a:t>
            </a:r>
            <a:r>
              <a:rPr lang="es-ES" sz="1600" dirty="0">
                <a:latin typeface="Gill Sans MT" panose="020B0502020104020203" pitchFamily="34" charset="0"/>
              </a:rPr>
              <a:t>en la Universidad Veracruzana</a:t>
            </a:r>
          </a:p>
          <a:p>
            <a:pPr algn="r">
              <a:lnSpc>
                <a:spcPts val="1600"/>
              </a:lnSpc>
            </a:pPr>
            <a:endParaRPr lang="es-ES" sz="1400" dirty="0">
              <a:latin typeface="Gill Sans MT" panose="020B0502020104020203" pitchFamily="34" charset="0"/>
            </a:endParaRPr>
          </a:p>
          <a:p>
            <a:pPr algn="r">
              <a:lnSpc>
                <a:spcPts val="1600"/>
              </a:lnSpc>
            </a:pPr>
            <a:r>
              <a:rPr lang="es-ES" sz="1400" dirty="0">
                <a:latin typeface="Gill Sans MT" panose="020B0502020104020203" pitchFamily="34" charset="0"/>
              </a:rPr>
              <a:t>(Tesis)</a:t>
            </a:r>
            <a:r>
              <a:rPr lang="es-ES" sz="1400" b="1" dirty="0">
                <a:latin typeface="Gill Sans MT" panose="020B0502020104020203" pitchFamily="34" charset="0"/>
              </a:rPr>
              <a:t> </a:t>
            </a:r>
            <a:r>
              <a:rPr lang="es-ES" sz="1400" dirty="0">
                <a:latin typeface="Gill Sans MT" panose="020B0502020104020203" pitchFamily="34" charset="0"/>
              </a:rPr>
              <a:t>para acreditar la Experiencia Recepcional</a:t>
            </a:r>
          </a:p>
          <a:p>
            <a:pPr algn="r">
              <a:lnSpc>
                <a:spcPts val="1600"/>
              </a:lnSpc>
            </a:pPr>
            <a:endParaRPr lang="es-ES" sz="1400" dirty="0">
              <a:latin typeface="Gill Sans MT" panose="020B0502020104020203" pitchFamily="34" charset="0"/>
            </a:endParaRPr>
          </a:p>
          <a:p>
            <a:pPr algn="r">
              <a:lnSpc>
                <a:spcPts val="1600"/>
              </a:lnSpc>
            </a:pPr>
            <a:r>
              <a:rPr lang="es-ES" sz="1400" dirty="0">
                <a:latin typeface="Gill Sans MT" panose="020B0502020104020203" pitchFamily="34" charset="0"/>
              </a:rPr>
              <a:t>Presenta (n): </a:t>
            </a:r>
            <a:r>
              <a:rPr lang="es-ES" sz="1400" b="1" dirty="0">
                <a:latin typeface="Gill Sans MT" panose="020B0502020104020203" pitchFamily="34" charset="0"/>
              </a:rPr>
              <a:t>Rubén Hernández Duran</a:t>
            </a:r>
          </a:p>
          <a:p>
            <a:pPr algn="r">
              <a:lnSpc>
                <a:spcPts val="1600"/>
              </a:lnSpc>
            </a:pPr>
            <a:endParaRPr lang="es-ES" sz="1400" b="1" dirty="0">
              <a:latin typeface="Gill Sans MT" panose="020B0502020104020203" pitchFamily="34" charset="0"/>
            </a:endParaRPr>
          </a:p>
          <a:p>
            <a:pPr algn="r">
              <a:lnSpc>
                <a:spcPts val="1600"/>
              </a:lnSpc>
            </a:pPr>
            <a:r>
              <a:rPr lang="es-ES" sz="1400" dirty="0">
                <a:latin typeface="Gill Sans MT" panose="020B0502020104020203" pitchFamily="34" charset="0"/>
              </a:rPr>
              <a:t>11 de Mayo del 2022</a:t>
            </a:r>
          </a:p>
          <a:p>
            <a:pPr algn="r">
              <a:lnSpc>
                <a:spcPts val="1600"/>
              </a:lnSpc>
            </a:pPr>
            <a:endParaRPr lang="es-ES" sz="1400" dirty="0">
              <a:latin typeface="Gill Sans MT" panose="020B0502020104020203" pitchFamily="34" charset="0"/>
            </a:endParaRPr>
          </a:p>
          <a:p>
            <a:pPr algn="r">
              <a:lnSpc>
                <a:spcPts val="1600"/>
              </a:lnSpc>
            </a:pPr>
            <a:r>
              <a:rPr lang="es-ES" sz="1400" dirty="0">
                <a:latin typeface="Gill Sans MT" panose="020B0502020104020203" pitchFamily="34" charset="0"/>
              </a:rPr>
              <a:t>“Lis de Veracruz: Arte, Ciencia, Luz”</a:t>
            </a:r>
          </a:p>
          <a:p>
            <a:pPr algn="r"/>
            <a:endParaRPr lang="es-ES" sz="1200" b="1" dirty="0">
              <a:latin typeface="Gill Sans MT" panose="020B0502020104020203" pitchFamily="34" charset="0"/>
            </a:endParaRPr>
          </a:p>
          <a:p>
            <a:pPr algn="r"/>
            <a:endParaRPr lang="es-MX" dirty="0">
              <a:latin typeface="Gill Sans MT" panose="020B0502020104020203" pitchFamily="34" charset="0"/>
            </a:endParaRPr>
          </a:p>
        </p:txBody>
      </p:sp>
    </p:spTree>
    <p:extLst>
      <p:ext uri="{BB962C8B-B14F-4D97-AF65-F5344CB8AC3E}">
        <p14:creationId xmlns:p14="http://schemas.microsoft.com/office/powerpoint/2010/main" val="287131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38226"/>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III. Marco teórico</a:t>
            </a:r>
          </a:p>
        </p:txBody>
      </p:sp>
      <p:graphicFrame>
        <p:nvGraphicFramePr>
          <p:cNvPr id="8" name="Diagrama 7">
            <a:extLst>
              <a:ext uri="{FF2B5EF4-FFF2-40B4-BE49-F238E27FC236}">
                <a16:creationId xmlns:a16="http://schemas.microsoft.com/office/drawing/2014/main" id="{CEF126EC-D9DF-BD57-675B-78C62804F9D8}"/>
              </a:ext>
            </a:extLst>
          </p:cNvPr>
          <p:cNvGraphicFramePr/>
          <p:nvPr>
            <p:extLst>
              <p:ext uri="{D42A27DB-BD31-4B8C-83A1-F6EECF244321}">
                <p14:modId xmlns:p14="http://schemas.microsoft.com/office/powerpoint/2010/main" val="3816573425"/>
              </p:ext>
            </p:extLst>
          </p:nvPr>
        </p:nvGraphicFramePr>
        <p:xfrm>
          <a:off x="0" y="1727547"/>
          <a:ext cx="495004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BA3AB0A4-66FC-8251-7849-7EB1D6265209}"/>
              </a:ext>
            </a:extLst>
          </p:cNvPr>
          <p:cNvGraphicFramePr/>
          <p:nvPr>
            <p:extLst>
              <p:ext uri="{D42A27DB-BD31-4B8C-83A1-F6EECF244321}">
                <p14:modId xmlns:p14="http://schemas.microsoft.com/office/powerpoint/2010/main" val="1209293536"/>
              </p:ext>
            </p:extLst>
          </p:nvPr>
        </p:nvGraphicFramePr>
        <p:xfrm>
          <a:off x="4320463" y="1655539"/>
          <a:ext cx="5688632" cy="338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Cristianos universitarios ante la diversidad de género | Grupo Evangelico  Universitario">
            <a:extLst>
              <a:ext uri="{FF2B5EF4-FFF2-40B4-BE49-F238E27FC236}">
                <a16:creationId xmlns:a16="http://schemas.microsoft.com/office/drawing/2014/main" id="{0D1B3C4E-95D5-64F4-60F2-416BEA4376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520" y="4967907"/>
            <a:ext cx="5943600" cy="2683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istianos universitarios ante la diversidad de género | Grupo Evangelico  Universitario">
            <a:extLst>
              <a:ext uri="{FF2B5EF4-FFF2-40B4-BE49-F238E27FC236}">
                <a16:creationId xmlns:a16="http://schemas.microsoft.com/office/drawing/2014/main" id="{CBFC5FC8-0E9E-F043-13A1-2593E4376DD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0361"/>
          <a:stretch/>
        </p:blipFill>
        <p:spPr bwMode="auto">
          <a:xfrm>
            <a:off x="6318200" y="4895899"/>
            <a:ext cx="3544712" cy="27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8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IV. Marco metodológico</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Enfoque de la investigación</a:t>
            </a:r>
          </a:p>
          <a:p>
            <a:pPr algn="just"/>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metodóloga de la presente investigación denominada “Procesos de discriminación a la comunidad </a:t>
            </a:r>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LGBTTTIQ+, </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 la Universidad Veracruzana” es de carácter cuantitativa</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Según Sampieri (2014), el enfoque cuantitativo “se usa la recolección de datos para probar hipótesis, con base en la medición numérica y el análisis estadístico, para establecer patrones de comportamiento y probar teorías” (p.4).</a:t>
            </a:r>
          </a:p>
          <a:p>
            <a:pPr algn="just"/>
            <a:r>
              <a:rPr lang="es-MX" sz="1800" b="1" dirty="0">
                <a:solidFill>
                  <a:schemeClr val="tx1"/>
                </a:solidFill>
                <a:latin typeface="Arial" panose="020B0604020202020204" pitchFamily="34" charset="0"/>
                <a:cs typeface="Arial" panose="020B0604020202020204" pitchFamily="34" charset="0"/>
              </a:rPr>
              <a:t>Población</a:t>
            </a:r>
          </a:p>
          <a:p>
            <a:pPr algn="just"/>
            <a:endPar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39C2232-14E6-CCD4-39F9-D012A08EC865}"/>
              </a:ext>
            </a:extLst>
          </p:cNvPr>
          <p:cNvPicPr>
            <a:picLocks noChangeAspect="1"/>
          </p:cNvPicPr>
          <p:nvPr/>
        </p:nvPicPr>
        <p:blipFill>
          <a:blip r:embed="rId2"/>
          <a:stretch>
            <a:fillRect/>
          </a:stretch>
        </p:blipFill>
        <p:spPr>
          <a:xfrm>
            <a:off x="917600" y="4535859"/>
            <a:ext cx="8035542" cy="2664296"/>
          </a:xfrm>
          <a:prstGeom prst="rect">
            <a:avLst/>
          </a:prstGeom>
        </p:spPr>
      </p:pic>
    </p:spTree>
    <p:extLst>
      <p:ext uri="{BB962C8B-B14F-4D97-AF65-F5344CB8AC3E}">
        <p14:creationId xmlns:p14="http://schemas.microsoft.com/office/powerpoint/2010/main" val="322920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IV. Marco metodológico</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latin typeface="Arial" panose="020B0604020202020204" pitchFamily="34" charset="0"/>
                <a:ea typeface="Garamond" panose="02020404030301010803" pitchFamily="18" charset="0"/>
                <a:cs typeface="Arial" panose="020B0604020202020204" pitchFamily="34" charset="0"/>
              </a:rPr>
              <a:t>Técnica e instrumento</a:t>
            </a:r>
            <a:endParaRPr lang="es-MX" sz="1800" dirty="0">
              <a:solidFill>
                <a:schemeClr val="tx1"/>
              </a:solidFill>
              <a:latin typeface="Arial" panose="020B0604020202020204" pitchFamily="34" charset="0"/>
              <a:cs typeface="Arial" panose="020B0604020202020204" pitchFamily="34" charset="0"/>
            </a:endParaRPr>
          </a:p>
          <a:p>
            <a:pPr algn="just"/>
            <a:r>
              <a:rPr lang="es-MX" sz="1800" dirty="0">
                <a:solidFill>
                  <a:schemeClr val="tx1"/>
                </a:solidFill>
                <a:latin typeface="Arial" panose="020B0604020202020204" pitchFamily="34" charset="0"/>
                <a:cs typeface="Arial" panose="020B0604020202020204" pitchFamily="34" charset="0"/>
              </a:rPr>
              <a:t>	La presente investigación fue de corte cuantitativo, utilizando la técnica denominada “cuestionario”, se apoyó de la estadística para poder recopilar, procesar, analizar y socializar los resultados</a:t>
            </a:r>
            <a:endParaRPr lang="es-MX" sz="1800" b="1" dirty="0">
              <a:solidFill>
                <a:schemeClr val="tx1"/>
              </a:solidFill>
              <a:latin typeface="Arial" panose="020B0604020202020204" pitchFamily="34" charset="0"/>
              <a:cs typeface="Arial" panose="020B0604020202020204" pitchFamily="34" charset="0"/>
            </a:endParaRPr>
          </a:p>
          <a:p>
            <a:pPr algn="just"/>
            <a:r>
              <a:rPr lang="es-MX" sz="1800" b="1" dirty="0">
                <a:solidFill>
                  <a:schemeClr val="tx1"/>
                </a:solidFill>
                <a:latin typeface="Arial" panose="020B0604020202020204" pitchFamily="34" charset="0"/>
                <a:cs typeface="Arial" panose="020B0604020202020204" pitchFamily="34" charset="0"/>
              </a:rPr>
              <a:t>		Diseño de instrumento.                               Validación de instrumento.</a:t>
            </a:r>
          </a:p>
          <a:p>
            <a:pPr algn="just"/>
            <a:endParaRPr lang="es-MX" sz="1800" b="1" dirty="0">
              <a:solidFill>
                <a:schemeClr val="tx1"/>
              </a:solidFill>
              <a:latin typeface="Arial" panose="020B0604020202020204" pitchFamily="34" charset="0"/>
              <a:cs typeface="Arial" panose="020B0604020202020204" pitchFamily="34" charset="0"/>
            </a:endParaRPr>
          </a:p>
          <a:p>
            <a:pPr algn="just"/>
            <a:endPar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B1BDE68C-AE4E-2FC1-B92B-6A9E1E49CF82}"/>
              </a:ext>
            </a:extLst>
          </p:cNvPr>
          <p:cNvGraphicFramePr/>
          <p:nvPr>
            <p:extLst>
              <p:ext uri="{D42A27DB-BD31-4B8C-83A1-F6EECF244321}">
                <p14:modId xmlns:p14="http://schemas.microsoft.com/office/powerpoint/2010/main" val="3914781383"/>
              </p:ext>
            </p:extLst>
          </p:nvPr>
        </p:nvGraphicFramePr>
        <p:xfrm>
          <a:off x="-306536" y="3455739"/>
          <a:ext cx="590465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26127A49-3901-A8F6-ECC4-697A60339EFD}"/>
              </a:ext>
            </a:extLst>
          </p:cNvPr>
          <p:cNvGraphicFramePr/>
          <p:nvPr>
            <p:extLst>
              <p:ext uri="{D42A27DB-BD31-4B8C-83A1-F6EECF244321}">
                <p14:modId xmlns:p14="http://schemas.microsoft.com/office/powerpoint/2010/main" val="2711205027"/>
              </p:ext>
            </p:extLst>
          </p:nvPr>
        </p:nvGraphicFramePr>
        <p:xfrm>
          <a:off x="4013944" y="3455739"/>
          <a:ext cx="6552727"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7145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IV. Marco metodológico</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latin typeface="Arial" panose="020B0604020202020204" pitchFamily="34" charset="0"/>
                <a:ea typeface="Garamond" panose="02020404030301010803" pitchFamily="18" charset="0"/>
                <a:cs typeface="Arial" panose="020B0604020202020204" pitchFamily="34" charset="0"/>
              </a:rPr>
              <a:t>Procesamiento de datos</a:t>
            </a:r>
          </a:p>
          <a:p>
            <a:pPr algn="just"/>
            <a:r>
              <a:rPr lang="es-MX" sz="1800" dirty="0">
                <a:solidFill>
                  <a:schemeClr val="tx1"/>
                </a:solidFill>
                <a:latin typeface="Arial" panose="020B0604020202020204" pitchFamily="34" charset="0"/>
                <a:cs typeface="Arial" panose="020B0604020202020204" pitchFamily="34" charset="0"/>
              </a:rPr>
              <a:t>	</a:t>
            </a:r>
          </a:p>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effectLst/>
                <a:latin typeface="Arial" panose="020B0604020202020204" pitchFamily="34" charset="0"/>
                <a:ea typeface="Garamond" panose="02020404030301010803" pitchFamily="18" charset="0"/>
                <a:cs typeface="Arial" panose="020B0604020202020204" pitchFamily="34" charset="0"/>
              </a:rPr>
              <a:t>Respuestas cuantitativas:</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las respuestas obtenidas, se graficaron mediante el uso de hojas de Excel.</a:t>
            </a:r>
          </a:p>
          <a:p>
            <a:pPr algn="just"/>
            <a:endParaRPr lang="es-MX" sz="1800" dirty="0">
              <a:solidFill>
                <a:schemeClr val="tx1"/>
              </a:solidFill>
              <a:latin typeface="Arial" panose="020B0604020202020204" pitchFamily="34" charset="0"/>
              <a:ea typeface="Garamond" panose="02020404030301010803" pitchFamily="18" charset="0"/>
              <a:cs typeface="Arial" panose="020B0604020202020204" pitchFamily="34" charset="0"/>
            </a:endParaRPr>
          </a:p>
          <a:p>
            <a:pPr algn="just"/>
            <a:endPar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endParaRPr>
          </a:p>
          <a:p>
            <a:pPr algn="just"/>
            <a:endPar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endParaRPr>
          </a:p>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effectLst/>
                <a:latin typeface="Arial" panose="020B0604020202020204" pitchFamily="34" charset="0"/>
                <a:ea typeface="Garamond" panose="02020404030301010803" pitchFamily="18" charset="0"/>
                <a:cs typeface="Arial" panose="020B0604020202020204" pitchFamily="34" charset="0"/>
              </a:rPr>
              <a:t>Respuestas cualitativas: </a:t>
            </a:r>
            <a:r>
              <a:rPr lang="es-MX" sz="1800" dirty="0">
                <a:solidFill>
                  <a:schemeClr val="tx1"/>
                </a:solidFill>
                <a:latin typeface="Arial" panose="020B0604020202020204" pitchFamily="34" charset="0"/>
                <a:cs typeface="Arial" panose="020B0604020202020204" pitchFamily="34" charset="0"/>
              </a:rPr>
              <a:t>se utilizó el software IraMuTeQ para procesar y analizar información cualitativa, misma que fue proporcionada por los estudiantes participantes. Como resultados, se obtuvieron nubes de palabras y árboles de similitud. </a:t>
            </a:r>
          </a:p>
          <a:p>
            <a:pPr algn="just"/>
            <a:endParaRPr lang="es-MX" sz="1800" b="1" dirty="0">
              <a:solidFill>
                <a:schemeClr val="tx1"/>
              </a:solidFill>
              <a:latin typeface="Arial" panose="020B0604020202020204" pitchFamily="34" charset="0"/>
              <a:cs typeface="Arial" panose="020B0604020202020204" pitchFamily="34" charset="0"/>
            </a:endParaRPr>
          </a:p>
          <a:p>
            <a:pPr algn="just"/>
            <a:endPar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pic>
        <p:nvPicPr>
          <p:cNvPr id="2052" name="Picture 4" descr="Excel 2013 - Actualizar Excel 2013 a Microsoft 365">
            <a:extLst>
              <a:ext uri="{FF2B5EF4-FFF2-40B4-BE49-F238E27FC236}">
                <a16:creationId xmlns:a16="http://schemas.microsoft.com/office/drawing/2014/main" id="{01563357-8F53-1075-C4E8-EBB513F184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976" y="2807667"/>
            <a:ext cx="2016224" cy="141808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Texto&#10;&#10;Descripción generada automáticamente">
            <a:extLst>
              <a:ext uri="{FF2B5EF4-FFF2-40B4-BE49-F238E27FC236}">
                <a16:creationId xmlns:a16="http://schemas.microsoft.com/office/drawing/2014/main" id="{3C7224D2-96BA-E96A-DEBE-BBF2BF81B464}"/>
              </a:ext>
            </a:extLst>
          </p:cNvPr>
          <p:cNvPicPr>
            <a:picLocks noChangeAspect="1"/>
          </p:cNvPicPr>
          <p:nvPr/>
        </p:nvPicPr>
        <p:blipFill rotWithShape="1">
          <a:blip r:embed="rId3">
            <a:extLst>
              <a:ext uri="{28A0092B-C50C-407E-A947-70E740481C1C}">
                <a14:useLocalDpi xmlns:a14="http://schemas.microsoft.com/office/drawing/2010/main" val="0"/>
              </a:ext>
            </a:extLst>
          </a:blip>
          <a:srcRect l="35168" t="36405" r="36037" b="36697"/>
          <a:stretch/>
        </p:blipFill>
        <p:spPr bwMode="auto">
          <a:xfrm>
            <a:off x="2141736" y="5615979"/>
            <a:ext cx="2219422" cy="2037922"/>
          </a:xfrm>
          <a:prstGeom prst="rect">
            <a:avLst/>
          </a:prstGeom>
          <a:noFill/>
          <a:ln>
            <a:noFill/>
          </a:ln>
          <a:extLst>
            <a:ext uri="{53640926-AAD7-44D8-BBD7-CCE9431645EC}">
              <a14:shadowObscured xmlns:a14="http://schemas.microsoft.com/office/drawing/2010/main"/>
            </a:ext>
          </a:extLst>
        </p:spPr>
      </p:pic>
      <p:pic>
        <p:nvPicPr>
          <p:cNvPr id="11" name="Imagen 10" descr="Mapa&#10;&#10;Descripción generada automáticamente">
            <a:extLst>
              <a:ext uri="{FF2B5EF4-FFF2-40B4-BE49-F238E27FC236}">
                <a16:creationId xmlns:a16="http://schemas.microsoft.com/office/drawing/2014/main" id="{C1C39A4A-9EA6-71EF-1B07-987A776FA4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5" t="4611" r="2701" b="4076"/>
          <a:stretch/>
        </p:blipFill>
        <p:spPr bwMode="auto">
          <a:xfrm>
            <a:off x="5958160" y="5687987"/>
            <a:ext cx="2876025" cy="20875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353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28CC142-4AB8-1516-4319-DE6C9464D37B}"/>
              </a:ext>
            </a:extLst>
          </p:cNvPr>
          <p:cNvPicPr>
            <a:picLocks noChangeAspect="1"/>
          </p:cNvPicPr>
          <p:nvPr/>
        </p:nvPicPr>
        <p:blipFill>
          <a:blip r:embed="rId2"/>
          <a:stretch>
            <a:fillRect/>
          </a:stretch>
        </p:blipFill>
        <p:spPr>
          <a:xfrm>
            <a:off x="845592" y="1439515"/>
            <a:ext cx="8136904" cy="2736304"/>
          </a:xfrm>
          <a:prstGeom prst="rect">
            <a:avLst/>
          </a:prstGeom>
        </p:spPr>
      </p:pic>
      <p:pic>
        <p:nvPicPr>
          <p:cNvPr id="12" name="Imagen 11" descr="Gráfico, Gráfico en cascada&#10;&#10;Descripción generada automáticamente">
            <a:extLst>
              <a:ext uri="{FF2B5EF4-FFF2-40B4-BE49-F238E27FC236}">
                <a16:creationId xmlns:a16="http://schemas.microsoft.com/office/drawing/2014/main" id="{21E53155-C4E5-B87A-EF97-CDB8E7626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912" y="4175819"/>
            <a:ext cx="5688632" cy="3384376"/>
          </a:xfrm>
          <a:prstGeom prst="rect">
            <a:avLst/>
          </a:prstGeom>
          <a:ln>
            <a:solidFill>
              <a:schemeClr val="tx1"/>
            </a:solidFill>
          </a:ln>
        </p:spPr>
      </p:pic>
      <p:sp>
        <p:nvSpPr>
          <p:cNvPr id="5" name="CuadroTexto 4">
            <a:extLst>
              <a:ext uri="{FF2B5EF4-FFF2-40B4-BE49-F238E27FC236}">
                <a16:creationId xmlns:a16="http://schemas.microsoft.com/office/drawing/2014/main" id="{218C39BD-1780-95F9-D6EE-887BFD5F0135}"/>
              </a:ext>
            </a:extLst>
          </p:cNvPr>
          <p:cNvSpPr txBox="1"/>
          <p:nvPr/>
        </p:nvSpPr>
        <p:spPr>
          <a:xfrm>
            <a:off x="197520" y="4635645"/>
            <a:ext cx="3312368" cy="3118867"/>
          </a:xfrm>
          <a:prstGeom prst="rect">
            <a:avLst/>
          </a:prstGeom>
          <a:noFill/>
        </p:spPr>
        <p:txBody>
          <a:bodyPr wrap="square" rtlCol="0">
            <a:spAutoFit/>
          </a:bodyPr>
          <a:lstStyle/>
          <a:p>
            <a:pPr algn="just"/>
            <a:r>
              <a:rPr lang="es-MX" sz="1800" dirty="0">
                <a:latin typeface="Arial" panose="020B0604020202020204" pitchFamily="34" charset="0"/>
                <a:ea typeface="Garamond" panose="02020404030301010803" pitchFamily="18" charset="0"/>
                <a:cs typeface="Arial" panose="020B0604020202020204" pitchFamily="34" charset="0"/>
              </a:rPr>
              <a:t>S</a:t>
            </a:r>
            <a:r>
              <a:rPr lang="es-MX" sz="1800" dirty="0">
                <a:effectLst/>
                <a:latin typeface="Arial" panose="020B0604020202020204" pitchFamily="34" charset="0"/>
                <a:ea typeface="Garamond" panose="02020404030301010803" pitchFamily="18" charset="0"/>
                <a:cs typeface="Arial" panose="020B0604020202020204" pitchFamily="34" charset="0"/>
              </a:rPr>
              <a:t>e entiende como género fluido a la “persona que no se identifica con una sola identidad de género, sino que puede cambiar entre masculino y femenino u otros” (Ministerio de Sanidad, Servicios Sociales e Igualdad, 2018, p. 16).</a:t>
            </a:r>
            <a:r>
              <a:rPr lang="es-MX"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s-MX" dirty="0"/>
          </a:p>
        </p:txBody>
      </p:sp>
    </p:spTree>
    <p:extLst>
      <p:ext uri="{BB962C8B-B14F-4D97-AF65-F5344CB8AC3E}">
        <p14:creationId xmlns:p14="http://schemas.microsoft.com/office/powerpoint/2010/main" val="101465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10DE06FD-C3ED-7863-0B84-45E24ADEB244}"/>
              </a:ext>
            </a:extLst>
          </p:cNvPr>
          <p:cNvPicPr>
            <a:picLocks noChangeAspect="1"/>
          </p:cNvPicPr>
          <p:nvPr/>
        </p:nvPicPr>
        <p:blipFill>
          <a:blip r:embed="rId2"/>
          <a:stretch>
            <a:fillRect/>
          </a:stretch>
        </p:blipFill>
        <p:spPr>
          <a:xfrm>
            <a:off x="989608" y="2015579"/>
            <a:ext cx="7992888" cy="4878753"/>
          </a:xfrm>
          <a:prstGeom prst="rect">
            <a:avLst/>
          </a:prstGeom>
          <a:ln>
            <a:solidFill>
              <a:schemeClr val="tx1"/>
            </a:solidFill>
          </a:ln>
        </p:spPr>
      </p:pic>
    </p:spTree>
    <p:extLst>
      <p:ext uri="{BB962C8B-B14F-4D97-AF65-F5344CB8AC3E}">
        <p14:creationId xmlns:p14="http://schemas.microsoft.com/office/powerpoint/2010/main" val="66837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39976160-354C-DB7B-9450-EC1659D7C533}"/>
              </a:ext>
            </a:extLst>
          </p:cNvPr>
          <p:cNvPicPr>
            <a:picLocks noChangeAspect="1"/>
          </p:cNvPicPr>
          <p:nvPr/>
        </p:nvPicPr>
        <p:blipFill>
          <a:blip r:embed="rId2"/>
          <a:stretch>
            <a:fillRect/>
          </a:stretch>
        </p:blipFill>
        <p:spPr>
          <a:xfrm>
            <a:off x="1421656" y="1583531"/>
            <a:ext cx="6912768" cy="5596050"/>
          </a:xfrm>
          <a:prstGeom prst="rect">
            <a:avLst/>
          </a:prstGeom>
        </p:spPr>
      </p:pic>
    </p:spTree>
    <p:extLst>
      <p:ext uri="{BB962C8B-B14F-4D97-AF65-F5344CB8AC3E}">
        <p14:creationId xmlns:p14="http://schemas.microsoft.com/office/powerpoint/2010/main" val="258167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A886AC1-EDEB-FE9D-08DE-54E11FEC87EE}"/>
              </a:ext>
            </a:extLst>
          </p:cNvPr>
          <p:cNvPicPr>
            <a:picLocks noChangeAspect="1"/>
          </p:cNvPicPr>
          <p:nvPr/>
        </p:nvPicPr>
        <p:blipFill>
          <a:blip r:embed="rId2"/>
          <a:stretch>
            <a:fillRect/>
          </a:stretch>
        </p:blipFill>
        <p:spPr>
          <a:xfrm>
            <a:off x="1277640" y="1583531"/>
            <a:ext cx="7848872" cy="5908085"/>
          </a:xfrm>
          <a:prstGeom prst="rect">
            <a:avLst/>
          </a:prstGeom>
        </p:spPr>
      </p:pic>
      <p:pic>
        <p:nvPicPr>
          <p:cNvPr id="9" name="Imagen 8" descr="Diagrama&#10;&#10;Descripción generada automáticamente">
            <a:extLst>
              <a:ext uri="{FF2B5EF4-FFF2-40B4-BE49-F238E27FC236}">
                <a16:creationId xmlns:a16="http://schemas.microsoft.com/office/drawing/2014/main" id="{A5894EE7-1BF3-7E30-AB5D-B7034DE75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704" y="1799555"/>
            <a:ext cx="6840760" cy="5236255"/>
          </a:xfrm>
          <a:prstGeom prst="rect">
            <a:avLst/>
          </a:prstGeom>
        </p:spPr>
      </p:pic>
    </p:spTree>
    <p:extLst>
      <p:ext uri="{BB962C8B-B14F-4D97-AF65-F5344CB8AC3E}">
        <p14:creationId xmlns:p14="http://schemas.microsoft.com/office/powerpoint/2010/main" val="135346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AD06F1A-19DC-35A4-40DE-CCC1E38F6AAB}"/>
              </a:ext>
            </a:extLst>
          </p:cNvPr>
          <p:cNvPicPr>
            <a:picLocks noChangeAspect="1"/>
          </p:cNvPicPr>
          <p:nvPr/>
        </p:nvPicPr>
        <p:blipFill>
          <a:blip r:embed="rId2"/>
          <a:stretch>
            <a:fillRect/>
          </a:stretch>
        </p:blipFill>
        <p:spPr>
          <a:xfrm>
            <a:off x="629568" y="1511523"/>
            <a:ext cx="6912768" cy="5715458"/>
          </a:xfrm>
          <a:prstGeom prst="rect">
            <a:avLst/>
          </a:prstGeom>
        </p:spPr>
      </p:pic>
    </p:spTree>
    <p:extLst>
      <p:ext uri="{BB962C8B-B14F-4D97-AF65-F5344CB8AC3E}">
        <p14:creationId xmlns:p14="http://schemas.microsoft.com/office/powerpoint/2010/main" val="287961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7F9FBAC5-3413-85A5-860D-9E76E8D6A2C9}"/>
              </a:ext>
            </a:extLst>
          </p:cNvPr>
          <p:cNvPicPr>
            <a:picLocks noChangeAspect="1"/>
          </p:cNvPicPr>
          <p:nvPr/>
        </p:nvPicPr>
        <p:blipFill>
          <a:blip r:embed="rId2"/>
          <a:stretch>
            <a:fillRect/>
          </a:stretch>
        </p:blipFill>
        <p:spPr>
          <a:xfrm>
            <a:off x="845592" y="1871563"/>
            <a:ext cx="8202650" cy="4752528"/>
          </a:xfrm>
          <a:prstGeom prst="rect">
            <a:avLst/>
          </a:prstGeom>
        </p:spPr>
      </p:pic>
    </p:spTree>
    <p:extLst>
      <p:ext uri="{BB962C8B-B14F-4D97-AF65-F5344CB8AC3E}">
        <p14:creationId xmlns:p14="http://schemas.microsoft.com/office/powerpoint/2010/main" val="373566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Resumen</a:t>
            </a:r>
          </a:p>
        </p:txBody>
      </p:sp>
      <p:sp>
        <p:nvSpPr>
          <p:cNvPr id="5" name="Marcador de texto 4"/>
          <p:cNvSpPr>
            <a:spLocks noGrp="1"/>
          </p:cNvSpPr>
          <p:nvPr>
            <p:ph type="body" sz="quarter" idx="10"/>
          </p:nvPr>
        </p:nvSpPr>
        <p:spPr/>
        <p:txBody>
          <a:bodyPr>
            <a:normAutofit fontScale="77500" lnSpcReduction="20000"/>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La presente tesis denominada </a:t>
            </a:r>
            <a:r>
              <a:rPr lang="es-MX" sz="1800" b="1" i="1" dirty="0">
                <a:solidFill>
                  <a:schemeClr val="tx1"/>
                </a:solidFill>
                <a:effectLst/>
                <a:latin typeface="Arial" panose="020B0604020202020204" pitchFamily="34" charset="0"/>
                <a:ea typeface="Garamond" panose="02020404030301010803" pitchFamily="18" charset="0"/>
                <a:cs typeface="Arial" panose="020B0604020202020204" pitchFamily="34" charset="0"/>
              </a:rPr>
              <a:t>“Procesos de discriminación a la comunidad LGBTTTIQ+, en la </a:t>
            </a:r>
            <a:r>
              <a:rPr lang="es-MX" sz="1800" b="1" dirty="0">
                <a:solidFill>
                  <a:schemeClr val="tx1"/>
                </a:solidFill>
                <a:effectLst/>
                <a:latin typeface="Arial" panose="020B0604020202020204" pitchFamily="34" charset="0"/>
                <a:ea typeface="Garamond" panose="02020404030301010803" pitchFamily="18" charset="0"/>
                <a:cs typeface="Arial" panose="020B0604020202020204" pitchFamily="34" charset="0"/>
              </a:rPr>
              <a:t>Universidad Veracruzana”</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tiene como objetivo central identificar, describir y dar cuenta de las formas de discriminación que sufren los estudiantes </a:t>
            </a:r>
            <a:r>
              <a:rPr lang="es-MX" sz="1800" i="1" dirty="0">
                <a:solidFill>
                  <a:schemeClr val="tx1"/>
                </a:solidFill>
                <a:effectLst/>
                <a:latin typeface="Arial" panose="020B0604020202020204" pitchFamily="34" charset="0"/>
                <a:ea typeface="Garamond" panose="02020404030301010803" pitchFamily="18" charset="0"/>
                <a:cs typeface="Arial" panose="020B0604020202020204" pitchFamily="34" charset="0"/>
              </a:rPr>
              <a:t>LGBTTTIQ+</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i="1" dirty="0">
                <a:solidFill>
                  <a:schemeClr val="tx1"/>
                </a:solidFill>
                <a:effectLst/>
                <a:latin typeface="Arial" panose="020B0604020202020204" pitchFamily="34" charset="0"/>
                <a:ea typeface="Garamond" panose="02020404030301010803" pitchFamily="18" charset="0"/>
                <a:cs typeface="Arial" panose="020B0604020202020204" pitchFamily="34" charset="0"/>
              </a:rPr>
              <a:t>Lesbiana, Gay, Bisexual, Transgénero, Transexual, Travesti, Intersexual y Queer</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en la Universidad Veracruzana Programa de la Facultad de Pedagogía del Sistema de Enseñanza Abierta (SEA). Generación 2017-2018.</a:t>
            </a:r>
            <a:endPar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dirty="0">
                <a:solidFill>
                  <a:schemeClr val="tx1"/>
                </a:solidFill>
                <a:latin typeface="Arial" panose="020B0604020202020204" pitchFamily="34" charset="0"/>
                <a:cs typeface="Arial" panose="020B0604020202020204" pitchFamily="34" charset="0"/>
              </a:rPr>
              <a:t>	El estudio toma como referente a la teoría de </a:t>
            </a:r>
            <a:r>
              <a:rPr lang="es-MX" sz="1800" b="1" dirty="0">
                <a:solidFill>
                  <a:schemeClr val="tx1"/>
                </a:solidFill>
                <a:latin typeface="Arial" panose="020B0604020202020204" pitchFamily="34" charset="0"/>
                <a:cs typeface="Arial" panose="020B0604020202020204" pitchFamily="34" charset="0"/>
              </a:rPr>
              <a:t>Moscovici (1996),</a:t>
            </a:r>
            <a:r>
              <a:rPr lang="es-MX" sz="1800" dirty="0">
                <a:solidFill>
                  <a:schemeClr val="tx1"/>
                </a:solidFill>
                <a:latin typeface="Arial" panose="020B0604020202020204" pitchFamily="34" charset="0"/>
                <a:cs typeface="Arial" panose="020B0604020202020204" pitchFamily="34" charset="0"/>
              </a:rPr>
              <a:t> denominada  </a:t>
            </a:r>
            <a:r>
              <a:rPr lang="es-MX" sz="1800" b="1" dirty="0">
                <a:solidFill>
                  <a:schemeClr val="tx1"/>
                </a:solidFill>
                <a:latin typeface="Arial" panose="020B0604020202020204" pitchFamily="34" charset="0"/>
                <a:cs typeface="Arial" panose="020B0604020202020204" pitchFamily="34" charset="0"/>
              </a:rPr>
              <a:t>“Psicología de las minorías activas”</a:t>
            </a:r>
            <a:r>
              <a:rPr lang="es-MX" sz="1800" dirty="0">
                <a:solidFill>
                  <a:schemeClr val="tx1"/>
                </a:solidFill>
                <a:latin typeface="Arial" panose="020B0604020202020204" pitchFamily="34" charset="0"/>
                <a:cs typeface="Arial" panose="020B0604020202020204" pitchFamily="34" charset="0"/>
              </a:rPr>
              <a:t>. La cual plantea trabajar mediante la influencia social y de esta manera generar beneficios hacia las minorías, tomando en cuenta, que cada minoría posee características y comportamientos diferentes ante la sociedad.</a:t>
            </a:r>
          </a:p>
          <a:p>
            <a:pPr algn="just"/>
            <a:r>
              <a:rPr lang="es-MX" sz="1800" dirty="0">
                <a:solidFill>
                  <a:schemeClr val="tx1"/>
                </a:solidFill>
                <a:latin typeface="Arial" panose="020B0604020202020204" pitchFamily="34" charset="0"/>
                <a:cs typeface="Arial" panose="020B0604020202020204" pitchFamily="34" charset="0"/>
              </a:rPr>
              <a:t>	La investigación desarrollada, siguió el enfoque cuantitativo, utilizando el cuestionario como ayuda de investigación, aplicándolo a solo 15 estudiantes que se identificaron como miembros de la población </a:t>
            </a:r>
            <a:r>
              <a:rPr lang="es-MX" sz="1800" i="1" dirty="0">
                <a:solidFill>
                  <a:schemeClr val="tx1"/>
                </a:solidFill>
                <a:latin typeface="Arial" panose="020B0604020202020204" pitchFamily="34" charset="0"/>
                <a:cs typeface="Arial" panose="020B0604020202020204" pitchFamily="34" charset="0"/>
              </a:rPr>
              <a:t>LGBTTTIQ+</a:t>
            </a:r>
            <a:r>
              <a:rPr lang="es-MX" sz="1800" dirty="0">
                <a:solidFill>
                  <a:schemeClr val="tx1"/>
                </a:solidFill>
                <a:latin typeface="Arial" panose="020B0604020202020204" pitchFamily="34" charset="0"/>
                <a:cs typeface="Arial" panose="020B0604020202020204" pitchFamily="34" charset="0"/>
              </a:rPr>
              <a:t>. Para procesar la información, se empleó el uso de hojas de cálculo Excel para organizar las respuestas obtenidas, de igual manera, se utilizó el software denominado </a:t>
            </a:r>
            <a:r>
              <a:rPr lang="es-MX" sz="1800" b="1" dirty="0">
                <a:solidFill>
                  <a:schemeClr val="tx1"/>
                </a:solidFill>
                <a:latin typeface="Arial" panose="020B0604020202020204" pitchFamily="34" charset="0"/>
                <a:cs typeface="Arial" panose="020B0604020202020204" pitchFamily="34" charset="0"/>
              </a:rPr>
              <a:t>IraMuTeQ</a:t>
            </a:r>
            <a:r>
              <a:rPr lang="es-MX" sz="1800" dirty="0">
                <a:solidFill>
                  <a:schemeClr val="tx1"/>
                </a:solidFill>
                <a:latin typeface="Arial" panose="020B0604020202020204" pitchFamily="34" charset="0"/>
                <a:cs typeface="Arial" panose="020B0604020202020204" pitchFamily="34" charset="0"/>
              </a:rPr>
              <a:t>, para procesar la información cualitativa, obtenida en los cuestionarios. </a:t>
            </a:r>
          </a:p>
        </p:txBody>
      </p:sp>
    </p:spTree>
    <p:extLst>
      <p:ext uri="{BB962C8B-B14F-4D97-AF65-F5344CB8AC3E}">
        <p14:creationId xmlns:p14="http://schemas.microsoft.com/office/powerpoint/2010/main" val="146039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A3EF0126-AFFB-E868-1C82-7D4BD9853C94}"/>
              </a:ext>
            </a:extLst>
          </p:cNvPr>
          <p:cNvPicPr>
            <a:picLocks noChangeAspect="1"/>
          </p:cNvPicPr>
          <p:nvPr/>
        </p:nvPicPr>
        <p:blipFill>
          <a:blip r:embed="rId2"/>
          <a:stretch>
            <a:fillRect/>
          </a:stretch>
        </p:blipFill>
        <p:spPr>
          <a:xfrm>
            <a:off x="557560" y="1871563"/>
            <a:ext cx="8891826" cy="4752528"/>
          </a:xfrm>
          <a:prstGeom prst="rect">
            <a:avLst/>
          </a:prstGeom>
        </p:spPr>
      </p:pic>
    </p:spTree>
    <p:extLst>
      <p:ext uri="{BB962C8B-B14F-4D97-AF65-F5344CB8AC3E}">
        <p14:creationId xmlns:p14="http://schemas.microsoft.com/office/powerpoint/2010/main" val="1847431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0AC5AC4-E440-4D29-AE4C-4338564867C0}"/>
              </a:ext>
            </a:extLst>
          </p:cNvPr>
          <p:cNvPicPr>
            <a:picLocks noChangeAspect="1"/>
          </p:cNvPicPr>
          <p:nvPr/>
        </p:nvPicPr>
        <p:blipFill>
          <a:blip r:embed="rId2"/>
          <a:stretch>
            <a:fillRect/>
          </a:stretch>
        </p:blipFill>
        <p:spPr>
          <a:xfrm>
            <a:off x="629568" y="1799555"/>
            <a:ext cx="8932114" cy="4824536"/>
          </a:xfrm>
          <a:prstGeom prst="rect">
            <a:avLst/>
          </a:prstGeom>
        </p:spPr>
      </p:pic>
    </p:spTree>
    <p:extLst>
      <p:ext uri="{BB962C8B-B14F-4D97-AF65-F5344CB8AC3E}">
        <p14:creationId xmlns:p14="http://schemas.microsoft.com/office/powerpoint/2010/main" val="568707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CF485F8-3306-09FC-602A-1F7D5B77CFAC}"/>
              </a:ext>
            </a:extLst>
          </p:cNvPr>
          <p:cNvPicPr>
            <a:picLocks noChangeAspect="1"/>
          </p:cNvPicPr>
          <p:nvPr/>
        </p:nvPicPr>
        <p:blipFill>
          <a:blip r:embed="rId2"/>
          <a:stretch>
            <a:fillRect/>
          </a:stretch>
        </p:blipFill>
        <p:spPr>
          <a:xfrm>
            <a:off x="485552" y="1439515"/>
            <a:ext cx="9145016" cy="6170388"/>
          </a:xfrm>
          <a:prstGeom prst="rect">
            <a:avLst/>
          </a:prstGeom>
        </p:spPr>
      </p:pic>
    </p:spTree>
    <p:extLst>
      <p:ext uri="{BB962C8B-B14F-4D97-AF65-F5344CB8AC3E}">
        <p14:creationId xmlns:p14="http://schemas.microsoft.com/office/powerpoint/2010/main" val="52578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A9E4DD7-11CB-FF0C-59E7-94F37561C577}"/>
              </a:ext>
            </a:extLst>
          </p:cNvPr>
          <p:cNvPicPr>
            <a:picLocks noChangeAspect="1"/>
          </p:cNvPicPr>
          <p:nvPr/>
        </p:nvPicPr>
        <p:blipFill>
          <a:blip r:embed="rId2"/>
          <a:stretch>
            <a:fillRect/>
          </a:stretch>
        </p:blipFill>
        <p:spPr>
          <a:xfrm>
            <a:off x="557560" y="1799555"/>
            <a:ext cx="9067674" cy="4896544"/>
          </a:xfrm>
          <a:prstGeom prst="rect">
            <a:avLst/>
          </a:prstGeom>
        </p:spPr>
      </p:pic>
    </p:spTree>
    <p:extLst>
      <p:ext uri="{BB962C8B-B14F-4D97-AF65-F5344CB8AC3E}">
        <p14:creationId xmlns:p14="http://schemas.microsoft.com/office/powerpoint/2010/main" val="212820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1D91ADC-82FF-BDCC-2D83-722561085B2D}"/>
              </a:ext>
            </a:extLst>
          </p:cNvPr>
          <p:cNvPicPr>
            <a:picLocks noChangeAspect="1"/>
          </p:cNvPicPr>
          <p:nvPr/>
        </p:nvPicPr>
        <p:blipFill>
          <a:blip r:embed="rId2"/>
          <a:stretch>
            <a:fillRect/>
          </a:stretch>
        </p:blipFill>
        <p:spPr>
          <a:xfrm>
            <a:off x="629567" y="1655539"/>
            <a:ext cx="8960643" cy="5472608"/>
          </a:xfrm>
          <a:prstGeom prst="rect">
            <a:avLst/>
          </a:prstGeom>
        </p:spPr>
      </p:pic>
    </p:spTree>
    <p:extLst>
      <p:ext uri="{BB962C8B-B14F-4D97-AF65-F5344CB8AC3E}">
        <p14:creationId xmlns:p14="http://schemas.microsoft.com/office/powerpoint/2010/main" val="656594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E48A8FE7-496C-63B6-BDBD-46E2AC7560C9}"/>
              </a:ext>
            </a:extLst>
          </p:cNvPr>
          <p:cNvPicPr>
            <a:picLocks noChangeAspect="1"/>
          </p:cNvPicPr>
          <p:nvPr/>
        </p:nvPicPr>
        <p:blipFill>
          <a:blip r:embed="rId2"/>
          <a:stretch>
            <a:fillRect/>
          </a:stretch>
        </p:blipFill>
        <p:spPr>
          <a:xfrm>
            <a:off x="845592" y="1727547"/>
            <a:ext cx="7704856" cy="5666162"/>
          </a:xfrm>
          <a:prstGeom prst="rect">
            <a:avLst/>
          </a:prstGeom>
        </p:spPr>
      </p:pic>
    </p:spTree>
    <p:extLst>
      <p:ext uri="{BB962C8B-B14F-4D97-AF65-F5344CB8AC3E}">
        <p14:creationId xmlns:p14="http://schemas.microsoft.com/office/powerpoint/2010/main" val="37584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9813671-9BE7-901D-0B91-2F8909B1E810}"/>
              </a:ext>
            </a:extLst>
          </p:cNvPr>
          <p:cNvPicPr>
            <a:picLocks noChangeAspect="1"/>
          </p:cNvPicPr>
          <p:nvPr/>
        </p:nvPicPr>
        <p:blipFill>
          <a:blip r:embed="rId2"/>
          <a:stretch>
            <a:fillRect/>
          </a:stretch>
        </p:blipFill>
        <p:spPr>
          <a:xfrm>
            <a:off x="629568" y="1727547"/>
            <a:ext cx="8833504" cy="5472608"/>
          </a:xfrm>
          <a:prstGeom prst="rect">
            <a:avLst/>
          </a:prstGeom>
        </p:spPr>
      </p:pic>
    </p:spTree>
    <p:extLst>
      <p:ext uri="{BB962C8B-B14F-4D97-AF65-F5344CB8AC3E}">
        <p14:creationId xmlns:p14="http://schemas.microsoft.com/office/powerpoint/2010/main" val="156530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B8738D6-6891-73B0-E6ED-BB97881CE280}"/>
              </a:ext>
            </a:extLst>
          </p:cNvPr>
          <p:cNvPicPr>
            <a:picLocks noChangeAspect="1"/>
          </p:cNvPicPr>
          <p:nvPr/>
        </p:nvPicPr>
        <p:blipFill>
          <a:blip r:embed="rId2"/>
          <a:stretch>
            <a:fillRect/>
          </a:stretch>
        </p:blipFill>
        <p:spPr>
          <a:xfrm>
            <a:off x="557560" y="1511522"/>
            <a:ext cx="8784976" cy="6225551"/>
          </a:xfrm>
          <a:prstGeom prst="rect">
            <a:avLst/>
          </a:prstGeom>
        </p:spPr>
      </p:pic>
    </p:spTree>
    <p:extLst>
      <p:ext uri="{BB962C8B-B14F-4D97-AF65-F5344CB8AC3E}">
        <p14:creationId xmlns:p14="http://schemas.microsoft.com/office/powerpoint/2010/main" val="415712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A2C9DC0-DF21-E093-0A3A-FE28C1EADC3A}"/>
              </a:ext>
            </a:extLst>
          </p:cNvPr>
          <p:cNvPicPr>
            <a:picLocks noChangeAspect="1"/>
          </p:cNvPicPr>
          <p:nvPr/>
        </p:nvPicPr>
        <p:blipFill>
          <a:blip r:embed="rId2"/>
          <a:stretch>
            <a:fillRect/>
          </a:stretch>
        </p:blipFill>
        <p:spPr>
          <a:xfrm>
            <a:off x="557560" y="1439515"/>
            <a:ext cx="8987578" cy="5976664"/>
          </a:xfrm>
          <a:prstGeom prst="rect">
            <a:avLst/>
          </a:prstGeom>
        </p:spPr>
      </p:pic>
    </p:spTree>
    <p:extLst>
      <p:ext uri="{BB962C8B-B14F-4D97-AF65-F5344CB8AC3E}">
        <p14:creationId xmlns:p14="http://schemas.microsoft.com/office/powerpoint/2010/main" val="146691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BD8CC29-7E2A-B6EF-C908-20745CEFE14F}"/>
              </a:ext>
            </a:extLst>
          </p:cNvPr>
          <p:cNvPicPr>
            <a:picLocks noChangeAspect="1"/>
          </p:cNvPicPr>
          <p:nvPr/>
        </p:nvPicPr>
        <p:blipFill>
          <a:blip r:embed="rId2"/>
          <a:stretch>
            <a:fillRect/>
          </a:stretch>
        </p:blipFill>
        <p:spPr>
          <a:xfrm>
            <a:off x="557560" y="1727547"/>
            <a:ext cx="9030555" cy="5472608"/>
          </a:xfrm>
          <a:prstGeom prst="rect">
            <a:avLst/>
          </a:prstGeom>
        </p:spPr>
      </p:pic>
    </p:spTree>
    <p:extLst>
      <p:ext uri="{BB962C8B-B14F-4D97-AF65-F5344CB8AC3E}">
        <p14:creationId xmlns:p14="http://schemas.microsoft.com/office/powerpoint/2010/main" val="389835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85552" y="1007467"/>
            <a:ext cx="9039702" cy="517475"/>
          </a:xfrm>
        </p:spPr>
        <p:txBody>
          <a:bodyPr/>
          <a:lstStyle/>
          <a:p>
            <a:r>
              <a:rPr lang="es-MX" dirty="0"/>
              <a:t>Capítulos</a:t>
            </a:r>
          </a:p>
        </p:txBody>
      </p:sp>
      <p:graphicFrame>
        <p:nvGraphicFramePr>
          <p:cNvPr id="6" name="Diagrama 5">
            <a:extLst>
              <a:ext uri="{FF2B5EF4-FFF2-40B4-BE49-F238E27FC236}">
                <a16:creationId xmlns:a16="http://schemas.microsoft.com/office/drawing/2014/main" id="{EAA567E8-1F64-FE41-53B5-5696872C30C6}"/>
              </a:ext>
            </a:extLst>
          </p:cNvPr>
          <p:cNvGraphicFramePr/>
          <p:nvPr>
            <p:extLst>
              <p:ext uri="{D42A27DB-BD31-4B8C-83A1-F6EECF244321}">
                <p14:modId xmlns:p14="http://schemas.microsoft.com/office/powerpoint/2010/main" val="2731053184"/>
              </p:ext>
            </p:extLst>
          </p:nvPr>
        </p:nvGraphicFramePr>
        <p:xfrm>
          <a:off x="1205632" y="1583531"/>
          <a:ext cx="842493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433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C0C8140F-46AC-DCB7-9EE0-35450209FF66}"/>
              </a:ext>
            </a:extLst>
          </p:cNvPr>
          <p:cNvPicPr>
            <a:picLocks noChangeAspect="1"/>
          </p:cNvPicPr>
          <p:nvPr/>
        </p:nvPicPr>
        <p:blipFill>
          <a:blip r:embed="rId2"/>
          <a:stretch>
            <a:fillRect/>
          </a:stretch>
        </p:blipFill>
        <p:spPr>
          <a:xfrm>
            <a:off x="701576" y="1655538"/>
            <a:ext cx="8280920" cy="5486294"/>
          </a:xfrm>
          <a:prstGeom prst="rect">
            <a:avLst/>
          </a:prstGeom>
        </p:spPr>
      </p:pic>
    </p:spTree>
    <p:extLst>
      <p:ext uri="{BB962C8B-B14F-4D97-AF65-F5344CB8AC3E}">
        <p14:creationId xmlns:p14="http://schemas.microsoft.com/office/powerpoint/2010/main" val="329857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4C7FDE4-2C6F-1F9F-760F-433C6F9D4695}"/>
              </a:ext>
            </a:extLst>
          </p:cNvPr>
          <p:cNvPicPr>
            <a:picLocks noChangeAspect="1"/>
          </p:cNvPicPr>
          <p:nvPr/>
        </p:nvPicPr>
        <p:blipFill>
          <a:blip r:embed="rId2"/>
          <a:stretch>
            <a:fillRect/>
          </a:stretch>
        </p:blipFill>
        <p:spPr>
          <a:xfrm>
            <a:off x="1205632" y="1655539"/>
            <a:ext cx="7200800" cy="5584562"/>
          </a:xfrm>
          <a:prstGeom prst="rect">
            <a:avLst/>
          </a:prstGeom>
        </p:spPr>
      </p:pic>
    </p:spTree>
    <p:extLst>
      <p:ext uri="{BB962C8B-B14F-4D97-AF65-F5344CB8AC3E}">
        <p14:creationId xmlns:p14="http://schemas.microsoft.com/office/powerpoint/2010/main" val="1593324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9349299-20CB-4C11-F823-D73CA9FB32A2}"/>
              </a:ext>
            </a:extLst>
          </p:cNvPr>
          <p:cNvSpPr txBox="1"/>
          <p:nvPr/>
        </p:nvSpPr>
        <p:spPr>
          <a:xfrm>
            <a:off x="773584" y="1511523"/>
            <a:ext cx="8424936" cy="6668557"/>
          </a:xfrm>
          <a:prstGeom prst="rect">
            <a:avLst/>
          </a:prstGeom>
          <a:noFill/>
        </p:spPr>
        <p:txBody>
          <a:bodyPr wrap="square" rtlCol="0">
            <a:spAutoFit/>
          </a:bodyPr>
          <a:lstStyle/>
          <a:p>
            <a:pPr algn="just">
              <a:lnSpc>
                <a:spcPct val="150000"/>
              </a:lnSpc>
              <a:spcAft>
                <a:spcPts val="1000"/>
              </a:spcAft>
            </a:pPr>
            <a:r>
              <a:rPr lang="es-MX" sz="1800" dirty="0">
                <a:latin typeface="Arial" panose="020B0604020202020204" pitchFamily="34" charset="0"/>
                <a:ea typeface="Garamond" panose="02020404030301010803" pitchFamily="18" charset="0"/>
                <a:cs typeface="Arial" panose="020B0604020202020204" pitchFamily="34" charset="0"/>
              </a:rPr>
              <a:t>C</a:t>
            </a:r>
            <a:r>
              <a:rPr lang="es-MX" sz="1800" dirty="0">
                <a:effectLst/>
                <a:latin typeface="Arial" panose="020B0604020202020204" pitchFamily="34" charset="0"/>
                <a:ea typeface="Garamond" panose="02020404030301010803" pitchFamily="18" charset="0"/>
                <a:cs typeface="Arial" panose="020B0604020202020204" pitchFamily="34" charset="0"/>
              </a:rPr>
              <a:t>omo se puede apreciar, los estudiantes señalan que, para eliminar la estagnación hacia la comunidad </a:t>
            </a:r>
            <a:r>
              <a:rPr lang="es-MX" sz="1800" i="1" dirty="0">
                <a:effectLst/>
                <a:latin typeface="Arial" panose="020B0604020202020204" pitchFamily="34" charset="0"/>
                <a:ea typeface="Garamond" panose="02020404030301010803" pitchFamily="18" charset="0"/>
                <a:cs typeface="Arial" panose="020B0604020202020204" pitchFamily="34" charset="0"/>
              </a:rPr>
              <a:t>LGBTTTIQ+</a:t>
            </a:r>
            <a:r>
              <a:rPr lang="es-MX" sz="1800" dirty="0">
                <a:effectLst/>
                <a:latin typeface="Arial" panose="020B0604020202020204" pitchFamily="34" charset="0"/>
                <a:ea typeface="Garamond" panose="02020404030301010803" pitchFamily="18" charset="0"/>
                <a:cs typeface="Arial" panose="020B0604020202020204" pitchFamily="34" charset="0"/>
              </a:rPr>
              <a:t>, se requiere hacer lo siguiente: </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s-MX" sz="1800" i="1" dirty="0">
                <a:effectLst/>
                <a:latin typeface="Arial" panose="020B0604020202020204" pitchFamily="34" charset="0"/>
                <a:ea typeface="Garamond" panose="02020404030301010803" pitchFamily="18" charset="0"/>
                <a:cs typeface="Arial" panose="020B0604020202020204" pitchFamily="34" charset="0"/>
              </a:rPr>
              <a:t>Inclusión</a:t>
            </a:r>
            <a:r>
              <a:rPr lang="es-MX" sz="1800" dirty="0">
                <a:effectLst/>
                <a:latin typeface="Arial" panose="020B0604020202020204" pitchFamily="34" charset="0"/>
                <a:ea typeface="Garamond" panose="02020404030301010803" pitchFamily="18" charset="0"/>
                <a:cs typeface="Arial" panose="020B0604020202020204" pitchFamily="34" charset="0"/>
              </a:rPr>
              <a:t> a estudiantes </a:t>
            </a:r>
            <a:r>
              <a:rPr lang="es-MX" sz="1800" i="1" dirty="0">
                <a:effectLst/>
                <a:latin typeface="Arial" panose="020B0604020202020204" pitchFamily="34" charset="0"/>
                <a:ea typeface="Garamond" panose="02020404030301010803" pitchFamily="18" charset="0"/>
                <a:cs typeface="Arial" panose="020B0604020202020204" pitchFamily="34" charset="0"/>
              </a:rPr>
              <a:t>LGBTTTIQ</a:t>
            </a:r>
            <a:r>
              <a:rPr lang="es-MX" sz="1800" dirty="0">
                <a:effectLst/>
                <a:latin typeface="Arial" panose="020B0604020202020204" pitchFamily="34" charset="0"/>
                <a:ea typeface="Garamond" panose="02020404030301010803" pitchFamily="18" charset="0"/>
                <a:cs typeface="Arial" panose="020B0604020202020204" pitchFamily="34" charset="0"/>
              </a:rPr>
              <a:t>, dentro y fuera de la Universidad Veracruzana</a:t>
            </a:r>
            <a:r>
              <a:rPr lang="es-MX" sz="1800" i="1" dirty="0">
                <a:effectLst/>
                <a:latin typeface="Arial" panose="020B0604020202020204" pitchFamily="34" charset="0"/>
                <a:ea typeface="Garamond" panose="02020404030301010803" pitchFamily="18" charset="0"/>
                <a:cs typeface="Arial" panose="020B0604020202020204" pitchFamily="34" charset="0"/>
              </a:rPr>
              <a:t>.</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s-MX" sz="1800" dirty="0">
                <a:effectLst/>
                <a:latin typeface="Arial" panose="020B0604020202020204" pitchFamily="34" charset="0"/>
                <a:ea typeface="Garamond" panose="02020404030301010803" pitchFamily="18" charset="0"/>
                <a:cs typeface="Arial" panose="020B0604020202020204" pitchFamily="34" charset="0"/>
              </a:rPr>
              <a:t>Crear </a:t>
            </a:r>
            <a:r>
              <a:rPr lang="es-MX" sz="1800" i="1" dirty="0">
                <a:effectLst/>
                <a:latin typeface="Arial" panose="020B0604020202020204" pitchFamily="34" charset="0"/>
                <a:ea typeface="Garamond" panose="02020404030301010803" pitchFamily="18" charset="0"/>
                <a:cs typeface="Arial" panose="020B0604020202020204" pitchFamily="34" charset="0"/>
              </a:rPr>
              <a:t>experiencias educativas</a:t>
            </a:r>
            <a:r>
              <a:rPr lang="es-MX" sz="1800" dirty="0">
                <a:effectLst/>
                <a:latin typeface="Arial" panose="020B0604020202020204" pitchFamily="34" charset="0"/>
                <a:ea typeface="Garamond" panose="02020404030301010803" pitchFamily="18" charset="0"/>
                <a:cs typeface="Arial" panose="020B0604020202020204" pitchFamily="34" charset="0"/>
              </a:rPr>
              <a:t> que se especialicen en reproducir la importancia de no discriminación. Con la finalidad de generar un aprendizaje integral para toda la comunidad.</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s-MX" sz="1800" dirty="0">
                <a:effectLst/>
                <a:latin typeface="Arial" panose="020B0604020202020204" pitchFamily="34" charset="0"/>
                <a:ea typeface="Garamond" panose="02020404030301010803" pitchFamily="18" charset="0"/>
                <a:cs typeface="Arial" panose="020B0604020202020204" pitchFamily="34" charset="0"/>
              </a:rPr>
              <a:t>Fomentar la creación de </a:t>
            </a:r>
            <a:r>
              <a:rPr lang="es-MX" sz="1800" i="1" dirty="0">
                <a:effectLst/>
                <a:latin typeface="Arial" panose="020B0604020202020204" pitchFamily="34" charset="0"/>
                <a:ea typeface="Garamond" panose="02020404030301010803" pitchFamily="18" charset="0"/>
                <a:cs typeface="Arial" panose="020B0604020202020204" pitchFamily="34" charset="0"/>
              </a:rPr>
              <a:t>Foros</a:t>
            </a:r>
            <a:r>
              <a:rPr lang="es-MX" sz="1800" dirty="0">
                <a:effectLst/>
                <a:latin typeface="Arial" panose="020B0604020202020204" pitchFamily="34" charset="0"/>
                <a:ea typeface="Garamond" panose="02020404030301010803" pitchFamily="18" charset="0"/>
                <a:cs typeface="Arial" panose="020B0604020202020204" pitchFamily="34" charset="0"/>
              </a:rPr>
              <a:t> en la facultad. Para que lo(a)s estudiantes tengan la oportunidad de expresar su opinión y escuchar los diferentes puntos de vista de las demás personas.</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es-MX" sz="1800" dirty="0">
                <a:effectLst/>
                <a:latin typeface="Arial" panose="020B0604020202020204" pitchFamily="34" charset="0"/>
                <a:ea typeface="Garamond" panose="02020404030301010803" pitchFamily="18" charset="0"/>
                <a:cs typeface="Arial" panose="020B0604020202020204" pitchFamily="34" charset="0"/>
              </a:rPr>
              <a:t>Incluir experiencias educativas que promuevan la no discriminación en los espacios educativos, así como incluirlas curriculum del pedagogo. Ampliando la maya curricular y expandiendo el perfil de egreso de los estudiantes.</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634101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9349299-20CB-4C11-F823-D73CA9FB32A2}"/>
              </a:ext>
            </a:extLst>
          </p:cNvPr>
          <p:cNvSpPr txBox="1"/>
          <p:nvPr/>
        </p:nvSpPr>
        <p:spPr>
          <a:xfrm>
            <a:off x="773584" y="1583531"/>
            <a:ext cx="8424936" cy="5940088"/>
          </a:xfrm>
          <a:prstGeom prst="rect">
            <a:avLst/>
          </a:prstGeom>
          <a:noFill/>
        </p:spPr>
        <p:txBody>
          <a:bodyPr wrap="square" rtlCol="0">
            <a:spAutoFit/>
          </a:bodyPr>
          <a:lstStyle/>
          <a:p>
            <a:pPr algn="just"/>
            <a:r>
              <a:rPr lang="es-MX" sz="2000" b="1" dirty="0">
                <a:solidFill>
                  <a:srgbClr val="000000"/>
                </a:solidFill>
                <a:latin typeface="Arial" panose="020B0604020202020204" pitchFamily="34" charset="0"/>
                <a:ea typeface="Arial" panose="020B0604020202020204" pitchFamily="34" charset="0"/>
                <a:cs typeface="Arial" panose="020B0604020202020204" pitchFamily="34" charset="0"/>
              </a:rPr>
              <a:t>Conclusiones</a:t>
            </a:r>
          </a:p>
          <a:p>
            <a:pPr marL="285750" indent="-285750" algn="just">
              <a:buFont typeface="Arial" panose="020B0604020202020204" pitchFamily="34" charset="0"/>
              <a:buChar char="•"/>
            </a:pPr>
            <a:endParaRPr lang="es-MX" sz="18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dirty="0">
                <a:solidFill>
                  <a:srgbClr val="000000"/>
                </a:solidFill>
                <a:latin typeface="Arial" panose="020B0604020202020204" pitchFamily="34" charset="0"/>
                <a:ea typeface="Arial" panose="020B0604020202020204" pitchFamily="34" charset="0"/>
                <a:cs typeface="Arial" panose="020B0604020202020204" pitchFamily="34" charset="0"/>
              </a:rPr>
              <a:t>E</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l 38% de los encuestados indicó haber sido discriminado en los “</a:t>
            </a:r>
            <a:r>
              <a:rPr lang="es-MX"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salones de clase</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pero también se identificó que, mismos estudiantes son discriminados “</a:t>
            </a:r>
            <a:r>
              <a:rPr lang="es-MX"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afuera de la UV</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con el 33% de la población.</a:t>
            </a:r>
          </a:p>
          <a:p>
            <a:pPr algn="just"/>
            <a:endPar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800" dirty="0">
                <a:solidFill>
                  <a:srgbClr val="000000"/>
                </a:solidFill>
                <a:latin typeface="Arial" panose="020B0604020202020204" pitchFamily="34" charset="0"/>
                <a:cs typeface="Arial" panose="020B0604020202020204" pitchFamily="34" charset="0"/>
              </a:rPr>
              <a:t>La personas que más discr</a:t>
            </a:r>
            <a:r>
              <a:rPr lang="es-MX" sz="1800" dirty="0">
                <a:latin typeface="Arial" panose="020B0604020202020204" pitchFamily="34" charset="0"/>
                <a:cs typeface="Arial" panose="020B0604020202020204" pitchFamily="34" charset="0"/>
              </a:rPr>
              <a:t>imina, son los mismos </a:t>
            </a:r>
            <a:r>
              <a:rPr lang="es-MX" sz="1800" b="1" dirty="0">
                <a:latin typeface="Arial" panose="020B0604020202020204" pitchFamily="34" charset="0"/>
                <a:cs typeface="Arial" panose="020B0604020202020204" pitchFamily="34" charset="0"/>
              </a:rPr>
              <a:t>compañeros </a:t>
            </a:r>
            <a:r>
              <a:rPr lang="es-MX" sz="1800" b="1" dirty="0">
                <a:solidFill>
                  <a:srgbClr val="000000"/>
                </a:solidFill>
                <a:latin typeface="Arial" panose="020B0604020202020204" pitchFamily="34" charset="0"/>
                <a:cs typeface="Arial" panose="020B0604020202020204" pitchFamily="34" charset="0"/>
              </a:rPr>
              <a:t>de clase. </a:t>
            </a:r>
            <a:r>
              <a:rPr lang="es-MX" sz="1800" dirty="0">
                <a:solidFill>
                  <a:srgbClr val="000000"/>
                </a:solidFill>
                <a:latin typeface="Arial" panose="020B0604020202020204" pitchFamily="34" charset="0"/>
                <a:cs typeface="Arial" panose="020B0604020202020204" pitchFamily="34" charset="0"/>
              </a:rPr>
              <a:t>Lo alarmante de los resultados es que, también los “</a:t>
            </a:r>
            <a:r>
              <a:rPr lang="es-MX" sz="1800" b="1" dirty="0">
                <a:solidFill>
                  <a:srgbClr val="000000"/>
                </a:solidFill>
                <a:latin typeface="Arial" panose="020B0604020202020204" pitchFamily="34" charset="0"/>
                <a:cs typeface="Arial" panose="020B0604020202020204" pitchFamily="34" charset="0"/>
              </a:rPr>
              <a:t>académicos</a:t>
            </a:r>
            <a:r>
              <a:rPr lang="es-MX" sz="1800" dirty="0">
                <a:solidFill>
                  <a:srgbClr val="000000"/>
                </a:solidFill>
                <a:latin typeface="Arial" panose="020B0604020202020204" pitchFamily="34" charset="0"/>
                <a:cs typeface="Arial" panose="020B0604020202020204" pitchFamily="34" charset="0"/>
              </a:rPr>
              <a:t>” se unen a estas prácticas discriminatorias, el 21% de los estudiantes encuestados lo indicó.</a:t>
            </a:r>
          </a:p>
          <a:p>
            <a:pPr marL="285750" indent="-285750" algn="just">
              <a:buFont typeface="Arial" panose="020B0604020202020204" pitchFamily="34" charset="0"/>
              <a:buChar char="•"/>
            </a:pPr>
            <a:endParaRPr lang="es-MX" sz="1800" dirty="0">
              <a:solidFill>
                <a:srgbClr val="000000"/>
              </a:solidFill>
              <a:latin typeface="Arial" panose="020B060402020202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r>
              <a:rPr lang="es-MX" sz="1800" b="1" dirty="0">
                <a:solidFill>
                  <a:srgbClr val="000000"/>
                </a:solidFill>
                <a:latin typeface="Arial" panose="020B0604020202020204" pitchFamily="34" charset="0"/>
                <a:cs typeface="Arial" panose="020B0604020202020204" pitchFamily="34" charset="0"/>
              </a:rPr>
              <a:t>Procesos discriminatorios “Compañeros”: </a:t>
            </a:r>
            <a:r>
              <a:rPr lang="es-MX" sz="1800" dirty="0">
                <a:solidFill>
                  <a:srgbClr val="000000"/>
                </a:solidFill>
                <a:latin typeface="Arial" panose="020B0604020202020204" pitchFamily="34" charset="0"/>
                <a:cs typeface="Arial" panose="020B0604020202020204" pitchFamily="34" charset="0"/>
              </a:rPr>
              <a:t>hablan a sus espaldas, reciben ofensas o burlas, son excluidos de los grupos de estudio, no les dirigen la palabra. </a:t>
            </a:r>
          </a:p>
          <a:p>
            <a:pPr marL="342900" lvl="0" indent="-342900" algn="just">
              <a:spcAft>
                <a:spcPts val="800"/>
              </a:spcAft>
              <a:buFont typeface="Symbol" panose="05050102010706020507" pitchFamily="18" charset="2"/>
              <a:buChar char=""/>
            </a:pPr>
            <a:r>
              <a:rPr lang="es-MX" sz="1800" b="1" dirty="0">
                <a:solidFill>
                  <a:srgbClr val="000000"/>
                </a:solidFill>
                <a:latin typeface="Arial" panose="020B0604020202020204" pitchFamily="34" charset="0"/>
                <a:cs typeface="Arial" panose="020B0604020202020204" pitchFamily="34" charset="0"/>
              </a:rPr>
              <a:t>Procesos discriminatorios “Profesores”: </a:t>
            </a:r>
            <a:r>
              <a:rPr lang="es-MX" sz="1800" dirty="0">
                <a:solidFill>
                  <a:srgbClr val="000000"/>
                </a:solidFill>
                <a:latin typeface="Arial" panose="020B0604020202020204" pitchFamily="34" charset="0"/>
                <a:cs typeface="Arial" panose="020B0604020202020204" pitchFamily="34" charset="0"/>
              </a:rPr>
              <a:t>me bajan calificación, negar el apoyo y atención cuando la solicito, me ignoran. </a:t>
            </a:r>
          </a:p>
          <a:p>
            <a:pPr marL="342900" lvl="0" indent="-342900" algn="just">
              <a:spcAft>
                <a:spcPts val="800"/>
              </a:spcAft>
              <a:buFont typeface="Symbol" panose="05050102010706020507" pitchFamily="18" charset="2"/>
              <a:buChar char=""/>
            </a:pPr>
            <a:r>
              <a:rPr lang="es-MX" sz="1800" dirty="0">
                <a:solidFill>
                  <a:srgbClr val="000000"/>
                </a:solidFill>
                <a:latin typeface="Arial" panose="020B0604020202020204" pitchFamily="34" charset="0"/>
                <a:cs typeface="Arial" panose="020B0604020202020204" pitchFamily="34" charset="0"/>
              </a:rPr>
              <a:t>Los principales motivos que se identificaron fueron: “Por mi orientación sexual”, “por mi personalidad” y “por ser parte de la población LGBTTTIQ+”.</a:t>
            </a:r>
          </a:p>
          <a:p>
            <a:pPr marL="285750" indent="-285750" algn="just">
              <a:buFont typeface="Arial" panose="020B0604020202020204" pitchFamily="34" charset="0"/>
              <a:buChar char="•"/>
            </a:pPr>
            <a:endParaRPr lang="es-MX" sz="18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457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9349299-20CB-4C11-F823-D73CA9FB32A2}"/>
              </a:ext>
            </a:extLst>
          </p:cNvPr>
          <p:cNvSpPr txBox="1"/>
          <p:nvPr/>
        </p:nvSpPr>
        <p:spPr>
          <a:xfrm>
            <a:off x="773584" y="1511523"/>
            <a:ext cx="8424936" cy="7114768"/>
          </a:xfrm>
          <a:prstGeom prst="rect">
            <a:avLst/>
          </a:prstGeom>
          <a:noFill/>
        </p:spPr>
        <p:txBody>
          <a:bodyPr wrap="square" rtlCol="0">
            <a:spAutoFit/>
          </a:bodyPr>
          <a:lstStyle/>
          <a:p>
            <a:pPr marL="342900" indent="-342900" algn="just">
              <a:buFont typeface="+mj-lt"/>
              <a:buAutoNum type="arabicPeriod"/>
            </a:pPr>
            <a:r>
              <a:rPr lang="es-MX" sz="1800" dirty="0">
                <a:solidFill>
                  <a:srgbClr val="000000"/>
                </a:solidFill>
                <a:latin typeface="Arial" panose="020B0604020202020204" pitchFamily="34" charset="0"/>
                <a:ea typeface="Arial" panose="020B0604020202020204" pitchFamily="34" charset="0"/>
                <a:cs typeface="Arial" panose="020B0604020202020204" pitchFamily="34" charset="0"/>
              </a:rPr>
              <a:t>L</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os estudiantes al momento de ser discriminados recurren a un “</a:t>
            </a:r>
            <a:r>
              <a:rPr lang="es-MX" sz="1800" b="1" i="1" dirty="0">
                <a:solidFill>
                  <a:srgbClr val="000000"/>
                </a:solidFill>
                <a:effectLst/>
                <a:latin typeface="Arial" panose="020B0604020202020204" pitchFamily="34" charset="0"/>
                <a:ea typeface="Arial" panose="020B0604020202020204" pitchFamily="34" charset="0"/>
                <a:cs typeface="Arial" panose="020B0604020202020204" pitchFamily="34" charset="0"/>
              </a:rPr>
              <a:t>amigo</a:t>
            </a:r>
            <a:r>
              <a:rPr lang="es-MX" sz="1800" i="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porque el amigo se convierte en el orientador personal, otorgándole atención, apoyo moral, apoyo emocional durante su trayecto escolar en la Universidad, incluso, porque es la persona que más se apega a ello(a)s.</a:t>
            </a:r>
            <a:endParaRPr lang="es-MX" sz="1800" dirty="0">
              <a:solidFill>
                <a:srgbClr val="000000"/>
              </a:solidFill>
              <a:latin typeface="Arial" panose="020B0604020202020204" pitchFamily="34" charset="0"/>
              <a:cs typeface="Arial" panose="020B0604020202020204" pitchFamily="34" charset="0"/>
            </a:endParaRPr>
          </a:p>
          <a:p>
            <a:pPr marL="342900" indent="-342900" algn="just">
              <a:spcAft>
                <a:spcPts val="800"/>
              </a:spcAft>
              <a:buFont typeface="+mj-lt"/>
              <a:buAutoNum type="arabicPeriod"/>
            </a:pPr>
            <a:r>
              <a:rPr lang="es-MX" sz="1800" dirty="0">
                <a:solidFill>
                  <a:srgbClr val="000000"/>
                </a:solidFill>
                <a:latin typeface="Arial" panose="020B0604020202020204" pitchFamily="34" charset="0"/>
                <a:cs typeface="Arial" panose="020B0604020202020204" pitchFamily="34" charset="0"/>
              </a:rPr>
              <a:t>Un punto importante encontrado fue, que los estudiantes encuestados no piden ayuda a “</a:t>
            </a:r>
            <a:r>
              <a:rPr lang="es-MX" sz="1800" b="1" i="1" dirty="0">
                <a:latin typeface="Arial" panose="020B0604020202020204" pitchFamily="34" charset="0"/>
                <a:cs typeface="Arial" panose="020B0604020202020204" pitchFamily="34" charset="0"/>
              </a:rPr>
              <a:t>nadie</a:t>
            </a:r>
            <a:r>
              <a:rPr lang="es-MX" sz="1800" dirty="0">
                <a:solidFill>
                  <a:srgbClr val="000000"/>
                </a:solidFill>
                <a:latin typeface="Arial" panose="020B0604020202020204" pitchFamily="34" charset="0"/>
                <a:cs typeface="Arial" panose="020B0604020202020204" pitchFamily="34" charset="0"/>
              </a:rPr>
              <a:t>”, esto se debe a la falta de confianza que existe entre estudiantes, administrativos y autoridades, teniendo miedo a no ser atendidos de la mejor manera.</a:t>
            </a:r>
          </a:p>
          <a:p>
            <a:pPr marL="342900" indent="-342900" algn="just">
              <a:spcAft>
                <a:spcPts val="800"/>
              </a:spcAft>
              <a:buFont typeface="+mj-lt"/>
              <a:buAutoNum type="arabicPeriod"/>
            </a:pPr>
            <a:r>
              <a:rPr lang="es-MX" sz="1800" dirty="0">
                <a:solidFill>
                  <a:srgbClr val="000000"/>
                </a:solidFill>
                <a:latin typeface="Arial" panose="020B0604020202020204" pitchFamily="34" charset="0"/>
                <a:cs typeface="Arial" panose="020B0604020202020204" pitchFamily="34" charset="0"/>
              </a:rPr>
              <a:t>Se debe tener algún motivo para silenciar la discriminación o no contárselo a alguien, ese motivo es “miedo”, miedo de que sus compañeros de clase, alumnos de otras facultades les hagan daño.</a:t>
            </a:r>
          </a:p>
          <a:p>
            <a:pPr marL="342900" indent="-342900" algn="just">
              <a:spcAft>
                <a:spcPts val="800"/>
              </a:spcAft>
              <a:buFont typeface="+mj-lt"/>
              <a:buAutoNum type="arabicPeriod"/>
            </a:pPr>
            <a:r>
              <a:rPr lang="es-MX" sz="1800" dirty="0">
                <a:solidFill>
                  <a:srgbClr val="000000"/>
                </a:solidFill>
                <a:latin typeface="Arial" panose="020B0604020202020204" pitchFamily="34" charset="0"/>
                <a:cs typeface="Arial" panose="020B0604020202020204" pitchFamily="34" charset="0"/>
              </a:rPr>
              <a:t>Finalmente, dimos cuenta que la Teoría de las minorías de Serge Moscovici, nos permitió conocer un grupo peculiar que integra a nuestra sociedad y de la que históricamente ha sido discriminada en múltiples formas y expresiones; nos acercamos a conocer a estudiantes universitarios de los que vale la pena reconocer sus cualidades humanas, pues de ellos tenemos mucho que aprender, si es que deseamos transformar nuestras formas de pensar y actuar  en reconocimiento de los Derechos Humanos y hacia una cultura de la paz.</a:t>
            </a:r>
          </a:p>
          <a:p>
            <a:pPr marL="342900" indent="-342900" algn="just">
              <a:spcAft>
                <a:spcPts val="800"/>
              </a:spcAft>
              <a:buFont typeface="+mj-lt"/>
              <a:buAutoNum type="arabicPeriod"/>
            </a:pPr>
            <a:endParaRPr lang="es-MX" sz="1800" dirty="0">
              <a:solidFill>
                <a:srgbClr val="000000"/>
              </a:solidFill>
              <a:latin typeface="Arial" panose="020B0604020202020204" pitchFamily="34" charset="0"/>
              <a:cs typeface="Arial" panose="020B0604020202020204" pitchFamily="34" charset="0"/>
            </a:endParaRPr>
          </a:p>
          <a:p>
            <a:pPr lvl="0" algn="just">
              <a:lnSpc>
                <a:spcPct val="150000"/>
              </a:lnSpc>
              <a:spcAft>
                <a:spcPts val="800"/>
              </a:spcAft>
            </a:pPr>
            <a:endParaRPr lang="es-MX" sz="18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374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V. Presentación y análisis de los resultados</a:t>
            </a:r>
          </a:p>
        </p:txBody>
      </p:sp>
      <p:sp>
        <p:nvSpPr>
          <p:cNvPr id="7" name="Marcador de contenido 5">
            <a:extLst>
              <a:ext uri="{FF2B5EF4-FFF2-40B4-BE49-F238E27FC236}">
                <a16:creationId xmlns:a16="http://schemas.microsoft.com/office/drawing/2014/main" id="{2CC1082A-D246-5C7D-C0F4-3A8AB7427963}"/>
              </a:ext>
            </a:extLst>
          </p:cNvPr>
          <p:cNvSpPr txBox="1">
            <a:spLocks/>
          </p:cNvSpPr>
          <p:nvPr/>
        </p:nvSpPr>
        <p:spPr>
          <a:xfrm>
            <a:off x="557560" y="1439515"/>
            <a:ext cx="8784976" cy="6120680"/>
          </a:xfrm>
          <a:prstGeom prst="rect">
            <a:avLst/>
          </a:prstGeom>
        </p:spPr>
        <p:txBody>
          <a:bodyPr vert="horz" lIns="91440" tIns="45720" rIns="91440" bIns="45720" rtlCol="0">
            <a:normAutofit/>
          </a:bodyPr>
          <a:lstStyle>
            <a:lvl1pPr marL="0" indent="0" algn="l" defTabSz="450799" rtl="0" eaLnBrk="1" latinLnBrk="0" hangingPunct="1">
              <a:lnSpc>
                <a:spcPts val="2800"/>
              </a:lnSpc>
              <a:spcBef>
                <a:spcPct val="20000"/>
              </a:spcBef>
              <a:buFont typeface="Arial" panose="020B0604020202020204" pitchFamily="34" charset="0"/>
              <a:buNone/>
              <a:defRPr lang="es-ES" sz="2400" kern="1200" dirty="0" smtClean="0">
                <a:solidFill>
                  <a:schemeClr val="tx1">
                    <a:lumMod val="50000"/>
                    <a:lumOff val="50000"/>
                  </a:schemeClr>
                </a:solidFill>
                <a:latin typeface="Gill Sans MT" panose="020B0502020104020203" pitchFamily="34" charset="0"/>
                <a:ea typeface="+mn-ea"/>
                <a:cs typeface="+mn-cs"/>
              </a:defRPr>
            </a:lvl1pPr>
            <a:lvl2pPr marL="366274" indent="-140875" algn="l" defTabSz="450799" rtl="0" eaLnBrk="1" latinLnBrk="0" hangingPunct="1">
              <a:spcBef>
                <a:spcPct val="20000"/>
              </a:spcBef>
              <a:buFont typeface="Arial" panose="020B0604020202020204" pitchFamily="34" charset="0"/>
              <a:buChar char="–"/>
              <a:defRPr sz="1380" kern="1200">
                <a:solidFill>
                  <a:schemeClr val="tx1"/>
                </a:solidFill>
                <a:latin typeface="+mn-lt"/>
                <a:ea typeface="+mn-ea"/>
                <a:cs typeface="+mn-cs"/>
              </a:defRPr>
            </a:lvl2pPr>
            <a:lvl3pPr marL="563499" indent="-112700" algn="l" defTabSz="450799" rtl="0" eaLnBrk="1" latinLnBrk="0" hangingPunct="1">
              <a:spcBef>
                <a:spcPct val="20000"/>
              </a:spcBef>
              <a:buFont typeface="Arial" panose="020B0604020202020204" pitchFamily="34" charset="0"/>
              <a:buChar char="•"/>
              <a:defRPr sz="1183" kern="1200">
                <a:solidFill>
                  <a:schemeClr val="tx1"/>
                </a:solidFill>
                <a:latin typeface="+mn-lt"/>
                <a:ea typeface="+mn-ea"/>
                <a:cs typeface="+mn-cs"/>
              </a:defRPr>
            </a:lvl3pPr>
            <a:lvl4pPr marL="788899"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4pPr>
            <a:lvl5pPr marL="10142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5pPr>
            <a:lvl6pPr marL="1239698"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6pPr>
            <a:lvl7pPr marL="14650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7pPr>
            <a:lvl8pPr marL="16904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8pPr>
            <a:lvl9pPr marL="1915897" indent="-112700" algn="l" defTabSz="450799" rtl="0" eaLnBrk="1" latinLnBrk="0" hangingPunct="1">
              <a:spcBef>
                <a:spcPct val="20000"/>
              </a:spcBef>
              <a:buFont typeface="Arial" panose="020B0604020202020204" pitchFamily="34" charset="0"/>
              <a:buChar char="•"/>
              <a:defRPr sz="986" kern="1200">
                <a:solidFill>
                  <a:schemeClr val="tx1"/>
                </a:solidFill>
                <a:latin typeface="+mn-lt"/>
                <a:ea typeface="+mn-ea"/>
                <a:cs typeface="+mn-cs"/>
              </a:defRPr>
            </a:lvl9pPr>
          </a:lstStyle>
          <a:p>
            <a:pPr algn="just"/>
            <a:r>
              <a:rPr lang="es-MX" sz="1800" dirty="0">
                <a:solidFill>
                  <a:schemeClr val="tx1"/>
                </a:solidFill>
                <a:latin typeface="Arial" panose="020B0604020202020204" pitchFamily="34" charset="0"/>
                <a:ea typeface="Garamond" panose="02020404030301010803" pitchFamily="18"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9349299-20CB-4C11-F823-D73CA9FB32A2}"/>
              </a:ext>
            </a:extLst>
          </p:cNvPr>
          <p:cNvSpPr txBox="1"/>
          <p:nvPr/>
        </p:nvSpPr>
        <p:spPr>
          <a:xfrm>
            <a:off x="773584" y="1511523"/>
            <a:ext cx="8424936" cy="6488956"/>
          </a:xfrm>
          <a:prstGeom prst="rect">
            <a:avLst/>
          </a:prstGeom>
          <a:noFill/>
        </p:spPr>
        <p:txBody>
          <a:bodyPr wrap="square" rtlCol="0">
            <a:spAutoFit/>
          </a:bodyPr>
          <a:lstStyle/>
          <a:p>
            <a:pPr algn="just">
              <a:spcAft>
                <a:spcPts val="800"/>
              </a:spcAft>
            </a:pPr>
            <a:r>
              <a:rPr lang="es-MX" sz="1800" b="1" dirty="0">
                <a:solidFill>
                  <a:srgbClr val="000000"/>
                </a:solidFill>
                <a:latin typeface="Arial" panose="020B0604020202020204" pitchFamily="34" charset="0"/>
                <a:cs typeface="Arial" panose="020B0604020202020204" pitchFamily="34" charset="0"/>
              </a:rPr>
              <a:t>Propuesta</a:t>
            </a:r>
          </a:p>
          <a:p>
            <a:pPr algn="just">
              <a:spcAft>
                <a:spcPts val="800"/>
              </a:spcAft>
            </a:pPr>
            <a:r>
              <a:rPr lang="es-MX" sz="1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Como resultado de los hallazgos encontrados, se genera la presente propuesta para atender, contribuir y erradicar la discriminación hacia estudiantes </a:t>
            </a:r>
            <a:r>
              <a:rPr lang="es-MX" sz="1800" i="1" dirty="0">
                <a:solidFill>
                  <a:srgbClr val="000000"/>
                </a:solidFill>
                <a:effectLst/>
                <a:latin typeface="Arial" panose="020B0604020202020204" pitchFamily="34" charset="0"/>
                <a:ea typeface="Arial" panose="020B0604020202020204" pitchFamily="34" charset="0"/>
                <a:cs typeface="Arial" panose="020B0604020202020204" pitchFamily="34" charset="0"/>
              </a:rPr>
              <a:t>LGBTTTIQ</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s-MX" sz="1800" dirty="0">
              <a:effectLst/>
              <a:latin typeface="Arial" panose="020B0604020202020204" pitchFamily="34" charset="0"/>
              <a:ea typeface="Times New Roman" panose="02020603050405020304" pitchFamily="18" charset="0"/>
              <a:cs typeface="Arial" panose="020B0604020202020204" pitchFamily="34" charset="0"/>
            </a:endParaRPr>
          </a:p>
          <a:p>
            <a:pPr marL="400050" indent="-400050" algn="just">
              <a:spcAft>
                <a:spcPts val="800"/>
              </a:spcAft>
              <a:buFont typeface="+mj-lt"/>
              <a:buAutoNum type="romanUcPeriod"/>
            </a:pPr>
            <a:r>
              <a:rPr lang="es-MX" sz="1800" dirty="0">
                <a:solidFill>
                  <a:srgbClr val="000000"/>
                </a:solidFill>
                <a:latin typeface="Arial" panose="020B0604020202020204" pitchFamily="34" charset="0"/>
                <a:cs typeface="Arial" panose="020B0604020202020204" pitchFamily="34" charset="0"/>
              </a:rPr>
              <a:t>Impulsar la Realización de foros educativos, enfocados con erradicar la discriminación en la Facultad de Pedagogía, con la finalidad de sensibilizar a estudiantes, docentes y personal administrativo.</a:t>
            </a:r>
          </a:p>
          <a:p>
            <a:pPr marL="400050" indent="-400050" algn="just">
              <a:spcAft>
                <a:spcPts val="800"/>
              </a:spcAft>
              <a:buFont typeface="+mj-lt"/>
              <a:buAutoNum type="romanUcPeriod"/>
            </a:pPr>
            <a:r>
              <a:rPr lang="es-MX" sz="1800" dirty="0">
                <a:solidFill>
                  <a:srgbClr val="000000"/>
                </a:solidFill>
                <a:latin typeface="Arial" panose="020B0604020202020204" pitchFamily="34" charset="0"/>
                <a:cs typeface="Arial" panose="020B0604020202020204" pitchFamily="34" charset="0"/>
              </a:rPr>
              <a:t>Realizar una intervención curricular, incluyendo Experiencias Educativas enfocadas en la “No discriminación LGBTTTIQ+”.</a:t>
            </a:r>
          </a:p>
          <a:p>
            <a:pPr marL="400050" indent="-400050" algn="just">
              <a:spcAft>
                <a:spcPts val="800"/>
              </a:spcAft>
              <a:buFont typeface="+mj-lt"/>
              <a:buAutoNum type="romanUcPeriod"/>
            </a:pPr>
            <a:r>
              <a:rPr lang="es-MX" sz="1800" dirty="0">
                <a:solidFill>
                  <a:srgbClr val="000000"/>
                </a:solidFill>
                <a:latin typeface="Arial" panose="020B0604020202020204" pitchFamily="34" charset="0"/>
                <a:cs typeface="Arial" panose="020B0604020202020204" pitchFamily="34" charset="0"/>
              </a:rPr>
              <a:t>Propicie la tolerancia, sensibilizar, así como el respeto y empatía hacia la diversidad sexual. </a:t>
            </a:r>
          </a:p>
          <a:p>
            <a:pPr algn="just">
              <a:spcAft>
                <a:spcPts val="800"/>
              </a:spcAft>
            </a:pPr>
            <a:r>
              <a:rPr lang="es-MX" sz="1800" dirty="0">
                <a:solidFill>
                  <a:srgbClr val="000000"/>
                </a:solidFill>
                <a:latin typeface="Arial" panose="020B0604020202020204" pitchFamily="34" charset="0"/>
                <a:cs typeface="Arial" panose="020B0604020202020204" pitchFamily="34" charset="0"/>
              </a:rPr>
              <a:t>La responsabilidad y creación de espacios educativos inclusivos y no discriminatorios, libres de violencia es de nosotros como futuros Propagadores de la Pedagogía, familias de los estudiantes, del gobierno y toda la sociedad que se encuentra en nuestro alrededor. </a:t>
            </a:r>
            <a:r>
              <a:rPr lang="es-MX"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Invito a que más estudiantes se sumen a participar, generar y crear investigaciones que fortalezcan a nuestra Universidad Veracruzana, Facultad de Pedagogía y Población </a:t>
            </a:r>
            <a:r>
              <a:rPr lang="es-MX" sz="1800" i="1" dirty="0">
                <a:solidFill>
                  <a:srgbClr val="000000"/>
                </a:solidFill>
                <a:effectLst/>
                <a:latin typeface="Arial" panose="020B0604020202020204" pitchFamily="34" charset="0"/>
                <a:ea typeface="Arial" panose="020B0604020202020204" pitchFamily="34" charset="0"/>
                <a:cs typeface="Arial" panose="020B0604020202020204" pitchFamily="34" charset="0"/>
              </a:rPr>
              <a:t>LGBTTTIQ+. </a:t>
            </a:r>
            <a:endParaRPr lang="es-MX" sz="1800" dirty="0">
              <a:solidFill>
                <a:srgbClr val="000000"/>
              </a:solidFill>
              <a:latin typeface="Arial" panose="020B0604020202020204" pitchFamily="34" charset="0"/>
              <a:cs typeface="Arial" panose="020B0604020202020204" pitchFamily="34" charset="0"/>
            </a:endParaRPr>
          </a:p>
          <a:p>
            <a:pPr lvl="0" algn="just">
              <a:lnSpc>
                <a:spcPct val="150000"/>
              </a:lnSpc>
              <a:spcAft>
                <a:spcPts val="800"/>
              </a:spcAft>
            </a:pPr>
            <a:endParaRPr lang="es-MX" sz="18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946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85552" y="6192043"/>
            <a:ext cx="8928992" cy="517475"/>
          </a:xfrm>
        </p:spPr>
        <p:txBody>
          <a:bodyPr/>
          <a:lstStyle/>
          <a:p>
            <a:r>
              <a:rPr lang="es-MX" dirty="0"/>
              <a:t>¡Muchas gracias!</a:t>
            </a:r>
          </a:p>
        </p:txBody>
      </p:sp>
      <p:sp>
        <p:nvSpPr>
          <p:cNvPr id="7" name="Marcador de texto 6"/>
          <p:cNvSpPr>
            <a:spLocks noGrp="1"/>
          </p:cNvSpPr>
          <p:nvPr>
            <p:ph type="body" sz="quarter" idx="14"/>
          </p:nvPr>
        </p:nvSpPr>
        <p:spPr/>
        <p:txBody>
          <a:bodyPr/>
          <a:lstStyle/>
          <a:p>
            <a:r>
              <a:rPr lang="es-MX" dirty="0"/>
              <a:t>Rubén Hernández Duran</a:t>
            </a:r>
          </a:p>
        </p:txBody>
      </p:sp>
      <p:pic>
        <p:nvPicPr>
          <p:cNvPr id="3076" name="Picture 4" descr="Logotipos – Facultad de Nutrición">
            <a:extLst>
              <a:ext uri="{FF2B5EF4-FFF2-40B4-BE49-F238E27FC236}">
                <a16:creationId xmlns:a16="http://schemas.microsoft.com/office/drawing/2014/main" id="{DA79BF82-3984-4003-4052-98BFEB7D0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768" y="1079475"/>
            <a:ext cx="47625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orra de cumpleaños con confeti y explosión de serpentina. | Vector Gratis">
            <a:extLst>
              <a:ext uri="{FF2B5EF4-FFF2-40B4-BE49-F238E27FC236}">
                <a16:creationId xmlns:a16="http://schemas.microsoft.com/office/drawing/2014/main" id="{C56E1E14-CC84-88EE-BA57-98611B7DA0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28381"/>
            <a:ext cx="2357760" cy="23577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orra de cumpleaños con confeti y explosión de serpentina. | Vector Gratis">
            <a:extLst>
              <a:ext uri="{FF2B5EF4-FFF2-40B4-BE49-F238E27FC236}">
                <a16:creationId xmlns:a16="http://schemas.microsoft.com/office/drawing/2014/main" id="{FB9D384F-44BA-9201-AB0A-240C5DAF50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42336" y="4823891"/>
            <a:ext cx="2357760" cy="235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8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sz="quarter" idx="14"/>
          </p:nvPr>
        </p:nvSpPr>
        <p:spPr>
          <a:xfrm>
            <a:off x="486346" y="1583531"/>
            <a:ext cx="9072214" cy="5688632"/>
          </a:xfrm>
        </p:spPr>
        <p:txBody>
          <a:bodyPr>
            <a:normAutofit fontScale="85000" lnSpcReduction="10000"/>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Cabe destacar que la Universidad cuenta con Experiencias Educativas del Área de Formación de Elección Libre (AFEL), para estudiantes de diferentes áreas puedan cursarlas y afinen sus conocimientos adquiridos de acuerdo con su área, y que a lo largo de la malla curricular, existen experiencias educativas que fomentan la empatía, aceptación y el desarrollo humano como factor principal. </a:t>
            </a:r>
          </a:p>
          <a:p>
            <a:pPr algn="just"/>
            <a:r>
              <a:rPr lang="es-MX" sz="1800" dirty="0">
                <a:solidFill>
                  <a:schemeClr val="tx1"/>
                </a:solidFill>
                <a:latin typeface="Arial" panose="020B0604020202020204" pitchFamily="34" charset="0"/>
                <a:cs typeface="Arial" panose="020B0604020202020204" pitchFamily="34" charset="0"/>
              </a:rPr>
              <a:t>	La construcción de las identidades femeninas y masculinas”, elaborada en el 2003, es como de esta manera los estudiantes elaboraran proyectos de investigación con enfoques de género, propiciando la formación integral de los estudiantes y por lo tanto, coadyuvar a que los estudiantes profesionistas logren obtener un análisis más profundo de los fenómenos sociales actuales, como lo son la discriminación a grupos vulnerables llamados, grupos minoritarios.</a:t>
            </a:r>
          </a:p>
          <a:p>
            <a:pPr algn="just"/>
            <a:r>
              <a:rPr lang="es-MX" sz="1800" dirty="0">
                <a:solidFill>
                  <a:schemeClr val="tx1"/>
                </a:solidFill>
                <a:latin typeface="Arial" panose="020B0604020202020204" pitchFamily="34" charset="0"/>
                <a:cs typeface="Arial" panose="020B0604020202020204" pitchFamily="34" charset="0"/>
              </a:rPr>
              <a:t>	Por lo tanto, se busca indagar y conocer más sobre los procesos de discriminación que sufren y experimentan los estudiantes por pertenecer a  la población LGBTTTIQ+.  Mismo estudio, ayudará a realizar una propuesta de mejora e incorporar la educación inclusiva y no discriminación como una experiencia educativa de gran escala dentro de la Educación Superior UV, así como generar concientización a estudiantes y maestros sobre la gran importancia e impacto social. </a:t>
            </a:r>
          </a:p>
          <a:p>
            <a:pPr algn="just"/>
            <a:endParaRPr lang="es-MX" sz="1800" dirty="0">
              <a:solidFill>
                <a:schemeClr val="tx1"/>
              </a:solidFill>
              <a:latin typeface="Arial" panose="020B0604020202020204" pitchFamily="34" charset="0"/>
              <a:cs typeface="Arial" panose="020B0604020202020204" pitchFamily="34" charset="0"/>
            </a:endParaRPr>
          </a:p>
        </p:txBody>
      </p:sp>
      <p:sp>
        <p:nvSpPr>
          <p:cNvPr id="11" name="Marcador de texto 10"/>
          <p:cNvSpPr>
            <a:spLocks noGrp="1"/>
          </p:cNvSpPr>
          <p:nvPr>
            <p:ph type="body" sz="quarter" idx="17"/>
          </p:nvPr>
        </p:nvSpPr>
        <p:spPr>
          <a:xfrm>
            <a:off x="557560" y="863451"/>
            <a:ext cx="8846913" cy="835712"/>
          </a:xfrm>
        </p:spPr>
        <p:txBody>
          <a:bodyPr/>
          <a:lstStyle/>
          <a:p>
            <a:r>
              <a:rPr lang="es-MX" dirty="0"/>
              <a:t>Capítulo I. Planteamiento del problema</a:t>
            </a:r>
          </a:p>
        </p:txBody>
      </p:sp>
    </p:spTree>
    <p:extLst>
      <p:ext uri="{BB962C8B-B14F-4D97-AF65-F5344CB8AC3E}">
        <p14:creationId xmlns:p14="http://schemas.microsoft.com/office/powerpoint/2010/main" val="345255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629568" y="1871563"/>
            <a:ext cx="8784976" cy="4825330"/>
          </a:xfrm>
        </p:spPr>
        <p:txBody>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Es importante resaltar que la formulación de un objetivo de estudio es fundamental a la hora de realizar investigación, debido a que es ahí donde se encuentran “los puntos de referencia que guiarán el trabajo investigativo, y fijarán los alcances de la investigación” (Souza &amp; </a:t>
            </a:r>
            <a:r>
              <a:rPr lang="es-MX" sz="1800" dirty="0" err="1">
                <a:solidFill>
                  <a:schemeClr val="tx1"/>
                </a:solidFill>
                <a:effectLst/>
                <a:latin typeface="Arial" panose="020B0604020202020204" pitchFamily="34" charset="0"/>
                <a:ea typeface="Garamond" panose="02020404030301010803" pitchFamily="18" charset="0"/>
                <a:cs typeface="Arial" panose="020B0604020202020204" pitchFamily="34" charset="0"/>
              </a:rPr>
              <a:t>Otrocki</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2013, p.1).</a:t>
            </a:r>
          </a:p>
          <a:p>
            <a:pPr algn="just"/>
            <a:endParaRPr lang="es-MX" sz="1800" dirty="0">
              <a:solidFill>
                <a:schemeClr val="tx1"/>
              </a:solidFill>
              <a:latin typeface="Arial" panose="020B0604020202020204" pitchFamily="34" charset="0"/>
              <a:cs typeface="Arial" panose="020B0604020202020204" pitchFamily="34" charset="0"/>
            </a:endParaRPr>
          </a:p>
          <a:p>
            <a:pPr algn="just"/>
            <a:r>
              <a:rPr lang="es-MX" sz="1800" i="1" dirty="0">
                <a:solidFill>
                  <a:schemeClr val="tx1"/>
                </a:solidFill>
                <a:latin typeface="Arial" panose="020B0604020202020204" pitchFamily="34" charset="0"/>
                <a:cs typeface="Arial" panose="020B0604020202020204" pitchFamily="34" charset="0"/>
              </a:rPr>
              <a:t>¿Cuáles son los procesos de discriminación que vive la población LGBTTTIQ+, en la Universidad Veracruzana, Facultad de Pedagogía Sistema de Enseñanza Abierta (SEA)?</a:t>
            </a:r>
          </a:p>
          <a:p>
            <a:pPr>
              <a:lnSpc>
                <a:spcPct val="115000"/>
              </a:lnSpc>
              <a:spcBef>
                <a:spcPts val="800"/>
              </a:spcBef>
              <a:spcAft>
                <a:spcPts val="600"/>
              </a:spcAft>
            </a:pPr>
            <a:r>
              <a:rPr lang="es-MX" sz="1800" b="1" dirty="0">
                <a:solidFill>
                  <a:schemeClr val="tx1"/>
                </a:solidFill>
                <a:latin typeface="Arial" panose="020B0604020202020204" pitchFamily="34" charset="0"/>
                <a:cs typeface="Arial" panose="020B0604020202020204" pitchFamily="34" charset="0"/>
              </a:rPr>
              <a:t>Objeto de estudio</a:t>
            </a:r>
          </a:p>
          <a:p>
            <a:pPr marR="180340" indent="449580" algn="just">
              <a:lnSpc>
                <a:spcPct val="150000"/>
              </a:lnSpc>
              <a:spcAft>
                <a:spcPts val="1000"/>
              </a:spcAft>
            </a:pPr>
            <a:r>
              <a:rPr lang="es-MX" sz="1800" i="1" dirty="0">
                <a:solidFill>
                  <a:schemeClr val="tx1"/>
                </a:solidFill>
                <a:latin typeface="Arial" panose="020B0604020202020204" pitchFamily="34" charset="0"/>
                <a:cs typeface="Arial" panose="020B0604020202020204" pitchFamily="34" charset="0"/>
              </a:rPr>
              <a:t>Los Procesos de discriminación que vive la población LGBTTTIQ+, en la Universidad Veracruzana</a:t>
            </a:r>
            <a:r>
              <a:rPr lang="es-MX" sz="1800" dirty="0">
                <a:solidFill>
                  <a:schemeClr val="tx1"/>
                </a:solidFill>
                <a:latin typeface="Arial" panose="020B0604020202020204" pitchFamily="34" charset="0"/>
                <a:cs typeface="Arial" panose="020B0604020202020204" pitchFamily="34" charset="0"/>
              </a:rPr>
              <a:t>.</a:t>
            </a:r>
          </a:p>
          <a:p>
            <a:pPr algn="just"/>
            <a:endParaRPr lang="es-MX" sz="1800" dirty="0">
              <a:solidFill>
                <a:schemeClr val="tx1"/>
              </a:solidFill>
              <a:latin typeface="Arial" panose="020B0604020202020204" pitchFamily="34"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sp>
        <p:nvSpPr>
          <p:cNvPr id="7" name="Marcador de texto 6"/>
          <p:cNvSpPr>
            <a:spLocks noGrp="1"/>
          </p:cNvSpPr>
          <p:nvPr>
            <p:ph type="body" sz="quarter" idx="11"/>
          </p:nvPr>
        </p:nvSpPr>
        <p:spPr>
          <a:xfrm>
            <a:off x="485552" y="1007467"/>
            <a:ext cx="7058025" cy="504056"/>
          </a:xfrm>
        </p:spPr>
        <p:txBody>
          <a:bodyPr/>
          <a:lstStyle/>
          <a:p>
            <a:r>
              <a:rPr lang="es-MX" dirty="0"/>
              <a:t>Pregunta de investigación </a:t>
            </a:r>
          </a:p>
        </p:txBody>
      </p:sp>
      <p:pic>
        <p:nvPicPr>
          <p:cNvPr id="3" name="Imagen 2" descr="Icono&#10;&#10;Descripción generada automáticamente">
            <a:extLst>
              <a:ext uri="{FF2B5EF4-FFF2-40B4-BE49-F238E27FC236}">
                <a16:creationId xmlns:a16="http://schemas.microsoft.com/office/drawing/2014/main" id="{BA1E844B-EC72-3A91-4DB6-E59CD0BAEFD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99" r="29034" b="13264"/>
          <a:stretch/>
        </p:blipFill>
        <p:spPr>
          <a:xfrm>
            <a:off x="5958160" y="719435"/>
            <a:ext cx="4050142" cy="6624736"/>
          </a:xfrm>
          <a:prstGeom prst="rect">
            <a:avLst/>
          </a:prstGeom>
        </p:spPr>
      </p:pic>
    </p:spTree>
    <p:extLst>
      <p:ext uri="{BB962C8B-B14F-4D97-AF65-F5344CB8AC3E}">
        <p14:creationId xmlns:p14="http://schemas.microsoft.com/office/powerpoint/2010/main" val="323440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629568" y="1655539"/>
            <a:ext cx="8784976" cy="5544616"/>
          </a:xfrm>
        </p:spPr>
        <p:txBody>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latin typeface="Arial" panose="020B0604020202020204" pitchFamily="34" charset="0"/>
                <a:cs typeface="Arial" panose="020B0604020202020204" pitchFamily="34" charset="0"/>
              </a:rPr>
              <a:t>Objeto general</a:t>
            </a:r>
          </a:p>
          <a:p>
            <a:pPr marR="180340" indent="449580" algn="just">
              <a:lnSpc>
                <a:spcPct val="150000"/>
              </a:lnSpc>
              <a:spcAft>
                <a:spcPts val="1000"/>
              </a:spcAft>
            </a:pPr>
            <a:r>
              <a:rPr lang="es-MX" sz="1800" i="1" dirty="0">
                <a:solidFill>
                  <a:schemeClr val="tx1"/>
                </a:solidFill>
                <a:effectLst/>
                <a:latin typeface="Arial" panose="020B0604020202020204" pitchFamily="34" charset="0"/>
                <a:ea typeface="Garamond" panose="02020404030301010803" pitchFamily="18" charset="0"/>
                <a:cs typeface="Arial" panose="020B0604020202020204" pitchFamily="34" charset="0"/>
              </a:rPr>
              <a:t>Conocer los procesos de discriminación que vive la comunidad LGBTTTIQ+, en la Universidad Veracruzana, en el Programa educativo de la Facultad de Pedagogía del Sistema de Enseñanza Abierta (SEA). Generación 2017-2018.</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180340" indent="449580" algn="just">
              <a:lnSpc>
                <a:spcPct val="150000"/>
              </a:lnSpc>
              <a:spcAft>
                <a:spcPts val="1000"/>
              </a:spcAft>
            </a:pPr>
            <a:r>
              <a:rPr lang="es-MX" sz="1800" b="1" dirty="0">
                <a:solidFill>
                  <a:schemeClr val="tx1"/>
                </a:solidFill>
                <a:latin typeface="Arial" panose="020B0604020202020204" pitchFamily="34" charset="0"/>
                <a:cs typeface="Arial" panose="020B0604020202020204" pitchFamily="34" charset="0"/>
              </a:rPr>
              <a:t>Objetos específicos </a:t>
            </a:r>
          </a:p>
          <a:p>
            <a:pPr marL="342900" marR="180340" lvl="0" indent="-342900" algn="just">
              <a:lnSpc>
                <a:spcPct val="150000"/>
              </a:lnSpc>
              <a:buFont typeface="+mj-lt"/>
              <a:buAutoNum type="arabicPeriod"/>
            </a:pPr>
            <a:r>
              <a:rPr lang="es-MX" sz="1800" i="1" dirty="0">
                <a:solidFill>
                  <a:schemeClr val="tx1"/>
                </a:solidFill>
                <a:latin typeface="Arial" panose="020B0604020202020204" pitchFamily="34" charset="0"/>
                <a:cs typeface="Arial" panose="020B0604020202020204" pitchFamily="34" charset="0"/>
              </a:rPr>
              <a:t>Identificar si existe discriminación a estudiantes que pertenecen a la población LGBTTTIQ+ dentro de la Facultad de Pedagogía del Sistema de Enseñanza Abierta (SEA). Generación 2017-2018. </a:t>
            </a:r>
          </a:p>
          <a:p>
            <a:pPr marL="342900" marR="180340" lvl="0" indent="-342900" algn="just">
              <a:lnSpc>
                <a:spcPct val="150000"/>
              </a:lnSpc>
              <a:buFont typeface="+mj-lt"/>
              <a:buAutoNum type="arabicPeriod"/>
            </a:pPr>
            <a:r>
              <a:rPr lang="es-MX" sz="1800" i="1" dirty="0">
                <a:solidFill>
                  <a:schemeClr val="tx1"/>
                </a:solidFill>
                <a:latin typeface="Arial" panose="020B0604020202020204" pitchFamily="34" charset="0"/>
                <a:cs typeface="Arial" panose="020B0604020202020204" pitchFamily="34" charset="0"/>
              </a:rPr>
              <a:t>Identificar los procesos de discriminación que vive la población LGBTTTIQ+, en la Universidad Veracruzana Programa de la Facultad de Pedagogía del Sistema de Enseñanza Abierta (SEA). Generación 2017-2018. </a:t>
            </a:r>
          </a:p>
          <a:p>
            <a:pPr marR="180340" indent="449580" algn="just">
              <a:lnSpc>
                <a:spcPct val="150000"/>
              </a:lnSpc>
              <a:spcAft>
                <a:spcPts val="1000"/>
              </a:spcAft>
            </a:pPr>
            <a:endParaRPr lang="es-MX" sz="1800" i="1" dirty="0">
              <a:solidFill>
                <a:schemeClr val="tx1"/>
              </a:solidFill>
              <a:latin typeface="Arial" panose="020B0604020202020204" pitchFamily="34" charset="0"/>
              <a:cs typeface="Arial" panose="020B0604020202020204" pitchFamily="34" charset="0"/>
            </a:endParaRPr>
          </a:p>
          <a:p>
            <a:pPr algn="just"/>
            <a:endParaRPr lang="es-MX" sz="1800" dirty="0">
              <a:solidFill>
                <a:schemeClr val="tx1"/>
              </a:solidFill>
              <a:latin typeface="Arial" panose="020B0604020202020204" pitchFamily="34"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sp>
        <p:nvSpPr>
          <p:cNvPr id="7" name="Marcador de texto 6"/>
          <p:cNvSpPr>
            <a:spLocks noGrp="1"/>
          </p:cNvSpPr>
          <p:nvPr>
            <p:ph type="body" sz="quarter" idx="11"/>
          </p:nvPr>
        </p:nvSpPr>
        <p:spPr>
          <a:xfrm>
            <a:off x="485552" y="1007467"/>
            <a:ext cx="7058025" cy="504056"/>
          </a:xfrm>
        </p:spPr>
        <p:txBody>
          <a:bodyPr/>
          <a:lstStyle/>
          <a:p>
            <a:r>
              <a:rPr lang="es-MX" dirty="0"/>
              <a:t>Objetivos</a:t>
            </a:r>
          </a:p>
        </p:txBody>
      </p:sp>
      <p:pic>
        <p:nvPicPr>
          <p:cNvPr id="3" name="Imagen 2" descr="Icono&#10;&#10;Descripción generada automáticamente">
            <a:extLst>
              <a:ext uri="{FF2B5EF4-FFF2-40B4-BE49-F238E27FC236}">
                <a16:creationId xmlns:a16="http://schemas.microsoft.com/office/drawing/2014/main" id="{BA1E844B-EC72-3A91-4DB6-E59CD0BAEFD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99" r="29034" b="13264"/>
          <a:stretch/>
        </p:blipFill>
        <p:spPr>
          <a:xfrm>
            <a:off x="5958160" y="719435"/>
            <a:ext cx="4050142" cy="6624736"/>
          </a:xfrm>
          <a:prstGeom prst="rect">
            <a:avLst/>
          </a:prstGeom>
        </p:spPr>
      </p:pic>
    </p:spTree>
    <p:extLst>
      <p:ext uri="{BB962C8B-B14F-4D97-AF65-F5344CB8AC3E}">
        <p14:creationId xmlns:p14="http://schemas.microsoft.com/office/powerpoint/2010/main" val="162906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007467"/>
            <a:ext cx="8784976" cy="6120680"/>
          </a:xfrm>
        </p:spPr>
        <p:txBody>
          <a:bodyPr>
            <a:normAutofit lnSpcReduction="10000"/>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b="1" dirty="0">
                <a:solidFill>
                  <a:schemeClr val="tx1"/>
                </a:solidFill>
                <a:latin typeface="Arial" panose="020B0604020202020204" pitchFamily="34" charset="0"/>
                <a:cs typeface="Arial" panose="020B0604020202020204" pitchFamily="34" charset="0"/>
              </a:rPr>
              <a:t>Objetos específicos </a:t>
            </a:r>
          </a:p>
          <a:p>
            <a:pPr marL="342900" marR="180340" lvl="0" indent="-342900" algn="just">
              <a:lnSpc>
                <a:spcPct val="150000"/>
              </a:lnSpc>
              <a:buAutoNum type="arabicPeriod" startAt="3"/>
            </a:pPr>
            <a:r>
              <a:rPr lang="es-MX" sz="1800" i="1" dirty="0">
                <a:solidFill>
                  <a:schemeClr val="tx1"/>
                </a:solidFill>
                <a:effectLst/>
                <a:latin typeface="Arial" panose="020B0604020202020204" pitchFamily="34" charset="0"/>
                <a:ea typeface="Garamond" panose="02020404030301010803" pitchFamily="18" charset="0"/>
                <a:cs typeface="Arial" panose="020B0604020202020204" pitchFamily="34" charset="0"/>
              </a:rPr>
              <a:t>Describir el impacto que genera la discriminación a los estudiantes la Facultad de Pedagogía del Sistema de Enseñanza Abierta (SEA). Generación 2017-2018. </a:t>
            </a:r>
            <a:endParaRPr lang="es-MX" sz="1800" i="1" dirty="0">
              <a:solidFill>
                <a:schemeClr val="tx1"/>
              </a:solidFill>
              <a:latin typeface="Arial" panose="020B0604020202020204" pitchFamily="34" charset="0"/>
              <a:ea typeface="Garamond" panose="02020404030301010803" pitchFamily="18" charset="0"/>
              <a:cs typeface="Arial" panose="020B0604020202020204" pitchFamily="34" charset="0"/>
            </a:endParaRPr>
          </a:p>
          <a:p>
            <a:pPr marL="342900" marR="180340" lvl="0" indent="-342900" algn="just">
              <a:lnSpc>
                <a:spcPct val="150000"/>
              </a:lnSpc>
              <a:buAutoNum type="arabicPeriod" startAt="3"/>
            </a:pPr>
            <a:r>
              <a:rPr lang="es-MX" sz="1800" i="1" dirty="0">
                <a:solidFill>
                  <a:schemeClr val="tx1"/>
                </a:solidFill>
                <a:effectLst/>
                <a:latin typeface="Arial" panose="020B0604020202020204" pitchFamily="34" charset="0"/>
                <a:ea typeface="Garamond" panose="02020404030301010803" pitchFamily="18" charset="0"/>
                <a:cs typeface="Arial" panose="020B0604020202020204" pitchFamily="34" charset="0"/>
              </a:rPr>
              <a:t>Dar cuenta de las formas de discriminación que sufren los estudiantes LGBTTTIQ+, en la Universidad Veracruzana Programa de la Facultad de Pedagogía del Sistema de Enseñanza Abierta (SEA). Generación 2017-2018.</a:t>
            </a: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180340" indent="449580" algn="just">
              <a:lnSpc>
                <a:spcPct val="150000"/>
              </a:lnSpc>
              <a:spcAft>
                <a:spcPts val="1000"/>
              </a:spcAft>
            </a:pPr>
            <a:endParaRPr lang="es-MX" sz="1800" b="1" dirty="0">
              <a:solidFill>
                <a:schemeClr val="tx1"/>
              </a:solidFill>
              <a:latin typeface="Arial" panose="020B0604020202020204" pitchFamily="34" charset="0"/>
              <a:cs typeface="Arial" panose="020B0604020202020204" pitchFamily="34" charset="0"/>
            </a:endParaRPr>
          </a:p>
          <a:p>
            <a:pPr marR="180340" indent="449580" algn="just">
              <a:lnSpc>
                <a:spcPct val="150000"/>
              </a:lnSpc>
              <a:spcAft>
                <a:spcPts val="1000"/>
              </a:spcAft>
            </a:pPr>
            <a:r>
              <a:rPr lang="es-MX" sz="1800" b="1" dirty="0">
                <a:solidFill>
                  <a:schemeClr val="tx1"/>
                </a:solidFill>
                <a:latin typeface="Arial" panose="020B0604020202020204" pitchFamily="34" charset="0"/>
                <a:cs typeface="Arial" panose="020B0604020202020204" pitchFamily="34" charset="0"/>
              </a:rPr>
              <a:t>Estado del arte</a:t>
            </a:r>
          </a:p>
          <a:p>
            <a:pPr marR="180340" indent="449580" algn="just">
              <a:lnSpc>
                <a:spcPct val="150000"/>
              </a:lnSpc>
              <a:spcAft>
                <a:spcPts val="1000"/>
              </a:spcAft>
            </a:pP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 la presente sección, se compartirán trabajos realizados con el eje central a la presente investigación, fundamentado las bases teóricas. Las investigaciones que a continuación se presentan, se representan en tres niveles de formación, siendo </a:t>
            </a:r>
            <a:r>
              <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internacional</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el primer nivel, posteriormente el </a:t>
            </a:r>
            <a:r>
              <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nacional</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y para concluir el </a:t>
            </a:r>
            <a:r>
              <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estatal</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R="180340" indent="449580" algn="just">
              <a:lnSpc>
                <a:spcPct val="150000"/>
              </a:lnSpc>
              <a:spcAft>
                <a:spcPts val="1000"/>
              </a:spcAft>
            </a:pPr>
            <a:endParaRPr lang="es-MX" sz="1800" dirty="0">
              <a:solidFill>
                <a:schemeClr val="tx1"/>
              </a:solidFill>
              <a:latin typeface="Arial" panose="020B0604020202020204" pitchFamily="34"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pic>
        <p:nvPicPr>
          <p:cNvPr id="3" name="Imagen 2" descr="Icono&#10;&#10;Descripción generada automáticamente">
            <a:extLst>
              <a:ext uri="{FF2B5EF4-FFF2-40B4-BE49-F238E27FC236}">
                <a16:creationId xmlns:a16="http://schemas.microsoft.com/office/drawing/2014/main" id="{BA1E844B-EC72-3A91-4DB6-E59CD0BAEFD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99" r="29034" b="13264"/>
          <a:stretch/>
        </p:blipFill>
        <p:spPr>
          <a:xfrm>
            <a:off x="5958160" y="719435"/>
            <a:ext cx="4050142" cy="6624736"/>
          </a:xfrm>
          <a:prstGeom prst="rect">
            <a:avLst/>
          </a:prstGeom>
        </p:spPr>
      </p:pic>
    </p:spTree>
    <p:extLst>
      <p:ext uri="{BB962C8B-B14F-4D97-AF65-F5344CB8AC3E}">
        <p14:creationId xmlns:p14="http://schemas.microsoft.com/office/powerpoint/2010/main" val="109942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dirty="0">
                <a:effectLst/>
                <a:latin typeface="Times New Roman" panose="02020603050405020304" pitchFamily="18" charset="0"/>
                <a:ea typeface="Garamond" panose="02020404030301010803" pitchFamily="18" charset="0"/>
              </a:rPr>
              <a:t> </a:t>
            </a:r>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La presente investigación fue desarrollada dentro del entorno educativo de la Facultad de Pedagogía Sistema de Enseñanza Abierta (SEA) de la Universidad Veracruzana región Xalapa-Enríquez, Veracruz.  En este capítulo, describo como es la Universidad Veracruzana (UV), el Sistema de Enseñanza Abierta (SEA), historia del Sistema de Enseñanza Abierta (SEA), e historia de la creación de la Facultad de Pedagogía (SEA), Xalapa.</a:t>
            </a:r>
          </a:p>
          <a:p>
            <a:pPr algn="just"/>
            <a:endPar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MX" sz="1800" i="1" dirty="0">
                <a:solidFill>
                  <a:schemeClr val="tx1"/>
                </a:solidFill>
                <a:latin typeface="Arial" panose="020B0604020202020204" pitchFamily="34" charset="0"/>
                <a:cs typeface="Arial" panose="020B0604020202020204" pitchFamily="34" charset="0"/>
              </a:rPr>
              <a:t>Universidad Veracruzana, misión y visión.</a:t>
            </a:r>
          </a:p>
          <a:p>
            <a:pPr marL="285750" indent="-285750" algn="just">
              <a:buFont typeface="Arial" panose="020B0604020202020204" pitchFamily="34" charset="0"/>
              <a:buChar char="•"/>
            </a:pPr>
            <a:r>
              <a:rPr lang="es-MX" sz="1800" i="1" dirty="0">
                <a:solidFill>
                  <a:schemeClr val="tx1"/>
                </a:solidFill>
                <a:latin typeface="Arial" panose="020B0604020202020204" pitchFamily="34" charset="0"/>
                <a:cs typeface="Arial" panose="020B0604020202020204" pitchFamily="34" charset="0"/>
              </a:rPr>
              <a:t>Facultad de Pedagogía (SEA), objetivo, misión y visión. </a:t>
            </a:r>
          </a:p>
          <a:p>
            <a:pPr marL="285750" indent="-285750" algn="just">
              <a:buFont typeface="Arial" panose="020B0604020202020204" pitchFamily="34" charset="0"/>
              <a:buChar char="•"/>
            </a:pPr>
            <a:r>
              <a:rPr lang="es-MX" sz="1800" i="1" dirty="0">
                <a:solidFill>
                  <a:schemeClr val="tx1"/>
                </a:solidFill>
                <a:latin typeface="Arial" panose="020B0604020202020204" pitchFamily="34" charset="0"/>
                <a:cs typeface="Arial" panose="020B0604020202020204" pitchFamily="34" charset="0"/>
              </a:rPr>
              <a:t>Historia del Sistema de Enseñanza Abierta (Facultad de Pedagogía SEA). </a:t>
            </a:r>
            <a:endParaRPr lang="es-MX" sz="780" i="1" dirty="0">
              <a:solidFill>
                <a:schemeClr val="tx1"/>
              </a:solidFill>
              <a:latin typeface="Arial" panose="020B0604020202020204" pitchFamily="34" charset="0"/>
              <a:cs typeface="Arial" panose="020B0604020202020204" pitchFamily="34" charset="0"/>
            </a:endParaRPr>
          </a:p>
          <a:p>
            <a:pPr algn="just"/>
            <a:endParaRPr lang="es-MX" dirty="0">
              <a:solidFill>
                <a:schemeClr val="tx1"/>
              </a:solidFill>
              <a:latin typeface="Arial" panose="020B0604020202020204" pitchFamily="34" charset="0"/>
              <a:cs typeface="Arial" panose="020B0604020202020204" pitchFamily="34"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II. Marco contextual.</a:t>
            </a:r>
          </a:p>
        </p:txBody>
      </p:sp>
      <p:pic>
        <p:nvPicPr>
          <p:cNvPr id="5" name="Imagen 4" descr="Imagen que contiene interior, tabla, café, taza&#10;&#10;Descripción generada automáticamente">
            <a:extLst>
              <a:ext uri="{FF2B5EF4-FFF2-40B4-BE49-F238E27FC236}">
                <a16:creationId xmlns:a16="http://schemas.microsoft.com/office/drawing/2014/main" id="{22365895-6BAA-882E-FA0F-74D73AD5DB8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063"/>
          <a:stretch/>
        </p:blipFill>
        <p:spPr>
          <a:xfrm>
            <a:off x="4427489" y="4607867"/>
            <a:ext cx="5616624" cy="3423136"/>
          </a:xfrm>
          <a:prstGeom prst="rect">
            <a:avLst/>
          </a:prstGeom>
        </p:spPr>
      </p:pic>
    </p:spTree>
    <p:extLst>
      <p:ext uri="{BB962C8B-B14F-4D97-AF65-F5344CB8AC3E}">
        <p14:creationId xmlns:p14="http://schemas.microsoft.com/office/powerpoint/2010/main" val="402139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quarter" idx="10"/>
          </p:nvPr>
        </p:nvSpPr>
        <p:spPr>
          <a:xfrm>
            <a:off x="413544" y="1654895"/>
            <a:ext cx="8784976" cy="6120680"/>
          </a:xfrm>
        </p:spPr>
        <p:txBody>
          <a:bodyPr>
            <a:normAutofit/>
          </a:bodyPr>
          <a:lstStyle/>
          <a:p>
            <a:pPr algn="just"/>
            <a:r>
              <a:rPr lang="es-MX" sz="1800" dirty="0">
                <a:solidFill>
                  <a:schemeClr val="tx1"/>
                </a:solidFill>
                <a:effectLst/>
                <a:latin typeface="Arial" panose="020B0604020202020204" pitchFamily="34" charset="0"/>
                <a:ea typeface="Garamond" panose="02020404030301010803" pitchFamily="18" charset="0"/>
                <a:cs typeface="Arial" panose="020B0604020202020204" pitchFamily="34" charset="0"/>
              </a:rPr>
              <a:t>	</a:t>
            </a:r>
            <a:r>
              <a:rPr lang="es-MX" sz="1800" dirty="0">
                <a:effectLst/>
                <a:latin typeface="Times New Roman" panose="02020603050405020304" pitchFamily="18" charset="0"/>
                <a:ea typeface="Times New Roman" panose="02020603050405020304" pitchFamily="18" charset="0"/>
              </a:rPr>
              <a:t> </a:t>
            </a:r>
            <a:r>
              <a:rPr lang="es-MX" sz="1800" dirty="0">
                <a:solidFill>
                  <a:schemeClr val="tx1"/>
                </a:solidFill>
                <a:latin typeface="Arial" panose="020B0604020202020204" pitchFamily="34" charset="0"/>
                <a:cs typeface="Arial" panose="020B0604020202020204" pitchFamily="34" charset="0"/>
              </a:rPr>
              <a:t>La presente investigación fue fundamentada bajo la </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teoría de Serge Moscovici (1996) “</a:t>
            </a:r>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 Psicología de las minorías activas</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s-MX" sz="1800" dirty="0">
                <a:solidFill>
                  <a:schemeClr val="tx1"/>
                </a:solidFill>
                <a:latin typeface="Arial" panose="020B0604020202020204" pitchFamily="34" charset="0"/>
                <a:ea typeface="Times New Roman" panose="02020603050405020304" pitchFamily="18" charset="0"/>
                <a:cs typeface="Arial" panose="020B0604020202020204" pitchFamily="34" charset="0"/>
              </a:rPr>
              <a:t>M</a:t>
            </a:r>
            <a:r>
              <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isma teoría logrará describir, comprender y dar respuesta a los pensamientos de los estudiantes que pertenecen al pequeño conjunto minoritario, denominado como población </a:t>
            </a:r>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LGBTTTTIQ+. </a:t>
            </a:r>
          </a:p>
          <a:p>
            <a:pPr algn="just"/>
            <a:r>
              <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s-MX" sz="1800" dirty="0">
              <a:latin typeface="Times New Roman" panose="02020603050405020304" pitchFamily="18" charset="0"/>
            </a:endParaRPr>
          </a:p>
        </p:txBody>
      </p:sp>
      <p:sp>
        <p:nvSpPr>
          <p:cNvPr id="4" name="Marcador de texto 6">
            <a:extLst>
              <a:ext uri="{FF2B5EF4-FFF2-40B4-BE49-F238E27FC236}">
                <a16:creationId xmlns:a16="http://schemas.microsoft.com/office/drawing/2014/main" id="{2F29DE4B-7364-EAD3-62EF-68BF27CD47F1}"/>
              </a:ext>
            </a:extLst>
          </p:cNvPr>
          <p:cNvSpPr>
            <a:spLocks noGrp="1"/>
          </p:cNvSpPr>
          <p:nvPr>
            <p:ph type="body" sz="quarter" idx="11"/>
          </p:nvPr>
        </p:nvSpPr>
        <p:spPr>
          <a:xfrm>
            <a:off x="485552" y="935459"/>
            <a:ext cx="7058025" cy="504056"/>
          </a:xfrm>
        </p:spPr>
        <p:txBody>
          <a:bodyPr/>
          <a:lstStyle/>
          <a:p>
            <a:r>
              <a:rPr lang="es-MX" dirty="0"/>
              <a:t>Capítulo III. Marco teórico</a:t>
            </a:r>
          </a:p>
        </p:txBody>
      </p:sp>
      <p:graphicFrame>
        <p:nvGraphicFramePr>
          <p:cNvPr id="2" name="Diagrama 1">
            <a:extLst>
              <a:ext uri="{FF2B5EF4-FFF2-40B4-BE49-F238E27FC236}">
                <a16:creationId xmlns:a16="http://schemas.microsoft.com/office/drawing/2014/main" id="{DD18A140-B452-742A-559C-7379EF28FD0B}"/>
              </a:ext>
            </a:extLst>
          </p:cNvPr>
          <p:cNvGraphicFramePr/>
          <p:nvPr>
            <p:extLst>
              <p:ext uri="{D42A27DB-BD31-4B8C-83A1-F6EECF244321}">
                <p14:modId xmlns:p14="http://schemas.microsoft.com/office/powerpoint/2010/main" val="3226685160"/>
              </p:ext>
            </p:extLst>
          </p:nvPr>
        </p:nvGraphicFramePr>
        <p:xfrm>
          <a:off x="2213744" y="4247827"/>
          <a:ext cx="5544616" cy="3240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21D8E58F-636D-B6AA-9C21-755E27980885}"/>
              </a:ext>
            </a:extLst>
          </p:cNvPr>
          <p:cNvSpPr txBox="1"/>
          <p:nvPr/>
        </p:nvSpPr>
        <p:spPr>
          <a:xfrm>
            <a:off x="845592" y="3599755"/>
            <a:ext cx="8280920" cy="902876"/>
          </a:xfrm>
          <a:prstGeom prst="rect">
            <a:avLst/>
          </a:prstGeom>
          <a:noFill/>
        </p:spPr>
        <p:txBody>
          <a:bodyPr wrap="square" rtlCol="0">
            <a:spAutoFit/>
          </a:bodyPr>
          <a:lstStyle/>
          <a:p>
            <a:pPr algn="just"/>
            <a:r>
              <a:rPr lang="es-MX" sz="1800" dirty="0">
                <a:latin typeface="Arial" panose="020B0604020202020204" pitchFamily="34" charset="0"/>
                <a:cs typeface="Arial" panose="020B0604020202020204" pitchFamily="34" charset="0"/>
              </a:rPr>
              <a:t>“La Psicología de las minorías” de Moscovici (1996), consiste en tres partes: </a:t>
            </a:r>
          </a:p>
          <a:p>
            <a:endParaRPr lang="es-MX" dirty="0"/>
          </a:p>
        </p:txBody>
      </p:sp>
    </p:spTree>
    <p:extLst>
      <p:ext uri="{BB962C8B-B14F-4D97-AF65-F5344CB8AC3E}">
        <p14:creationId xmlns:p14="http://schemas.microsoft.com/office/powerpoint/2010/main" val="2280175402"/>
      </p:ext>
    </p:extLst>
  </p:cSld>
  <p:clrMapOvr>
    <a:masterClrMapping/>
  </p:clrMapOvr>
</p:sld>
</file>

<file path=ppt/theme/theme1.xml><?xml version="1.0" encoding="utf-8"?>
<a:theme xmlns:a="http://schemas.openxmlformats.org/drawingml/2006/main" name="3234 Portada facebook con fotografia_RG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431343EA-1B43-43C9-A193-BC04A3E512FA}" vid="{197C6988-2836-425F-A954-D56BB166C9DD}"/>
    </a:ext>
  </a:extLst>
</a:theme>
</file>

<file path=docProps/app.xml><?xml version="1.0" encoding="utf-8"?>
<Properties xmlns="http://schemas.openxmlformats.org/officeDocument/2006/extended-properties" xmlns:vt="http://schemas.openxmlformats.org/officeDocument/2006/docPropsVTypes">
  <Template>3923 Presentacion PPT_4 a 3</Template>
  <TotalTime>409</TotalTime>
  <Words>2496</Words>
  <Application>Microsoft Office PowerPoint</Application>
  <PresentationFormat>Personalizado</PresentationFormat>
  <Paragraphs>218</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Gill Sans MT</vt:lpstr>
      <vt:lpstr>Symbol</vt:lpstr>
      <vt:lpstr>Times New Roman</vt:lpstr>
      <vt:lpstr>3234 Portada facebook con fotografia_RGB</vt:lpstr>
      <vt:lpstr>Área académica de Humanidades </vt:lpstr>
      <vt:lpstr>Resumen</vt:lpstr>
      <vt:lpstr>Capítulos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Área académica de Humanidades </dc:title>
  <dc:creator>RUBÈN HERNÀNDEZ</dc:creator>
  <cp:lastModifiedBy>RUBÈN HERNÀNDEZ</cp:lastModifiedBy>
  <cp:revision>3</cp:revision>
  <dcterms:created xsi:type="dcterms:W3CDTF">2022-05-08T02:42:17Z</dcterms:created>
  <dcterms:modified xsi:type="dcterms:W3CDTF">2022-05-08T16:54:55Z</dcterms:modified>
</cp:coreProperties>
</file>