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97" r:id="rId4"/>
    <p:sldId id="260" r:id="rId5"/>
    <p:sldId id="257" r:id="rId6"/>
    <p:sldId id="282" r:id="rId7"/>
    <p:sldId id="259" r:id="rId8"/>
    <p:sldId id="258" r:id="rId9"/>
    <p:sldId id="283" r:id="rId10"/>
    <p:sldId id="284" r:id="rId11"/>
    <p:sldId id="285" r:id="rId12"/>
    <p:sldId id="286" r:id="rId13"/>
    <p:sldId id="261" r:id="rId14"/>
    <p:sldId id="263" r:id="rId15"/>
    <p:sldId id="262" r:id="rId16"/>
    <p:sldId id="264" r:id="rId17"/>
    <p:sldId id="287" r:id="rId18"/>
    <p:sldId id="288" r:id="rId19"/>
    <p:sldId id="265" r:id="rId20"/>
    <p:sldId id="266" r:id="rId21"/>
    <p:sldId id="267" r:id="rId22"/>
    <p:sldId id="268" r:id="rId23"/>
    <p:sldId id="269" r:id="rId24"/>
    <p:sldId id="289" r:id="rId25"/>
    <p:sldId id="271" r:id="rId26"/>
    <p:sldId id="273" r:id="rId27"/>
    <p:sldId id="272" r:id="rId28"/>
    <p:sldId id="290" r:id="rId29"/>
    <p:sldId id="270" r:id="rId30"/>
    <p:sldId id="291" r:id="rId31"/>
    <p:sldId id="274" r:id="rId32"/>
    <p:sldId id="275" r:id="rId33"/>
    <p:sldId id="276" r:id="rId34"/>
    <p:sldId id="292" r:id="rId35"/>
    <p:sldId id="277" r:id="rId36"/>
    <p:sldId id="278" r:id="rId37"/>
    <p:sldId id="293" r:id="rId38"/>
    <p:sldId id="279" r:id="rId39"/>
    <p:sldId id="280" r:id="rId40"/>
    <p:sldId id="281" r:id="rId41"/>
    <p:sldId id="294" r:id="rId42"/>
    <p:sldId id="295" r:id="rId43"/>
    <p:sldId id="296" r:id="rId44"/>
    <p:sldId id="298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60" y="1785926"/>
            <a:ext cx="6029340" cy="118427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b="1" cap="none" spc="0">
                <a:ln w="11430">
                  <a:solidFill>
                    <a:sysClr val="windowText" lastClr="000000"/>
                  </a:solidFill>
                </a:ln>
                <a:solidFill>
                  <a:srgbClr val="00C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Clic para editar título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b="1" cap="none" spc="0">
                <a:ln w="11430">
                  <a:solidFill>
                    <a:sysClr val="windowText" lastClr="000000"/>
                  </a:solidFill>
                </a:ln>
                <a:solidFill>
                  <a:srgbClr val="00C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Clic para editar título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CB21-618E-4982-AF6F-0936F4358F02}" type="datetimeFigureOut">
              <a:rPr lang="es-ES" smtClean="0"/>
              <a:pPr/>
              <a:t>09/04/2012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9AD4-A235-4EAE-8576-A81CF5E799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 cap="none" spc="0">
          <a:ln w="18415" cmpd="sng">
            <a:solidFill>
              <a:schemeClr val="tx1"/>
            </a:solidFill>
            <a:prstDash val="solid"/>
          </a:ln>
          <a:solidFill>
            <a:srgbClr val="00CC66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8114062" cy="1800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UNIDAD 3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322016" cy="1570186"/>
          </a:xfrm>
        </p:spPr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CATEGORIAS DE MOLIENDA O PULVERIZACION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988840"/>
            <a:ext cx="5154366" cy="4176464"/>
          </a:xfrm>
        </p:spPr>
        <p:txBody>
          <a:bodyPr>
            <a:normAutofit/>
          </a:bodyPr>
          <a:lstStyle/>
          <a:p>
            <a:pPr algn="l">
              <a:lnSpc>
                <a:spcPct val="140000"/>
              </a:lnSpc>
            </a:pPr>
            <a:r>
              <a:rPr lang="es-ES" sz="3600" b="1" dirty="0" smtClean="0"/>
              <a:t>Es posible establecer cuatro </a:t>
            </a:r>
            <a:r>
              <a:rPr lang="es-ES" sz="3600" b="1" dirty="0" err="1" smtClean="0"/>
              <a:t>categorias</a:t>
            </a:r>
            <a:r>
              <a:rPr lang="es-ES" sz="3600" b="1" dirty="0" smtClean="0"/>
              <a:t>  para los sistemas de pulverización: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  <p:pic>
        <p:nvPicPr>
          <p:cNvPr id="4" name="Imagen 3" descr="mortero[1]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730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322016" cy="1570186"/>
          </a:xfrm>
        </p:spPr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CATEGORIAS DE MOLIENDA O PULVERIZACION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988840"/>
            <a:ext cx="5154366" cy="4176464"/>
          </a:xfrm>
        </p:spPr>
        <p:txBody>
          <a:bodyPr>
            <a:normAutofit fontScale="85000" lnSpcReduction="10000"/>
          </a:bodyPr>
          <a:lstStyle/>
          <a:p>
            <a:pPr marL="742950" indent="-742950" algn="l">
              <a:lnSpc>
                <a:spcPct val="140000"/>
              </a:lnSpc>
              <a:buFont typeface="+mj-lt"/>
              <a:buAutoNum type="alphaLcParenR"/>
            </a:pPr>
            <a:r>
              <a:rPr lang="es-ES" sz="3600" b="1" dirty="0" smtClean="0"/>
              <a:t>Pulverización Grosera</a:t>
            </a:r>
          </a:p>
          <a:p>
            <a:pPr marL="742950" indent="-742950" algn="l">
              <a:lnSpc>
                <a:spcPct val="140000"/>
              </a:lnSpc>
              <a:buFont typeface="+mj-lt"/>
              <a:buAutoNum type="alphaLcParenR"/>
            </a:pPr>
            <a:r>
              <a:rPr lang="es-ES" sz="3600" b="1" dirty="0" smtClean="0"/>
              <a:t>Pulverización Intermedia</a:t>
            </a:r>
          </a:p>
          <a:p>
            <a:pPr marL="742950" indent="-742950" algn="l">
              <a:lnSpc>
                <a:spcPct val="140000"/>
              </a:lnSpc>
              <a:buFont typeface="+mj-lt"/>
              <a:buAutoNum type="alphaLcParenR"/>
            </a:pPr>
            <a:r>
              <a:rPr lang="es-ES" sz="3600" b="1" dirty="0" smtClean="0"/>
              <a:t>Pulverización Fina</a:t>
            </a:r>
          </a:p>
          <a:p>
            <a:pPr marL="742950" indent="-742950" algn="l">
              <a:lnSpc>
                <a:spcPct val="140000"/>
              </a:lnSpc>
              <a:buFont typeface="+mj-lt"/>
              <a:buAutoNum type="alphaLcParenR"/>
            </a:pPr>
            <a:r>
              <a:rPr lang="es-ES" sz="3600" b="1" dirty="0" err="1" smtClean="0"/>
              <a:t>Pulverizacion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Ultrafina</a:t>
            </a:r>
            <a:r>
              <a:rPr lang="es-ES" sz="3600" b="1" dirty="0" smtClean="0"/>
              <a:t>*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  <p:pic>
        <p:nvPicPr>
          <p:cNvPr id="4" name="Imagen 3" descr="mortero[1]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730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9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MECANISMOS BASICOS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28800"/>
            <a:ext cx="6666534" cy="45651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En la actualidad se aceptan como mecanismos básicos a través de los cuales puede producirse la fragmentación de partículas sólidas: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s-ES" b="1" dirty="0" smtClean="0"/>
              <a:t>COMPRESION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s-ES" b="1" dirty="0" smtClean="0"/>
              <a:t>IMPACTO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s-ES" b="1" dirty="0" smtClean="0"/>
              <a:t>ROCE O DESGASTE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s-ES" b="1" dirty="0" smtClean="0"/>
              <a:t>CORTE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7716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72320" cy="1143000"/>
          </a:xfrm>
        </p:spPr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MECANISMOS BASICOS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3290" y="1700808"/>
            <a:ext cx="7063086" cy="456510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r>
              <a:rPr lang="es-ES" b="1" dirty="0" smtClean="0"/>
              <a:t>COMPRESION (CASCANUECES)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r>
              <a:rPr lang="es-ES" b="1" dirty="0" smtClean="0"/>
              <a:t>IMPACTO (MARTILLO)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r>
              <a:rPr lang="es-ES" b="1" dirty="0" smtClean="0"/>
              <a:t>ROCE O DESGASTE (UNA LIMA)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r>
              <a:rPr lang="es-ES" b="1" dirty="0" smtClean="0"/>
              <a:t>CORTE (UNAS TIJERAS)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  <p:pic>
        <p:nvPicPr>
          <p:cNvPr id="4" name="Imagen 3" descr="cascanueces_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1484784"/>
            <a:ext cx="1815976" cy="1361982"/>
          </a:xfrm>
          <a:prstGeom prst="rect">
            <a:avLst/>
          </a:prstGeom>
        </p:spPr>
      </p:pic>
      <p:pic>
        <p:nvPicPr>
          <p:cNvPr id="5" name="Imagen 4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988840"/>
            <a:ext cx="1512168" cy="1512168"/>
          </a:xfrm>
          <a:prstGeom prst="rect">
            <a:avLst/>
          </a:prstGeom>
        </p:spPr>
      </p:pic>
      <p:pic>
        <p:nvPicPr>
          <p:cNvPr id="8" name="Imagen 7" descr="Limar-uñ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573016"/>
            <a:ext cx="1843405" cy="1440160"/>
          </a:xfrm>
          <a:prstGeom prst="rect">
            <a:avLst/>
          </a:prstGeom>
        </p:spPr>
      </p:pic>
      <p:pic>
        <p:nvPicPr>
          <p:cNvPr id="9" name="Imagen 8" descr="784c7f23da719f2ca50a0f21768b3e3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013176"/>
            <a:ext cx="1736714" cy="16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3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MECANISMOS BASICOS DE PULVERIZACION</a:t>
            </a:r>
            <a:endParaRPr lang="es-ES" dirty="0"/>
          </a:p>
        </p:txBody>
      </p:sp>
      <p:pic>
        <p:nvPicPr>
          <p:cNvPr id="4" name="Marcador de contenido 3" descr="mol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58" b="-558"/>
          <a:stretch/>
        </p:blipFill>
        <p:spPr>
          <a:xfrm>
            <a:off x="1475656" y="1700808"/>
            <a:ext cx="6827093" cy="4922054"/>
          </a:xfrm>
        </p:spPr>
      </p:pic>
    </p:spTree>
    <p:extLst>
      <p:ext uri="{BB962C8B-B14F-4D97-AF65-F5344CB8AC3E}">
        <p14:creationId xmlns:p14="http://schemas.microsoft.com/office/powerpoint/2010/main" xmlns="" val="3669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MECANISMOS BASICOS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28800"/>
            <a:ext cx="6666534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Las propiedades del material a utilizar determinan la conveniencia de acudir a uno u otro mecanismo.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s-ES" b="1" dirty="0" smtClean="0"/>
              <a:t>Por ejemplo:</a:t>
            </a:r>
          </a:p>
          <a:p>
            <a:pPr>
              <a:lnSpc>
                <a:spcPct val="140000"/>
              </a:lnSpc>
            </a:pPr>
            <a:r>
              <a:rPr lang="es-ES" b="1" dirty="0" smtClean="0"/>
              <a:t>Los materiales quebradizos se pulverizan adecuadamente por compresión o impacto mientras que para los fibrosos se recomienda el corte.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5709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COMPORTAMIENTO DE LOS 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1700808"/>
            <a:ext cx="4752528" cy="50405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s-ES" b="1" dirty="0" smtClean="0"/>
              <a:t>MATERIAL ELASTICO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s-ES" b="1" dirty="0" smtClean="0"/>
              <a:t>MATERIAL PLASTICO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endParaRPr lang="es-ES" b="1" dirty="0"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s-ES" b="1" dirty="0" smtClean="0"/>
              <a:t>MATERIAL FRAGIL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9275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700808"/>
            <a:ext cx="8114062" cy="165618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EQUIPOS </a:t>
            </a:r>
            <a:br>
              <a:rPr lang="es-ES" sz="6000" dirty="0" smtClean="0">
                <a:latin typeface="Arial Black"/>
                <a:cs typeface="Arial Black"/>
              </a:rPr>
            </a:br>
            <a:r>
              <a:rPr lang="es-ES" sz="6000" dirty="0" smtClean="0">
                <a:latin typeface="Arial Black"/>
                <a:cs typeface="Arial Black"/>
              </a:rPr>
              <a:t>DE PULVERIZACION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0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28800"/>
            <a:ext cx="6666534" cy="50405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Aunque existen marcadas diferencias en la estructura de los equipos de pulverización, siempre existe la presencia de tres elementos en todos ellos: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5260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28800"/>
            <a:ext cx="6666534" cy="50405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El sistema de alimentación que se va a pulverizar,</a:t>
            </a:r>
          </a:p>
          <a:p>
            <a:pPr>
              <a:lnSpc>
                <a:spcPct val="140000"/>
              </a:lnSpc>
            </a:pPr>
            <a:r>
              <a:rPr lang="es-ES" b="1" dirty="0" smtClean="0"/>
              <a:t>La cámara de pulverización y</a:t>
            </a:r>
          </a:p>
          <a:p>
            <a:pPr>
              <a:lnSpc>
                <a:spcPct val="140000"/>
              </a:lnSpc>
            </a:pPr>
            <a:r>
              <a:rPr lang="es-ES" b="1" dirty="0" smtClean="0"/>
              <a:t>El dispositivo de descarga del material pulverizado.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012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8114062" cy="1800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TRITURACION </a:t>
            </a:r>
            <a:br>
              <a:rPr lang="es-ES" sz="6000" dirty="0" smtClean="0">
                <a:latin typeface="Arial Black"/>
                <a:cs typeface="Arial Black"/>
              </a:rPr>
            </a:br>
            <a:r>
              <a:rPr lang="es-ES" sz="6000" dirty="0" smtClean="0">
                <a:latin typeface="Arial Black"/>
                <a:cs typeface="Arial Black"/>
              </a:rPr>
              <a:t>Y </a:t>
            </a:r>
            <a:br>
              <a:rPr lang="es-ES" sz="6000" dirty="0" smtClean="0">
                <a:latin typeface="Arial Black"/>
                <a:cs typeface="Arial Black"/>
              </a:rPr>
            </a:br>
            <a:r>
              <a:rPr lang="es-ES" sz="6000" dirty="0" smtClean="0">
                <a:latin typeface="Arial Black"/>
                <a:cs typeface="Arial Black"/>
              </a:rPr>
              <a:t>MOLIENDA</a:t>
            </a:r>
            <a:r>
              <a:rPr lang="es-E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 Black"/>
                <a:cs typeface="Arial Black"/>
              </a:rPr>
              <a:t> 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7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pic>
        <p:nvPicPr>
          <p:cNvPr id="4" name="Marcador de contenido 3" descr="mol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" r="406"/>
          <a:stretch>
            <a:fillRect/>
          </a:stretch>
        </p:blipFill>
        <p:spPr>
          <a:xfrm>
            <a:off x="1979612" y="1484785"/>
            <a:ext cx="7164387" cy="5184304"/>
          </a:xfrm>
        </p:spPr>
      </p:pic>
    </p:spTree>
    <p:extLst>
      <p:ext uri="{BB962C8B-B14F-4D97-AF65-F5344CB8AC3E}">
        <p14:creationId xmlns:p14="http://schemas.microsoft.com/office/powerpoint/2010/main" xmlns="" val="9358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28800"/>
            <a:ext cx="6666534" cy="5040560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s-ES" b="1" dirty="0" smtClean="0"/>
              <a:t>A continuación se describen las </a:t>
            </a:r>
            <a:r>
              <a:rPr lang="es-ES" b="1" dirty="0" err="1" smtClean="0"/>
              <a:t>carácterísticas</a:t>
            </a:r>
            <a:r>
              <a:rPr lang="es-ES" b="1" dirty="0" smtClean="0"/>
              <a:t> de algunos de los equipos de pulverización más utilizados en el campo de la Tecnología Farmacéutica: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0520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628800"/>
            <a:ext cx="4896544" cy="50405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Martillos</a:t>
            </a:r>
          </a:p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Cuchillas</a:t>
            </a:r>
          </a:p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Rodillos</a:t>
            </a:r>
          </a:p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Bolas</a:t>
            </a:r>
          </a:p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err="1" smtClean="0"/>
              <a:t>Micronizadores</a:t>
            </a:r>
            <a:endParaRPr lang="es-ES" b="1" dirty="0" smtClean="0"/>
          </a:p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Coloidal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7391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8114062" cy="19442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MOLINO DE MARTILLOS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7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28800"/>
            <a:ext cx="3888432" cy="50405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Martillos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s-ES" b="1" dirty="0" smtClean="0"/>
              <a:t>Es un equipo apto para materiales no muy abrasivos por el gran desgaste que pueden sufrir sus partes. </a:t>
            </a:r>
          </a:p>
        </p:txBody>
      </p:sp>
      <p:pic>
        <p:nvPicPr>
          <p:cNvPr id="4" name="Imagen 3" descr="mol5.jpg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204864"/>
            <a:ext cx="40324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4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28800"/>
            <a:ext cx="7632848" cy="50405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Martillos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b="1" dirty="0" smtClean="0"/>
              <a:t>La reducción del tamaño de partícula se produce mayormente por impacto. Tiene la ventaja de ser de </a:t>
            </a:r>
            <a:r>
              <a:rPr lang="es-ES" b="1" dirty="0" err="1" smtClean="0"/>
              <a:t>facil</a:t>
            </a:r>
            <a:r>
              <a:rPr lang="es-ES" b="1" dirty="0" smtClean="0"/>
              <a:t> mantenimiento, limpieza e instalación.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b="1" dirty="0" smtClean="0"/>
              <a:t>Una limitación en cambio es la elevación de la temperatura durante el proceso lo que puede afectar a polvos de fármacos termolábiles.</a:t>
            </a:r>
          </a:p>
        </p:txBody>
      </p:sp>
    </p:spTree>
    <p:extLst>
      <p:ext uri="{BB962C8B-B14F-4D97-AF65-F5344CB8AC3E}">
        <p14:creationId xmlns:p14="http://schemas.microsoft.com/office/powerpoint/2010/main" xmlns="" val="37601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28800"/>
            <a:ext cx="3888432" cy="50405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Martillos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/>
              <a:t>Estos equipos son los más difundidos y cubren desde molienda </a:t>
            </a:r>
            <a:endParaRPr lang="es-ES" b="1" dirty="0" smtClean="0"/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grosera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hasta </a:t>
            </a:r>
            <a:r>
              <a:rPr lang="es-ES" b="1" dirty="0"/>
              <a:t>fina.</a:t>
            </a:r>
          </a:p>
          <a:p>
            <a:pPr marL="0" indent="0">
              <a:lnSpc>
                <a:spcPct val="140000"/>
              </a:lnSpc>
              <a:buNone/>
            </a:pPr>
            <a:endParaRPr lang="es-ES" b="1" dirty="0" smtClean="0"/>
          </a:p>
        </p:txBody>
      </p:sp>
      <p:pic>
        <p:nvPicPr>
          <p:cNvPr id="5" name="Imagen 4" descr="mol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852936"/>
            <a:ext cx="550810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8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8114062" cy="19442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MOLINO DE CUCHILLAS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l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84784"/>
            <a:ext cx="8316416" cy="53732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28800"/>
            <a:ext cx="3096344" cy="489654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Cuchillas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Es una variante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del molino de martillos  pero muy adecuado para materiales plásticos o fibrosos.</a:t>
            </a:r>
          </a:p>
        </p:txBody>
      </p:sp>
    </p:spTree>
    <p:extLst>
      <p:ext uri="{BB962C8B-B14F-4D97-AF65-F5344CB8AC3E}">
        <p14:creationId xmlns:p14="http://schemas.microsoft.com/office/powerpoint/2010/main" xmlns="" val="1194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8114062" cy="19442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MOLINO DE RODILLOS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TRITURACION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En la Industria Farmacéutica es cada vez más común la necesidad disminuir el tamaño de los productos sólidos y polvos, lo que generalmente se realiza por aplicación de fuerzas mecánicas, en equipos denominados de trituración o molienda.</a:t>
            </a:r>
          </a:p>
        </p:txBody>
      </p:sp>
    </p:spTree>
    <p:extLst>
      <p:ext uri="{BB962C8B-B14F-4D97-AF65-F5344CB8AC3E}">
        <p14:creationId xmlns:p14="http://schemas.microsoft.com/office/powerpoint/2010/main" xmlns="" val="23971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28800"/>
            <a:ext cx="7776864" cy="4896544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Rodillos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Su estructura es muy sencilla ya que consta de dos rodillos lisos con sus ejes dispuestos horizontalmente que giran en sentidos opuestos el uno hacia el otro.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Giran entre 50 y 300 rpm.</a:t>
            </a:r>
          </a:p>
        </p:txBody>
      </p:sp>
    </p:spTree>
    <p:extLst>
      <p:ext uri="{BB962C8B-B14F-4D97-AF65-F5344CB8AC3E}">
        <p14:creationId xmlns:p14="http://schemas.microsoft.com/office/powerpoint/2010/main" xmlns="" val="37693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564904"/>
            <a:ext cx="4032448" cy="396044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Rodillos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Las partículas quedan atrapadas entre los rodillos y son fragmentadas por compresión.</a:t>
            </a:r>
          </a:p>
        </p:txBody>
      </p:sp>
      <p:pic>
        <p:nvPicPr>
          <p:cNvPr id="5" name="Imagen 4" descr="Captura 2012-03-16 00-20-24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84784"/>
            <a:ext cx="478802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pic>
        <p:nvPicPr>
          <p:cNvPr id="5" name="Imagen 4" descr="Captura 2012-03-16 00-20-24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3200" y="1484784"/>
            <a:ext cx="5130800" cy="53732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564904"/>
            <a:ext cx="4032448" cy="3960440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Una de las principales ventajas es la uniformidad en el tamaño de las partículas de los productos pulverizados.</a:t>
            </a:r>
          </a:p>
        </p:txBody>
      </p:sp>
    </p:spTree>
    <p:extLst>
      <p:ext uri="{BB962C8B-B14F-4D97-AF65-F5344CB8AC3E}">
        <p14:creationId xmlns:p14="http://schemas.microsoft.com/office/powerpoint/2010/main" xmlns="" val="8333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8114062" cy="19442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MOLINO DE BOLAS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6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4032448" cy="396044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Bolas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Están formados por un recipiente </a:t>
            </a:r>
            <a:r>
              <a:rPr lang="es-ES" b="1" dirty="0" err="1" smtClean="0"/>
              <a:t>cilindrico</a:t>
            </a:r>
            <a:r>
              <a:rPr lang="es-ES" b="1" dirty="0" smtClean="0"/>
              <a:t> rotatorio metálico o de material cerámico que lleva en su interior una carga de bolas de acero inoxidable.</a:t>
            </a:r>
          </a:p>
        </p:txBody>
      </p:sp>
      <p:pic>
        <p:nvPicPr>
          <p:cNvPr id="6" name="Imagen 5" descr="image00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759724"/>
            <a:ext cx="4234160" cy="42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4032448" cy="3960440"/>
          </a:xfrm>
        </p:spPr>
        <p:txBody>
          <a:bodyPr>
            <a:normAutofit lnSpcReduction="10000"/>
          </a:bodyPr>
          <a:lstStyle/>
          <a:p>
            <a:pPr marL="514350" indent="-514350" algn="l">
              <a:lnSpc>
                <a:spcPct val="140000"/>
              </a:lnSpc>
              <a:buFont typeface="+mj-lt"/>
              <a:buAutoNum type="alphaLcParenR"/>
            </a:pPr>
            <a:r>
              <a:rPr lang="es-ES" b="1" dirty="0" smtClean="0"/>
              <a:t>Molino de Bolas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El mecanismo por el cual se consigue la reducción de tamaño de las partículas es una combinación de impacto y desgaste.</a:t>
            </a:r>
          </a:p>
        </p:txBody>
      </p:sp>
      <p:pic>
        <p:nvPicPr>
          <p:cNvPr id="6" name="Imagen 5" descr="image00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759724"/>
            <a:ext cx="4234160" cy="42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7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8114062" cy="19442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MICRONIZADOR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7704856" cy="432048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40000"/>
              </a:lnSpc>
              <a:buFont typeface="+mj-lt"/>
              <a:buAutoNum type="alphaLcParenR"/>
            </a:pPr>
            <a:r>
              <a:rPr lang="es-ES" b="1" dirty="0" err="1" smtClean="0"/>
              <a:t>Micronizador</a:t>
            </a:r>
            <a:endParaRPr lang="es-ES" b="1" dirty="0" smtClean="0"/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En este tipo de molinos se utiliza la energía de un fluido(puede ser una corriente de aire o gas a presión) para reducir el tamaño de las partículas del sólido.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Es una técnica de pulverización </a:t>
            </a:r>
            <a:r>
              <a:rPr lang="es-ES" b="1" dirty="0" err="1" smtClean="0"/>
              <a:t>ultrafina</a:t>
            </a:r>
            <a:r>
              <a:rPr lang="es-E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589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l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484784"/>
            <a:ext cx="7084229" cy="489823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3600400" cy="432048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40000"/>
              </a:lnSpc>
              <a:buFont typeface="+mj-lt"/>
              <a:buAutoNum type="alphaLcParenR"/>
            </a:pPr>
            <a:r>
              <a:rPr lang="es-ES" b="1" dirty="0" err="1" smtClean="0"/>
              <a:t>Micronizador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188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EQUIPOS DE PULVERIZACION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7056784" cy="432048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s-ES" b="1" dirty="0" err="1" smtClean="0"/>
              <a:t>Micronizador</a:t>
            </a:r>
            <a:endParaRPr lang="es-ES" b="1" dirty="0" smtClean="0"/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El mecanismo preponderante de pulverización en los </a:t>
            </a:r>
            <a:r>
              <a:rPr lang="es-ES" b="1" dirty="0" err="1" smtClean="0"/>
              <a:t>micronizadores</a:t>
            </a:r>
            <a:r>
              <a:rPr lang="es-ES" b="1" dirty="0" smtClean="0"/>
              <a:t> es el impacto de las partículas entre sí. Los productos pulverizados en éste tipo de molinos se conocen </a:t>
            </a:r>
            <a:r>
              <a:rPr lang="es-ES" b="1" dirty="0" err="1" smtClean="0"/>
              <a:t>como”productos</a:t>
            </a:r>
            <a:r>
              <a:rPr lang="es-ES" b="1" dirty="0" smtClean="0"/>
              <a:t> </a:t>
            </a:r>
            <a:r>
              <a:rPr lang="es-ES" b="1" dirty="0" err="1" smtClean="0"/>
              <a:t>micronizados</a:t>
            </a:r>
            <a:r>
              <a:rPr lang="es-ES" b="1" dirty="0" smtClean="0"/>
              <a:t>” presentan un tamaño de partícula especialmente reducido ya que se </a:t>
            </a:r>
            <a:r>
              <a:rPr lang="es-ES" b="1" dirty="0" err="1" smtClean="0"/>
              <a:t>situa</a:t>
            </a:r>
            <a:r>
              <a:rPr lang="es-ES" b="1" dirty="0" smtClean="0"/>
              <a:t> entre 0.5 y 20 micras.</a:t>
            </a:r>
          </a:p>
        </p:txBody>
      </p:sp>
    </p:spTree>
    <p:extLst>
      <p:ext uri="{BB962C8B-B14F-4D97-AF65-F5344CB8AC3E}">
        <p14:creationId xmlns:p14="http://schemas.microsoft.com/office/powerpoint/2010/main" xmlns="" val="3035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mol1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48" r="-11548"/>
          <a:stretch>
            <a:fillRect/>
          </a:stretch>
        </p:blipFill>
        <p:spPr>
          <a:xfrm>
            <a:off x="-1116632" y="0"/>
            <a:ext cx="113772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8114062" cy="19442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dirty="0" smtClean="0">
                <a:latin typeface="Arial Black"/>
                <a:cs typeface="Arial Black"/>
              </a:rPr>
              <a:t>  MOLINO COLOIDAL</a:t>
            </a:r>
            <a:endParaRPr lang="es-E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MOLINO COLOIDAL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916832"/>
            <a:ext cx="4248472" cy="4320480"/>
          </a:xfrm>
        </p:spPr>
        <p:txBody>
          <a:bodyPr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Molino Coloidal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s-ES" b="1" dirty="0" smtClean="0"/>
              <a:t>Equipos ampliamente utilizados para obtener emulsiones o suspensiones coloidales.</a:t>
            </a:r>
          </a:p>
          <a:p>
            <a:pPr marL="0" indent="0" algn="l">
              <a:lnSpc>
                <a:spcPct val="140000"/>
              </a:lnSpc>
              <a:buNone/>
            </a:pPr>
            <a:endParaRPr lang="es-ES" b="1" dirty="0" smtClean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700808"/>
            <a:ext cx="2908672" cy="46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3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2204864"/>
            <a:ext cx="6972320" cy="3312368"/>
          </a:xfrm>
        </p:spPr>
        <p:txBody>
          <a:bodyPr/>
          <a:lstStyle/>
          <a:p>
            <a:r>
              <a:rPr lang="es-ES" sz="6000" dirty="0" smtClean="0">
                <a:latin typeface="Arial Black"/>
                <a:cs typeface="Arial Black"/>
              </a:rPr>
              <a:t>POR </a:t>
            </a:r>
            <a:br>
              <a:rPr lang="es-ES" sz="6000" dirty="0" smtClean="0">
                <a:latin typeface="Arial Black"/>
                <a:cs typeface="Arial Black"/>
              </a:rPr>
            </a:br>
            <a:r>
              <a:rPr lang="es-ES" sz="6000" dirty="0" smtClean="0">
                <a:latin typeface="Arial Black"/>
                <a:cs typeface="Arial Black"/>
              </a:rPr>
              <a:t>SU </a:t>
            </a:r>
            <a:br>
              <a:rPr lang="es-ES" sz="6000" dirty="0" smtClean="0">
                <a:latin typeface="Arial Black"/>
                <a:cs typeface="Arial Black"/>
              </a:rPr>
            </a:br>
            <a:r>
              <a:rPr lang="es-ES" sz="6000" dirty="0" smtClean="0">
                <a:latin typeface="Arial Black"/>
                <a:cs typeface="Arial Black"/>
              </a:rPr>
              <a:t>ATENCION !</a:t>
            </a:r>
            <a:endParaRPr lang="es-ES" sz="6000" dirty="0"/>
          </a:p>
        </p:txBody>
      </p:sp>
      <p:pic>
        <p:nvPicPr>
          <p:cNvPr id="8" name="Imagen 7" descr="gracia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32656"/>
            <a:ext cx="3995936" cy="3995936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339752" y="5157192"/>
            <a:ext cx="45719" cy="720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59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492896"/>
            <a:ext cx="6972320" cy="1143000"/>
          </a:xfrm>
        </p:spPr>
        <p:txBody>
          <a:bodyPr/>
          <a:lstStyle/>
          <a:p>
            <a:r>
              <a:rPr lang="es-ES" sz="6000" dirty="0" smtClean="0">
                <a:latin typeface="Arial Black"/>
                <a:cs typeface="Arial Black"/>
              </a:rPr>
              <a:t>ACTIVIDAD</a:t>
            </a:r>
            <a:br>
              <a:rPr lang="es-ES" sz="6000" dirty="0" smtClean="0">
                <a:latin typeface="Arial Black"/>
                <a:cs typeface="Arial Black"/>
              </a:rPr>
            </a:br>
            <a:r>
              <a:rPr lang="es-ES" sz="6000" dirty="0" smtClean="0">
                <a:latin typeface="Arial Black"/>
                <a:cs typeface="Arial Black"/>
              </a:rPr>
              <a:t>3.1 </a:t>
            </a:r>
            <a:r>
              <a:rPr lang="es-ES" sz="6000" dirty="0" smtClean="0">
                <a:latin typeface="Arial Black"/>
                <a:cs typeface="Arial Black"/>
              </a:rPr>
              <a:t/>
            </a:r>
            <a:br>
              <a:rPr lang="es-ES" sz="6000" dirty="0" smtClean="0">
                <a:latin typeface="Arial Black"/>
                <a:cs typeface="Arial Black"/>
              </a:rPr>
            </a:br>
            <a:r>
              <a:rPr lang="es-ES" sz="4400" dirty="0" smtClean="0">
                <a:latin typeface="Arial Black"/>
                <a:cs typeface="Arial Black"/>
              </a:rPr>
              <a:t>CUESTIONARIO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1649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TRITURACION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1772816"/>
            <a:ext cx="4608512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Esta necesidad puede estar basada en algunas de las siguientes razones: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2655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PULVERIZACION </a:t>
            </a:r>
            <a:endParaRPr lang="es-ES" dirty="0"/>
          </a:p>
        </p:txBody>
      </p:sp>
      <p:pic>
        <p:nvPicPr>
          <p:cNvPr id="5" name="Marcador de contenido 4" descr="mol2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42" b="-742"/>
          <a:stretch/>
        </p:blipFill>
        <p:spPr>
          <a:xfrm>
            <a:off x="-1" y="0"/>
            <a:ext cx="9144001" cy="6957392"/>
          </a:xfrm>
        </p:spPr>
      </p:pic>
    </p:spTree>
    <p:extLst>
      <p:ext uri="{BB962C8B-B14F-4D97-AF65-F5344CB8AC3E}">
        <p14:creationId xmlns:p14="http://schemas.microsoft.com/office/powerpoint/2010/main" xmlns="" val="5678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6972320" cy="32403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4800" dirty="0" smtClean="0">
                <a:latin typeface="Arial Black"/>
                <a:cs typeface="Arial Black"/>
              </a:rPr>
              <a:t>DIFERENCIA ENTRE TRITURACION Y MOLIENDA</a:t>
            </a:r>
            <a:r>
              <a:rPr lang="es-ES" sz="4800" b="0" dirty="0" smtClean="0">
                <a:latin typeface="Arial"/>
                <a:cs typeface="Arial"/>
              </a:rPr>
              <a:t>*</a:t>
            </a:r>
            <a:r>
              <a:rPr lang="es-ES" sz="4800" dirty="0" smtClean="0">
                <a:latin typeface="Arial Black"/>
                <a:cs typeface="Arial Black"/>
              </a:rPr>
              <a:t> </a:t>
            </a:r>
            <a:endParaRPr lang="es-ES" sz="4800" dirty="0">
              <a:latin typeface="Arial Black"/>
              <a:cs typeface="Arial Black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052736"/>
            <a:ext cx="7962678" cy="456510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.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123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MOLIENDA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600200"/>
            <a:ext cx="7962678" cy="456510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" b="1" dirty="0" smtClean="0"/>
              <a:t>En la Industria Farmacéutica no es tan común encontrarse con un problema de trituración, lo más normal son los procesos de molienda fina y </a:t>
            </a:r>
            <a:r>
              <a:rPr lang="es-ES" b="1" dirty="0" err="1" smtClean="0"/>
              <a:t>ultrafina</a:t>
            </a:r>
            <a:r>
              <a:rPr lang="es-ES" b="1" dirty="0" smtClean="0"/>
              <a:t>.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  <p:pic>
        <p:nvPicPr>
          <p:cNvPr id="4" name="Imagen 3" descr="mortero[1]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730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/>
                <a:cs typeface="Arial Black"/>
              </a:rPr>
              <a:t>MOLIENDA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600200"/>
            <a:ext cx="5154366" cy="456510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" sz="3600" b="1" dirty="0" smtClean="0"/>
              <a:t>La molienda también es conocida como pulverización</a:t>
            </a:r>
          </a:p>
          <a:p>
            <a:pPr>
              <a:lnSpc>
                <a:spcPct val="140000"/>
              </a:lnSpc>
            </a:pPr>
            <a:endParaRPr lang="es-ES" b="1" dirty="0"/>
          </a:p>
        </p:txBody>
      </p:sp>
      <p:pic>
        <p:nvPicPr>
          <p:cNvPr id="4" name="Imagen 3" descr="mortero[1]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730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5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0197010799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893E71D-736C-458D-8F0C-A72796B5EC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TC019701079991</Template>
  <TotalTime>304</TotalTime>
  <Words>745</Words>
  <Application>Microsoft Office PowerPoint</Application>
  <PresentationFormat>Presentación en pantalla (4:3)</PresentationFormat>
  <Paragraphs>116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TC019701079991</vt:lpstr>
      <vt:lpstr>  UNIDAD 3</vt:lpstr>
      <vt:lpstr>  TRITURACION  Y  MOLIENDA </vt:lpstr>
      <vt:lpstr>TRITURACION </vt:lpstr>
      <vt:lpstr>Diapositiva 4</vt:lpstr>
      <vt:lpstr>TRITURACION </vt:lpstr>
      <vt:lpstr>PULVERIZACION </vt:lpstr>
      <vt:lpstr>DIFERENCIA ENTRE TRITURACION Y MOLIENDA* </vt:lpstr>
      <vt:lpstr>MOLIENDA </vt:lpstr>
      <vt:lpstr>MOLIENDA </vt:lpstr>
      <vt:lpstr>CATEGORIAS DE MOLIENDA O PULVERIZACION </vt:lpstr>
      <vt:lpstr>CATEGORIAS DE MOLIENDA O PULVERIZACION </vt:lpstr>
      <vt:lpstr>MECANISMOS BASICOS DE PULVERIZACION</vt:lpstr>
      <vt:lpstr>MECANISMOS BASICOS DE PULVERIZACION</vt:lpstr>
      <vt:lpstr>MECANISMOS BASICOS DE PULVERIZACION</vt:lpstr>
      <vt:lpstr>MECANISMOS BASICOS DE PULVERIZACION</vt:lpstr>
      <vt:lpstr>COMPORTAMIENTO DE LOS MATERIALES</vt:lpstr>
      <vt:lpstr>  EQUIPOS  DE PULVERIZACION</vt:lpstr>
      <vt:lpstr>EQUIPOS DE PULVERIZACION</vt:lpstr>
      <vt:lpstr>EQUIPOS DE PULVERIZACION</vt:lpstr>
      <vt:lpstr>EQUIPOS DE PULVERIZACION</vt:lpstr>
      <vt:lpstr>EQUIPOS DE PULVERIZACION</vt:lpstr>
      <vt:lpstr>EQUIPOS DE PULVERIZACION</vt:lpstr>
      <vt:lpstr>  MOLINO DE MARTILLOS</vt:lpstr>
      <vt:lpstr>EQUIPOS DE PULVERIZACION</vt:lpstr>
      <vt:lpstr>EQUIPOS DE PULVERIZACION</vt:lpstr>
      <vt:lpstr>EQUIPOS DE PULVERIZACION</vt:lpstr>
      <vt:lpstr>  MOLINO DE CUCHILLAS</vt:lpstr>
      <vt:lpstr>EQUIPOS DE PULVERIZACION</vt:lpstr>
      <vt:lpstr>  MOLINO DE RODILLOS</vt:lpstr>
      <vt:lpstr>EQUIPOS DE PULVERIZACION</vt:lpstr>
      <vt:lpstr>EQUIPOS DE PULVERIZACION</vt:lpstr>
      <vt:lpstr>EQUIPOS DE PULVERIZACION</vt:lpstr>
      <vt:lpstr>  MOLINO DE BOLAS</vt:lpstr>
      <vt:lpstr>EQUIPOS DE PULVERIZACION</vt:lpstr>
      <vt:lpstr>EQUIPOS DE PULVERIZACION</vt:lpstr>
      <vt:lpstr>  MICRONIZADOR</vt:lpstr>
      <vt:lpstr>EQUIPOS DE PULVERIZACION</vt:lpstr>
      <vt:lpstr>EQUIPOS DE PULVERIZACION</vt:lpstr>
      <vt:lpstr>EQUIPOS DE PULVERIZACION</vt:lpstr>
      <vt:lpstr>  MOLINO COLOIDAL</vt:lpstr>
      <vt:lpstr>MOLINO COLOIDAL</vt:lpstr>
      <vt:lpstr>POR  SU  ATENCION !</vt:lpstr>
      <vt:lpstr>ACTIVIDAD 3.1  CUESTIONARIO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PULVERIZACION </dc:title>
  <dc:subject/>
  <dc:creator/>
  <cp:keywords/>
  <dc:description/>
  <cp:lastModifiedBy>LABORATORIO TF</cp:lastModifiedBy>
  <cp:revision>25</cp:revision>
  <dcterms:modified xsi:type="dcterms:W3CDTF">2012-04-09T22:24:42Z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TC019701079991</vt:lpwstr>
  </property>
</Properties>
</file>