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22" r:id="rId4"/>
  </p:sldMasterIdLst>
  <p:notesMasterIdLst>
    <p:notesMasterId r:id="rId19"/>
  </p:notesMasterIdLst>
  <p:handoutMasterIdLst>
    <p:handoutMasterId r:id="rId20"/>
  </p:handoutMasterIdLst>
  <p:sldIdLst>
    <p:sldId id="266" r:id="rId5"/>
    <p:sldId id="256" r:id="rId6"/>
    <p:sldId id="265" r:id="rId7"/>
    <p:sldId id="268" r:id="rId8"/>
    <p:sldId id="267" r:id="rId9"/>
    <p:sldId id="271" r:id="rId10"/>
    <p:sldId id="274" r:id="rId11"/>
    <p:sldId id="275" r:id="rId12"/>
    <p:sldId id="272" r:id="rId13"/>
    <p:sldId id="277" r:id="rId14"/>
    <p:sldId id="273" r:id="rId15"/>
    <p:sldId id="258" r:id="rId16"/>
    <p:sldId id="278" r:id="rId17"/>
    <p:sldId id="263" r:id="rId18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3091" autoAdjust="0"/>
  </p:normalViewPr>
  <p:slideViewPr>
    <p:cSldViewPr snapToGrid="0">
      <p:cViewPr varScale="1">
        <p:scale>
          <a:sx n="70" d="100"/>
          <a:sy n="70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C23B49-4C82-43E9-8CA4-5942AF0276F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D6CD9DF-1559-4CE0-8DF3-7A6A56E2F9E4}">
      <dgm:prSet phldrT="[Texto]"/>
      <dgm:spPr/>
      <dgm:t>
        <a:bodyPr/>
        <a:lstStyle/>
        <a:p>
          <a:r>
            <a:rPr lang="es-MX" b="1" dirty="0" smtClean="0"/>
            <a:t>Sueño No MOR </a:t>
          </a:r>
        </a:p>
        <a:p>
          <a:r>
            <a:rPr lang="es-ES" dirty="0" smtClean="0"/>
            <a:t>sueño sin movimientos oculares rápidos.</a:t>
          </a:r>
          <a:endParaRPr lang="es-ES" dirty="0"/>
        </a:p>
      </dgm:t>
    </dgm:pt>
    <dgm:pt modelId="{9932B706-6904-464C-A1C4-33FA5BCDF208}" type="parTrans" cxnId="{C09D7C5F-2488-4F5A-A4D1-9010030F84C5}">
      <dgm:prSet/>
      <dgm:spPr/>
      <dgm:t>
        <a:bodyPr/>
        <a:lstStyle/>
        <a:p>
          <a:endParaRPr lang="es-ES"/>
        </a:p>
      </dgm:t>
    </dgm:pt>
    <dgm:pt modelId="{D76ACB03-B188-4A0D-98CE-9DD0D56C4071}" type="sibTrans" cxnId="{C09D7C5F-2488-4F5A-A4D1-9010030F84C5}">
      <dgm:prSet/>
      <dgm:spPr/>
      <dgm:t>
        <a:bodyPr/>
        <a:lstStyle/>
        <a:p>
          <a:endParaRPr lang="es-ES"/>
        </a:p>
      </dgm:t>
    </dgm:pt>
    <dgm:pt modelId="{6267BF3F-0BDB-4A55-925B-16FB8C4CD7C2}">
      <dgm:prSet/>
      <dgm:spPr/>
      <dgm:t>
        <a:bodyPr/>
        <a:lstStyle/>
        <a:p>
          <a:r>
            <a:rPr lang="es-MX" b="1" dirty="0" smtClean="0"/>
            <a:t>Sueño MOR</a:t>
          </a:r>
        </a:p>
        <a:p>
          <a:r>
            <a:rPr lang="es-ES" dirty="0" smtClean="0"/>
            <a:t>sueño con movimientos oculares rápidos.</a:t>
          </a:r>
          <a:endParaRPr lang="es-MX" b="1" dirty="0"/>
        </a:p>
      </dgm:t>
    </dgm:pt>
    <dgm:pt modelId="{CD94D2EA-CEC3-441B-8A37-A5D654A1F5B9}" type="parTrans" cxnId="{6E66F3C3-35DA-43F9-8CC3-0598DB91E613}">
      <dgm:prSet/>
      <dgm:spPr/>
      <dgm:t>
        <a:bodyPr/>
        <a:lstStyle/>
        <a:p>
          <a:endParaRPr lang="es-ES"/>
        </a:p>
      </dgm:t>
    </dgm:pt>
    <dgm:pt modelId="{50EF08E1-CBBC-44BC-B6BB-532AD0999E2C}" type="sibTrans" cxnId="{6E66F3C3-35DA-43F9-8CC3-0598DB91E613}">
      <dgm:prSet/>
      <dgm:spPr/>
      <dgm:t>
        <a:bodyPr/>
        <a:lstStyle/>
        <a:p>
          <a:endParaRPr lang="es-ES"/>
        </a:p>
      </dgm:t>
    </dgm:pt>
    <dgm:pt modelId="{0DD1BA1B-FA09-47CF-A6CF-4946C9658D2E}" type="pres">
      <dgm:prSet presAssocID="{3AC23B49-4C82-43E9-8CA4-5942AF0276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0782561-8CD2-48BF-A50D-1B34A54BDC75}" type="pres">
      <dgm:prSet presAssocID="{6D6CD9DF-1559-4CE0-8DF3-7A6A56E2F9E4}" presName="node" presStyleLbl="node1" presStyleIdx="0" presStyleCnt="2" custScaleY="98937" custLinFactNeighborX="-26" custLinFactNeighborY="-10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E57979-5D70-41B5-BC59-18F4760E69A6}" type="pres">
      <dgm:prSet presAssocID="{D76ACB03-B188-4A0D-98CE-9DD0D56C4071}" presName="sibTrans" presStyleCnt="0"/>
      <dgm:spPr/>
    </dgm:pt>
    <dgm:pt modelId="{F55EEC86-3597-4008-B942-8A4F92056EFA}" type="pres">
      <dgm:prSet presAssocID="{6267BF3F-0BDB-4A55-925B-16FB8C4CD7C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DDB388C-5743-4A5D-98A5-1AB11BF8829D}" type="presOf" srcId="{6267BF3F-0BDB-4A55-925B-16FB8C4CD7C2}" destId="{F55EEC86-3597-4008-B942-8A4F92056EFA}" srcOrd="0" destOrd="0" presId="urn:microsoft.com/office/officeart/2005/8/layout/default"/>
    <dgm:cxn modelId="{288E45C9-A152-43CB-A321-2E2E917BD277}" type="presOf" srcId="{3AC23B49-4C82-43E9-8CA4-5942AF0276F4}" destId="{0DD1BA1B-FA09-47CF-A6CF-4946C9658D2E}" srcOrd="0" destOrd="0" presId="urn:microsoft.com/office/officeart/2005/8/layout/default"/>
    <dgm:cxn modelId="{6E66F3C3-35DA-43F9-8CC3-0598DB91E613}" srcId="{3AC23B49-4C82-43E9-8CA4-5942AF0276F4}" destId="{6267BF3F-0BDB-4A55-925B-16FB8C4CD7C2}" srcOrd="1" destOrd="0" parTransId="{CD94D2EA-CEC3-441B-8A37-A5D654A1F5B9}" sibTransId="{50EF08E1-CBBC-44BC-B6BB-532AD0999E2C}"/>
    <dgm:cxn modelId="{C09D7C5F-2488-4F5A-A4D1-9010030F84C5}" srcId="{3AC23B49-4C82-43E9-8CA4-5942AF0276F4}" destId="{6D6CD9DF-1559-4CE0-8DF3-7A6A56E2F9E4}" srcOrd="0" destOrd="0" parTransId="{9932B706-6904-464C-A1C4-33FA5BCDF208}" sibTransId="{D76ACB03-B188-4A0D-98CE-9DD0D56C4071}"/>
    <dgm:cxn modelId="{33A62C1B-CD11-4EC9-9A33-A38B4EE7ED49}" type="presOf" srcId="{6D6CD9DF-1559-4CE0-8DF3-7A6A56E2F9E4}" destId="{D0782561-8CD2-48BF-A50D-1B34A54BDC75}" srcOrd="0" destOrd="0" presId="urn:microsoft.com/office/officeart/2005/8/layout/default"/>
    <dgm:cxn modelId="{6253E688-89BF-45A7-8BD4-4F62CFEBEBC0}" type="presParOf" srcId="{0DD1BA1B-FA09-47CF-A6CF-4946C9658D2E}" destId="{D0782561-8CD2-48BF-A50D-1B34A54BDC75}" srcOrd="0" destOrd="0" presId="urn:microsoft.com/office/officeart/2005/8/layout/default"/>
    <dgm:cxn modelId="{203A7192-CC10-470D-A3D8-40C5AC42962E}" type="presParOf" srcId="{0DD1BA1B-FA09-47CF-A6CF-4946C9658D2E}" destId="{4CE57979-5D70-41B5-BC59-18F4760E69A6}" srcOrd="1" destOrd="0" presId="urn:microsoft.com/office/officeart/2005/8/layout/default"/>
    <dgm:cxn modelId="{FB925A4B-3153-488C-9DF7-888E781DA344}" type="presParOf" srcId="{0DD1BA1B-FA09-47CF-A6CF-4946C9658D2E}" destId="{F55EEC86-3597-4008-B942-8A4F92056EF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82561-8CD2-48BF-A50D-1B34A54BDC75}">
      <dsp:nvSpPr>
        <dsp:cNvPr id="0" name=""/>
        <dsp:cNvSpPr/>
      </dsp:nvSpPr>
      <dsp:spPr>
        <a:xfrm>
          <a:off x="0" y="1195780"/>
          <a:ext cx="4996459" cy="29660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200" b="1" kern="1200" dirty="0" smtClean="0"/>
            <a:t>Sueño No MOR 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 dirty="0" smtClean="0"/>
            <a:t>sueño sin movimientos oculares rápidos.</a:t>
          </a:r>
          <a:endParaRPr lang="es-ES" sz="4200" kern="1200" dirty="0"/>
        </a:p>
      </dsp:txBody>
      <dsp:txXfrm>
        <a:off x="0" y="1195780"/>
        <a:ext cx="4996459" cy="2966008"/>
      </dsp:txXfrm>
    </dsp:sp>
    <dsp:sp modelId="{F55EEC86-3597-4008-B942-8A4F92056EFA}">
      <dsp:nvSpPr>
        <dsp:cNvPr id="0" name=""/>
        <dsp:cNvSpPr/>
      </dsp:nvSpPr>
      <dsp:spPr>
        <a:xfrm>
          <a:off x="5497386" y="1210395"/>
          <a:ext cx="4996459" cy="2997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200" b="1" kern="1200" dirty="0" smtClean="0"/>
            <a:t>Sueño MOR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 dirty="0" smtClean="0"/>
            <a:t>sueño con movimientos oculares rápidos.</a:t>
          </a:r>
          <a:endParaRPr lang="es-MX" sz="4200" b="1" kern="1200" dirty="0"/>
        </a:p>
      </dsp:txBody>
      <dsp:txXfrm>
        <a:off x="5497386" y="1210395"/>
        <a:ext cx="4996459" cy="2997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08A26C1-0309-469A-BFC1-92CF01B89A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C419CDD-F27F-41F7-A67A-DB1D179D4D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BE568-D303-4FAC-9183-A8A5FC16862F}" type="datetimeFigureOut">
              <a:rPr lang="es-ES" smtClean="0"/>
              <a:t>07/06/2021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83F6997-2346-4749-8D5D-5E73FBB4EB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8B74BC5-58FA-4006-953C-B361B7D7EA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8E2DA-5115-458A-8770-3E2E13AA05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7858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33999-B121-4A57-84E6-D4D3D682B338}" type="datetimeFigureOut">
              <a:rPr lang="es-ES" noProof="0" smtClean="0"/>
              <a:t>07/06/2021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1CFEF-7532-4742-8AE4-AD8F1DB91E4D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66250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1CFEF-7532-4742-8AE4-AD8F1DB91E4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3449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1CFEF-7532-4742-8AE4-AD8F1DB91E4D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8210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1CFEF-7532-4742-8AE4-AD8F1DB91E4D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4530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32201"/>
            <a:ext cx="94488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rtlCol="0"/>
          <a:lstStyle/>
          <a:p>
            <a:pPr rtl="0"/>
            <a:fld id="{CE150E63-AA5C-4029-8AFD-739D3ED1B16D}" type="datetime1">
              <a:rPr lang="es-ES" noProof="0" smtClean="0"/>
              <a:t>07/06/2021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6751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516715"/>
            <a:ext cx="108204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0CE4C6-AF12-4B75-9B09-A6369DF3EBF5}" type="datetime1">
              <a:rPr lang="es-ES" noProof="0" smtClean="0"/>
              <a:t>07/06/2021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2223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9133"/>
            <a:ext cx="10130516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69286BD3-FAB2-42CC-83A7-F2055CA28231}" type="datetime1">
              <a:rPr lang="es-ES" noProof="0" smtClean="0"/>
              <a:t>07/06/2021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41873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24467" y="753533"/>
            <a:ext cx="10151533" cy="2604495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es-ES" noProof="0"/>
              <a:t>Haga clic para modificar el estilo del título del patrón</a:t>
            </a:r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3" hasCustomPrompt="1"/>
          </p:nvPr>
        </p:nvSpPr>
        <p:spPr>
          <a:xfrm>
            <a:off x="1303865" y="3365556"/>
            <a:ext cx="9592736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959862"/>
            <a:ext cx="10151533" cy="679871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E0CFD942-0C29-4841-A369-7AC3ACBAA115}" type="datetime1">
              <a:rPr lang="es-ES" noProof="0" smtClean="0"/>
              <a:t>07/06/2021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Cuadro de texto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Cuadro de texto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3661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8315"/>
            <a:ext cx="10144654" cy="99988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5B53403B-A83F-4F7C-B81B-52D96F2F2D5A}" type="datetime1">
              <a:rPr lang="es-ES" noProof="0" smtClean="0"/>
              <a:t>07/06/2021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66832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7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800" y="2202080"/>
            <a:ext cx="3456432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8" name="Marcador de posición de texto 3"/>
          <p:cNvSpPr>
            <a:spLocks noGrp="1"/>
          </p:cNvSpPr>
          <p:nvPr>
            <p:ph type="body" sz="half" idx="15" hasCustomPrompt="1"/>
          </p:nvPr>
        </p:nvSpPr>
        <p:spPr>
          <a:xfrm>
            <a:off x="685799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9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368800" y="2201333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0" name="Marcador de posición de texto 3"/>
          <p:cNvSpPr>
            <a:spLocks noGrp="1"/>
          </p:cNvSpPr>
          <p:nvPr>
            <p:ph type="body" sz="half" idx="16" hasCustomPrompt="1"/>
          </p:nvPr>
        </p:nvSpPr>
        <p:spPr>
          <a:xfrm>
            <a:off x="4366858" y="2904067"/>
            <a:ext cx="3456432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1" name="Marcador de posición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8051800" y="2192866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7" hasCustomPrompt="1"/>
          </p:nvPr>
        </p:nvSpPr>
        <p:spPr>
          <a:xfrm>
            <a:off x="8051801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E8905F-8219-42EC-858C-8B7A9BCD2331}" type="datetime1">
              <a:rPr lang="es-ES" noProof="0" smtClean="0"/>
              <a:t>07/06/2021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27523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9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8618" y="4191000"/>
            <a:ext cx="345158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imagen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1" name="Marcador de posición de texto 3"/>
          <p:cNvSpPr>
            <a:spLocks noGrp="1"/>
          </p:cNvSpPr>
          <p:nvPr>
            <p:ph type="body" sz="half" idx="18" hasCustomPrompt="1"/>
          </p:nvPr>
        </p:nvSpPr>
        <p:spPr>
          <a:xfrm>
            <a:off x="688618" y="4873764"/>
            <a:ext cx="3451582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2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374263" y="4191000"/>
            <a:ext cx="3448935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3" name="Marcador de posición de imagen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4" name="Marcador de posición de texto 3"/>
          <p:cNvSpPr>
            <a:spLocks noGrp="1"/>
          </p:cNvSpPr>
          <p:nvPr>
            <p:ph type="body" sz="half" idx="19" hasCustomPrompt="1"/>
          </p:nvPr>
        </p:nvSpPr>
        <p:spPr>
          <a:xfrm>
            <a:off x="4374264" y="4873763"/>
            <a:ext cx="344893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5" name="Marcador de posición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8049731" y="4191000"/>
            <a:ext cx="3456469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6" name="Marcador de posición de imagen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7" name="Marcador de posición de texto 3"/>
          <p:cNvSpPr>
            <a:spLocks noGrp="1"/>
          </p:cNvSpPr>
          <p:nvPr>
            <p:ph type="body" sz="half" idx="20" hasCustomPrompt="1"/>
          </p:nvPr>
        </p:nvSpPr>
        <p:spPr>
          <a:xfrm>
            <a:off x="8049731" y="4873761"/>
            <a:ext cx="345244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A337F5-EA54-492B-BCF8-BA412781892C}" type="datetime1">
              <a:rPr lang="es-ES" noProof="0" smtClean="0"/>
              <a:t>07/06/2021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34256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2194559"/>
            <a:ext cx="10820400" cy="4024125"/>
          </a:xfrm>
        </p:spPr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5AF301-8E3A-4C7C-8F39-137B7E2BA829}" type="datetime1">
              <a:rPr lang="es-ES" noProof="0" smtClean="0"/>
              <a:t>07/06/2021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31089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024466" y="745067"/>
            <a:ext cx="8204201" cy="3903133"/>
          </a:xfrm>
        </p:spPr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2580712E-2E1F-4DE6-9DF5-96684E025AD4}" type="datetime1">
              <a:rPr lang="es-ES" noProof="0" smtClean="0"/>
              <a:t>07/06/2021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386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B63502-55E2-483A-B925-B76D2362EF77}" type="datetime1">
              <a:rPr lang="es-ES" noProof="0" smtClean="0"/>
              <a:t>07/06/2021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4009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024467" y="3641725"/>
            <a:ext cx="1049020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BB53D347-9752-40D2-A01A-54CDEE82EFED}" type="datetime1">
              <a:rPr lang="es-ES" noProof="0" smtClean="0"/>
              <a:t>07/06/2021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4573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685800" y="2194559"/>
            <a:ext cx="5334000" cy="40241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2194559"/>
            <a:ext cx="5334000" cy="40241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52F424-71C5-46D6-BF22-9D8828EB9DAE}" type="datetime1">
              <a:rPr lang="es-ES" noProof="0" smtClean="0"/>
              <a:t>07/06/2021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3326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914409" y="2183802"/>
            <a:ext cx="5079991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85800" y="3132666"/>
            <a:ext cx="5311775" cy="3086019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400800" y="2183802"/>
            <a:ext cx="5105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3132666"/>
            <a:ext cx="5334000" cy="3086019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C35E9E-2FD8-489A-985A-E5E9905A1025}" type="datetime1">
              <a:rPr lang="es-ES" noProof="0" smtClean="0"/>
              <a:t>07/06/2021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7810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39A859-2C96-446F-BF35-E1A916FDC7F7}" type="datetime1">
              <a:rPr lang="es-ES" noProof="0" smtClean="0"/>
              <a:t>07/06/2021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9557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0B3690-BBA5-4984-BF25-F14AEFFABB51}" type="datetime1">
              <a:rPr lang="es-ES" noProof="0" smtClean="0"/>
              <a:t>07/06/2021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214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4995582" y="746759"/>
            <a:ext cx="6510618" cy="5471925"/>
          </a:xfrm>
        </p:spPr>
        <p:txBody>
          <a:bodyPr rtlCol="0" anchor="ctr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41148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C6960A-B7E1-40A8-8ABC-9D37BA0B71B1}" type="datetime1">
              <a:rPr lang="es-ES" noProof="0" smtClean="0"/>
              <a:t>07/06/2021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3115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687324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369352-B30E-4B27-BD6D-2A167EC7583D}" type="datetime1">
              <a:rPr lang="es-ES" noProof="0" smtClean="0"/>
              <a:t>07/06/2021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8390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0DF384F-5A97-4E92-8348-2DC2199C59FF}" type="datetime1">
              <a:rPr lang="es-ES" noProof="0" smtClean="0"/>
              <a:t>07/06/2021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2572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cribd.com/document/428112723/higiene-del-sueno" TargetMode="External"/><Relationship Id="rId2" Type="http://schemas.openxmlformats.org/officeDocument/2006/relationships/hyperlink" Target="https://es.scribd.com/document/423238923/Importancia-Del-Sueno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282890" y="518615"/>
            <a:ext cx="100720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/>
              <a:t>Universidad Veracruzana</a:t>
            </a:r>
          </a:p>
          <a:p>
            <a:pPr algn="ctr"/>
            <a:endParaRPr lang="es-MX" sz="2200" b="1" dirty="0" smtClean="0"/>
          </a:p>
          <a:p>
            <a:pPr algn="ctr"/>
            <a:endParaRPr lang="es-MX" sz="2200" b="1" dirty="0" smtClean="0"/>
          </a:p>
          <a:p>
            <a:pPr algn="ctr"/>
            <a:endParaRPr lang="es-MX" sz="2200" b="1" dirty="0"/>
          </a:p>
          <a:p>
            <a:pPr algn="ctr"/>
            <a:endParaRPr lang="es-MX" sz="2200" b="1" dirty="0" smtClean="0"/>
          </a:p>
          <a:p>
            <a:pPr algn="ctr"/>
            <a:r>
              <a:rPr lang="es-MX" sz="2200" b="1" dirty="0" smtClean="0"/>
              <a:t>Facultad de Música</a:t>
            </a:r>
          </a:p>
          <a:p>
            <a:pPr algn="ctr"/>
            <a:endParaRPr lang="es-MX" sz="2200" b="1" dirty="0"/>
          </a:p>
          <a:p>
            <a:pPr algn="ctr"/>
            <a:r>
              <a:rPr lang="es-MX" sz="2200" b="1" dirty="0" smtClean="0"/>
              <a:t>Terminal Complementaria IV: Preparación física para </a:t>
            </a:r>
            <a:r>
              <a:rPr lang="es-MX" sz="2200" b="1" dirty="0" smtClean="0"/>
              <a:t>músicos</a:t>
            </a:r>
            <a:endParaRPr lang="es-MX" sz="2200" b="1" dirty="0" smtClean="0"/>
          </a:p>
          <a:p>
            <a:pPr algn="ctr"/>
            <a:endParaRPr lang="es-MX" sz="2200" b="1" dirty="0"/>
          </a:p>
          <a:p>
            <a:pPr algn="ctr"/>
            <a:r>
              <a:rPr lang="es-MX" sz="2200" b="1" dirty="0" smtClean="0"/>
              <a:t>Catedrática: Dra. Isabel Ladrón de </a:t>
            </a:r>
            <a:r>
              <a:rPr lang="es-MX" sz="2200" b="1" smtClean="0"/>
              <a:t>Guevara González</a:t>
            </a:r>
            <a:endParaRPr lang="es-MX" sz="2200" b="1" dirty="0" smtClean="0"/>
          </a:p>
          <a:p>
            <a:pPr algn="ctr"/>
            <a:endParaRPr lang="es-MX" sz="2200" b="1" dirty="0"/>
          </a:p>
          <a:p>
            <a:pPr algn="ctr"/>
            <a:r>
              <a:rPr lang="es-MX" sz="2200" b="1" dirty="0" smtClean="0"/>
              <a:t>Alumna: Abigail Méndez Cabrera</a:t>
            </a:r>
          </a:p>
          <a:p>
            <a:pPr algn="ctr"/>
            <a:endParaRPr lang="es-MX" sz="2200" b="1" dirty="0"/>
          </a:p>
          <a:p>
            <a:pPr algn="ctr"/>
            <a:r>
              <a:rPr lang="es-MX" sz="2200" b="1" dirty="0" smtClean="0"/>
              <a:t>Semestre: febrero – junio 2021</a:t>
            </a:r>
            <a:endParaRPr lang="es-MX" sz="22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002" y="1092413"/>
            <a:ext cx="1073584" cy="93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45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78706" y="1312984"/>
            <a:ext cx="2625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Consumo de alcohol</a:t>
            </a:r>
            <a:endParaRPr lang="es-MX" sz="32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694830" y="1559205"/>
            <a:ext cx="2180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Cafeína</a:t>
            </a:r>
            <a:endParaRPr lang="es-MX" sz="32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8360478" y="1559204"/>
            <a:ext cx="1969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Tabaco</a:t>
            </a:r>
            <a:endParaRPr lang="es-MX" sz="32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749751" y="3457433"/>
            <a:ext cx="28838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Menor duración del sueño e incluso trastornos del mismo.</a:t>
            </a:r>
            <a:endParaRPr lang="es-MX" sz="2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4408227" y="3457433"/>
            <a:ext cx="31883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Aumento de la latencia del sueño.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Disminuye su duración total.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Aumenta la actividad motora durante éste.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8139664" y="3457433"/>
            <a:ext cx="3283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Periodos de sueño más cortos.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Mayor frecuencia de apneas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Menor calidad del sueño.</a:t>
            </a:r>
            <a:endParaRPr lang="es-MX" dirty="0"/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2019868" y="2580868"/>
            <a:ext cx="1" cy="6809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9345215" y="2513348"/>
            <a:ext cx="1" cy="6809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5775976" y="2580867"/>
            <a:ext cx="1" cy="6809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701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10084" y="122928"/>
            <a:ext cx="8610600" cy="1293028"/>
          </a:xfrm>
        </p:spPr>
        <p:txBody>
          <a:bodyPr/>
          <a:lstStyle/>
          <a:p>
            <a:pPr algn="ctr"/>
            <a:r>
              <a:rPr lang="es-MX" b="1" dirty="0" smtClean="0"/>
              <a:t>Higiene del sueño</a:t>
            </a:r>
            <a:endParaRPr lang="es-MX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0524" t="24166" r="35176" b="16465"/>
          <a:stretch/>
        </p:blipFill>
        <p:spPr>
          <a:xfrm>
            <a:off x="3535610" y="1280160"/>
            <a:ext cx="4954137" cy="482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62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9EAA8D-9FA6-44DF-B373-F9F0E09D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667" y="328275"/>
            <a:ext cx="8610600" cy="1293028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3200" b="1" dirty="0" smtClean="0"/>
              <a:t>Conclusión </a:t>
            </a:r>
            <a:endParaRPr lang="es-ES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7185" y="1621303"/>
            <a:ext cx="5618206" cy="4024125"/>
          </a:xfrm>
        </p:spPr>
        <p:txBody>
          <a:bodyPr/>
          <a:lstStyle/>
          <a:p>
            <a:pPr marL="0" indent="0">
              <a:buNone/>
            </a:pPr>
            <a:endParaRPr lang="es-MX" sz="3600" dirty="0" smtClean="0"/>
          </a:p>
          <a:p>
            <a:pPr>
              <a:lnSpc>
                <a:spcPct val="150000"/>
              </a:lnSpc>
            </a:pPr>
            <a:r>
              <a:rPr lang="es-MX" dirty="0" smtClean="0"/>
              <a:t>El sueño es una inversión a </a:t>
            </a:r>
            <a:r>
              <a:rPr lang="es-MX" dirty="0"/>
              <a:t>largo plazo para prevenir enfermedades </a:t>
            </a:r>
            <a:r>
              <a:rPr lang="es-MX" dirty="0" smtClean="0"/>
              <a:t>crónicas y lograr un equilibrio físico, emocional y mental. </a:t>
            </a:r>
            <a:endParaRPr lang="en-US" dirty="0"/>
          </a:p>
        </p:txBody>
      </p:sp>
      <p:pic>
        <p:nvPicPr>
          <p:cNvPr id="1026" name="Picture 2" descr="Curiosidades sobre el sueño | Cultura del Sueño, el Blog del Sueñ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048" y="2040558"/>
            <a:ext cx="4933096" cy="27625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200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7803" y="436826"/>
            <a:ext cx="8610600" cy="1293028"/>
          </a:xfrm>
        </p:spPr>
        <p:txBody>
          <a:bodyPr/>
          <a:lstStyle/>
          <a:p>
            <a:pPr algn="ctr"/>
            <a:r>
              <a:rPr lang="es-MX" b="1" dirty="0" smtClean="0"/>
              <a:t>FUENTES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Carrillo-Mora P, Ramírez-Peris J, Magaña-Vázquez K. Neurobiología del sueño y su importancia: antología para el estudiante universitario. </a:t>
            </a:r>
            <a:r>
              <a:rPr lang="es-ES" dirty="0" smtClean="0"/>
              <a:t>Rev</a:t>
            </a:r>
            <a:r>
              <a:rPr lang="es-ES" dirty="0"/>
              <a:t>.</a:t>
            </a:r>
            <a:r>
              <a:rPr lang="es-ES" dirty="0" smtClean="0"/>
              <a:t> </a:t>
            </a:r>
            <a:r>
              <a:rPr lang="es-ES" dirty="0" err="1" smtClean="0"/>
              <a:t>Fac</a:t>
            </a:r>
            <a:r>
              <a:rPr lang="es-ES" dirty="0" smtClean="0"/>
              <a:t>. </a:t>
            </a:r>
            <a:r>
              <a:rPr lang="es-ES" dirty="0" err="1" smtClean="0"/>
              <a:t>Med</a:t>
            </a:r>
            <a:r>
              <a:rPr lang="es-ES" dirty="0" smtClean="0"/>
              <a:t> </a:t>
            </a:r>
            <a:r>
              <a:rPr lang="es-ES" dirty="0"/>
              <a:t>UNAM . 2013;56(4):5-15.</a:t>
            </a:r>
            <a:br>
              <a:rPr lang="es-ES" dirty="0"/>
            </a:br>
            <a:endParaRPr lang="es-ES" dirty="0" smtClean="0"/>
          </a:p>
          <a:p>
            <a:r>
              <a:rPr lang="es-MX" dirty="0" smtClean="0"/>
              <a:t>Tafur Lazo, Joel. Importancia del sueño en el aprendizaje. Scribd</a:t>
            </a:r>
            <a:r>
              <a:rPr lang="es-MX" dirty="0"/>
              <a:t>. </a:t>
            </a:r>
            <a:r>
              <a:rPr lang="es-MX" dirty="0">
                <a:hlinkClick r:id="rId2"/>
              </a:rPr>
              <a:t>https://</a:t>
            </a:r>
            <a:r>
              <a:rPr lang="es-MX" dirty="0" smtClean="0">
                <a:hlinkClick r:id="rId2"/>
              </a:rPr>
              <a:t>es.scribd.com/document/423238923/Importancia-Del-Sueno</a:t>
            </a:r>
            <a:r>
              <a:rPr lang="es-MX" dirty="0" smtClean="0"/>
              <a:t> </a:t>
            </a:r>
          </a:p>
          <a:p>
            <a:endParaRPr lang="es-MX" dirty="0"/>
          </a:p>
          <a:p>
            <a:r>
              <a:rPr lang="es-ES" dirty="0"/>
              <a:t>Medidas preventivas y de higiene del sueño, para adquirir o mantener un buen patrón de </a:t>
            </a:r>
            <a:r>
              <a:rPr lang="es-ES" dirty="0" smtClean="0"/>
              <a:t>sueño. </a:t>
            </a:r>
            <a:r>
              <a:rPr lang="es-ES" dirty="0"/>
              <a:t>Scribd. </a:t>
            </a:r>
            <a:r>
              <a:rPr lang="es-ES" dirty="0">
                <a:hlinkClick r:id="rId3"/>
              </a:rPr>
              <a:t>https://</a:t>
            </a:r>
            <a:r>
              <a:rPr lang="es-ES" dirty="0" smtClean="0">
                <a:hlinkClick r:id="rId3"/>
              </a:rPr>
              <a:t>es.scribd.com/document/428112723/higiene-del-sueno</a:t>
            </a:r>
            <a:r>
              <a:rPr lang="es-ES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95510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16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8" name="Imagen 18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pic>
        <p:nvPicPr>
          <p:cNvPr id="7" name="Imagen 6" descr="Hojas dibujadas a lápiz">
            <a:extLst>
              <a:ext uri="{FF2B5EF4-FFF2-40B4-BE49-F238E27FC236}">
                <a16:creationId xmlns:a16="http://schemas.microsoft.com/office/drawing/2014/main" id="{57D7C723-A9F3-4A7E-B1AE-E6A0CCF40F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3881" r="3" b="42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48EE035-F12D-47A1-BB66-DD1E996E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37173"/>
            <a:ext cx="9448800" cy="26020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rtl="0"/>
            <a:r>
              <a:rPr lang="es-ES" sz="6000" b="1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71203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077D6507-8E8D-40E1-A7B9-63012EF949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8" name="Imagen 7" descr="Flor">
            <a:extLst>
              <a:ext uri="{FF2B5EF4-FFF2-40B4-BE49-F238E27FC236}">
                <a16:creationId xmlns:a16="http://schemas.microsoft.com/office/drawing/2014/main" id="{3F803F0C-D1ED-48FB-B5CD-1F2FC0FF7C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" r="157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23FF3D86-2916-4F9F-9752-304810CF59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AB048875-14D1-4CC7-8AC3-7ABC73AAAF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9833" y="489711"/>
            <a:ext cx="9082585" cy="2927958"/>
          </a:xfrm>
          <a:prstGeom prst="parallelogram">
            <a:avLst>
              <a:gd name="adj" fmla="val 99234"/>
            </a:avLst>
          </a:prstGeom>
        </p:spPr>
        <p:txBody>
          <a:bodyPr lIns="0" rIns="180000" rtlCol="0">
            <a:noAutofit/>
          </a:bodyPr>
          <a:lstStyle/>
          <a:p>
            <a:pPr algn="ctr" rtl="0"/>
            <a:r>
              <a:rPr lang="es-ES" sz="5400" b="1" dirty="0" smtClean="0"/>
              <a:t>La importancia del sueño</a:t>
            </a:r>
            <a:endParaRPr lang="es-ES" sz="5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71" y="1735325"/>
            <a:ext cx="4412208" cy="2823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450475"/>
            <a:ext cx="8610600" cy="1293028"/>
          </a:xfrm>
        </p:spPr>
        <p:txBody>
          <a:bodyPr/>
          <a:lstStyle/>
          <a:p>
            <a:r>
              <a:rPr lang="es-MX" b="1" dirty="0" smtClean="0"/>
              <a:t>¿Qué es el sueño?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921605"/>
            <a:ext cx="10820400" cy="4024125"/>
          </a:xfrm>
        </p:spPr>
        <p:txBody>
          <a:bodyPr>
            <a:noAutofit/>
          </a:bodyPr>
          <a:lstStyle/>
          <a:p>
            <a:r>
              <a:rPr lang="es-ES" sz="2400" dirty="0" smtClean="0"/>
              <a:t>Proceso </a:t>
            </a:r>
            <a:r>
              <a:rPr lang="es-ES" sz="2400" dirty="0"/>
              <a:t>fisiológico de vital importancia para la salud integral de los seres </a:t>
            </a:r>
            <a:r>
              <a:rPr lang="es-ES" sz="2400" dirty="0" smtClean="0"/>
              <a:t>humanos.</a:t>
            </a:r>
          </a:p>
          <a:p>
            <a:pPr marL="0" indent="0">
              <a:buNone/>
            </a:pPr>
            <a:endParaRPr lang="es-ES" sz="2400" dirty="0" smtClean="0"/>
          </a:p>
          <a:p>
            <a:r>
              <a:rPr lang="es-ES" sz="2400" b="1" dirty="0" smtClean="0"/>
              <a:t>Características:</a:t>
            </a:r>
          </a:p>
          <a:p>
            <a:pPr lvl="1"/>
            <a:r>
              <a:rPr lang="es-MX" sz="2400" dirty="0"/>
              <a:t>Disminución de la conciencia y reactividad a los estímulos </a:t>
            </a:r>
            <a:r>
              <a:rPr lang="es-MX" sz="2400" dirty="0" smtClean="0"/>
              <a:t>externos.</a:t>
            </a:r>
            <a:endParaRPr lang="en-US" sz="2400" dirty="0"/>
          </a:p>
          <a:p>
            <a:pPr lvl="1"/>
            <a:r>
              <a:rPr lang="es-MX" sz="2400" dirty="0"/>
              <a:t>I</a:t>
            </a:r>
            <a:r>
              <a:rPr lang="es-MX" sz="2400" dirty="0" smtClean="0"/>
              <a:t>nmovilidad </a:t>
            </a:r>
            <a:r>
              <a:rPr lang="es-MX" sz="2400" dirty="0"/>
              <a:t>y relajación </a:t>
            </a:r>
            <a:r>
              <a:rPr lang="es-MX" sz="2400" dirty="0" smtClean="0"/>
              <a:t>muscular.</a:t>
            </a:r>
            <a:endParaRPr lang="en-US" sz="2400" dirty="0"/>
          </a:p>
          <a:p>
            <a:pPr lvl="1"/>
            <a:r>
              <a:rPr lang="es-MX" sz="2400" dirty="0"/>
              <a:t>P</a:t>
            </a:r>
            <a:r>
              <a:rPr lang="es-MX" sz="2400" dirty="0" smtClean="0"/>
              <a:t>eriodicidad </a:t>
            </a:r>
            <a:r>
              <a:rPr lang="es-MX" sz="2400" dirty="0"/>
              <a:t>circadiana (diaria</a:t>
            </a:r>
            <a:r>
              <a:rPr lang="es-MX" sz="2400" dirty="0" smtClean="0"/>
              <a:t>).</a:t>
            </a:r>
          </a:p>
          <a:p>
            <a:pPr lvl="1"/>
            <a:r>
              <a:rPr lang="es-MX" sz="2400" dirty="0" smtClean="0"/>
              <a:t>Postura estereotipada.</a:t>
            </a:r>
          </a:p>
          <a:p>
            <a:pPr lvl="1"/>
            <a:r>
              <a:rPr lang="es-MX" sz="2400" dirty="0"/>
              <a:t>La ausencia de sueño </a:t>
            </a:r>
            <a:r>
              <a:rPr lang="es-MX" sz="2400" dirty="0" smtClean="0"/>
              <a:t>induce </a:t>
            </a:r>
            <a:r>
              <a:rPr lang="es-MX" sz="2400" dirty="0"/>
              <a:t>distintas alteraciones conductuales y </a:t>
            </a:r>
            <a:r>
              <a:rPr lang="es-MX" sz="2400" dirty="0" smtClean="0"/>
              <a:t>fisiológicas.</a:t>
            </a: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2050715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2606" y="505747"/>
            <a:ext cx="8610600" cy="1293028"/>
          </a:xfrm>
        </p:spPr>
        <p:txBody>
          <a:bodyPr/>
          <a:lstStyle/>
          <a:p>
            <a:r>
              <a:rPr lang="es-MX" b="1" dirty="0" smtClean="0"/>
              <a:t>Fases del sueño</a:t>
            </a:r>
            <a:endParaRPr lang="es-MX" b="1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55493975"/>
              </p:ext>
            </p:extLst>
          </p:nvPr>
        </p:nvGraphicFramePr>
        <p:xfrm>
          <a:off x="996287" y="901532"/>
          <a:ext cx="1049512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6463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0245" y="0"/>
            <a:ext cx="8610600" cy="1293028"/>
          </a:xfrm>
        </p:spPr>
        <p:txBody>
          <a:bodyPr/>
          <a:lstStyle/>
          <a:p>
            <a:r>
              <a:rPr lang="es-MX" b="1" dirty="0" smtClean="0"/>
              <a:t>Fases del sueño</a:t>
            </a:r>
            <a:endParaRPr lang="es-MX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8216" t="16932" r="9057" b="14972"/>
          <a:stretch/>
        </p:blipFill>
        <p:spPr>
          <a:xfrm>
            <a:off x="1787856" y="1173707"/>
            <a:ext cx="9089410" cy="498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49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0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 smtClean="0"/>
              <a:t>El sueño en el aprendizaje y la memoria</a:t>
            </a:r>
            <a:endParaRPr lang="es-MX" sz="2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101959"/>
            <a:ext cx="10820400" cy="4024125"/>
          </a:xfrm>
        </p:spPr>
        <p:txBody>
          <a:bodyPr/>
          <a:lstStyle/>
          <a:p>
            <a:r>
              <a:rPr lang="es-MX" dirty="0"/>
              <a:t>E</a:t>
            </a:r>
            <a:r>
              <a:rPr lang="es-MX" dirty="0" smtClean="0"/>
              <a:t>l </a:t>
            </a:r>
            <a:r>
              <a:rPr lang="es-MX" dirty="0"/>
              <a:t>sueño </a:t>
            </a:r>
            <a:r>
              <a:rPr lang="es-MX" dirty="0" smtClean="0"/>
              <a:t>tiene </a:t>
            </a:r>
            <a:r>
              <a:rPr lang="es-MX" dirty="0"/>
              <a:t>efectos positivos sobre distintos tipos de </a:t>
            </a:r>
            <a:r>
              <a:rPr lang="es-MX" dirty="0" smtClean="0"/>
              <a:t>memoria: 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0211" t="23648" r="8427" b="21128"/>
          <a:stretch/>
        </p:blipFill>
        <p:spPr>
          <a:xfrm>
            <a:off x="1066800" y="1607377"/>
            <a:ext cx="10058399" cy="462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78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7486" y="477672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/>
              <a:t>El sueño en el aprendizaje y la memoria</a:t>
            </a:r>
            <a:endParaRPr lang="es-MX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7686" y="2033517"/>
            <a:ext cx="10820400" cy="4080680"/>
          </a:xfrm>
        </p:spPr>
        <p:txBody>
          <a:bodyPr>
            <a:normAutofit/>
          </a:bodyPr>
          <a:lstStyle/>
          <a:p>
            <a:pPr lvl="0"/>
            <a:r>
              <a:rPr lang="es-MX" sz="2800" dirty="0"/>
              <a:t>M</a:t>
            </a:r>
            <a:r>
              <a:rPr lang="es-MX" sz="2800" dirty="0" smtClean="0"/>
              <a:t>ayor </a:t>
            </a:r>
            <a:r>
              <a:rPr lang="es-MX" sz="2800" dirty="0"/>
              <a:t>duración del sueño </a:t>
            </a:r>
            <a:r>
              <a:rPr lang="es-MX" sz="2800" dirty="0" smtClean="0"/>
              <a:t>=</a:t>
            </a:r>
            <a:r>
              <a:rPr lang="es-MX" sz="2800" dirty="0"/>
              <a:t> </a:t>
            </a:r>
            <a:r>
              <a:rPr lang="es-MX" sz="2800" dirty="0" smtClean="0"/>
              <a:t>mejor </a:t>
            </a:r>
            <a:r>
              <a:rPr lang="es-MX" sz="2800" dirty="0"/>
              <a:t>retención de la </a:t>
            </a:r>
            <a:r>
              <a:rPr lang="es-MX" sz="2800" dirty="0" smtClean="0"/>
              <a:t>información.</a:t>
            </a:r>
          </a:p>
          <a:p>
            <a:r>
              <a:rPr lang="es-MX" sz="2800" dirty="0"/>
              <a:t>L</a:t>
            </a:r>
            <a:r>
              <a:rPr lang="es-MX" sz="2800" dirty="0" smtClean="0"/>
              <a:t>as </a:t>
            </a:r>
            <a:r>
              <a:rPr lang="es-MX" sz="2800" dirty="0"/>
              <a:t>mismas áreas cerebrales que se ven activadas durante el aprendizaje de una tarea son nuevamente activadas durante el </a:t>
            </a:r>
            <a:r>
              <a:rPr lang="es-MX" sz="2800" dirty="0" smtClean="0"/>
              <a:t>sueño:</a:t>
            </a:r>
          </a:p>
          <a:p>
            <a:pPr marL="0" indent="0">
              <a:buNone/>
            </a:pPr>
            <a:r>
              <a:rPr lang="es-MX" sz="2800" dirty="0"/>
              <a:t>	</a:t>
            </a:r>
            <a:r>
              <a:rPr lang="es-MX" sz="2800" dirty="0" smtClean="0"/>
              <a:t>	Sueño              recapitulación              consolidación</a:t>
            </a:r>
          </a:p>
          <a:p>
            <a:r>
              <a:rPr lang="es-MX" sz="2800" dirty="0"/>
              <a:t>M</a:t>
            </a:r>
            <a:r>
              <a:rPr lang="es-MX" sz="2800" dirty="0" smtClean="0"/>
              <a:t>ejora </a:t>
            </a:r>
            <a:r>
              <a:rPr lang="es-MX" sz="2800" dirty="0"/>
              <a:t>las capacidades de aprendizaje durante el día </a:t>
            </a:r>
            <a:r>
              <a:rPr lang="es-MX" sz="2800" dirty="0" smtClean="0"/>
              <a:t>siguiente.</a:t>
            </a:r>
            <a:endParaRPr lang="en-US" sz="2800" dirty="0"/>
          </a:p>
          <a:p>
            <a:pPr lvl="0"/>
            <a:endParaRPr lang="es-MX" sz="2800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3998792" y="4418365"/>
            <a:ext cx="85980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7885562" y="4418365"/>
            <a:ext cx="85980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25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1400" y="150224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 smtClean="0"/>
              <a:t>La pérdida del sueño y sus consecuencias</a:t>
            </a:r>
            <a:endParaRPr lang="es-MX" sz="2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610436"/>
            <a:ext cx="10820400" cy="4608249"/>
          </a:xfrm>
        </p:spPr>
        <p:txBody>
          <a:bodyPr>
            <a:normAutofit/>
          </a:bodyPr>
          <a:lstStyle/>
          <a:p>
            <a:pPr algn="just"/>
            <a:r>
              <a:rPr lang="es-MX" sz="2400" dirty="0" smtClean="0"/>
              <a:t>Formas de pérdida del sueño:</a:t>
            </a:r>
          </a:p>
          <a:p>
            <a:pPr lvl="1" algn="just"/>
            <a:r>
              <a:rPr lang="es-MX" sz="2400" dirty="0" smtClean="0"/>
              <a:t>Privación (suspensión total por un periodo de 24 horas).</a:t>
            </a:r>
          </a:p>
          <a:p>
            <a:pPr lvl="1" algn="just"/>
            <a:r>
              <a:rPr lang="es-MX" sz="2400" dirty="0" smtClean="0"/>
              <a:t>Restricción (disminución del tiempo habitual del sueño).</a:t>
            </a:r>
          </a:p>
          <a:p>
            <a:pPr lvl="1" algn="just"/>
            <a:r>
              <a:rPr lang="es-MX" sz="2400" dirty="0" smtClean="0"/>
              <a:t>Fragmentación (interrupción repetida en “despertares”).</a:t>
            </a:r>
            <a:endParaRPr lang="es-MX" sz="2400" dirty="0"/>
          </a:p>
          <a:p>
            <a:pPr lvl="1" algn="just"/>
            <a:endParaRPr lang="es-MX" sz="2400" dirty="0" smtClean="0"/>
          </a:p>
          <a:p>
            <a:pPr marL="0" lvl="1" indent="0" algn="just"/>
            <a:r>
              <a:rPr lang="es-MX" sz="2400" dirty="0" smtClean="0"/>
              <a:t> </a:t>
            </a:r>
            <a:r>
              <a:rPr lang="es-MX" sz="2400" dirty="0"/>
              <a:t>Todos estos tipos de </a:t>
            </a:r>
            <a:r>
              <a:rPr lang="es-MX" sz="2400" dirty="0" smtClean="0"/>
              <a:t>alteraciones, </a:t>
            </a:r>
            <a:r>
              <a:rPr lang="es-MX" sz="2400" dirty="0"/>
              <a:t>han demostrado afectar distintas funciones cognitivas y variedades de memoria en mayor o menor </a:t>
            </a:r>
            <a:r>
              <a:rPr lang="es-MX" sz="2400" dirty="0" smtClean="0"/>
              <a:t>grado.</a:t>
            </a:r>
          </a:p>
          <a:p>
            <a:pPr lvl="1" algn="just"/>
            <a:endParaRPr lang="es-MX" sz="2400" dirty="0" smtClean="0"/>
          </a:p>
        </p:txBody>
      </p:sp>
    </p:spTree>
    <p:extLst>
      <p:ext uri="{BB962C8B-B14F-4D97-AF65-F5344CB8AC3E}">
        <p14:creationId xmlns:p14="http://schemas.microsoft.com/office/powerpoint/2010/main" val="2200878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2251" t="17863" r="27517" b="18890"/>
          <a:stretch/>
        </p:blipFill>
        <p:spPr>
          <a:xfrm>
            <a:off x="3111690" y="695218"/>
            <a:ext cx="6059605" cy="535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10478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vap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76B320-E975-4049-B758-D52F391461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411068-54FB-4183-BE8D-9A5F0DE062BA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78A686E-C507-4F7D-AEA6-9FFC7523CB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Estela de vapor </Template>
  <TotalTime>0</TotalTime>
  <Words>342</Words>
  <Application>Microsoft Office PowerPoint</Application>
  <PresentationFormat>Panorámica</PresentationFormat>
  <Paragraphs>67</Paragraphs>
  <Slides>14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Estela de vapor</vt:lpstr>
      <vt:lpstr>Presentación de PowerPoint</vt:lpstr>
      <vt:lpstr>La importancia del sueño</vt:lpstr>
      <vt:lpstr>¿Qué es el sueño?</vt:lpstr>
      <vt:lpstr>Fases del sueño</vt:lpstr>
      <vt:lpstr>Fases del sueño</vt:lpstr>
      <vt:lpstr>El sueño en el aprendizaje y la memoria</vt:lpstr>
      <vt:lpstr>El sueño en el aprendizaje y la memoria</vt:lpstr>
      <vt:lpstr>La pérdida del sueño y sus consecuencias</vt:lpstr>
      <vt:lpstr>Presentación de PowerPoint</vt:lpstr>
      <vt:lpstr>Presentación de PowerPoint</vt:lpstr>
      <vt:lpstr>Higiene del sueño</vt:lpstr>
      <vt:lpstr>Conclusión </vt:lpstr>
      <vt:lpstr>FUENTES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2021-06-07T13:23:31Z</dcterms:created>
  <dcterms:modified xsi:type="dcterms:W3CDTF">2021-06-07T18:12:49Z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