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png" ContentType="image/png"/>
  <Default Extension="jpg" ContentType="image/jp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12" y="-1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printerSettings" Target="printerSettings/printerSettings1.bin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16939" y="42832"/>
            <a:ext cx="10266299" cy="15273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Calibri Light"/>
                <a:cs typeface="Calibri Light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761404"/>
            <a:ext cx="10356850" cy="3065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10/18/26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hyperlink" Target="mailto:esaucedo@uv.mx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4" Type="http://schemas.openxmlformats.org/officeDocument/2006/relationships/image" Target="../media/image14.png"/><Relationship Id="rId5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4" Type="http://schemas.openxmlformats.org/officeDocument/2006/relationships/image" Target="../media/image21.png"/><Relationship Id="rId5" Type="http://schemas.openxmlformats.org/officeDocument/2006/relationships/image" Target="../media/image22.png"/><Relationship Id="rId6" Type="http://schemas.openxmlformats.org/officeDocument/2006/relationships/image" Target="../media/image23.png"/><Relationship Id="rId7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4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" y="12699"/>
            <a:ext cx="12191979" cy="68453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438524" y="2756296"/>
            <a:ext cx="4709160" cy="2144395"/>
          </a:xfrm>
          <a:prstGeom prst="rect">
            <a:avLst/>
          </a:prstGeom>
        </p:spPr>
        <p:txBody>
          <a:bodyPr vert="horz" wrap="square" lIns="0" tIns="86360" rIns="0" bIns="0" rtlCol="0">
            <a:spAutoFit/>
          </a:bodyPr>
          <a:lstStyle/>
          <a:p>
            <a:pPr marL="12700" marR="5080" indent="-635" algn="ctr">
              <a:lnSpc>
                <a:spcPts val="5400"/>
              </a:lnSpc>
              <a:spcBef>
                <a:spcPts val="680"/>
              </a:spcBef>
            </a:pPr>
            <a:r>
              <a:rPr sz="4900" dirty="0">
                <a:latin typeface="Calibri Light"/>
                <a:cs typeface="Calibri Light"/>
              </a:rPr>
              <a:t>The</a:t>
            </a:r>
            <a:r>
              <a:rPr sz="4900" spc="125" dirty="0">
                <a:latin typeface="Calibri Light"/>
                <a:cs typeface="Calibri Light"/>
              </a:rPr>
              <a:t> </a:t>
            </a:r>
            <a:r>
              <a:rPr sz="4900" spc="-10" dirty="0">
                <a:latin typeface="Calibri Light"/>
                <a:cs typeface="Calibri Light"/>
              </a:rPr>
              <a:t>common </a:t>
            </a:r>
            <a:r>
              <a:rPr sz="4900" dirty="0">
                <a:latin typeface="Calibri Light"/>
                <a:cs typeface="Calibri Light"/>
              </a:rPr>
              <a:t>agricultural</a:t>
            </a:r>
            <a:r>
              <a:rPr sz="4900" spc="135" dirty="0">
                <a:latin typeface="Calibri Light"/>
                <a:cs typeface="Calibri Light"/>
              </a:rPr>
              <a:t> </a:t>
            </a:r>
            <a:r>
              <a:rPr sz="4900" spc="-10" dirty="0">
                <a:latin typeface="Calibri Light"/>
                <a:cs typeface="Calibri Light"/>
              </a:rPr>
              <a:t>policy: </a:t>
            </a:r>
            <a:r>
              <a:rPr sz="4900" dirty="0">
                <a:latin typeface="Calibri Light"/>
                <a:cs typeface="Calibri Light"/>
              </a:rPr>
              <a:t>2023-</a:t>
            </a:r>
            <a:r>
              <a:rPr sz="4900" spc="-25" dirty="0">
                <a:latin typeface="Calibri Light"/>
                <a:cs typeface="Calibri Light"/>
              </a:rPr>
              <a:t>27</a:t>
            </a:r>
            <a:endParaRPr sz="49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880449" y="5069332"/>
            <a:ext cx="5887085" cy="1461135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65"/>
              </a:spcBef>
            </a:pPr>
            <a:r>
              <a:rPr sz="2200" spc="-25" dirty="0">
                <a:latin typeface="Calibri"/>
                <a:cs typeface="Calibri"/>
              </a:rPr>
              <a:t>Prof.</a:t>
            </a:r>
            <a:r>
              <a:rPr sz="2200" spc="-60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Edgar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dirty="0">
                <a:latin typeface="Calibri"/>
                <a:cs typeface="Calibri"/>
              </a:rPr>
              <a:t>J.</a:t>
            </a:r>
            <a:r>
              <a:rPr sz="2200" spc="-55" dirty="0">
                <a:latin typeface="Calibri"/>
                <a:cs typeface="Calibri"/>
              </a:rPr>
              <a:t> </a:t>
            </a:r>
            <a:r>
              <a:rPr sz="2200" spc="-25" dirty="0">
                <a:latin typeface="Calibri"/>
                <a:cs typeface="Calibri"/>
              </a:rPr>
              <a:t>SAUCEDO-</a:t>
            </a:r>
            <a:r>
              <a:rPr sz="2200" spc="-10" dirty="0">
                <a:latin typeface="Calibri"/>
                <a:cs typeface="Calibri"/>
              </a:rPr>
              <a:t>ACOSTA</a:t>
            </a:r>
            <a:endParaRPr sz="22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70"/>
              </a:spcBef>
            </a:pPr>
            <a:r>
              <a:rPr sz="2200" u="sng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  <a:hlinkClick r:id="rId3"/>
              </a:rPr>
              <a:t>esaucedo@uv.mx</a:t>
            </a:r>
            <a:endParaRPr sz="22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360"/>
              </a:spcBef>
            </a:pPr>
            <a:endParaRPr sz="2200" dirty="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</a:pPr>
            <a:r>
              <a:rPr lang="es-ES_tradnl" sz="2200" dirty="0" err="1" smtClean="0">
                <a:latin typeface="Calibri"/>
                <a:cs typeface="Calibri"/>
              </a:rPr>
              <a:t>October</a:t>
            </a:r>
            <a:r>
              <a:rPr sz="2200" spc="-25" dirty="0" smtClean="0">
                <a:latin typeface="Calibri"/>
                <a:cs typeface="Calibri"/>
              </a:rPr>
              <a:t> </a:t>
            </a:r>
            <a:r>
              <a:rPr sz="2200" spc="-20" dirty="0" smtClean="0">
                <a:latin typeface="Calibri"/>
                <a:cs typeface="Calibri"/>
              </a:rPr>
              <a:t>202</a:t>
            </a:r>
            <a:r>
              <a:rPr lang="es-ES_tradnl" sz="2200" spc="-20" dirty="0">
                <a:latin typeface="Calibri"/>
                <a:cs typeface="Calibri"/>
              </a:rPr>
              <a:t>6</a:t>
            </a:r>
            <a:endParaRPr sz="2200" dirty="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570230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The</a:t>
            </a:r>
            <a:r>
              <a:rPr sz="4300" spc="30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common</a:t>
            </a:r>
            <a:r>
              <a:rPr sz="4300" spc="31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agricultural</a:t>
            </a:r>
            <a:r>
              <a:rPr sz="4300" spc="32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policy:</a:t>
            </a:r>
            <a:r>
              <a:rPr sz="4300" spc="31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2023-</a:t>
            </a:r>
            <a:r>
              <a:rPr sz="4300" spc="-25" dirty="0">
                <a:solidFill>
                  <a:srgbClr val="2F5597"/>
                </a:solidFill>
              </a:rPr>
              <a:t>27</a:t>
            </a:r>
            <a:endParaRPr sz="43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0665" algn="l"/>
              </a:tabLst>
            </a:pPr>
            <a:r>
              <a:rPr dirty="0"/>
              <a:t>The</a:t>
            </a:r>
            <a:r>
              <a:rPr spc="-70" dirty="0"/>
              <a:t> </a:t>
            </a:r>
            <a:r>
              <a:rPr dirty="0"/>
              <a:t>common</a:t>
            </a:r>
            <a:r>
              <a:rPr spc="-55" dirty="0"/>
              <a:t> </a:t>
            </a:r>
            <a:r>
              <a:rPr dirty="0"/>
              <a:t>agricultural</a:t>
            </a:r>
            <a:r>
              <a:rPr spc="-65" dirty="0"/>
              <a:t> </a:t>
            </a:r>
            <a:r>
              <a:rPr dirty="0"/>
              <a:t>policy</a:t>
            </a:r>
            <a:r>
              <a:rPr spc="-70" dirty="0"/>
              <a:t> </a:t>
            </a:r>
            <a:r>
              <a:rPr dirty="0"/>
              <a:t>(CAP)</a:t>
            </a:r>
            <a:r>
              <a:rPr spc="-60" dirty="0"/>
              <a:t> </a:t>
            </a:r>
            <a:r>
              <a:rPr dirty="0"/>
              <a:t>is</a:t>
            </a:r>
            <a:r>
              <a:rPr spc="-55" dirty="0"/>
              <a:t> </a:t>
            </a:r>
            <a:r>
              <a:rPr spc="-20" dirty="0"/>
              <a:t>key:</a:t>
            </a:r>
          </a:p>
          <a:p>
            <a:pPr marL="766445" lvl="1" indent="-296545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766445" algn="l"/>
              </a:tabLst>
            </a:pP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securing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future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agriculture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forestry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achieving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objectives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of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the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European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Green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Deal.</a:t>
            </a:r>
            <a:endParaRPr sz="2400">
              <a:latin typeface="Calibri"/>
              <a:cs typeface="Calibri"/>
            </a:endParaRPr>
          </a:p>
          <a:p>
            <a:pPr marL="241300" marR="5080" indent="-228600">
              <a:lnSpc>
                <a:spcPts val="3000"/>
              </a:lnSpc>
              <a:spcBef>
                <a:spcPts val="1035"/>
              </a:spcBef>
              <a:buFont typeface="Arial MT"/>
              <a:buChar char="•"/>
              <a:tabLst>
                <a:tab pos="241300" algn="l"/>
                <a:tab pos="826769" algn="l"/>
                <a:tab pos="1171575" algn="l"/>
                <a:tab pos="2887345" algn="l"/>
                <a:tab pos="3863975" algn="l"/>
                <a:tab pos="4510405" algn="l"/>
                <a:tab pos="6245860" algn="l"/>
                <a:tab pos="6783705" algn="l"/>
                <a:tab pos="7935595" algn="l"/>
                <a:tab pos="8394700" algn="l"/>
                <a:tab pos="9041130" algn="l"/>
                <a:tab pos="9784080" algn="l"/>
              </a:tabLst>
            </a:pPr>
            <a:r>
              <a:rPr spc="-25" dirty="0"/>
              <a:t>On</a:t>
            </a:r>
            <a:r>
              <a:rPr dirty="0"/>
              <a:t>	</a:t>
            </a:r>
            <a:r>
              <a:rPr spc="-50" dirty="0"/>
              <a:t>2</a:t>
            </a:r>
            <a:r>
              <a:rPr dirty="0"/>
              <a:t>	</a:t>
            </a:r>
            <a:r>
              <a:rPr spc="-10" dirty="0"/>
              <a:t>December,</a:t>
            </a:r>
            <a:r>
              <a:rPr dirty="0"/>
              <a:t>	</a:t>
            </a:r>
            <a:r>
              <a:rPr spc="-10" dirty="0"/>
              <a:t>2021,</a:t>
            </a:r>
            <a:r>
              <a:rPr dirty="0"/>
              <a:t>	</a:t>
            </a:r>
            <a:r>
              <a:rPr spc="-25" dirty="0"/>
              <a:t>the</a:t>
            </a:r>
            <a:r>
              <a:rPr dirty="0"/>
              <a:t>	</a:t>
            </a:r>
            <a:r>
              <a:rPr spc="-10" dirty="0"/>
              <a:t>agreement</a:t>
            </a:r>
            <a:r>
              <a:rPr dirty="0"/>
              <a:t>	</a:t>
            </a:r>
            <a:r>
              <a:rPr spc="-25" dirty="0"/>
              <a:t>on</a:t>
            </a:r>
            <a:r>
              <a:rPr dirty="0"/>
              <a:t>	</a:t>
            </a:r>
            <a:r>
              <a:rPr spc="-10" dirty="0"/>
              <a:t>reform</a:t>
            </a:r>
            <a:r>
              <a:rPr dirty="0"/>
              <a:t>	</a:t>
            </a:r>
            <a:r>
              <a:rPr spc="-25" dirty="0"/>
              <a:t>of</a:t>
            </a:r>
            <a:r>
              <a:rPr dirty="0"/>
              <a:t>	</a:t>
            </a:r>
            <a:r>
              <a:rPr spc="-25" dirty="0"/>
              <a:t>the</a:t>
            </a:r>
            <a:r>
              <a:rPr dirty="0"/>
              <a:t>	</a:t>
            </a:r>
            <a:r>
              <a:rPr spc="-25" dirty="0"/>
              <a:t>CAP</a:t>
            </a:r>
            <a:r>
              <a:rPr dirty="0"/>
              <a:t>	</a:t>
            </a:r>
            <a:r>
              <a:rPr spc="-30" dirty="0"/>
              <a:t>was </a:t>
            </a:r>
            <a:r>
              <a:rPr dirty="0"/>
              <a:t>formally</a:t>
            </a:r>
            <a:r>
              <a:rPr spc="-125" dirty="0"/>
              <a:t> </a:t>
            </a:r>
            <a:r>
              <a:rPr spc="-10" dirty="0"/>
              <a:t>adopted.</a:t>
            </a:r>
          </a:p>
          <a:p>
            <a:pPr marL="241300" marR="5080" indent="-228600">
              <a:lnSpc>
                <a:spcPts val="3120"/>
              </a:lnSpc>
              <a:spcBef>
                <a:spcPts val="885"/>
              </a:spcBef>
              <a:buFont typeface="Arial MT"/>
              <a:buChar char="•"/>
              <a:tabLst>
                <a:tab pos="241300" algn="l"/>
                <a:tab pos="939165" algn="l"/>
                <a:tab pos="1717039" algn="l"/>
                <a:tab pos="3434079" algn="l"/>
                <a:tab pos="4456430" algn="l"/>
                <a:tab pos="5752465" algn="l"/>
                <a:tab pos="6482080" algn="l"/>
                <a:tab pos="7377430" algn="l"/>
                <a:tab pos="7913370" algn="l"/>
                <a:tab pos="8256270" algn="l"/>
                <a:tab pos="9530715" algn="l"/>
              </a:tabLst>
            </a:pPr>
            <a:r>
              <a:rPr spc="-25" dirty="0"/>
              <a:t>The</a:t>
            </a:r>
            <a:r>
              <a:rPr dirty="0"/>
              <a:t>	</a:t>
            </a:r>
            <a:r>
              <a:rPr spc="-25" dirty="0"/>
              <a:t>new</a:t>
            </a:r>
            <a:r>
              <a:rPr dirty="0"/>
              <a:t>	</a:t>
            </a:r>
            <a:r>
              <a:rPr spc="-10" dirty="0"/>
              <a:t>legislation,</a:t>
            </a:r>
            <a:r>
              <a:rPr dirty="0"/>
              <a:t>	</a:t>
            </a:r>
            <a:r>
              <a:rPr spc="-10" dirty="0"/>
              <a:t>which</a:t>
            </a:r>
            <a:r>
              <a:rPr dirty="0"/>
              <a:t>	</a:t>
            </a:r>
            <a:r>
              <a:rPr spc="-10" dirty="0"/>
              <a:t>entered</a:t>
            </a:r>
            <a:r>
              <a:rPr dirty="0"/>
              <a:t>	</a:t>
            </a:r>
            <a:r>
              <a:rPr spc="-20" dirty="0"/>
              <a:t>into</a:t>
            </a:r>
            <a:r>
              <a:rPr dirty="0"/>
              <a:t>	</a:t>
            </a:r>
            <a:r>
              <a:rPr spc="-10" dirty="0"/>
              <a:t>force</a:t>
            </a:r>
            <a:r>
              <a:rPr dirty="0"/>
              <a:t>	</a:t>
            </a:r>
            <a:r>
              <a:rPr spc="-25" dirty="0"/>
              <a:t>on</a:t>
            </a:r>
            <a:r>
              <a:rPr dirty="0"/>
              <a:t>	</a:t>
            </a:r>
            <a:r>
              <a:rPr spc="-50" dirty="0"/>
              <a:t>1</a:t>
            </a:r>
            <a:r>
              <a:rPr dirty="0"/>
              <a:t>	</a:t>
            </a:r>
            <a:r>
              <a:rPr spc="-10" dirty="0"/>
              <a:t>January</a:t>
            </a:r>
            <a:r>
              <a:rPr dirty="0"/>
              <a:t>	</a:t>
            </a:r>
            <a:r>
              <a:rPr spc="-10" dirty="0"/>
              <a:t>2023, </a:t>
            </a:r>
            <a:r>
              <a:rPr dirty="0"/>
              <a:t>paves</a:t>
            </a:r>
            <a:r>
              <a:rPr spc="-55" dirty="0"/>
              <a:t> </a:t>
            </a:r>
            <a:r>
              <a:rPr dirty="0"/>
              <a:t>the</a:t>
            </a:r>
            <a:r>
              <a:rPr spc="-60" dirty="0"/>
              <a:t> </a:t>
            </a:r>
            <a:r>
              <a:rPr dirty="0"/>
              <a:t>way</a:t>
            </a:r>
            <a:r>
              <a:rPr spc="-60" dirty="0"/>
              <a:t> </a:t>
            </a:r>
            <a:r>
              <a:rPr dirty="0"/>
              <a:t>for</a:t>
            </a:r>
            <a:r>
              <a:rPr spc="-55" dirty="0"/>
              <a:t> </a:t>
            </a:r>
            <a:r>
              <a:rPr dirty="0"/>
              <a:t>a</a:t>
            </a:r>
            <a:r>
              <a:rPr spc="-60" dirty="0"/>
              <a:t> </a:t>
            </a:r>
            <a:r>
              <a:rPr b="1" dirty="0">
                <a:latin typeface="Calibri"/>
                <a:cs typeface="Calibri"/>
              </a:rPr>
              <a:t>fairer</a:t>
            </a:r>
            <a:r>
              <a:rPr dirty="0"/>
              <a:t>,</a:t>
            </a:r>
            <a:r>
              <a:rPr spc="-55" dirty="0"/>
              <a:t> </a:t>
            </a:r>
            <a:r>
              <a:rPr b="1" dirty="0">
                <a:latin typeface="Calibri"/>
                <a:cs typeface="Calibri"/>
              </a:rPr>
              <a:t>greener</a:t>
            </a:r>
            <a:r>
              <a:rPr b="1" spc="-50" dirty="0">
                <a:latin typeface="Calibri"/>
                <a:cs typeface="Calibri"/>
              </a:rPr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more</a:t>
            </a:r>
            <a:r>
              <a:rPr spc="-60" dirty="0"/>
              <a:t> </a:t>
            </a:r>
            <a:r>
              <a:rPr u="heavy" spc="-20" dirty="0">
                <a:uFill>
                  <a:solidFill>
                    <a:srgbClr val="000000"/>
                  </a:solidFill>
                </a:uFill>
              </a:rPr>
              <a:t>performance</a:t>
            </a:r>
            <a:r>
              <a:rPr spc="-20" dirty="0"/>
              <a:t>-</a:t>
            </a:r>
            <a:r>
              <a:rPr dirty="0"/>
              <a:t>based</a:t>
            </a:r>
            <a:r>
              <a:rPr spc="-60" dirty="0"/>
              <a:t> </a:t>
            </a:r>
            <a:r>
              <a:rPr spc="-20" dirty="0"/>
              <a:t>CAP.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5336" y="830224"/>
            <a:ext cx="9340277" cy="5811571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61769" y="-52155"/>
            <a:ext cx="11670030" cy="3065145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CAP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seeks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ensure:</a:t>
            </a:r>
            <a:endParaRPr sz="2800">
              <a:latin typeface="Calibri"/>
              <a:cs typeface="Calibri"/>
            </a:endParaRPr>
          </a:p>
          <a:p>
            <a:pPr marL="766445" lvl="1" indent="-29718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766445" algn="l"/>
              </a:tabLst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sustainable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future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European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farmers</a:t>
            </a:r>
            <a:r>
              <a:rPr sz="2400" spc="-1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6595" algn="l"/>
              </a:tabLst>
            </a:pPr>
            <a:r>
              <a:rPr sz="2400" dirty="0">
                <a:latin typeface="Calibri"/>
                <a:cs typeface="Calibri"/>
              </a:rPr>
              <a:t>provide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more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targeted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support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smaller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farms</a:t>
            </a:r>
            <a:r>
              <a:rPr sz="2400" spc="-10" dirty="0">
                <a:latin typeface="Calibri"/>
                <a:cs typeface="Calibri"/>
              </a:rPr>
              <a:t>,</a:t>
            </a:r>
            <a:endParaRPr sz="2400">
              <a:latin typeface="Calibri"/>
              <a:cs typeface="Calibri"/>
            </a:endParaRPr>
          </a:p>
          <a:p>
            <a:pPr marL="696595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6595" algn="l"/>
              </a:tabLst>
            </a:pPr>
            <a:r>
              <a:rPr sz="2400" dirty="0">
                <a:latin typeface="Calibri"/>
                <a:cs typeface="Calibri"/>
              </a:rPr>
              <a:t>and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allow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greater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flexibility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for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EU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countries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adapt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measures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local</a:t>
            </a:r>
            <a:r>
              <a:rPr sz="24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conditions</a:t>
            </a:r>
            <a:r>
              <a:rPr sz="2400" spc="-10" dirty="0">
                <a:latin typeface="Calibri"/>
                <a:cs typeface="Calibri"/>
              </a:rPr>
              <a:t>.</a:t>
            </a:r>
            <a:endParaRPr sz="24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Agriculture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rural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areas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central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European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Green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Deal,</a:t>
            </a:r>
            <a:endParaRPr sz="2800">
              <a:latin typeface="Calibri"/>
              <a:cs typeface="Calibri"/>
            </a:endParaRPr>
          </a:p>
          <a:p>
            <a:pPr marL="241300" marR="5080" indent="-228600">
              <a:lnSpc>
                <a:spcPts val="30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2023-</a:t>
            </a:r>
            <a:r>
              <a:rPr sz="2800" dirty="0">
                <a:latin typeface="Calibri"/>
                <a:cs typeface="Calibri"/>
              </a:rPr>
              <a:t>27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key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tool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reaching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ambitions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Farm</a:t>
            </a:r>
            <a:r>
              <a:rPr sz="2800" i="1" spc="260" dirty="0">
                <a:latin typeface="Calibri"/>
                <a:cs typeface="Calibri"/>
              </a:rPr>
              <a:t> </a:t>
            </a:r>
            <a:r>
              <a:rPr sz="2800" i="1" spc="-25" dirty="0">
                <a:latin typeface="Calibri"/>
                <a:cs typeface="Calibri"/>
              </a:rPr>
              <a:t>to </a:t>
            </a:r>
            <a:r>
              <a:rPr sz="2800" i="1" dirty="0">
                <a:latin typeface="Calibri"/>
                <a:cs typeface="Calibri"/>
              </a:rPr>
              <a:t>Fork</a:t>
            </a:r>
            <a:r>
              <a:rPr sz="2800" i="1" spc="-65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and</a:t>
            </a:r>
            <a:r>
              <a:rPr sz="2800" i="1" spc="-70" dirty="0">
                <a:latin typeface="Calibri"/>
                <a:cs typeface="Calibri"/>
              </a:rPr>
              <a:t> </a:t>
            </a:r>
            <a:r>
              <a:rPr sz="2800" i="1" dirty="0">
                <a:latin typeface="Calibri"/>
                <a:cs typeface="Calibri"/>
              </a:rPr>
              <a:t>biodiversity</a:t>
            </a:r>
            <a:r>
              <a:rPr sz="2800" i="1" spc="-60" dirty="0">
                <a:latin typeface="Calibri"/>
                <a:cs typeface="Calibri"/>
              </a:rPr>
              <a:t> </a:t>
            </a:r>
            <a:r>
              <a:rPr sz="2800" i="1" spc="-10" dirty="0">
                <a:latin typeface="Calibri"/>
                <a:cs typeface="Calibri"/>
              </a:rPr>
              <a:t>strategies.</a:t>
            </a:r>
            <a:endParaRPr sz="28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55570" y="3082471"/>
            <a:ext cx="3775528" cy="377552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2722245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A</a:t>
            </a:r>
            <a:r>
              <a:rPr sz="4300" spc="9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new</a:t>
            </a:r>
            <a:r>
              <a:rPr sz="4300" spc="9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way</a:t>
            </a:r>
            <a:r>
              <a:rPr sz="4300" spc="8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of</a:t>
            </a:r>
            <a:r>
              <a:rPr sz="4300" spc="80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working</a:t>
            </a:r>
            <a:endParaRPr sz="4300"/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411818" rIns="0" bIns="0" rtlCol="0">
            <a:spAutoFit/>
          </a:bodyPr>
          <a:lstStyle/>
          <a:p>
            <a:pPr marL="241300" marR="5080" indent="-228600" algn="just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/>
              <a:t>The</a:t>
            </a:r>
            <a:r>
              <a:rPr spc="220" dirty="0"/>
              <a:t> </a:t>
            </a:r>
            <a:r>
              <a:rPr dirty="0"/>
              <a:t>CAP</a:t>
            </a:r>
            <a:r>
              <a:rPr spc="229" dirty="0"/>
              <a:t> </a:t>
            </a:r>
            <a:r>
              <a:rPr spc="-10" dirty="0"/>
              <a:t>2023-</a:t>
            </a:r>
            <a:r>
              <a:rPr dirty="0"/>
              <a:t>27</a:t>
            </a:r>
            <a:r>
              <a:rPr spc="225" dirty="0"/>
              <a:t> </a:t>
            </a:r>
            <a:r>
              <a:rPr dirty="0"/>
              <a:t>is</a:t>
            </a:r>
            <a:r>
              <a:rPr spc="229" dirty="0"/>
              <a:t> </a:t>
            </a:r>
            <a:r>
              <a:rPr dirty="0"/>
              <a:t>a</a:t>
            </a:r>
            <a:r>
              <a:rPr spc="225" dirty="0"/>
              <a:t> </a:t>
            </a:r>
            <a:r>
              <a:rPr dirty="0"/>
              <a:t>modernized</a:t>
            </a:r>
            <a:r>
              <a:rPr spc="229" dirty="0"/>
              <a:t> </a:t>
            </a:r>
            <a:r>
              <a:rPr dirty="0"/>
              <a:t>policy,</a:t>
            </a:r>
            <a:r>
              <a:rPr spc="225" dirty="0"/>
              <a:t> </a:t>
            </a:r>
            <a:r>
              <a:rPr dirty="0"/>
              <a:t>with</a:t>
            </a:r>
            <a:r>
              <a:rPr spc="235" dirty="0"/>
              <a:t> </a:t>
            </a:r>
            <a:r>
              <a:rPr dirty="0"/>
              <a:t>a</a:t>
            </a:r>
            <a:r>
              <a:rPr spc="225" dirty="0"/>
              <a:t> </a:t>
            </a:r>
            <a:r>
              <a:rPr dirty="0"/>
              <a:t>strong</a:t>
            </a:r>
            <a:r>
              <a:rPr spc="220" dirty="0"/>
              <a:t> </a:t>
            </a:r>
            <a:r>
              <a:rPr dirty="0"/>
              <a:t>emphasis</a:t>
            </a:r>
            <a:r>
              <a:rPr spc="235" dirty="0"/>
              <a:t> </a:t>
            </a:r>
            <a:r>
              <a:rPr spc="-25" dirty="0"/>
              <a:t>on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results</a:t>
            </a:r>
            <a:r>
              <a:rPr spc="-50" dirty="0"/>
              <a:t> </a:t>
            </a:r>
            <a:r>
              <a:rPr dirty="0"/>
              <a:t>and</a:t>
            </a:r>
            <a:r>
              <a:rPr spc="-45" dirty="0"/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performance</a:t>
            </a:r>
            <a:r>
              <a:rPr spc="-10" dirty="0"/>
              <a:t>.</a:t>
            </a:r>
          </a:p>
          <a:p>
            <a:pPr marL="241300" marR="5080" indent="-228600" algn="just">
              <a:lnSpc>
                <a:spcPct val="90700"/>
              </a:lnSpc>
              <a:spcBef>
                <a:spcPts val="919"/>
              </a:spcBef>
              <a:buFont typeface="Arial MT"/>
              <a:buChar char="•"/>
              <a:tabLst>
                <a:tab pos="241300" algn="l"/>
              </a:tabLst>
            </a:pPr>
            <a:r>
              <a:rPr dirty="0"/>
              <a:t>CAP</a:t>
            </a:r>
            <a:r>
              <a:rPr spc="570" dirty="0"/>
              <a:t> </a:t>
            </a:r>
            <a:r>
              <a:rPr dirty="0"/>
              <a:t>Strategic</a:t>
            </a:r>
            <a:r>
              <a:rPr spc="565" dirty="0"/>
              <a:t> </a:t>
            </a:r>
            <a:r>
              <a:rPr dirty="0"/>
              <a:t>Plans</a:t>
            </a:r>
            <a:r>
              <a:rPr spc="570" dirty="0"/>
              <a:t> </a:t>
            </a:r>
            <a:r>
              <a:rPr dirty="0"/>
              <a:t>encourage</a:t>
            </a:r>
            <a:r>
              <a:rPr spc="565" dirty="0"/>
              <a:t> </a:t>
            </a:r>
            <a:r>
              <a:rPr dirty="0"/>
              <a:t>the</a:t>
            </a:r>
            <a:r>
              <a:rPr spc="565" dirty="0"/>
              <a:t> </a:t>
            </a:r>
            <a:r>
              <a:rPr dirty="0"/>
              <a:t>transition</a:t>
            </a:r>
            <a:r>
              <a:rPr spc="570" dirty="0"/>
              <a:t> </a:t>
            </a:r>
            <a:r>
              <a:rPr dirty="0"/>
              <a:t>towards:</a:t>
            </a:r>
            <a:r>
              <a:rPr spc="565" dirty="0"/>
              <a:t> </a:t>
            </a:r>
            <a:r>
              <a:rPr dirty="0"/>
              <a:t>(i)</a:t>
            </a:r>
            <a:r>
              <a:rPr spc="565" dirty="0"/>
              <a:t> </a:t>
            </a:r>
            <a:r>
              <a:rPr dirty="0"/>
              <a:t>a</a:t>
            </a:r>
            <a:r>
              <a:rPr spc="560" dirty="0"/>
              <a:t> </a:t>
            </a:r>
            <a:r>
              <a:rPr spc="-10" dirty="0"/>
              <a:t>smart,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sustainable</a:t>
            </a:r>
            <a:r>
              <a:rPr dirty="0"/>
              <a:t>,</a:t>
            </a:r>
            <a:r>
              <a:rPr spc="295" dirty="0"/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competitive</a:t>
            </a:r>
            <a:r>
              <a:rPr dirty="0"/>
              <a:t>,</a:t>
            </a:r>
            <a:r>
              <a:rPr spc="300" dirty="0"/>
              <a:t> </a:t>
            </a:r>
            <a:r>
              <a:rPr dirty="0"/>
              <a:t>resilient</a:t>
            </a:r>
            <a:r>
              <a:rPr spc="290" dirty="0"/>
              <a:t> </a:t>
            </a:r>
            <a:r>
              <a:rPr dirty="0"/>
              <a:t>and</a:t>
            </a:r>
            <a:r>
              <a:rPr spc="300" dirty="0"/>
              <a:t> </a:t>
            </a:r>
            <a:r>
              <a:rPr dirty="0"/>
              <a:t>diversified</a:t>
            </a:r>
            <a:r>
              <a:rPr spc="300" dirty="0"/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agricultural</a:t>
            </a:r>
            <a:r>
              <a:rPr u="heavy" spc="290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sector</a:t>
            </a:r>
            <a:r>
              <a:rPr spc="-10" dirty="0"/>
              <a:t>, </a:t>
            </a:r>
            <a:r>
              <a:rPr dirty="0"/>
              <a:t>while;</a:t>
            </a:r>
            <a:r>
              <a:rPr spc="-60" dirty="0"/>
              <a:t> </a:t>
            </a:r>
            <a:r>
              <a:rPr dirty="0"/>
              <a:t>(ii)</a:t>
            </a:r>
            <a:r>
              <a:rPr spc="-55" dirty="0"/>
              <a:t> </a:t>
            </a:r>
            <a:r>
              <a:rPr dirty="0"/>
              <a:t>ensuring</a:t>
            </a:r>
            <a:r>
              <a:rPr spc="-60" dirty="0"/>
              <a:t> </a:t>
            </a:r>
            <a:r>
              <a:rPr spc="-10" dirty="0"/>
              <a:t>long-</a:t>
            </a:r>
            <a:r>
              <a:rPr dirty="0"/>
              <a:t>term</a:t>
            </a:r>
            <a:r>
              <a:rPr spc="-55" dirty="0"/>
              <a:t> </a:t>
            </a:r>
            <a:r>
              <a:rPr u="heavy" dirty="0">
                <a:uFill>
                  <a:solidFill>
                    <a:srgbClr val="000000"/>
                  </a:solidFill>
                </a:uFill>
              </a:rPr>
              <a:t>food</a:t>
            </a:r>
            <a:r>
              <a:rPr u="heavy" spc="-55" dirty="0">
                <a:uFill>
                  <a:solidFill>
                    <a:srgbClr val="000000"/>
                  </a:solidFill>
                </a:uFill>
              </a:rPr>
              <a:t> </a:t>
            </a:r>
            <a:r>
              <a:rPr u="heavy" spc="-10" dirty="0">
                <a:uFill>
                  <a:solidFill>
                    <a:srgbClr val="000000"/>
                  </a:solidFill>
                </a:uFill>
              </a:rPr>
              <a:t>security</a:t>
            </a:r>
            <a:r>
              <a:rPr spc="-10" dirty="0"/>
              <a:t>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1535" rIns="0" bIns="0" rtlCol="0">
            <a:spAutoFit/>
          </a:bodyPr>
          <a:lstStyle/>
          <a:p>
            <a:pPr marL="320675" marR="219710" algn="ctr">
              <a:lnSpc>
                <a:spcPts val="3710"/>
              </a:lnSpc>
              <a:spcBef>
                <a:spcPts val="100"/>
              </a:spcBef>
            </a:pPr>
            <a:r>
              <a:rPr sz="3200" b="1" spc="-75" dirty="0">
                <a:latin typeface="Calibri"/>
                <a:cs typeface="Calibri"/>
              </a:rPr>
              <a:t>Ten</a:t>
            </a:r>
            <a:r>
              <a:rPr sz="3200" b="1" spc="-65" dirty="0">
                <a:latin typeface="Calibri"/>
                <a:cs typeface="Calibri"/>
              </a:rPr>
              <a:t> </a:t>
            </a:r>
            <a:r>
              <a:rPr sz="3200" b="1" dirty="0">
                <a:latin typeface="Calibri"/>
                <a:cs typeface="Calibri"/>
              </a:rPr>
              <a:t>specific</a:t>
            </a:r>
            <a:r>
              <a:rPr sz="3200" b="1" spc="-60" dirty="0">
                <a:latin typeface="Calibri"/>
                <a:cs typeface="Calibri"/>
              </a:rPr>
              <a:t> </a:t>
            </a:r>
            <a:r>
              <a:rPr sz="3200" b="1" spc="-10" dirty="0">
                <a:latin typeface="Calibri"/>
                <a:cs typeface="Calibri"/>
              </a:rPr>
              <a:t>objectives</a:t>
            </a:r>
            <a:endParaRPr sz="3200">
              <a:latin typeface="Calibri"/>
              <a:cs typeface="Calibri"/>
            </a:endParaRPr>
          </a:p>
          <a:p>
            <a:pPr marL="333375" marR="5080" indent="264795">
              <a:lnSpc>
                <a:spcPts val="2620"/>
              </a:lnSpc>
              <a:spcBef>
                <a:spcPts val="175"/>
              </a:spcBef>
            </a:pPr>
            <a:r>
              <a:rPr sz="2400" dirty="0">
                <a:latin typeface="Calibri"/>
                <a:cs typeface="Calibri"/>
              </a:rPr>
              <a:t>The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policy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focuses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specific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objectives,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linked</a:t>
            </a:r>
            <a:r>
              <a:rPr sz="2400" b="1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to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common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EU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b="1" dirty="0">
                <a:latin typeface="Calibri"/>
                <a:cs typeface="Calibri"/>
              </a:rPr>
              <a:t>goals</a:t>
            </a:r>
            <a:r>
              <a:rPr sz="2400" b="1" spc="-5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for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social</a:t>
            </a:r>
            <a:r>
              <a:rPr sz="2400" dirty="0">
                <a:latin typeface="Calibri"/>
                <a:cs typeface="Calibri"/>
              </a:rPr>
              <a:t>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environmental</a:t>
            </a:r>
            <a:r>
              <a:rPr sz="2400" spc="-10" dirty="0">
                <a:latin typeface="Calibri"/>
                <a:cs typeface="Calibri"/>
              </a:rPr>
              <a:t>,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economic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sustainability</a:t>
            </a:r>
            <a:r>
              <a:rPr sz="2400" u="heavy" spc="-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agriculture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and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rural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areas.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09900" y="2381486"/>
            <a:ext cx="6248400" cy="38290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National</a:t>
            </a:r>
            <a:r>
              <a:rPr sz="4300" spc="18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strategic</a:t>
            </a:r>
            <a:r>
              <a:rPr sz="4300" spc="195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plans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916939" y="1795779"/>
            <a:ext cx="10137140" cy="367728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indent="-228600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Each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country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designed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national</a:t>
            </a:r>
            <a:r>
              <a:rPr sz="2800" b="1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2800" b="1" u="heavy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Strategic</a:t>
            </a:r>
            <a:r>
              <a:rPr sz="2800" b="1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combining </a:t>
            </a:r>
            <a:r>
              <a:rPr sz="2800" dirty="0">
                <a:latin typeface="Calibri"/>
                <a:cs typeface="Calibri"/>
              </a:rPr>
              <a:t>funding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for:</a:t>
            </a:r>
            <a:endParaRPr sz="2800">
              <a:latin typeface="Calibri"/>
              <a:cs typeface="Calibri"/>
            </a:endParaRPr>
          </a:p>
          <a:p>
            <a:pPr marL="766445" lvl="1" indent="-296545">
              <a:lnSpc>
                <a:spcPct val="100000"/>
              </a:lnSpc>
              <a:spcBef>
                <a:spcPts val="190"/>
              </a:spcBef>
              <a:buFont typeface="Arial MT"/>
              <a:buChar char="•"/>
              <a:tabLst>
                <a:tab pos="766445" algn="l"/>
              </a:tabLst>
            </a:pPr>
            <a:r>
              <a:rPr sz="2400" dirty="0">
                <a:latin typeface="Calibri"/>
                <a:cs typeface="Calibri"/>
              </a:rPr>
              <a:t>income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support,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rural</a:t>
            </a:r>
            <a:r>
              <a:rPr sz="2400" spc="-10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development,</a:t>
            </a:r>
            <a:endParaRPr sz="2400">
              <a:latin typeface="Calibri"/>
              <a:cs typeface="Calibri"/>
            </a:endParaRPr>
          </a:p>
          <a:p>
            <a:pPr marL="697230" lvl="1" indent="-227329">
              <a:lnSpc>
                <a:spcPct val="100000"/>
              </a:lnSpc>
              <a:spcBef>
                <a:spcPts val="219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Calibri"/>
                <a:cs typeface="Calibri"/>
              </a:rPr>
              <a:t>and</a:t>
            </a:r>
            <a:r>
              <a:rPr sz="2400" spc="-9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market</a:t>
            </a:r>
            <a:r>
              <a:rPr sz="2400" spc="-9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measures.</a:t>
            </a:r>
            <a:endParaRPr sz="24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200"/>
              </a:lnSpc>
              <a:spcBef>
                <a:spcPts val="9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When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designing</a:t>
            </a:r>
            <a:r>
              <a:rPr sz="2800" spc="3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strategic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plans,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contributed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ten</a:t>
            </a:r>
            <a:r>
              <a:rPr sz="2800" spc="20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specific</a:t>
            </a:r>
            <a:r>
              <a:rPr sz="2800" spc="1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objectives</a:t>
            </a:r>
            <a:r>
              <a:rPr sz="2800" spc="20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hrough</a:t>
            </a:r>
            <a:r>
              <a:rPr sz="2800" spc="20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00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toolbox</a:t>
            </a:r>
            <a:r>
              <a:rPr sz="2800" u="heavy" spc="2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u="heavy" spc="1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broad</a:t>
            </a:r>
            <a:r>
              <a:rPr sz="2800" u="heavy" spc="2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policy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measures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provided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50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Commission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which</a:t>
            </a:r>
            <a:r>
              <a:rPr sz="2800" spc="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could</a:t>
            </a:r>
            <a:r>
              <a:rPr sz="2800" spc="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45" dirty="0">
                <a:latin typeface="Calibri"/>
                <a:cs typeface="Calibri"/>
              </a:rPr>
              <a:t> 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shaped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around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national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needs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28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capabilities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Focus</a:t>
            </a:r>
            <a:r>
              <a:rPr sz="4300" spc="19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on</a:t>
            </a:r>
            <a:r>
              <a:rPr sz="4300" spc="19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performance</a:t>
            </a:r>
            <a:r>
              <a:rPr sz="4300" spc="20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and</a:t>
            </a:r>
            <a:r>
              <a:rPr sz="4300" spc="195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results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916939" y="1795779"/>
            <a:ext cx="10357485" cy="24974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indent="-228600" algn="just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CAP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legislation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lays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down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common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set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of</a:t>
            </a:r>
            <a:r>
              <a:rPr sz="2800" b="1" spc="-3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indicators</a:t>
            </a:r>
            <a:r>
              <a:rPr sz="2800" b="1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part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new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performance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monitoring</a:t>
            </a:r>
            <a:r>
              <a:rPr sz="2800" spc="-11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1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evaluation</a:t>
            </a:r>
            <a:r>
              <a:rPr sz="2800" u="heavy" spc="-1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framework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500"/>
              </a:lnSpc>
              <a:spcBef>
                <a:spcPts val="9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indicators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will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monitored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through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annual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performance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reports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biannual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review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performance</a:t>
            </a:r>
            <a:r>
              <a:rPr sz="2800" spc="25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Strategic</a:t>
            </a:r>
            <a:r>
              <a:rPr sz="2800" spc="2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Plans</a:t>
            </a:r>
            <a:r>
              <a:rPr sz="2800" spc="2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b="1" dirty="0">
                <a:latin typeface="Calibri"/>
                <a:cs typeface="Calibri"/>
              </a:rPr>
              <a:t>assess</a:t>
            </a:r>
            <a:r>
              <a:rPr sz="2800" u="heavy" spc="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progress</a:t>
            </a:r>
            <a:r>
              <a:rPr sz="2800" u="heavy" spc="1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u="heavy" spc="1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1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countries</a:t>
            </a:r>
            <a:r>
              <a:rPr sz="2800" u="heavy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reaching</a:t>
            </a:r>
            <a:r>
              <a:rPr sz="2800" u="heavy" spc="1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targets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objectives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28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2800" spc="-2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544823" y="484631"/>
            <a:ext cx="5102352" cy="1234439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2992120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4472C4"/>
                </a:solidFill>
              </a:rPr>
              <a:t>Key</a:t>
            </a:r>
            <a:r>
              <a:rPr sz="4300" spc="90" dirty="0">
                <a:solidFill>
                  <a:srgbClr val="4472C4"/>
                </a:solidFill>
              </a:rPr>
              <a:t> </a:t>
            </a:r>
            <a:r>
              <a:rPr sz="4300" dirty="0">
                <a:solidFill>
                  <a:srgbClr val="4472C4"/>
                </a:solidFill>
              </a:rPr>
              <a:t>areas</a:t>
            </a:r>
            <a:r>
              <a:rPr sz="4300" spc="90" dirty="0">
                <a:solidFill>
                  <a:srgbClr val="4472C4"/>
                </a:solidFill>
              </a:rPr>
              <a:t> </a:t>
            </a:r>
            <a:r>
              <a:rPr sz="4300" dirty="0">
                <a:solidFill>
                  <a:srgbClr val="4472C4"/>
                </a:solidFill>
              </a:rPr>
              <a:t>of</a:t>
            </a:r>
            <a:r>
              <a:rPr sz="4300" spc="90" dirty="0">
                <a:solidFill>
                  <a:srgbClr val="4472C4"/>
                </a:solidFill>
              </a:rPr>
              <a:t> </a:t>
            </a:r>
            <a:r>
              <a:rPr sz="4300" spc="-10" dirty="0">
                <a:solidFill>
                  <a:srgbClr val="4472C4"/>
                </a:solidFill>
              </a:rPr>
              <a:t>reform</a:t>
            </a:r>
            <a:endParaRPr sz="4300"/>
          </a:p>
        </p:txBody>
      </p:sp>
      <p:sp>
        <p:nvSpPr>
          <p:cNvPr id="4" name="object 4"/>
          <p:cNvSpPr txBox="1"/>
          <p:nvPr/>
        </p:nvSpPr>
        <p:spPr>
          <a:xfrm>
            <a:off x="916939" y="1795779"/>
            <a:ext cx="10172700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indent="-228600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2023-</a:t>
            </a:r>
            <a:r>
              <a:rPr sz="2800" dirty="0">
                <a:latin typeface="Calibri"/>
                <a:cs typeface="Calibri"/>
              </a:rPr>
              <a:t>27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contains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number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policy</a:t>
            </a:r>
            <a:r>
              <a:rPr sz="28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reforms</a:t>
            </a:r>
            <a:r>
              <a:rPr sz="28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transition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towards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sustainable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agriculture</a:t>
            </a:r>
            <a:r>
              <a:rPr sz="2800" b="1" spc="-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and</a:t>
            </a:r>
            <a:r>
              <a:rPr sz="2800" b="1" spc="-10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forestry</a:t>
            </a:r>
            <a:r>
              <a:rPr sz="2800" b="1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b="1" spc="-25" dirty="0">
                <a:latin typeface="Calibri"/>
                <a:cs typeface="Calibri"/>
              </a:rPr>
              <a:t>EU</a:t>
            </a:r>
            <a:r>
              <a:rPr sz="2800" spc="-25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20896" y="0"/>
            <a:ext cx="3950207" cy="1219200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4472113" y="111251"/>
            <a:ext cx="324802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>
                <a:solidFill>
                  <a:srgbClr val="4472C4"/>
                </a:solidFill>
              </a:rPr>
              <a:t>A</a:t>
            </a:r>
            <a:r>
              <a:rPr spc="-85" dirty="0">
                <a:solidFill>
                  <a:srgbClr val="4472C4"/>
                </a:solidFill>
              </a:rPr>
              <a:t> </a:t>
            </a:r>
            <a:r>
              <a:rPr dirty="0">
                <a:solidFill>
                  <a:srgbClr val="4472C4"/>
                </a:solidFill>
              </a:rPr>
              <a:t>greener</a:t>
            </a:r>
            <a:r>
              <a:rPr spc="-85" dirty="0">
                <a:solidFill>
                  <a:srgbClr val="4472C4"/>
                </a:solidFill>
              </a:rPr>
              <a:t> </a:t>
            </a:r>
            <a:r>
              <a:rPr spc="-25" dirty="0">
                <a:solidFill>
                  <a:srgbClr val="4472C4"/>
                </a:solidFill>
              </a:rPr>
              <a:t>CAP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295901" y="1237996"/>
            <a:ext cx="11417935" cy="833119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080" indent="-228600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  <a:tab pos="1054735" algn="l"/>
                <a:tab pos="1925320" algn="l"/>
                <a:tab pos="3397885" algn="l"/>
                <a:tab pos="4946650" algn="l"/>
                <a:tab pos="6786245" algn="l"/>
                <a:tab pos="7331075" algn="l"/>
                <a:tab pos="8659495" algn="l"/>
                <a:tab pos="9106535" algn="l"/>
                <a:tab pos="10193020" algn="l"/>
              </a:tabLst>
            </a:pP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25" dirty="0">
                <a:latin typeface="Calibri"/>
                <a:cs typeface="Calibri"/>
              </a:rPr>
              <a:t>CAP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2023-</a:t>
            </a:r>
            <a:r>
              <a:rPr sz="2800" spc="-25" dirty="0">
                <a:latin typeface="Calibri"/>
                <a:cs typeface="Calibri"/>
              </a:rPr>
              <a:t>27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agriculture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making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50" dirty="0">
                <a:latin typeface="Calibri"/>
                <a:cs typeface="Calibri"/>
              </a:rPr>
              <a:t>a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much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stronger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contribution</a:t>
            </a:r>
            <a:r>
              <a:rPr sz="28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goals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European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Green</a:t>
            </a:r>
            <a:r>
              <a:rPr sz="2800" b="1" spc="-50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Deal</a:t>
            </a:r>
            <a:r>
              <a:rPr sz="2800" spc="-10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608319" y="2687318"/>
            <a:ext cx="2498090" cy="1332230"/>
            <a:chOff x="608319" y="2687318"/>
            <a:chExt cx="2498090" cy="1332230"/>
          </a:xfrm>
        </p:grpSpPr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11494" y="2690493"/>
              <a:ext cx="2491739" cy="132556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11494" y="2690493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1242906" y="3053588"/>
            <a:ext cx="122809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52400" marR="5080" indent="-140335">
              <a:lnSpc>
                <a:spcPts val="2090"/>
              </a:lnSpc>
              <a:spcBef>
                <a:spcPts val="225"/>
              </a:spcBef>
            </a:pPr>
            <a:r>
              <a:rPr sz="1800" dirty="0">
                <a:latin typeface="Calibri"/>
                <a:cs typeface="Calibri"/>
              </a:rPr>
              <a:t>Higher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green ambitions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8101646" y="4616528"/>
            <a:ext cx="2498090" cy="1332230"/>
            <a:chOff x="8101646" y="4616528"/>
            <a:chExt cx="2498090" cy="1332230"/>
          </a:xfrm>
        </p:grpSpPr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04821" y="4619703"/>
              <a:ext cx="2491740" cy="1325563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8104821" y="4619703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8783858" y="4982971"/>
            <a:ext cx="113284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7305" marR="5080" indent="-15240">
              <a:lnSpc>
                <a:spcPts val="2090"/>
              </a:lnSpc>
              <a:spcBef>
                <a:spcPts val="225"/>
              </a:spcBef>
            </a:pPr>
            <a:r>
              <a:rPr sz="1800" dirty="0">
                <a:latin typeface="Calibri"/>
                <a:cs typeface="Calibri"/>
              </a:rPr>
              <a:t>Climate</a:t>
            </a:r>
            <a:r>
              <a:rPr sz="1800" spc="-8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and </a:t>
            </a:r>
            <a:r>
              <a:rPr sz="1800" spc="-10" dirty="0">
                <a:latin typeface="Calibri"/>
                <a:cs typeface="Calibri"/>
              </a:rPr>
              <a:t>biodiversity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065647" y="4622482"/>
            <a:ext cx="2498090" cy="1332230"/>
            <a:chOff x="2065647" y="4622482"/>
            <a:chExt cx="2498090" cy="1332230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068822" y="4625657"/>
              <a:ext cx="2491740" cy="1325563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068822" y="4625657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684804" y="4989067"/>
            <a:ext cx="126047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376555">
              <a:lnSpc>
                <a:spcPts val="2090"/>
              </a:lnSpc>
              <a:spcBef>
                <a:spcPts val="225"/>
              </a:spcBef>
            </a:pPr>
            <a:r>
              <a:rPr sz="1800" spc="-10" dirty="0">
                <a:latin typeface="Calibri"/>
                <a:cs typeface="Calibri"/>
              </a:rPr>
              <a:t>Rural development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3542023" y="2687318"/>
            <a:ext cx="2498090" cy="1332230"/>
            <a:chOff x="3542023" y="2687318"/>
            <a:chExt cx="2498090" cy="133223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45198" y="2690493"/>
              <a:ext cx="2491740" cy="1325562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545198" y="2690493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4076598" y="2916428"/>
            <a:ext cx="143002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-1270" algn="ctr">
              <a:lnSpc>
                <a:spcPct val="99400"/>
              </a:lnSpc>
              <a:spcBef>
                <a:spcPts val="110"/>
              </a:spcBef>
            </a:pPr>
            <a:r>
              <a:rPr sz="1800" dirty="0">
                <a:latin typeface="Calibri"/>
                <a:cs typeface="Calibri"/>
              </a:rPr>
              <a:t>Contribute</a:t>
            </a:r>
            <a:r>
              <a:rPr sz="1800" spc="-10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to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Green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Deal </a:t>
            </a:r>
            <a:r>
              <a:rPr sz="1800" spc="-10" dirty="0">
                <a:latin typeface="Calibri"/>
                <a:cs typeface="Calibri"/>
              </a:rPr>
              <a:t>targets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6475727" y="2687318"/>
            <a:ext cx="2498090" cy="1332230"/>
            <a:chOff x="6475727" y="2687318"/>
            <a:chExt cx="2498090" cy="1332230"/>
          </a:xfrm>
        </p:grpSpPr>
        <p:pic>
          <p:nvPicPr>
            <p:cNvPr id="22" name="object 2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78902" y="2690493"/>
              <a:ext cx="2491740" cy="1325562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6478902" y="2690493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7075644" y="3053588"/>
            <a:ext cx="129921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 indent="179070">
              <a:lnSpc>
                <a:spcPts val="2090"/>
              </a:lnSpc>
              <a:spcBef>
                <a:spcPts val="225"/>
              </a:spcBef>
            </a:pPr>
            <a:r>
              <a:rPr sz="1800" spc="-10" dirty="0">
                <a:latin typeface="Calibri"/>
                <a:cs typeface="Calibri"/>
              </a:rPr>
              <a:t>Enhanced conditionality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5059359" y="4616527"/>
            <a:ext cx="2498090" cy="1332230"/>
            <a:chOff x="5059359" y="4616527"/>
            <a:chExt cx="2498090" cy="1332230"/>
          </a:xfrm>
        </p:grpSpPr>
        <p:pic>
          <p:nvPicPr>
            <p:cNvPr id="26" name="object 2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062534" y="4619702"/>
              <a:ext cx="2491740" cy="1325563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062534" y="4619702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5745858" y="4982971"/>
            <a:ext cx="112585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1920" marR="5080" indent="-109855">
              <a:lnSpc>
                <a:spcPts val="2090"/>
              </a:lnSpc>
              <a:spcBef>
                <a:spcPts val="225"/>
              </a:spcBef>
            </a:pPr>
            <a:r>
              <a:rPr sz="1800" spc="-10" dirty="0">
                <a:latin typeface="Calibri"/>
                <a:cs typeface="Calibri"/>
              </a:rPr>
              <a:t>Operational programs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9409432" y="2687317"/>
            <a:ext cx="2498090" cy="1332230"/>
            <a:chOff x="9409432" y="2687317"/>
            <a:chExt cx="2498090" cy="1332230"/>
          </a:xfrm>
        </p:grpSpPr>
        <p:pic>
          <p:nvPicPr>
            <p:cNvPr id="30" name="object 3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412607" y="2690492"/>
              <a:ext cx="2491738" cy="1325563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9412607" y="2690492"/>
              <a:ext cx="2491740" cy="1325880"/>
            </a:xfrm>
            <a:custGeom>
              <a:avLst/>
              <a:gdLst/>
              <a:ahLst/>
              <a:cxnLst/>
              <a:rect l="l" t="t" r="r" b="b"/>
              <a:pathLst>
                <a:path w="2491740" h="1325879">
                  <a:moveTo>
                    <a:pt x="0" y="662781"/>
                  </a:moveTo>
                  <a:lnTo>
                    <a:pt x="6051" y="597042"/>
                  </a:lnTo>
                  <a:lnTo>
                    <a:pt x="23824" y="533134"/>
                  </a:lnTo>
                  <a:lnTo>
                    <a:pt x="52748" y="471361"/>
                  </a:lnTo>
                  <a:lnTo>
                    <a:pt x="92253" y="412027"/>
                  </a:lnTo>
                  <a:lnTo>
                    <a:pt x="141766" y="355435"/>
                  </a:lnTo>
                  <a:lnTo>
                    <a:pt x="170097" y="328262"/>
                  </a:lnTo>
                  <a:lnTo>
                    <a:pt x="200717" y="301890"/>
                  </a:lnTo>
                  <a:lnTo>
                    <a:pt x="233553" y="276354"/>
                  </a:lnTo>
                  <a:lnTo>
                    <a:pt x="268535" y="251694"/>
                  </a:lnTo>
                  <a:lnTo>
                    <a:pt x="305590" y="227948"/>
                  </a:lnTo>
                  <a:lnTo>
                    <a:pt x="344649" y="205153"/>
                  </a:lnTo>
                  <a:lnTo>
                    <a:pt x="385638" y="183347"/>
                  </a:lnTo>
                  <a:lnTo>
                    <a:pt x="428487" y="162569"/>
                  </a:lnTo>
                  <a:lnTo>
                    <a:pt x="473125" y="142856"/>
                  </a:lnTo>
                  <a:lnTo>
                    <a:pt x="519480" y="124246"/>
                  </a:lnTo>
                  <a:lnTo>
                    <a:pt x="567480" y="106778"/>
                  </a:lnTo>
                  <a:lnTo>
                    <a:pt x="617055" y="90489"/>
                  </a:lnTo>
                  <a:lnTo>
                    <a:pt x="668133" y="75417"/>
                  </a:lnTo>
                  <a:lnTo>
                    <a:pt x="720642" y="61600"/>
                  </a:lnTo>
                  <a:lnTo>
                    <a:pt x="774512" y="49077"/>
                  </a:lnTo>
                  <a:lnTo>
                    <a:pt x="829670" y="37884"/>
                  </a:lnTo>
                  <a:lnTo>
                    <a:pt x="886046" y="28061"/>
                  </a:lnTo>
                  <a:lnTo>
                    <a:pt x="943568" y="19645"/>
                  </a:lnTo>
                  <a:lnTo>
                    <a:pt x="1002164" y="12674"/>
                  </a:lnTo>
                  <a:lnTo>
                    <a:pt x="1061764" y="7186"/>
                  </a:lnTo>
                  <a:lnTo>
                    <a:pt x="1122296" y="3219"/>
                  </a:lnTo>
                  <a:lnTo>
                    <a:pt x="1183688" y="811"/>
                  </a:lnTo>
                  <a:lnTo>
                    <a:pt x="1245870" y="0"/>
                  </a:lnTo>
                  <a:lnTo>
                    <a:pt x="1308051" y="811"/>
                  </a:lnTo>
                  <a:lnTo>
                    <a:pt x="1369443" y="3219"/>
                  </a:lnTo>
                  <a:lnTo>
                    <a:pt x="1429975" y="7186"/>
                  </a:lnTo>
                  <a:lnTo>
                    <a:pt x="1489575" y="12674"/>
                  </a:lnTo>
                  <a:lnTo>
                    <a:pt x="1548171" y="19645"/>
                  </a:lnTo>
                  <a:lnTo>
                    <a:pt x="1605693" y="28061"/>
                  </a:lnTo>
                  <a:lnTo>
                    <a:pt x="1662069" y="37884"/>
                  </a:lnTo>
                  <a:lnTo>
                    <a:pt x="1717227" y="49077"/>
                  </a:lnTo>
                  <a:lnTo>
                    <a:pt x="1771097" y="61600"/>
                  </a:lnTo>
                  <a:lnTo>
                    <a:pt x="1823606" y="75417"/>
                  </a:lnTo>
                  <a:lnTo>
                    <a:pt x="1874684" y="90489"/>
                  </a:lnTo>
                  <a:lnTo>
                    <a:pt x="1924259" y="106778"/>
                  </a:lnTo>
                  <a:lnTo>
                    <a:pt x="1972259" y="124246"/>
                  </a:lnTo>
                  <a:lnTo>
                    <a:pt x="2018614" y="142856"/>
                  </a:lnTo>
                  <a:lnTo>
                    <a:pt x="2063252" y="162569"/>
                  </a:lnTo>
                  <a:lnTo>
                    <a:pt x="2106101" y="183347"/>
                  </a:lnTo>
                  <a:lnTo>
                    <a:pt x="2147090" y="205153"/>
                  </a:lnTo>
                  <a:lnTo>
                    <a:pt x="2186149" y="227948"/>
                  </a:lnTo>
                  <a:lnTo>
                    <a:pt x="2223204" y="251694"/>
                  </a:lnTo>
                  <a:lnTo>
                    <a:pt x="2258186" y="276354"/>
                  </a:lnTo>
                  <a:lnTo>
                    <a:pt x="2291022" y="301890"/>
                  </a:lnTo>
                  <a:lnTo>
                    <a:pt x="2321642" y="328262"/>
                  </a:lnTo>
                  <a:lnTo>
                    <a:pt x="2349973" y="355435"/>
                  </a:lnTo>
                  <a:lnTo>
                    <a:pt x="2375945" y="383369"/>
                  </a:lnTo>
                  <a:lnTo>
                    <a:pt x="2420525" y="441370"/>
                  </a:lnTo>
                  <a:lnTo>
                    <a:pt x="2454811" y="501962"/>
                  </a:lnTo>
                  <a:lnTo>
                    <a:pt x="2478231" y="564840"/>
                  </a:lnTo>
                  <a:lnTo>
                    <a:pt x="2490215" y="629702"/>
                  </a:lnTo>
                  <a:lnTo>
                    <a:pt x="2491740" y="662781"/>
                  </a:lnTo>
                  <a:lnTo>
                    <a:pt x="2490215" y="695861"/>
                  </a:lnTo>
                  <a:lnTo>
                    <a:pt x="2478231" y="760722"/>
                  </a:lnTo>
                  <a:lnTo>
                    <a:pt x="2454811" y="823601"/>
                  </a:lnTo>
                  <a:lnTo>
                    <a:pt x="2420525" y="884192"/>
                  </a:lnTo>
                  <a:lnTo>
                    <a:pt x="2375945" y="942193"/>
                  </a:lnTo>
                  <a:lnTo>
                    <a:pt x="2349973" y="970127"/>
                  </a:lnTo>
                  <a:lnTo>
                    <a:pt x="2321642" y="997300"/>
                  </a:lnTo>
                  <a:lnTo>
                    <a:pt x="2291022" y="1023673"/>
                  </a:lnTo>
                  <a:lnTo>
                    <a:pt x="2258186" y="1049208"/>
                  </a:lnTo>
                  <a:lnTo>
                    <a:pt x="2223204" y="1073868"/>
                  </a:lnTo>
                  <a:lnTo>
                    <a:pt x="2186149" y="1097615"/>
                  </a:lnTo>
                  <a:lnTo>
                    <a:pt x="2147090" y="1120410"/>
                  </a:lnTo>
                  <a:lnTo>
                    <a:pt x="2106101" y="1142215"/>
                  </a:lnTo>
                  <a:lnTo>
                    <a:pt x="2063252" y="1162994"/>
                  </a:lnTo>
                  <a:lnTo>
                    <a:pt x="2018614" y="1182706"/>
                  </a:lnTo>
                  <a:lnTo>
                    <a:pt x="1972259" y="1201316"/>
                  </a:lnTo>
                  <a:lnTo>
                    <a:pt x="1924259" y="1218784"/>
                  </a:lnTo>
                  <a:lnTo>
                    <a:pt x="1874684" y="1235073"/>
                  </a:lnTo>
                  <a:lnTo>
                    <a:pt x="1823606" y="1250145"/>
                  </a:lnTo>
                  <a:lnTo>
                    <a:pt x="1771097" y="1263962"/>
                  </a:lnTo>
                  <a:lnTo>
                    <a:pt x="1717227" y="1276485"/>
                  </a:lnTo>
                  <a:lnTo>
                    <a:pt x="1662069" y="1287678"/>
                  </a:lnTo>
                  <a:lnTo>
                    <a:pt x="1605693" y="1297501"/>
                  </a:lnTo>
                  <a:lnTo>
                    <a:pt x="1548171" y="1305917"/>
                  </a:lnTo>
                  <a:lnTo>
                    <a:pt x="1489575" y="1312888"/>
                  </a:lnTo>
                  <a:lnTo>
                    <a:pt x="1429975" y="1318376"/>
                  </a:lnTo>
                  <a:lnTo>
                    <a:pt x="1369443" y="1322343"/>
                  </a:lnTo>
                  <a:lnTo>
                    <a:pt x="1308051" y="1324751"/>
                  </a:lnTo>
                  <a:lnTo>
                    <a:pt x="1245870" y="1325563"/>
                  </a:lnTo>
                  <a:lnTo>
                    <a:pt x="1183688" y="1324751"/>
                  </a:lnTo>
                  <a:lnTo>
                    <a:pt x="1122296" y="1322343"/>
                  </a:lnTo>
                  <a:lnTo>
                    <a:pt x="1061764" y="1318376"/>
                  </a:lnTo>
                  <a:lnTo>
                    <a:pt x="1002164" y="1312888"/>
                  </a:lnTo>
                  <a:lnTo>
                    <a:pt x="943568" y="1305917"/>
                  </a:lnTo>
                  <a:lnTo>
                    <a:pt x="886046" y="1297501"/>
                  </a:lnTo>
                  <a:lnTo>
                    <a:pt x="829670" y="1287678"/>
                  </a:lnTo>
                  <a:lnTo>
                    <a:pt x="774512" y="1276485"/>
                  </a:lnTo>
                  <a:lnTo>
                    <a:pt x="720642" y="1263962"/>
                  </a:lnTo>
                  <a:lnTo>
                    <a:pt x="668133" y="1250145"/>
                  </a:lnTo>
                  <a:lnTo>
                    <a:pt x="617055" y="1235073"/>
                  </a:lnTo>
                  <a:lnTo>
                    <a:pt x="567480" y="1218784"/>
                  </a:lnTo>
                  <a:lnTo>
                    <a:pt x="519480" y="1201316"/>
                  </a:lnTo>
                  <a:lnTo>
                    <a:pt x="473125" y="1182706"/>
                  </a:lnTo>
                  <a:lnTo>
                    <a:pt x="428487" y="1162994"/>
                  </a:lnTo>
                  <a:lnTo>
                    <a:pt x="385638" y="1142215"/>
                  </a:lnTo>
                  <a:lnTo>
                    <a:pt x="344649" y="1120410"/>
                  </a:lnTo>
                  <a:lnTo>
                    <a:pt x="305590" y="1097615"/>
                  </a:lnTo>
                  <a:lnTo>
                    <a:pt x="268535" y="1073868"/>
                  </a:lnTo>
                  <a:lnTo>
                    <a:pt x="233553" y="1049208"/>
                  </a:lnTo>
                  <a:lnTo>
                    <a:pt x="200717" y="1023673"/>
                  </a:lnTo>
                  <a:lnTo>
                    <a:pt x="170097" y="997300"/>
                  </a:lnTo>
                  <a:lnTo>
                    <a:pt x="141766" y="970127"/>
                  </a:lnTo>
                  <a:lnTo>
                    <a:pt x="115794" y="942193"/>
                  </a:lnTo>
                  <a:lnTo>
                    <a:pt x="71214" y="884192"/>
                  </a:lnTo>
                  <a:lnTo>
                    <a:pt x="36928" y="823601"/>
                  </a:lnTo>
                  <a:lnTo>
                    <a:pt x="13508" y="760722"/>
                  </a:lnTo>
                  <a:lnTo>
                    <a:pt x="1524" y="695861"/>
                  </a:lnTo>
                  <a:lnTo>
                    <a:pt x="0" y="662781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0023571" y="3190747"/>
            <a:ext cx="12706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40" dirty="0">
                <a:latin typeface="Calibri"/>
                <a:cs typeface="Calibri"/>
              </a:rPr>
              <a:t>Eco.-</a:t>
            </a:r>
            <a:r>
              <a:rPr sz="1800" spc="-10" dirty="0">
                <a:latin typeface="Calibri"/>
                <a:cs typeface="Calibri"/>
              </a:rPr>
              <a:t>schemes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424180"/>
            <a:ext cx="10357485" cy="53873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Higher</a:t>
            </a:r>
            <a:r>
              <a:rPr sz="2800" b="1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green</a:t>
            </a:r>
            <a:r>
              <a:rPr sz="2800" b="1" spc="-7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ambitions:</a:t>
            </a:r>
            <a:endParaRPr sz="2800">
              <a:latin typeface="Calibri"/>
              <a:cs typeface="Calibri"/>
            </a:endParaRPr>
          </a:p>
          <a:p>
            <a:pPr marL="294640" indent="-285750" algn="just">
              <a:lnSpc>
                <a:spcPct val="100000"/>
              </a:lnSpc>
              <a:spcBef>
                <a:spcPts val="650"/>
              </a:spcBef>
              <a:buSzPct val="96428"/>
              <a:buFont typeface="Wingdings"/>
              <a:buChar char=""/>
              <a:tabLst>
                <a:tab pos="294640" algn="l"/>
              </a:tabLst>
            </a:pPr>
            <a:r>
              <a:rPr sz="2800" dirty="0">
                <a:latin typeface="Calibri"/>
                <a:cs typeface="Calibri"/>
              </a:rPr>
              <a:t>CAP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plans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line</a:t>
            </a:r>
            <a:r>
              <a:rPr sz="2800" b="1" spc="-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environmental</a:t>
            </a:r>
            <a:r>
              <a:rPr sz="28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28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climate</a:t>
            </a:r>
            <a:r>
              <a:rPr sz="2800" u="heavy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legislation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241300" marR="5080" indent="-232410" algn="just">
              <a:lnSpc>
                <a:spcPct val="90000"/>
              </a:lnSpc>
              <a:spcBef>
                <a:spcPts val="985"/>
              </a:spcBef>
              <a:buSzPct val="96428"/>
              <a:buFont typeface="Wingdings"/>
              <a:buChar char=""/>
              <a:tabLst>
                <a:tab pos="241300" algn="l"/>
                <a:tab pos="294640" algn="l"/>
              </a:tabLst>
            </a:pPr>
            <a:r>
              <a:rPr sz="2800" dirty="0">
                <a:latin typeface="Calibri"/>
                <a:cs typeface="Calibri"/>
              </a:rPr>
              <a:t>	In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its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strategic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plan,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each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country</a:t>
            </a:r>
            <a:r>
              <a:rPr sz="2800" spc="5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obliged</a:t>
            </a:r>
            <a:r>
              <a:rPr sz="2800" b="1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display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spc="-50" dirty="0">
                <a:latin typeface="Calibri"/>
                <a:cs typeface="Calibri"/>
              </a:rPr>
              <a:t>a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higher</a:t>
            </a:r>
            <a:r>
              <a:rPr sz="2800" u="heavy" spc="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ambition</a:t>
            </a:r>
            <a:r>
              <a:rPr sz="2800" u="heavy" spc="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environment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climate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action</a:t>
            </a:r>
            <a:r>
              <a:rPr sz="2800" spc="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compared</a:t>
            </a:r>
            <a:r>
              <a:rPr sz="2800" spc="1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9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the </a:t>
            </a:r>
            <a:r>
              <a:rPr sz="2800" dirty="0">
                <a:latin typeface="Calibri"/>
                <a:cs typeface="Calibri"/>
              </a:rPr>
              <a:t>previous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programming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period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(no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“backsliding”)</a:t>
            </a:r>
            <a:r>
              <a:rPr sz="2800" spc="4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43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required</a:t>
            </a:r>
            <a:r>
              <a:rPr sz="2800" b="1" spc="42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b="1" dirty="0">
                <a:latin typeface="Calibri"/>
                <a:cs typeface="Calibri"/>
              </a:rPr>
              <a:t>update</a:t>
            </a:r>
            <a:r>
              <a:rPr sz="2800" b="1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plan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when</a:t>
            </a:r>
            <a:r>
              <a:rPr sz="2800" spc="19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climate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95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environmental</a:t>
            </a:r>
            <a:r>
              <a:rPr sz="2800" u="heavy" spc="1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legislation</a:t>
            </a:r>
            <a:r>
              <a:rPr sz="2800" u="heavy" spc="18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is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modified</a:t>
            </a:r>
            <a:r>
              <a:rPr sz="2800" spc="-10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310"/>
              </a:spcBef>
            </a:pPr>
            <a:endParaRPr sz="2800">
              <a:latin typeface="Calibri"/>
              <a:cs typeface="Calibri"/>
            </a:endParaRPr>
          </a:p>
          <a:p>
            <a:pPr marL="240665" indent="-227965" algn="just">
              <a:lnSpc>
                <a:spcPct val="100000"/>
              </a:lnSpc>
              <a:buFont typeface="Arial MT"/>
              <a:buChar char="•"/>
              <a:tabLst>
                <a:tab pos="240665" algn="l"/>
              </a:tabLst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Contribute</a:t>
            </a:r>
            <a:r>
              <a:rPr sz="2800" b="1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to</a:t>
            </a:r>
            <a:r>
              <a:rPr sz="2800" b="1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2800" b="1" spc="-6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Green</a:t>
            </a:r>
            <a:r>
              <a:rPr sz="2800" b="1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Deal</a:t>
            </a:r>
            <a:r>
              <a:rPr sz="2800" b="1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targets:</a:t>
            </a:r>
            <a:endParaRPr sz="2800">
              <a:latin typeface="Calibri"/>
              <a:cs typeface="Calibri"/>
            </a:endParaRPr>
          </a:p>
          <a:p>
            <a:pPr marL="241300" marR="5715" indent="-228600" algn="just">
              <a:lnSpc>
                <a:spcPts val="3000"/>
              </a:lnSpc>
              <a:spcBef>
                <a:spcPts val="10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national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Strategic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Plans</a:t>
            </a:r>
            <a:r>
              <a:rPr sz="2800" spc="8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contribute</a:t>
            </a:r>
            <a:r>
              <a:rPr sz="2800" b="1" spc="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Green</a:t>
            </a:r>
            <a:r>
              <a:rPr sz="2800" u="heavy" spc="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Deal</a:t>
            </a:r>
            <a:r>
              <a:rPr sz="2800" u="heavy" spc="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targets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(the</a:t>
            </a:r>
            <a:r>
              <a:rPr sz="2800" spc="40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4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recommendations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set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out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how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this</a:t>
            </a:r>
            <a:r>
              <a:rPr sz="2800" spc="4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contribution</a:t>
            </a:r>
            <a:r>
              <a:rPr sz="2800" spc="415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is </a:t>
            </a:r>
            <a:r>
              <a:rPr sz="2800" spc="-10" dirty="0">
                <a:latin typeface="Calibri"/>
                <a:cs typeface="Calibri"/>
              </a:rPr>
              <a:t>expected);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460755"/>
            <a:ext cx="10357485" cy="5652135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240665" indent="-227965" algn="just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Enhanced</a:t>
            </a:r>
            <a:r>
              <a:rPr sz="2800" b="1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conditionality:</a:t>
            </a:r>
            <a:endParaRPr sz="2800">
              <a:latin typeface="Calibri"/>
              <a:cs typeface="Calibri"/>
            </a:endParaRPr>
          </a:p>
          <a:p>
            <a:pPr marL="241300" marR="5080" indent="-232410" algn="just">
              <a:lnSpc>
                <a:spcPts val="3000"/>
              </a:lnSpc>
              <a:spcBef>
                <a:spcPts val="1050"/>
              </a:spcBef>
              <a:buSzPct val="96428"/>
              <a:buFont typeface="Wingdings"/>
              <a:buChar char=""/>
              <a:tabLst>
                <a:tab pos="241300" algn="l"/>
                <a:tab pos="29464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beneficiaries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payments</a:t>
            </a:r>
            <a:r>
              <a:rPr sz="2800" spc="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linked</a:t>
            </a:r>
            <a:r>
              <a:rPr sz="2800" b="1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stronger</a:t>
            </a:r>
            <a:r>
              <a:rPr sz="2800" spc="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set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mandatory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requirements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241300" marR="6350" indent="-232410" algn="just">
              <a:lnSpc>
                <a:spcPts val="3000"/>
              </a:lnSpc>
              <a:spcBef>
                <a:spcPts val="1080"/>
              </a:spcBef>
              <a:buSzPct val="96428"/>
              <a:buFont typeface="Wingdings"/>
              <a:buChar char=""/>
              <a:tabLst>
                <a:tab pos="241300" algn="l"/>
                <a:tab pos="294640" algn="l"/>
              </a:tabLst>
            </a:pPr>
            <a:r>
              <a:rPr sz="2800" dirty="0">
                <a:latin typeface="Calibri"/>
                <a:cs typeface="Calibri"/>
              </a:rPr>
              <a:t>	For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example,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every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farm</a:t>
            </a:r>
            <a:r>
              <a:rPr sz="2800" spc="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3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3%</a:t>
            </a:r>
            <a:r>
              <a:rPr sz="28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arable</a:t>
            </a:r>
            <a:r>
              <a:rPr sz="2800" u="heavy" spc="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land</a:t>
            </a:r>
            <a:r>
              <a:rPr sz="2800" u="heavy" spc="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dedicated</a:t>
            </a:r>
            <a:r>
              <a:rPr sz="2800" b="1" spc="4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biodiversity</a:t>
            </a:r>
            <a:r>
              <a:rPr sz="2800" spc="2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80" dirty="0">
                <a:latin typeface="Calibri"/>
                <a:cs typeface="Calibri"/>
              </a:rPr>
              <a:t>  </a:t>
            </a:r>
            <a:r>
              <a:rPr sz="2800" spc="-20" dirty="0">
                <a:latin typeface="Calibri"/>
                <a:cs typeface="Calibri"/>
              </a:rPr>
              <a:t>non-</a:t>
            </a:r>
            <a:r>
              <a:rPr sz="2800" dirty="0">
                <a:latin typeface="Calibri"/>
                <a:cs typeface="Calibri"/>
              </a:rPr>
              <a:t>productive</a:t>
            </a:r>
            <a:r>
              <a:rPr sz="2800" spc="2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elements,</a:t>
            </a:r>
            <a:r>
              <a:rPr sz="2800" spc="28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with</a:t>
            </a:r>
            <a:r>
              <a:rPr sz="2800" spc="2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2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possibility</a:t>
            </a:r>
            <a:r>
              <a:rPr sz="2800" spc="275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receive</a:t>
            </a:r>
            <a:r>
              <a:rPr sz="2800" spc="2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support</a:t>
            </a:r>
            <a:r>
              <a:rPr sz="2800" spc="2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via</a:t>
            </a:r>
            <a:r>
              <a:rPr sz="2800" spc="229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eco-</a:t>
            </a:r>
            <a:r>
              <a:rPr sz="2800" dirty="0">
                <a:latin typeface="Calibri"/>
                <a:cs typeface="Calibri"/>
              </a:rPr>
              <a:t>schemes</a:t>
            </a:r>
            <a:r>
              <a:rPr sz="2800" spc="22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2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achieve</a:t>
            </a:r>
            <a:r>
              <a:rPr sz="2800" spc="22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7%.</a:t>
            </a:r>
            <a:r>
              <a:rPr sz="2800" spc="229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Wetlands</a:t>
            </a:r>
            <a:r>
              <a:rPr sz="2800" spc="229" dirty="0">
                <a:latin typeface="Calibri"/>
                <a:cs typeface="Calibri"/>
              </a:rPr>
              <a:t>  </a:t>
            </a:r>
            <a:r>
              <a:rPr sz="2800" spc="-25" dirty="0">
                <a:latin typeface="Calibri"/>
                <a:cs typeface="Calibri"/>
              </a:rPr>
              <a:t>and </a:t>
            </a:r>
            <a:r>
              <a:rPr sz="2800" dirty="0">
                <a:latin typeface="Calibri"/>
                <a:cs typeface="Calibri"/>
              </a:rPr>
              <a:t>peatlands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also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protected.</a:t>
            </a:r>
            <a:endParaRPr sz="2800">
              <a:latin typeface="Calibri"/>
              <a:cs typeface="Calibri"/>
            </a:endParaRPr>
          </a:p>
          <a:p>
            <a:pPr marL="240665" indent="-227965" algn="just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spc="-25" dirty="0">
                <a:solidFill>
                  <a:srgbClr val="2F5597"/>
                </a:solidFill>
                <a:latin typeface="Calibri"/>
                <a:cs typeface="Calibri"/>
              </a:rPr>
              <a:t>Eco-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schemes</a:t>
            </a:r>
            <a:r>
              <a:rPr sz="2800" spc="-10" dirty="0">
                <a:latin typeface="Calibri"/>
                <a:cs typeface="Calibri"/>
              </a:rPr>
              <a:t>: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000"/>
              </a:lnSpc>
              <a:spcBef>
                <a:spcPts val="985"/>
              </a:spcBef>
              <a:buFont typeface="Wingdings"/>
              <a:buChar char=""/>
              <a:tabLst>
                <a:tab pos="241300" algn="l"/>
                <a:tab pos="375285" algn="l"/>
              </a:tabLst>
            </a:pPr>
            <a:r>
              <a:rPr sz="2800" dirty="0">
                <a:latin typeface="Calibri"/>
                <a:cs typeface="Calibri"/>
              </a:rPr>
              <a:t>	at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25%</a:t>
            </a:r>
            <a:r>
              <a:rPr sz="2800" u="heavy" spc="2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budget</a:t>
            </a:r>
            <a:r>
              <a:rPr sz="2800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direct</a:t>
            </a:r>
            <a:r>
              <a:rPr sz="2800" u="heavy" spc="2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payments</a:t>
            </a:r>
            <a:r>
              <a:rPr sz="2800" u="heavy" spc="2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25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allocated</a:t>
            </a:r>
            <a:r>
              <a:rPr sz="2800" b="1" spc="2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45" dirty="0">
                <a:latin typeface="Calibri"/>
                <a:cs typeface="Calibri"/>
              </a:rPr>
              <a:t>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eco-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schemes,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providing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stronger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incentives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climate-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environment- </a:t>
            </a:r>
            <a:r>
              <a:rPr sz="2800" dirty="0">
                <a:latin typeface="Calibri"/>
                <a:cs typeface="Calibri"/>
              </a:rPr>
              <a:t>friendly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farming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practices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approaches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(such</a:t>
            </a:r>
            <a:r>
              <a:rPr sz="2800" spc="3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30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organic</a:t>
            </a:r>
            <a:r>
              <a:rPr sz="2800" u="heavy" spc="2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farming</a:t>
            </a:r>
            <a:r>
              <a:rPr sz="2800" spc="-10" dirty="0">
                <a:latin typeface="Calibri"/>
                <a:cs typeface="Calibri"/>
              </a:rPr>
              <a:t>, </a:t>
            </a:r>
            <a:r>
              <a:rPr sz="2800" spc="-20" dirty="0">
                <a:latin typeface="Calibri"/>
                <a:cs typeface="Calibri"/>
              </a:rPr>
              <a:t>agro-</a:t>
            </a:r>
            <a:r>
              <a:rPr sz="2800" dirty="0">
                <a:latin typeface="Calibri"/>
                <a:cs typeface="Calibri"/>
              </a:rPr>
              <a:t>ecology,</a:t>
            </a:r>
            <a:r>
              <a:rPr sz="2800" spc="350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carbon</a:t>
            </a:r>
            <a:r>
              <a:rPr sz="2800" u="heavy" spc="3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farming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3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etc.)</a:t>
            </a:r>
            <a:r>
              <a:rPr sz="2800" spc="3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3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well</a:t>
            </a:r>
            <a:r>
              <a:rPr sz="2800" spc="34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3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animal</a:t>
            </a:r>
            <a:r>
              <a:rPr sz="2800" spc="35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welfare improvements;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518667"/>
            <a:ext cx="10357485" cy="499999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2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Rural</a:t>
            </a:r>
            <a:r>
              <a:rPr sz="2800" b="1" spc="-9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development:</a:t>
            </a:r>
            <a:endParaRPr sz="2800">
              <a:latin typeface="Calibri"/>
              <a:cs typeface="Calibri"/>
            </a:endParaRPr>
          </a:p>
          <a:p>
            <a:pPr marL="241300" marR="5715" indent="-232410">
              <a:lnSpc>
                <a:spcPts val="3000"/>
              </a:lnSpc>
              <a:spcBef>
                <a:spcPts val="1019"/>
              </a:spcBef>
              <a:buSzPct val="96428"/>
              <a:buFont typeface="Wingdings"/>
              <a:buChar char=""/>
              <a:tabLst>
                <a:tab pos="241300" algn="l"/>
                <a:tab pos="294640" algn="l"/>
              </a:tabLst>
            </a:pPr>
            <a:r>
              <a:rPr sz="2800" dirty="0">
                <a:latin typeface="Calibri"/>
                <a:cs typeface="Calibri"/>
              </a:rPr>
              <a:t>	at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35%</a:t>
            </a:r>
            <a:r>
              <a:rPr sz="2800" u="heavy" spc="1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funds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allocated</a:t>
            </a:r>
            <a:r>
              <a:rPr sz="2800" b="1" spc="2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measures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800" u="heavy" spc="2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climate</a:t>
            </a:r>
            <a:r>
              <a:rPr sz="2800" spc="-10" dirty="0">
                <a:latin typeface="Calibri"/>
                <a:cs typeface="Calibri"/>
              </a:rPr>
              <a:t>, </a:t>
            </a:r>
            <a:r>
              <a:rPr sz="2800" spc="-20" dirty="0">
                <a:latin typeface="Calibri"/>
                <a:cs typeface="Calibri"/>
              </a:rPr>
              <a:t>biodiversity,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environment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animal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welfare</a:t>
            </a:r>
            <a:r>
              <a:rPr sz="2800" spc="-10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70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Operational</a:t>
            </a:r>
            <a:r>
              <a:rPr sz="2800" b="1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programmes:</a:t>
            </a:r>
            <a:endParaRPr sz="2800">
              <a:latin typeface="Calibri"/>
              <a:cs typeface="Calibri"/>
            </a:endParaRPr>
          </a:p>
          <a:p>
            <a:pPr marL="294640" indent="-285750">
              <a:lnSpc>
                <a:spcPts val="3180"/>
              </a:lnSpc>
              <a:spcBef>
                <a:spcPts val="650"/>
              </a:spcBef>
              <a:buSzPct val="96428"/>
              <a:buFont typeface="Wingdings"/>
              <a:buChar char=""/>
              <a:tabLst>
                <a:tab pos="294640" algn="l"/>
              </a:tabLst>
            </a:pPr>
            <a:r>
              <a:rPr sz="2800" dirty="0">
                <a:latin typeface="Calibri"/>
                <a:cs typeface="Calibri"/>
              </a:rPr>
              <a:t>in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fruit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vegetables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sector,</a:t>
            </a:r>
            <a:r>
              <a:rPr sz="2800" spc="2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operational</a:t>
            </a:r>
            <a:r>
              <a:rPr sz="2800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programmes</a:t>
            </a:r>
            <a:r>
              <a:rPr sz="2800" spc="229" dirty="0">
                <a:latin typeface="Calibri"/>
                <a:cs typeface="Calibri"/>
              </a:rPr>
              <a:t> </a:t>
            </a:r>
            <a:r>
              <a:rPr sz="2800" b="1" spc="-10" dirty="0">
                <a:latin typeface="Calibri"/>
                <a:cs typeface="Calibri"/>
              </a:rPr>
              <a:t>allocate</a:t>
            </a:r>
            <a:endParaRPr sz="2800">
              <a:latin typeface="Calibri"/>
              <a:cs typeface="Calibri"/>
            </a:endParaRPr>
          </a:p>
          <a:p>
            <a:pPr marL="241300">
              <a:lnSpc>
                <a:spcPts val="3180"/>
              </a:lnSpc>
            </a:pPr>
            <a:r>
              <a:rPr sz="2800" dirty="0">
                <a:latin typeface="Calibri"/>
                <a:cs typeface="Calibri"/>
              </a:rPr>
              <a:t>at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15%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expenditure</a:t>
            </a:r>
            <a:r>
              <a:rPr sz="2800" u="heavy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towards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environment</a:t>
            </a:r>
            <a:r>
              <a:rPr sz="2800" spc="-10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 marL="240665" indent="-227965" algn="just">
              <a:lnSpc>
                <a:spcPct val="100000"/>
              </a:lnSpc>
              <a:spcBef>
                <a:spcPts val="64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Climate</a:t>
            </a:r>
            <a:r>
              <a:rPr sz="2800" b="1" spc="-7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2800" b="1" spc="-7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biodiversity:</a:t>
            </a:r>
            <a:endParaRPr sz="2800">
              <a:latin typeface="Calibri"/>
              <a:cs typeface="Calibri"/>
            </a:endParaRPr>
          </a:p>
          <a:p>
            <a:pPr marL="241300" marR="5080" indent="-232410" algn="just">
              <a:lnSpc>
                <a:spcPts val="3000"/>
              </a:lnSpc>
              <a:spcBef>
                <a:spcPts val="1120"/>
              </a:spcBef>
              <a:buSzPct val="96428"/>
              <a:buFont typeface="Wingdings"/>
              <a:buChar char=""/>
              <a:tabLst>
                <a:tab pos="241300" algn="l"/>
                <a:tab pos="29464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40%</a:t>
            </a:r>
            <a:r>
              <a:rPr sz="2800" u="heavy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6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CAP</a:t>
            </a:r>
            <a:r>
              <a:rPr sz="2800" spc="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budget</a:t>
            </a:r>
            <a:r>
              <a:rPr sz="2800" spc="60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has</a:t>
            </a:r>
            <a:r>
              <a:rPr sz="2800" b="1" spc="60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to</a:t>
            </a:r>
            <a:r>
              <a:rPr sz="2800" b="1" spc="65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be</a:t>
            </a:r>
            <a:r>
              <a:rPr sz="2800" b="1" spc="65" dirty="0">
                <a:latin typeface="Calibri"/>
                <a:cs typeface="Calibri"/>
              </a:rPr>
              <a:t>  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climate-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relevant</a:t>
            </a:r>
            <a:r>
              <a:rPr sz="2800" spc="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7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strongly </a:t>
            </a:r>
            <a:r>
              <a:rPr sz="2800" dirty="0">
                <a:latin typeface="Calibri"/>
                <a:cs typeface="Calibri"/>
              </a:rPr>
              <a:t>support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general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commitment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dedicate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10%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budget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biodiversity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objectives</a:t>
            </a:r>
            <a:r>
              <a:rPr sz="2800" spc="409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end</a:t>
            </a:r>
            <a:r>
              <a:rPr sz="2800" spc="4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EU's</a:t>
            </a:r>
            <a:r>
              <a:rPr sz="2800" spc="4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multiannual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financial </a:t>
            </a:r>
            <a:r>
              <a:rPr sz="2800" dirty="0">
                <a:latin typeface="Calibri"/>
                <a:cs typeface="Calibri"/>
              </a:rPr>
              <a:t>framework</a:t>
            </a:r>
            <a:r>
              <a:rPr sz="2800" spc="-10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(MFF)</a:t>
            </a:r>
            <a:r>
              <a:rPr sz="2800" spc="-1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period.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462726"/>
            <a:ext cx="1839595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dirty="0">
                <a:solidFill>
                  <a:srgbClr val="2F5597"/>
                </a:solidFill>
              </a:rPr>
              <a:t>A</a:t>
            </a:r>
            <a:r>
              <a:rPr sz="2950" spc="-15" dirty="0">
                <a:solidFill>
                  <a:srgbClr val="2F5597"/>
                </a:solidFill>
              </a:rPr>
              <a:t> </a:t>
            </a:r>
            <a:r>
              <a:rPr sz="2950" dirty="0">
                <a:solidFill>
                  <a:srgbClr val="2F5597"/>
                </a:solidFill>
              </a:rPr>
              <a:t>fairer</a:t>
            </a:r>
            <a:r>
              <a:rPr sz="2950" spc="-5" dirty="0">
                <a:solidFill>
                  <a:srgbClr val="2F5597"/>
                </a:solidFill>
              </a:rPr>
              <a:t> </a:t>
            </a:r>
            <a:r>
              <a:rPr sz="2950" spc="-25" dirty="0">
                <a:solidFill>
                  <a:srgbClr val="2F5597"/>
                </a:solidFill>
              </a:rPr>
              <a:t>CAP</a:t>
            </a:r>
            <a:endParaRPr sz="2950"/>
          </a:p>
        </p:txBody>
      </p:sp>
      <p:sp>
        <p:nvSpPr>
          <p:cNvPr id="3" name="object 3"/>
          <p:cNvSpPr txBox="1"/>
          <p:nvPr/>
        </p:nvSpPr>
        <p:spPr>
          <a:xfrm>
            <a:off x="737242" y="1165859"/>
            <a:ext cx="6250305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The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CAP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2023-</a:t>
            </a:r>
            <a:r>
              <a:rPr sz="2000" dirty="0">
                <a:latin typeface="Calibri"/>
                <a:cs typeface="Calibri"/>
              </a:rPr>
              <a:t>27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directs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0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to</a:t>
            </a:r>
            <a:r>
              <a:rPr sz="2000" spc="-3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those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who</a:t>
            </a:r>
            <a:r>
              <a:rPr sz="2000" spc="-35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need</a:t>
            </a:r>
            <a:r>
              <a:rPr sz="2000" b="1" spc="-2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it</a:t>
            </a:r>
            <a:r>
              <a:rPr sz="2000" spc="-2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most</a:t>
            </a:r>
            <a:r>
              <a:rPr sz="1800" spc="-10" dirty="0">
                <a:latin typeface="Calibri"/>
                <a:cs typeface="Calibri"/>
              </a:rPr>
              <a:t>: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04163" y="2129052"/>
            <a:ext cx="2502086" cy="1419372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346153" y="2538476"/>
            <a:ext cx="161734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65405" marR="5080" indent="-53340">
              <a:lnSpc>
                <a:spcPts val="2110"/>
              </a:lnSpc>
              <a:spcBef>
                <a:spcPts val="210"/>
              </a:spcBef>
            </a:pP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Redistribution</a:t>
            </a:r>
            <a:r>
              <a:rPr sz="1800" b="1" spc="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C000"/>
                </a:solidFill>
                <a:latin typeface="Calibri"/>
                <a:cs typeface="Calibri"/>
              </a:rPr>
              <a:t>of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income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support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735704" y="2129052"/>
            <a:ext cx="2502086" cy="1419372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9019739" y="2675635"/>
            <a:ext cx="19348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Social</a:t>
            </a:r>
            <a:r>
              <a:rPr sz="1800" b="1" spc="-30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conditionality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778993" y="2129052"/>
            <a:ext cx="2502086" cy="1419372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5331059" y="2675635"/>
            <a:ext cx="139890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Active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farmers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56434" y="4258097"/>
            <a:ext cx="2502085" cy="1419371"/>
          </a:xfrm>
          <a:prstGeom prst="rect">
            <a:avLst/>
          </a:prstGeom>
        </p:spPr>
      </p:pic>
      <p:sp>
        <p:nvSpPr>
          <p:cNvPr id="11" name="object 11"/>
          <p:cNvSpPr txBox="1"/>
          <p:nvPr/>
        </p:nvSpPr>
        <p:spPr>
          <a:xfrm>
            <a:off x="9276205" y="4669028"/>
            <a:ext cx="206248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663575" marR="5080" indent="-651510">
              <a:lnSpc>
                <a:spcPts val="2090"/>
              </a:lnSpc>
              <a:spcBef>
                <a:spcPts val="225"/>
              </a:spcBef>
            </a:pP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improving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gender balance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2" name="object 12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778993" y="4258097"/>
            <a:ext cx="2502086" cy="1419371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5179580" y="4669028"/>
            <a:ext cx="170243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484505" marR="5080" indent="-472440">
              <a:lnSpc>
                <a:spcPts val="2090"/>
              </a:lnSpc>
              <a:spcBef>
                <a:spcPts val="225"/>
              </a:spcBef>
            </a:pPr>
            <a:r>
              <a:rPr sz="1800" b="1" dirty="0">
                <a:solidFill>
                  <a:srgbClr val="FFC000"/>
                </a:solidFill>
                <a:latin typeface="Calibri"/>
                <a:cs typeface="Calibri"/>
              </a:rPr>
              <a:t>Supporting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young farmers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14" name="object 1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01556" y="4258096"/>
            <a:ext cx="2502085" cy="1419372"/>
          </a:xfrm>
          <a:prstGeom prst="rect">
            <a:avLst/>
          </a:prstGeom>
        </p:spPr>
      </p:pic>
      <p:sp>
        <p:nvSpPr>
          <p:cNvPr id="15" name="object 15"/>
          <p:cNvSpPr txBox="1"/>
          <p:nvPr/>
        </p:nvSpPr>
        <p:spPr>
          <a:xfrm>
            <a:off x="1010124" y="4669028"/>
            <a:ext cx="148463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277495" marR="5080" indent="-265430">
              <a:lnSpc>
                <a:spcPts val="2090"/>
              </a:lnSpc>
              <a:spcBef>
                <a:spcPts val="225"/>
              </a:spcBef>
            </a:pP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Convergence</a:t>
            </a:r>
            <a:r>
              <a:rPr sz="1800" b="1" spc="-45" dirty="0">
                <a:solidFill>
                  <a:srgbClr val="FFC000"/>
                </a:solidFill>
                <a:latin typeface="Calibri"/>
                <a:cs typeface="Calibri"/>
              </a:rPr>
              <a:t> </a:t>
            </a:r>
            <a:r>
              <a:rPr sz="1800" b="1" spc="-25" dirty="0">
                <a:solidFill>
                  <a:srgbClr val="FFC000"/>
                </a:solidFill>
                <a:latin typeface="Calibri"/>
                <a:cs typeface="Calibri"/>
              </a:rPr>
              <a:t>of </a:t>
            </a:r>
            <a:r>
              <a:rPr sz="1800" b="1" spc="-10" dirty="0">
                <a:solidFill>
                  <a:srgbClr val="FFC000"/>
                </a:solidFill>
                <a:latin typeface="Calibri"/>
                <a:cs typeface="Calibri"/>
              </a:rPr>
              <a:t>payments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604011"/>
            <a:ext cx="10357485" cy="590804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745"/>
              </a:spcBef>
            </a:pP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Redistribution</a:t>
            </a:r>
            <a:r>
              <a:rPr sz="2800" b="1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of</a:t>
            </a:r>
            <a:r>
              <a:rPr sz="2800" b="1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income</a:t>
            </a:r>
            <a:r>
              <a:rPr sz="2800" b="1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support: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700"/>
              </a:lnSpc>
              <a:spcBef>
                <a:spcPts val="9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EU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dedicate</a:t>
            </a:r>
            <a:r>
              <a:rPr sz="2800" b="1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least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10%</a:t>
            </a:r>
            <a:r>
              <a:rPr sz="2800" u="heavy" spc="-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direct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payments</a:t>
            </a:r>
            <a:r>
              <a:rPr sz="2800" u="heavy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3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redistributive</a:t>
            </a:r>
            <a:r>
              <a:rPr sz="2800" u="heavy" spc="1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income</a:t>
            </a:r>
            <a:r>
              <a:rPr sz="2800" u="heavy" spc="1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800" u="heavy" spc="1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tool,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1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better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address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income </a:t>
            </a:r>
            <a:r>
              <a:rPr sz="2800" dirty="0">
                <a:latin typeface="Calibri"/>
                <a:cs typeface="Calibri"/>
              </a:rPr>
              <a:t>needs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smaller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spc="-20" dirty="0">
                <a:latin typeface="Calibri"/>
                <a:cs typeface="Calibri"/>
              </a:rPr>
              <a:t>medium-</a:t>
            </a:r>
            <a:r>
              <a:rPr sz="2800" dirty="0">
                <a:latin typeface="Calibri"/>
                <a:cs typeface="Calibri"/>
              </a:rPr>
              <a:t>sized</a:t>
            </a:r>
            <a:r>
              <a:rPr sz="2800" spc="-2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farms;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50"/>
              </a:spcBef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Active</a:t>
            </a:r>
            <a:r>
              <a:rPr sz="2800" b="1" spc="-10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farmers: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1100"/>
              </a:lnSpc>
              <a:spcBef>
                <a:spcPts val="9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new</a:t>
            </a:r>
            <a:r>
              <a:rPr sz="28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legislation</a:t>
            </a:r>
            <a:r>
              <a:rPr sz="2800" u="heavy" spc="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contains</a:t>
            </a:r>
            <a:r>
              <a:rPr sz="2800" b="1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mandatory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but</a:t>
            </a:r>
            <a:r>
              <a:rPr sz="2800" spc="7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flexible</a:t>
            </a:r>
            <a:r>
              <a:rPr sz="2800" u="heavy" spc="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definition</a:t>
            </a:r>
            <a:r>
              <a:rPr sz="2800" spc="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65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an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active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 </a:t>
            </a:r>
            <a:r>
              <a:rPr sz="2800" b="1" dirty="0">
                <a:latin typeface="Calibri"/>
                <a:cs typeface="Calibri"/>
              </a:rPr>
              <a:t>be</a:t>
            </a:r>
            <a:r>
              <a:rPr sz="2800" b="1" spc="1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established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by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 countries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including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 level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of </a:t>
            </a:r>
            <a:r>
              <a:rPr sz="2800" dirty="0">
                <a:latin typeface="Calibri"/>
                <a:cs typeface="Calibri"/>
              </a:rPr>
              <a:t>activities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undertaken.</a:t>
            </a:r>
            <a:endParaRPr sz="2800">
              <a:latin typeface="Calibri"/>
              <a:cs typeface="Calibri"/>
            </a:endParaRPr>
          </a:p>
          <a:p>
            <a:pPr marL="240665" indent="-227965" algn="just">
              <a:lnSpc>
                <a:spcPct val="100000"/>
              </a:lnSpc>
              <a:spcBef>
                <a:spcPts val="62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Only</a:t>
            </a:r>
            <a:r>
              <a:rPr sz="28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active</a:t>
            </a:r>
            <a:r>
              <a:rPr sz="2800" u="heavy" spc="-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farmers</a:t>
            </a:r>
            <a:r>
              <a:rPr sz="2800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may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receive</a:t>
            </a:r>
            <a:r>
              <a:rPr sz="2800" b="1" spc="-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certain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800" spc="-10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650"/>
              </a:spcBef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Social</a:t>
            </a:r>
            <a:r>
              <a:rPr sz="2800" b="1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conditionality: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700"/>
              </a:lnSpc>
              <a:spcBef>
                <a:spcPts val="96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2800" u="heavy" spc="2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payments</a:t>
            </a:r>
            <a:r>
              <a:rPr sz="2800" u="heavy" spc="2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are</a:t>
            </a:r>
            <a:r>
              <a:rPr sz="2800" b="1" spc="215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linked</a:t>
            </a:r>
            <a:r>
              <a:rPr sz="2800" b="1" spc="2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21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10" dirty="0">
                <a:latin typeface="Calibri"/>
                <a:cs typeface="Calibri"/>
              </a:rPr>
              <a:t>  </a:t>
            </a:r>
            <a:r>
              <a:rPr sz="2800" b="1" dirty="0">
                <a:latin typeface="Calibri"/>
                <a:cs typeface="Calibri"/>
              </a:rPr>
              <a:t>respect</a:t>
            </a:r>
            <a:r>
              <a:rPr sz="2800" b="1" spc="21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10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certain</a:t>
            </a:r>
            <a:r>
              <a:rPr sz="2800" u="heavy" spc="2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2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labour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standards</a:t>
            </a:r>
            <a:r>
              <a:rPr sz="2800" spc="1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beneficiaries</a:t>
            </a:r>
            <a:r>
              <a:rPr sz="2800" spc="1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1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incentivised</a:t>
            </a:r>
            <a:r>
              <a:rPr sz="2800" spc="1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15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improve</a:t>
            </a:r>
            <a:r>
              <a:rPr sz="2800" spc="15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working </a:t>
            </a:r>
            <a:r>
              <a:rPr sz="2800" dirty="0">
                <a:latin typeface="Calibri"/>
                <a:cs typeface="Calibri"/>
              </a:rPr>
              <a:t>conditions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farms;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16939" y="518667"/>
            <a:ext cx="10358120" cy="5380990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Convergence</a:t>
            </a:r>
            <a:r>
              <a:rPr sz="2800" b="1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of</a:t>
            </a:r>
            <a:r>
              <a:rPr sz="2800" b="1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payments:</a:t>
            </a:r>
            <a:endParaRPr sz="2800">
              <a:latin typeface="Calibri"/>
              <a:cs typeface="Calibri"/>
            </a:endParaRPr>
          </a:p>
          <a:p>
            <a:pPr marL="241300" marR="6350" indent="-228600">
              <a:lnSpc>
                <a:spcPts val="3000"/>
              </a:lnSpc>
              <a:spcBef>
                <a:spcPts val="1019"/>
              </a:spcBef>
              <a:buChar char="•"/>
              <a:tabLst>
                <a:tab pos="241300" algn="l"/>
                <a:tab pos="321945" algn="l"/>
                <a:tab pos="720725" algn="l"/>
                <a:tab pos="1334135" algn="l"/>
                <a:tab pos="2044700" algn="l"/>
                <a:tab pos="3370579" algn="l"/>
                <a:tab pos="4311015" algn="l"/>
                <a:tab pos="4737100" algn="l"/>
                <a:tab pos="5951855" algn="l"/>
                <a:tab pos="7237095" algn="l"/>
                <a:tab pos="8676005" algn="l"/>
                <a:tab pos="9662795" algn="l"/>
              </a:tabLst>
            </a:pPr>
            <a:r>
              <a:rPr sz="2800" dirty="0">
                <a:latin typeface="Arial MT"/>
                <a:cs typeface="Arial MT"/>
              </a:rPr>
              <a:t>	</a:t>
            </a:r>
            <a:r>
              <a:rPr sz="2800" spc="-25" dirty="0">
                <a:latin typeface="Calibri"/>
                <a:cs typeface="Calibri"/>
              </a:rPr>
              <a:t>in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the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CAP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2023-</a:t>
            </a:r>
            <a:r>
              <a:rPr sz="2800" spc="-25" dirty="0">
                <a:latin typeface="Calibri"/>
                <a:cs typeface="Calibri"/>
              </a:rPr>
              <a:t>27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levels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5" dirty="0">
                <a:latin typeface="Calibri"/>
                <a:cs typeface="Calibri"/>
              </a:rPr>
              <a:t>of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b="1" spc="-10" dirty="0">
                <a:latin typeface="Calibri"/>
                <a:cs typeface="Calibri"/>
              </a:rPr>
              <a:t>income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b="1" spc="-10" dirty="0">
                <a:latin typeface="Calibri"/>
                <a:cs typeface="Calibri"/>
              </a:rPr>
              <a:t>support</a:t>
            </a:r>
            <a:r>
              <a:rPr sz="2800" b="1" dirty="0">
                <a:latin typeface="Calibri"/>
                <a:cs typeface="Calibri"/>
              </a:rPr>
              <a:t>	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converge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10" dirty="0">
                <a:latin typeface="Calibri"/>
                <a:cs typeface="Calibri"/>
              </a:rPr>
              <a:t>more,</a:t>
            </a:r>
            <a:r>
              <a:rPr sz="2800" dirty="0">
                <a:latin typeface="Calibri"/>
                <a:cs typeface="Calibri"/>
              </a:rPr>
              <a:t>	</a:t>
            </a:r>
            <a:r>
              <a:rPr sz="2800" spc="-20" dirty="0">
                <a:latin typeface="Calibri"/>
                <a:cs typeface="Calibri"/>
              </a:rPr>
              <a:t>both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within</a:t>
            </a:r>
            <a:r>
              <a:rPr sz="28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individual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countries</a:t>
            </a:r>
            <a:r>
              <a:rPr sz="2800" u="heavy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between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countries</a:t>
            </a:r>
            <a:r>
              <a:rPr sz="2800" spc="-10" dirty="0">
                <a:latin typeface="Calibri"/>
                <a:cs typeface="Calibri"/>
              </a:rPr>
              <a:t>;</a:t>
            </a:r>
            <a:endParaRPr sz="2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5"/>
              </a:spcBef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Supporting</a:t>
            </a:r>
            <a:r>
              <a:rPr sz="2800" b="1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young</a:t>
            </a:r>
            <a:r>
              <a:rPr sz="28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farmers:</a:t>
            </a:r>
            <a:endParaRPr sz="2800">
              <a:latin typeface="Calibri"/>
              <a:cs typeface="Calibri"/>
            </a:endParaRPr>
          </a:p>
          <a:p>
            <a:pPr marL="241300" marR="6350" indent="-228600" algn="just">
              <a:lnSpc>
                <a:spcPts val="3000"/>
              </a:lnSpc>
              <a:spcBef>
                <a:spcPts val="10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EU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countries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have</a:t>
            </a:r>
            <a:r>
              <a:rPr sz="2800" b="1" spc="22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to</a:t>
            </a:r>
            <a:r>
              <a:rPr sz="2800" b="1" spc="21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distribute</a:t>
            </a:r>
            <a:r>
              <a:rPr sz="2800" b="1" spc="22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at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least</a:t>
            </a:r>
            <a:r>
              <a:rPr sz="2800" u="heavy" spc="2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3%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21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direct</a:t>
            </a:r>
            <a:r>
              <a:rPr sz="2800" u="heavy" spc="2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payments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budget</a:t>
            </a:r>
            <a:r>
              <a:rPr sz="2800" u="heavy" spc="1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towards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young</a:t>
            </a:r>
            <a:r>
              <a:rPr sz="2800" u="heavy" spc="1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farmers</a:t>
            </a:r>
            <a:r>
              <a:rPr sz="2800" dirty="0">
                <a:latin typeface="Calibri"/>
                <a:cs typeface="Calibri"/>
              </a:rPr>
              <a:t>,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form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income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investment </a:t>
            </a:r>
            <a:r>
              <a:rPr sz="2800" dirty="0">
                <a:latin typeface="Calibri"/>
                <a:cs typeface="Calibri"/>
              </a:rPr>
              <a:t>support,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or</a:t>
            </a:r>
            <a:r>
              <a:rPr sz="2800" spc="-40" dirty="0">
                <a:latin typeface="Calibri"/>
                <a:cs typeface="Calibri"/>
              </a:rPr>
              <a:t> start-</a:t>
            </a:r>
            <a:r>
              <a:rPr sz="2800" dirty="0">
                <a:latin typeface="Calibri"/>
                <a:cs typeface="Calibri"/>
              </a:rPr>
              <a:t>up</a:t>
            </a:r>
            <a:r>
              <a:rPr sz="2800" spc="-3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aid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-3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young</a:t>
            </a:r>
            <a:r>
              <a:rPr sz="2800" spc="-4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farmers;</a:t>
            </a:r>
            <a:endParaRPr sz="2800">
              <a:latin typeface="Calibri"/>
              <a:cs typeface="Calibri"/>
            </a:endParaRPr>
          </a:p>
          <a:p>
            <a:pPr marL="12700" algn="just">
              <a:lnSpc>
                <a:spcPct val="100000"/>
              </a:lnSpc>
              <a:spcBef>
                <a:spcPts val="705"/>
              </a:spcBef>
            </a:pP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Improving</a:t>
            </a:r>
            <a:r>
              <a:rPr sz="2800" b="1" spc="-9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28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dirty="0">
                <a:solidFill>
                  <a:srgbClr val="2F5597"/>
                </a:solidFill>
                <a:latin typeface="Calibri"/>
                <a:cs typeface="Calibri"/>
              </a:rPr>
              <a:t>gender</a:t>
            </a:r>
            <a:r>
              <a:rPr sz="2800" b="1" spc="-7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F5597"/>
                </a:solidFill>
                <a:latin typeface="Calibri"/>
                <a:cs typeface="Calibri"/>
              </a:rPr>
              <a:t>balance: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3000"/>
              </a:lnSpc>
              <a:spcBef>
                <a:spcPts val="1019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gender</a:t>
            </a:r>
            <a:r>
              <a:rPr sz="28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equality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increasing</a:t>
            </a:r>
            <a:r>
              <a:rPr sz="2800" b="1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participation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women</a:t>
            </a:r>
            <a:r>
              <a:rPr sz="2800" u="heavy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</a:t>
            </a:r>
            <a:r>
              <a:rPr sz="2800" u="heavy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farming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first</a:t>
            </a:r>
            <a:r>
              <a:rPr sz="2800" spc="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time –</a:t>
            </a:r>
            <a:r>
              <a:rPr sz="2800" spc="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part of the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objectives</a:t>
            </a:r>
            <a:r>
              <a:rPr sz="28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for</a:t>
            </a:r>
            <a:r>
              <a:rPr sz="28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2800" u="heavy" spc="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Strategic</a:t>
            </a:r>
            <a:r>
              <a:rPr sz="2800" u="heavy" spc="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Plans</a:t>
            </a:r>
            <a:r>
              <a:rPr sz="2800" spc="-10" dirty="0">
                <a:latin typeface="Calibri"/>
                <a:cs typeface="Calibri"/>
              </a:rPr>
              <a:t>.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6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6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must</a:t>
            </a:r>
            <a:r>
              <a:rPr sz="2800" spc="6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assess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these</a:t>
            </a:r>
            <a:r>
              <a:rPr sz="2800" spc="6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issues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address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64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identified challenges.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880262" y="218122"/>
            <a:ext cx="4432300" cy="503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100" dirty="0">
                <a:solidFill>
                  <a:srgbClr val="2F5597"/>
                </a:solidFill>
              </a:rPr>
              <a:t>Improving</a:t>
            </a:r>
            <a:r>
              <a:rPr sz="3100" spc="295" dirty="0">
                <a:solidFill>
                  <a:srgbClr val="2F5597"/>
                </a:solidFill>
              </a:rPr>
              <a:t> </a:t>
            </a:r>
            <a:r>
              <a:rPr sz="3100" spc="-10" dirty="0">
                <a:solidFill>
                  <a:srgbClr val="2F5597"/>
                </a:solidFill>
              </a:rPr>
              <a:t>competitiveness</a:t>
            </a:r>
            <a:endParaRPr sz="3100"/>
          </a:p>
        </p:txBody>
      </p:sp>
      <p:sp>
        <p:nvSpPr>
          <p:cNvPr id="3" name="object 3"/>
          <p:cNvSpPr/>
          <p:nvPr/>
        </p:nvSpPr>
        <p:spPr>
          <a:xfrm>
            <a:off x="357114" y="1919952"/>
            <a:ext cx="5372100" cy="1832610"/>
          </a:xfrm>
          <a:custGeom>
            <a:avLst/>
            <a:gdLst/>
            <a:ahLst/>
            <a:cxnLst/>
            <a:rect l="l" t="t" r="r" b="b"/>
            <a:pathLst>
              <a:path w="5372100" h="1832610">
                <a:moveTo>
                  <a:pt x="0" y="305374"/>
                </a:moveTo>
                <a:lnTo>
                  <a:pt x="3996" y="255841"/>
                </a:lnTo>
                <a:lnTo>
                  <a:pt x="15568" y="208852"/>
                </a:lnTo>
                <a:lnTo>
                  <a:pt x="34085" y="165037"/>
                </a:lnTo>
                <a:lnTo>
                  <a:pt x="58919" y="125024"/>
                </a:lnTo>
                <a:lnTo>
                  <a:pt x="89441" y="89442"/>
                </a:lnTo>
                <a:lnTo>
                  <a:pt x="125023" y="58919"/>
                </a:lnTo>
                <a:lnTo>
                  <a:pt x="165036" y="34085"/>
                </a:lnTo>
                <a:lnTo>
                  <a:pt x="208851" y="15568"/>
                </a:lnTo>
                <a:lnTo>
                  <a:pt x="255840" y="3996"/>
                </a:lnTo>
                <a:lnTo>
                  <a:pt x="305373" y="0"/>
                </a:lnTo>
                <a:lnTo>
                  <a:pt x="5066157" y="0"/>
                </a:lnTo>
                <a:lnTo>
                  <a:pt x="5115690" y="3996"/>
                </a:lnTo>
                <a:lnTo>
                  <a:pt x="5162679" y="15568"/>
                </a:lnTo>
                <a:lnTo>
                  <a:pt x="5206494" y="34085"/>
                </a:lnTo>
                <a:lnTo>
                  <a:pt x="5246507" y="58919"/>
                </a:lnTo>
                <a:lnTo>
                  <a:pt x="5282089" y="89442"/>
                </a:lnTo>
                <a:lnTo>
                  <a:pt x="5312611" y="125024"/>
                </a:lnTo>
                <a:lnTo>
                  <a:pt x="5337445" y="165037"/>
                </a:lnTo>
                <a:lnTo>
                  <a:pt x="5355962" y="208852"/>
                </a:lnTo>
                <a:lnTo>
                  <a:pt x="5367534" y="255841"/>
                </a:lnTo>
                <a:lnTo>
                  <a:pt x="5371531" y="305374"/>
                </a:lnTo>
                <a:lnTo>
                  <a:pt x="5371531" y="1526837"/>
                </a:lnTo>
                <a:lnTo>
                  <a:pt x="5367534" y="1576370"/>
                </a:lnTo>
                <a:lnTo>
                  <a:pt x="5355962" y="1623359"/>
                </a:lnTo>
                <a:lnTo>
                  <a:pt x="5337445" y="1667174"/>
                </a:lnTo>
                <a:lnTo>
                  <a:pt x="5312611" y="1707187"/>
                </a:lnTo>
                <a:lnTo>
                  <a:pt x="5282089" y="1742769"/>
                </a:lnTo>
                <a:lnTo>
                  <a:pt x="5246507" y="1773292"/>
                </a:lnTo>
                <a:lnTo>
                  <a:pt x="5206494" y="1798126"/>
                </a:lnTo>
                <a:lnTo>
                  <a:pt x="5162679" y="1816643"/>
                </a:lnTo>
                <a:lnTo>
                  <a:pt x="5115690" y="1828215"/>
                </a:lnTo>
                <a:lnTo>
                  <a:pt x="5066157" y="1832212"/>
                </a:lnTo>
                <a:lnTo>
                  <a:pt x="305373" y="1832212"/>
                </a:lnTo>
                <a:lnTo>
                  <a:pt x="255840" y="1828215"/>
                </a:lnTo>
                <a:lnTo>
                  <a:pt x="208851" y="1816643"/>
                </a:lnTo>
                <a:lnTo>
                  <a:pt x="165036" y="1798126"/>
                </a:lnTo>
                <a:lnTo>
                  <a:pt x="125023" y="1773292"/>
                </a:lnTo>
                <a:lnTo>
                  <a:pt x="89441" y="1742769"/>
                </a:lnTo>
                <a:lnTo>
                  <a:pt x="58919" y="1707187"/>
                </a:lnTo>
                <a:lnTo>
                  <a:pt x="34085" y="1667174"/>
                </a:lnTo>
                <a:lnTo>
                  <a:pt x="15568" y="1623359"/>
                </a:lnTo>
                <a:lnTo>
                  <a:pt x="3996" y="1576370"/>
                </a:lnTo>
                <a:lnTo>
                  <a:pt x="0" y="1526837"/>
                </a:lnTo>
                <a:lnTo>
                  <a:pt x="0" y="305374"/>
                </a:lnTo>
                <a:close/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600828" y="2261108"/>
            <a:ext cx="4884420" cy="1125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635" algn="ctr">
              <a:lnSpc>
                <a:spcPct val="100400"/>
              </a:lnSpc>
              <a:spcBef>
                <a:spcPts val="90"/>
              </a:spcBef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Improved</a:t>
            </a:r>
            <a:r>
              <a:rPr sz="1800" b="1" spc="-6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bargaining</a:t>
            </a:r>
            <a:r>
              <a:rPr sz="1800" b="1" spc="-6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power:</a:t>
            </a:r>
            <a:r>
              <a:rPr sz="18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new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rules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reinforce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producer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cooperation</a:t>
            </a:r>
            <a:r>
              <a:rPr sz="1800" spc="-10" dirty="0">
                <a:latin typeface="Calibri"/>
                <a:cs typeface="Calibri"/>
              </a:rPr>
              <a:t>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encouraging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farmers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work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together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enabling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them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create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countervailing </a:t>
            </a:r>
            <a:r>
              <a:rPr sz="1800" dirty="0">
                <a:latin typeface="Calibri"/>
                <a:cs typeface="Calibri"/>
              </a:rPr>
              <a:t>power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market;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463352" y="1919952"/>
            <a:ext cx="5372100" cy="1832610"/>
          </a:xfrm>
          <a:custGeom>
            <a:avLst/>
            <a:gdLst/>
            <a:ahLst/>
            <a:cxnLst/>
            <a:rect l="l" t="t" r="r" b="b"/>
            <a:pathLst>
              <a:path w="5372100" h="1832610">
                <a:moveTo>
                  <a:pt x="0" y="305374"/>
                </a:moveTo>
                <a:lnTo>
                  <a:pt x="3996" y="255841"/>
                </a:lnTo>
                <a:lnTo>
                  <a:pt x="15568" y="208852"/>
                </a:lnTo>
                <a:lnTo>
                  <a:pt x="34085" y="165037"/>
                </a:lnTo>
                <a:lnTo>
                  <a:pt x="58919" y="125024"/>
                </a:lnTo>
                <a:lnTo>
                  <a:pt x="89441" y="89442"/>
                </a:lnTo>
                <a:lnTo>
                  <a:pt x="125023" y="58919"/>
                </a:lnTo>
                <a:lnTo>
                  <a:pt x="165036" y="34085"/>
                </a:lnTo>
                <a:lnTo>
                  <a:pt x="208851" y="15568"/>
                </a:lnTo>
                <a:lnTo>
                  <a:pt x="255840" y="3996"/>
                </a:lnTo>
                <a:lnTo>
                  <a:pt x="305373" y="0"/>
                </a:lnTo>
                <a:lnTo>
                  <a:pt x="5066157" y="0"/>
                </a:lnTo>
                <a:lnTo>
                  <a:pt x="5115690" y="3996"/>
                </a:lnTo>
                <a:lnTo>
                  <a:pt x="5162679" y="15568"/>
                </a:lnTo>
                <a:lnTo>
                  <a:pt x="5206494" y="34085"/>
                </a:lnTo>
                <a:lnTo>
                  <a:pt x="5246507" y="58919"/>
                </a:lnTo>
                <a:lnTo>
                  <a:pt x="5282089" y="89442"/>
                </a:lnTo>
                <a:lnTo>
                  <a:pt x="5312611" y="125024"/>
                </a:lnTo>
                <a:lnTo>
                  <a:pt x="5337445" y="165037"/>
                </a:lnTo>
                <a:lnTo>
                  <a:pt x="5355962" y="208852"/>
                </a:lnTo>
                <a:lnTo>
                  <a:pt x="5367534" y="255841"/>
                </a:lnTo>
                <a:lnTo>
                  <a:pt x="5371531" y="305374"/>
                </a:lnTo>
                <a:lnTo>
                  <a:pt x="5371531" y="1526837"/>
                </a:lnTo>
                <a:lnTo>
                  <a:pt x="5367534" y="1576370"/>
                </a:lnTo>
                <a:lnTo>
                  <a:pt x="5355962" y="1623359"/>
                </a:lnTo>
                <a:lnTo>
                  <a:pt x="5337445" y="1667174"/>
                </a:lnTo>
                <a:lnTo>
                  <a:pt x="5312611" y="1707187"/>
                </a:lnTo>
                <a:lnTo>
                  <a:pt x="5282089" y="1742769"/>
                </a:lnTo>
                <a:lnTo>
                  <a:pt x="5246507" y="1773292"/>
                </a:lnTo>
                <a:lnTo>
                  <a:pt x="5206494" y="1798126"/>
                </a:lnTo>
                <a:lnTo>
                  <a:pt x="5162679" y="1816643"/>
                </a:lnTo>
                <a:lnTo>
                  <a:pt x="5115690" y="1828215"/>
                </a:lnTo>
                <a:lnTo>
                  <a:pt x="5066157" y="1832212"/>
                </a:lnTo>
                <a:lnTo>
                  <a:pt x="305373" y="1832212"/>
                </a:lnTo>
                <a:lnTo>
                  <a:pt x="255840" y="1828215"/>
                </a:lnTo>
                <a:lnTo>
                  <a:pt x="208851" y="1816643"/>
                </a:lnTo>
                <a:lnTo>
                  <a:pt x="165036" y="1798126"/>
                </a:lnTo>
                <a:lnTo>
                  <a:pt x="125023" y="1773292"/>
                </a:lnTo>
                <a:lnTo>
                  <a:pt x="89441" y="1742769"/>
                </a:lnTo>
                <a:lnTo>
                  <a:pt x="58919" y="1707187"/>
                </a:lnTo>
                <a:lnTo>
                  <a:pt x="34085" y="1667174"/>
                </a:lnTo>
                <a:lnTo>
                  <a:pt x="15568" y="1623359"/>
                </a:lnTo>
                <a:lnTo>
                  <a:pt x="3996" y="1576370"/>
                </a:lnTo>
                <a:lnTo>
                  <a:pt x="0" y="1526837"/>
                </a:lnTo>
                <a:lnTo>
                  <a:pt x="0" y="305374"/>
                </a:lnTo>
                <a:close/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6651917" y="2261108"/>
            <a:ext cx="4994910" cy="1125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065" marR="5080" indent="-635" algn="ctr">
              <a:lnSpc>
                <a:spcPct val="100400"/>
              </a:lnSpc>
              <a:spcBef>
                <a:spcPts val="90"/>
              </a:spcBef>
            </a:pPr>
            <a:r>
              <a:rPr sz="1800" b="1" spc="-10" dirty="0">
                <a:solidFill>
                  <a:srgbClr val="2F5597"/>
                </a:solidFill>
                <a:latin typeface="Calibri"/>
                <a:cs typeface="Calibri"/>
              </a:rPr>
              <a:t>Market</a:t>
            </a:r>
            <a:r>
              <a:rPr sz="1800" b="1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spc="-10" dirty="0">
                <a:solidFill>
                  <a:srgbClr val="2F5597"/>
                </a:solidFill>
                <a:latin typeface="Calibri"/>
                <a:cs typeface="Calibri"/>
              </a:rPr>
              <a:t>orientation:</a:t>
            </a:r>
            <a:r>
              <a:rPr sz="1800" b="1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CAP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2023-</a:t>
            </a:r>
            <a:r>
              <a:rPr sz="1800" dirty="0">
                <a:latin typeface="Calibri"/>
                <a:cs typeface="Calibri"/>
              </a:rPr>
              <a:t>27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maintains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overall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market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orientation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from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previous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reforms, encouraging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EU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farms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align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supply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demand</a:t>
            </a:r>
            <a:r>
              <a:rPr sz="1800" spc="-25" dirty="0">
                <a:latin typeface="Calibri"/>
                <a:cs typeface="Calibri"/>
              </a:rPr>
              <a:t> in </a:t>
            </a:r>
            <a:r>
              <a:rPr sz="1800" dirty="0">
                <a:latin typeface="Calibri"/>
                <a:cs typeface="Calibri"/>
              </a:rPr>
              <a:t>Europe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beyond;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57115" y="4236093"/>
            <a:ext cx="5372100" cy="1832610"/>
          </a:xfrm>
          <a:custGeom>
            <a:avLst/>
            <a:gdLst/>
            <a:ahLst/>
            <a:cxnLst/>
            <a:rect l="l" t="t" r="r" b="b"/>
            <a:pathLst>
              <a:path w="5372100" h="1832610">
                <a:moveTo>
                  <a:pt x="0" y="305374"/>
                </a:moveTo>
                <a:lnTo>
                  <a:pt x="3996" y="255841"/>
                </a:lnTo>
                <a:lnTo>
                  <a:pt x="15568" y="208852"/>
                </a:lnTo>
                <a:lnTo>
                  <a:pt x="34085" y="165037"/>
                </a:lnTo>
                <a:lnTo>
                  <a:pt x="58919" y="125024"/>
                </a:lnTo>
                <a:lnTo>
                  <a:pt x="89441" y="89442"/>
                </a:lnTo>
                <a:lnTo>
                  <a:pt x="125023" y="58919"/>
                </a:lnTo>
                <a:lnTo>
                  <a:pt x="165036" y="34085"/>
                </a:lnTo>
                <a:lnTo>
                  <a:pt x="208851" y="15568"/>
                </a:lnTo>
                <a:lnTo>
                  <a:pt x="255840" y="3996"/>
                </a:lnTo>
                <a:lnTo>
                  <a:pt x="305373" y="0"/>
                </a:lnTo>
                <a:lnTo>
                  <a:pt x="5066157" y="0"/>
                </a:lnTo>
                <a:lnTo>
                  <a:pt x="5115690" y="3996"/>
                </a:lnTo>
                <a:lnTo>
                  <a:pt x="5162679" y="15568"/>
                </a:lnTo>
                <a:lnTo>
                  <a:pt x="5206494" y="34085"/>
                </a:lnTo>
                <a:lnTo>
                  <a:pt x="5246507" y="58919"/>
                </a:lnTo>
                <a:lnTo>
                  <a:pt x="5282089" y="89442"/>
                </a:lnTo>
                <a:lnTo>
                  <a:pt x="5312611" y="125024"/>
                </a:lnTo>
                <a:lnTo>
                  <a:pt x="5337445" y="165037"/>
                </a:lnTo>
                <a:lnTo>
                  <a:pt x="5355962" y="208852"/>
                </a:lnTo>
                <a:lnTo>
                  <a:pt x="5367534" y="255841"/>
                </a:lnTo>
                <a:lnTo>
                  <a:pt x="5371531" y="305374"/>
                </a:lnTo>
                <a:lnTo>
                  <a:pt x="5371531" y="1526837"/>
                </a:lnTo>
                <a:lnTo>
                  <a:pt x="5367534" y="1576370"/>
                </a:lnTo>
                <a:lnTo>
                  <a:pt x="5355962" y="1623359"/>
                </a:lnTo>
                <a:lnTo>
                  <a:pt x="5337445" y="1667174"/>
                </a:lnTo>
                <a:lnTo>
                  <a:pt x="5312611" y="1707187"/>
                </a:lnTo>
                <a:lnTo>
                  <a:pt x="5282089" y="1742769"/>
                </a:lnTo>
                <a:lnTo>
                  <a:pt x="5246507" y="1773292"/>
                </a:lnTo>
                <a:lnTo>
                  <a:pt x="5206494" y="1798126"/>
                </a:lnTo>
                <a:lnTo>
                  <a:pt x="5162679" y="1816643"/>
                </a:lnTo>
                <a:lnTo>
                  <a:pt x="5115690" y="1828215"/>
                </a:lnTo>
                <a:lnTo>
                  <a:pt x="5066157" y="1832212"/>
                </a:lnTo>
                <a:lnTo>
                  <a:pt x="305373" y="1832212"/>
                </a:lnTo>
                <a:lnTo>
                  <a:pt x="255840" y="1828215"/>
                </a:lnTo>
                <a:lnTo>
                  <a:pt x="208851" y="1816643"/>
                </a:lnTo>
                <a:lnTo>
                  <a:pt x="165036" y="1798126"/>
                </a:lnTo>
                <a:lnTo>
                  <a:pt x="125023" y="1773292"/>
                </a:lnTo>
                <a:lnTo>
                  <a:pt x="89441" y="1742769"/>
                </a:lnTo>
                <a:lnTo>
                  <a:pt x="58919" y="1707187"/>
                </a:lnTo>
                <a:lnTo>
                  <a:pt x="34085" y="1667174"/>
                </a:lnTo>
                <a:lnTo>
                  <a:pt x="15568" y="1623359"/>
                </a:lnTo>
                <a:lnTo>
                  <a:pt x="3996" y="1576370"/>
                </a:lnTo>
                <a:lnTo>
                  <a:pt x="0" y="1526837"/>
                </a:lnTo>
                <a:lnTo>
                  <a:pt x="0" y="305374"/>
                </a:lnTo>
                <a:close/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873467" y="4714747"/>
            <a:ext cx="433832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ctr">
              <a:lnSpc>
                <a:spcPct val="99400"/>
              </a:lnSpc>
              <a:spcBef>
                <a:spcPts val="110"/>
              </a:spcBef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Crisis</a:t>
            </a:r>
            <a:r>
              <a:rPr sz="1800" b="1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reserve</a:t>
            </a:r>
            <a:r>
              <a:rPr sz="1800" dirty="0">
                <a:latin typeface="Calibri"/>
                <a:cs typeface="Calibri"/>
              </a:rPr>
              <a:t>: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cope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with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future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crises,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the </a:t>
            </a:r>
            <a:r>
              <a:rPr sz="1800" spc="-10" dirty="0">
                <a:latin typeface="Calibri"/>
                <a:cs typeface="Calibri"/>
              </a:rPr>
              <a:t>reformed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CAP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</a:t>
            </a:r>
            <a:r>
              <a:rPr sz="1800" b="1" dirty="0">
                <a:latin typeface="Calibri"/>
                <a:cs typeface="Calibri"/>
              </a:rPr>
              <a:t>ncludes</a:t>
            </a:r>
            <a:r>
              <a:rPr sz="1800" b="1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new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financial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reserve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amounting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least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€450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million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per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year;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6463352" y="4236093"/>
            <a:ext cx="5372100" cy="1832610"/>
          </a:xfrm>
          <a:custGeom>
            <a:avLst/>
            <a:gdLst/>
            <a:ahLst/>
            <a:cxnLst/>
            <a:rect l="l" t="t" r="r" b="b"/>
            <a:pathLst>
              <a:path w="5372100" h="1832610">
                <a:moveTo>
                  <a:pt x="0" y="305374"/>
                </a:moveTo>
                <a:lnTo>
                  <a:pt x="3996" y="255841"/>
                </a:lnTo>
                <a:lnTo>
                  <a:pt x="15568" y="208852"/>
                </a:lnTo>
                <a:lnTo>
                  <a:pt x="34085" y="165037"/>
                </a:lnTo>
                <a:lnTo>
                  <a:pt x="58919" y="125024"/>
                </a:lnTo>
                <a:lnTo>
                  <a:pt x="89441" y="89442"/>
                </a:lnTo>
                <a:lnTo>
                  <a:pt x="125023" y="58919"/>
                </a:lnTo>
                <a:lnTo>
                  <a:pt x="165036" y="34085"/>
                </a:lnTo>
                <a:lnTo>
                  <a:pt x="208851" y="15568"/>
                </a:lnTo>
                <a:lnTo>
                  <a:pt x="255840" y="3996"/>
                </a:lnTo>
                <a:lnTo>
                  <a:pt x="305373" y="0"/>
                </a:lnTo>
                <a:lnTo>
                  <a:pt x="5066157" y="0"/>
                </a:lnTo>
                <a:lnTo>
                  <a:pt x="5115690" y="3996"/>
                </a:lnTo>
                <a:lnTo>
                  <a:pt x="5162679" y="15568"/>
                </a:lnTo>
                <a:lnTo>
                  <a:pt x="5206494" y="34085"/>
                </a:lnTo>
                <a:lnTo>
                  <a:pt x="5246507" y="58919"/>
                </a:lnTo>
                <a:lnTo>
                  <a:pt x="5282089" y="89442"/>
                </a:lnTo>
                <a:lnTo>
                  <a:pt x="5312611" y="125024"/>
                </a:lnTo>
                <a:lnTo>
                  <a:pt x="5337445" y="165037"/>
                </a:lnTo>
                <a:lnTo>
                  <a:pt x="5355962" y="208852"/>
                </a:lnTo>
                <a:lnTo>
                  <a:pt x="5367534" y="255841"/>
                </a:lnTo>
                <a:lnTo>
                  <a:pt x="5371531" y="305374"/>
                </a:lnTo>
                <a:lnTo>
                  <a:pt x="5371531" y="1526837"/>
                </a:lnTo>
                <a:lnTo>
                  <a:pt x="5367534" y="1576370"/>
                </a:lnTo>
                <a:lnTo>
                  <a:pt x="5355962" y="1623359"/>
                </a:lnTo>
                <a:lnTo>
                  <a:pt x="5337445" y="1667174"/>
                </a:lnTo>
                <a:lnTo>
                  <a:pt x="5312611" y="1707187"/>
                </a:lnTo>
                <a:lnTo>
                  <a:pt x="5282089" y="1742769"/>
                </a:lnTo>
                <a:lnTo>
                  <a:pt x="5246507" y="1773292"/>
                </a:lnTo>
                <a:lnTo>
                  <a:pt x="5206494" y="1798126"/>
                </a:lnTo>
                <a:lnTo>
                  <a:pt x="5162679" y="1816643"/>
                </a:lnTo>
                <a:lnTo>
                  <a:pt x="5115690" y="1828215"/>
                </a:lnTo>
                <a:lnTo>
                  <a:pt x="5066157" y="1832212"/>
                </a:lnTo>
                <a:lnTo>
                  <a:pt x="305373" y="1832212"/>
                </a:lnTo>
                <a:lnTo>
                  <a:pt x="255840" y="1828215"/>
                </a:lnTo>
                <a:lnTo>
                  <a:pt x="208851" y="1816643"/>
                </a:lnTo>
                <a:lnTo>
                  <a:pt x="165036" y="1798126"/>
                </a:lnTo>
                <a:lnTo>
                  <a:pt x="125023" y="1773292"/>
                </a:lnTo>
                <a:lnTo>
                  <a:pt x="89441" y="1742769"/>
                </a:lnTo>
                <a:lnTo>
                  <a:pt x="58919" y="1707187"/>
                </a:lnTo>
                <a:lnTo>
                  <a:pt x="34085" y="1667174"/>
                </a:lnTo>
                <a:lnTo>
                  <a:pt x="15568" y="1623359"/>
                </a:lnTo>
                <a:lnTo>
                  <a:pt x="3996" y="1576370"/>
                </a:lnTo>
                <a:lnTo>
                  <a:pt x="0" y="1526837"/>
                </a:lnTo>
                <a:lnTo>
                  <a:pt x="0" y="305374"/>
                </a:lnTo>
                <a:close/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6671316" y="4851907"/>
            <a:ext cx="4954905" cy="568325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04800" marR="5080" indent="-292735">
              <a:lnSpc>
                <a:spcPts val="2110"/>
              </a:lnSpc>
              <a:spcBef>
                <a:spcPts val="210"/>
              </a:spcBef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Support</a:t>
            </a:r>
            <a:r>
              <a:rPr sz="1800" b="1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for</a:t>
            </a:r>
            <a:r>
              <a:rPr sz="1800" b="1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b="1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wine</a:t>
            </a:r>
            <a:r>
              <a:rPr sz="18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sector:</a:t>
            </a:r>
            <a:r>
              <a:rPr sz="1800" b="1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specific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rules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have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been </a:t>
            </a:r>
            <a:r>
              <a:rPr sz="1800" dirty="0">
                <a:latin typeface="Calibri"/>
                <a:cs typeface="Calibri"/>
              </a:rPr>
              <a:t>agreed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improve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support</a:t>
            </a:r>
            <a:r>
              <a:rPr sz="1800" b="1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wine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sector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69146" y="946403"/>
            <a:ext cx="11281410" cy="8274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alibri"/>
                <a:cs typeface="Calibri"/>
              </a:rPr>
              <a:t>The</a:t>
            </a:r>
            <a:r>
              <a:rPr sz="2600" spc="26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</a:t>
            </a:r>
            <a:r>
              <a:rPr sz="2600" spc="270" dirty="0">
                <a:latin typeface="Calibri"/>
                <a:cs typeface="Calibri"/>
              </a:rPr>
              <a:t>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2023-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27</a:t>
            </a:r>
            <a:r>
              <a:rPr sz="2600" spc="27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will</a:t>
            </a:r>
            <a:r>
              <a:rPr sz="2600" b="1" spc="27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strengthen</a:t>
            </a:r>
            <a:r>
              <a:rPr sz="2600" b="1" spc="2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70" dirty="0"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position</a:t>
            </a:r>
            <a:r>
              <a:rPr sz="2600" u="heavy" spc="2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600" u="heavy" spc="2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farmers</a:t>
            </a:r>
            <a:r>
              <a:rPr sz="2600" u="heavy" spc="2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2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70" dirty="0"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supply</a:t>
            </a:r>
            <a:r>
              <a:rPr sz="2600" u="heavy" spc="27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chain</a:t>
            </a:r>
            <a:r>
              <a:rPr sz="2600" u="heavy" spc="27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and</a:t>
            </a:r>
            <a:endParaRPr sz="26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0"/>
              </a:spcBef>
            </a:pPr>
            <a:r>
              <a:rPr sz="2600" b="1" dirty="0">
                <a:latin typeface="Calibri"/>
                <a:cs typeface="Calibri"/>
              </a:rPr>
              <a:t>boost</a:t>
            </a:r>
            <a:r>
              <a:rPr sz="2600" b="1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competitiveness</a:t>
            </a:r>
            <a:r>
              <a:rPr sz="2600" spc="-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20" dirty="0">
                <a:latin typeface="Calibri"/>
                <a:cs typeface="Calibri"/>
              </a:rPr>
              <a:t>agri-</a:t>
            </a:r>
            <a:r>
              <a:rPr sz="2600" dirty="0">
                <a:latin typeface="Calibri"/>
                <a:cs typeface="Calibri"/>
              </a:rPr>
              <a:t>food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sector: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259587"/>
            <a:ext cx="731266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A</a:t>
            </a:r>
            <a:r>
              <a:rPr sz="4000" spc="-105" dirty="0"/>
              <a:t> </a:t>
            </a:r>
            <a:r>
              <a:rPr sz="4000" dirty="0" smtClean="0"/>
              <a:t>strong</a:t>
            </a:r>
            <a:r>
              <a:rPr sz="4000" spc="-100" dirty="0" smtClean="0"/>
              <a:t> </a:t>
            </a:r>
            <a:r>
              <a:rPr sz="4000" spc="-10" dirty="0"/>
              <a:t>budget</a:t>
            </a:r>
            <a:endParaRPr sz="4000" dirty="0"/>
          </a:p>
        </p:txBody>
      </p:sp>
      <p:sp>
        <p:nvSpPr>
          <p:cNvPr id="3" name="object 3"/>
          <p:cNvSpPr txBox="1"/>
          <p:nvPr/>
        </p:nvSpPr>
        <p:spPr>
          <a:xfrm>
            <a:off x="734059" y="809808"/>
            <a:ext cx="9959340" cy="1626235"/>
          </a:xfrm>
          <a:prstGeom prst="rect">
            <a:avLst/>
          </a:prstGeom>
        </p:spPr>
        <p:txBody>
          <a:bodyPr vert="horz" wrap="square" lIns="0" tIns="18161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143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 smtClean="0">
                <a:latin typeface="Calibri"/>
                <a:cs typeface="Calibri"/>
              </a:rPr>
              <a:t>The</a:t>
            </a:r>
            <a:r>
              <a:rPr sz="2800" spc="-55" dirty="0" smtClean="0">
                <a:latin typeface="Calibri"/>
                <a:cs typeface="Calibri"/>
              </a:rPr>
              <a:t> </a:t>
            </a:r>
            <a:r>
              <a:rPr sz="2800" dirty="0" smtClean="0">
                <a:latin typeface="Calibri"/>
                <a:cs typeface="Calibri"/>
              </a:rPr>
              <a:t>CAP</a:t>
            </a:r>
            <a:r>
              <a:rPr sz="2800" spc="-45" dirty="0" smtClean="0">
                <a:latin typeface="Calibri"/>
                <a:cs typeface="Calibri"/>
              </a:rPr>
              <a:t> </a:t>
            </a:r>
            <a:r>
              <a:rPr sz="2800" dirty="0" smtClean="0">
                <a:latin typeface="Calibri"/>
                <a:cs typeface="Calibri"/>
              </a:rPr>
              <a:t>will</a:t>
            </a:r>
            <a:r>
              <a:rPr sz="2800" spc="-50" dirty="0" smtClean="0">
                <a:latin typeface="Calibri"/>
                <a:cs typeface="Calibri"/>
              </a:rPr>
              <a:t> </a:t>
            </a:r>
            <a:r>
              <a:rPr sz="2800" b="1" dirty="0" smtClean="0">
                <a:latin typeface="Calibri"/>
                <a:cs typeface="Calibri"/>
              </a:rPr>
              <a:t>continue</a:t>
            </a:r>
            <a:r>
              <a:rPr sz="2800" b="1" spc="-50" dirty="0" smtClean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benefit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-4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robust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long-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term</a:t>
            </a:r>
            <a:r>
              <a:rPr sz="2800" u="heavy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budget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855"/>
              </a:spcBef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Common</a:t>
            </a:r>
            <a:r>
              <a:rPr sz="1800" b="1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agricultural</a:t>
            </a:r>
            <a:r>
              <a:rPr sz="18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policy</a:t>
            </a:r>
            <a:r>
              <a:rPr sz="1800" b="1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funds</a:t>
            </a:r>
            <a:endParaRPr sz="1800" dirty="0">
              <a:latin typeface="Calibri"/>
              <a:cs typeface="Calibri"/>
            </a:endParaRPr>
          </a:p>
          <a:p>
            <a:pPr marL="12700" marR="5080">
              <a:lnSpc>
                <a:spcPts val="2020"/>
              </a:lnSpc>
              <a:spcBef>
                <a:spcPts val="905"/>
              </a:spcBef>
            </a:pP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CAP</a:t>
            </a:r>
            <a:r>
              <a:rPr sz="1800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is</a:t>
            </a:r>
            <a:r>
              <a:rPr sz="18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b="1" dirty="0">
                <a:solidFill>
                  <a:srgbClr val="4472C4"/>
                </a:solidFill>
                <a:latin typeface="Calibri"/>
                <a:cs typeface="Calibri"/>
              </a:rPr>
              <a:t>supported</a:t>
            </a:r>
            <a:r>
              <a:rPr sz="1800" b="1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by</a:t>
            </a:r>
            <a:r>
              <a:rPr sz="18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two</a:t>
            </a:r>
            <a:r>
              <a:rPr sz="18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funds</a:t>
            </a:r>
            <a:r>
              <a:rPr sz="1800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drawn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from</a:t>
            </a:r>
            <a:r>
              <a:rPr sz="1800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4472C4"/>
                </a:solidFill>
                <a:latin typeface="Calibri"/>
                <a:cs typeface="Calibri"/>
              </a:rPr>
              <a:t>long-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term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budget</a:t>
            </a:r>
            <a:r>
              <a:rPr sz="1800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of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EU</a:t>
            </a:r>
            <a:r>
              <a:rPr sz="1800" spc="-4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–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the</a:t>
            </a:r>
            <a:r>
              <a:rPr sz="1800" spc="-35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European</a:t>
            </a:r>
            <a:r>
              <a:rPr sz="1800" u="sng" spc="-3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agricultural</a:t>
            </a:r>
            <a:r>
              <a:rPr sz="1800" spc="-1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guarantee</a:t>
            </a:r>
            <a:r>
              <a:rPr sz="1800" u="sng" spc="-35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fund</a:t>
            </a:r>
            <a:r>
              <a:rPr sz="1800" u="sng" spc="-35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4472C4"/>
                </a:solidFill>
                <a:latin typeface="Calibri"/>
                <a:cs typeface="Calibri"/>
              </a:rPr>
              <a:t>the</a:t>
            </a:r>
            <a:r>
              <a:rPr sz="1800" spc="-40" dirty="0">
                <a:solidFill>
                  <a:srgbClr val="4472C4"/>
                </a:solid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European</a:t>
            </a:r>
            <a:r>
              <a:rPr sz="1800" u="sng" spc="-3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agricultural</a:t>
            </a:r>
            <a:r>
              <a:rPr sz="1800" u="sng" spc="-45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fund</a:t>
            </a:r>
            <a:r>
              <a:rPr sz="1800" u="sng" spc="-3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for</a:t>
            </a:r>
            <a:r>
              <a:rPr sz="1800" u="sng" spc="-45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rural</a:t>
            </a:r>
            <a:r>
              <a:rPr sz="1800" u="sng" spc="-4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solidFill>
                  <a:srgbClr val="4472C4"/>
                </a:solidFill>
                <a:uFill>
                  <a:solidFill>
                    <a:srgbClr val="4472C4"/>
                  </a:solidFill>
                </a:uFill>
                <a:latin typeface="Calibri"/>
                <a:cs typeface="Calibri"/>
              </a:rPr>
              <a:t>development</a:t>
            </a:r>
            <a:r>
              <a:rPr sz="1800" spc="-10" dirty="0">
                <a:solidFill>
                  <a:srgbClr val="4472C4"/>
                </a:solidFill>
                <a:latin typeface="Calibri"/>
                <a:cs typeface="Calibri"/>
              </a:rPr>
              <a:t>.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954779" y="2995001"/>
            <a:ext cx="4023360" cy="800100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3954779" y="2995001"/>
            <a:ext cx="4023360" cy="800100"/>
          </a:xfrm>
          <a:prstGeom prst="rect">
            <a:avLst/>
          </a:prstGeom>
          <a:ln w="6350">
            <a:solidFill>
              <a:srgbClr val="5B9BD5"/>
            </a:solidFill>
          </a:ln>
        </p:spPr>
        <p:txBody>
          <a:bodyPr vert="horz" wrap="square" lIns="0" tIns="250825" rIns="0" bIns="0" rtlCol="0">
            <a:spAutoFit/>
          </a:bodyPr>
          <a:lstStyle/>
          <a:p>
            <a:pPr marL="1021715">
              <a:lnSpc>
                <a:spcPct val="100000"/>
              </a:lnSpc>
              <a:spcBef>
                <a:spcPts val="1975"/>
              </a:spcBef>
            </a:pPr>
            <a:r>
              <a:rPr sz="1800" dirty="0">
                <a:latin typeface="Calibri"/>
                <a:cs typeface="Calibri"/>
              </a:rPr>
              <a:t>CAP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 the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EU</a:t>
            </a:r>
            <a:r>
              <a:rPr sz="1800" spc="-10" dirty="0">
                <a:latin typeface="Calibri"/>
                <a:cs typeface="Calibri"/>
              </a:rPr>
              <a:t> budget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24700" y="4755222"/>
            <a:ext cx="4023360" cy="80010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124700" y="4755222"/>
            <a:ext cx="4023360" cy="800100"/>
          </a:xfrm>
          <a:prstGeom prst="rect">
            <a:avLst/>
          </a:prstGeom>
          <a:ln w="6350">
            <a:solidFill>
              <a:srgbClr val="5B9BD5"/>
            </a:solidFill>
          </a:ln>
        </p:spPr>
        <p:txBody>
          <a:bodyPr vert="horz" wrap="square" lIns="0" tIns="126364" rIns="0" bIns="0" rtlCol="0">
            <a:spAutoFit/>
          </a:bodyPr>
          <a:lstStyle/>
          <a:p>
            <a:pPr marL="993140" marR="358775" indent="-626110">
              <a:lnSpc>
                <a:spcPts val="2110"/>
              </a:lnSpc>
              <a:spcBef>
                <a:spcPts val="994"/>
              </a:spcBef>
            </a:pPr>
            <a:r>
              <a:rPr sz="1800" dirty="0">
                <a:latin typeface="Calibri"/>
                <a:cs typeface="Calibri"/>
              </a:rPr>
              <a:t>European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agricultural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fund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rural development (EAFRD)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21079" y="4732045"/>
            <a:ext cx="4023360" cy="80010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1021080" y="4732045"/>
            <a:ext cx="4023360" cy="800100"/>
          </a:xfrm>
          <a:prstGeom prst="rect">
            <a:avLst/>
          </a:prstGeom>
          <a:ln w="6350">
            <a:solidFill>
              <a:srgbClr val="5B9BD5"/>
            </a:solidFill>
          </a:ln>
        </p:spPr>
        <p:txBody>
          <a:bodyPr vert="horz" wrap="square" lIns="0" tIns="130175" rIns="0" bIns="0" rtlCol="0">
            <a:spAutoFit/>
          </a:bodyPr>
          <a:lstStyle/>
          <a:p>
            <a:pPr marL="1697355" marR="264795" indent="-1425575">
              <a:lnSpc>
                <a:spcPts val="2090"/>
              </a:lnSpc>
              <a:spcBef>
                <a:spcPts val="1025"/>
              </a:spcBef>
            </a:pPr>
            <a:r>
              <a:rPr sz="1800" dirty="0">
                <a:latin typeface="Calibri"/>
                <a:cs typeface="Calibri"/>
              </a:rPr>
              <a:t>European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agricultural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guarantee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fund </a:t>
            </a:r>
            <a:r>
              <a:rPr sz="1800" spc="-10" dirty="0">
                <a:latin typeface="Calibri"/>
                <a:cs typeface="Calibri"/>
              </a:rPr>
              <a:t>(EAGF)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32760" y="3792067"/>
            <a:ext cx="6103620" cy="977900"/>
          </a:xfrm>
          <a:custGeom>
            <a:avLst/>
            <a:gdLst/>
            <a:ahLst/>
            <a:cxnLst/>
            <a:rect l="l" t="t" r="r" b="b"/>
            <a:pathLst>
              <a:path w="6103620" h="977900">
                <a:moveTo>
                  <a:pt x="6103620" y="963155"/>
                </a:moveTo>
                <a:lnTo>
                  <a:pt x="6087376" y="947788"/>
                </a:lnTo>
                <a:lnTo>
                  <a:pt x="6041733" y="904608"/>
                </a:lnTo>
                <a:lnTo>
                  <a:pt x="6031611" y="938034"/>
                </a:lnTo>
                <a:lnTo>
                  <a:pt x="2934614" y="0"/>
                </a:lnTo>
                <a:lnTo>
                  <a:pt x="2933687" y="3048"/>
                </a:lnTo>
                <a:lnTo>
                  <a:pt x="2932722" y="12"/>
                </a:lnTo>
                <a:lnTo>
                  <a:pt x="71615" y="913777"/>
                </a:lnTo>
                <a:lnTo>
                  <a:pt x="60985" y="880503"/>
                </a:lnTo>
                <a:lnTo>
                  <a:pt x="0" y="939977"/>
                </a:lnTo>
                <a:lnTo>
                  <a:pt x="84175" y="953096"/>
                </a:lnTo>
                <a:lnTo>
                  <a:pt x="74777" y="923696"/>
                </a:lnTo>
                <a:lnTo>
                  <a:pt x="73545" y="919822"/>
                </a:lnTo>
                <a:lnTo>
                  <a:pt x="2933712" y="6375"/>
                </a:lnTo>
                <a:lnTo>
                  <a:pt x="6029769" y="944105"/>
                </a:lnTo>
                <a:lnTo>
                  <a:pt x="6019647" y="977531"/>
                </a:lnTo>
                <a:lnTo>
                  <a:pt x="6103620" y="963155"/>
                </a:lnTo>
                <a:close/>
              </a:path>
            </a:pathLst>
          </a:custGeom>
          <a:solidFill>
            <a:srgbClr val="5B9BD5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602327" rIns="0" bIns="0" rtlCol="0">
            <a:spAutoFit/>
          </a:bodyPr>
          <a:lstStyle/>
          <a:p>
            <a:pPr marL="345821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solidFill>
                  <a:srgbClr val="2F5597"/>
                </a:solidFill>
                <a:latin typeface="Calibri"/>
                <a:cs typeface="Calibri"/>
              </a:rPr>
              <a:t>CAP</a:t>
            </a:r>
            <a:r>
              <a:rPr sz="32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F5597"/>
                </a:solidFill>
                <a:latin typeface="Calibri"/>
                <a:cs typeface="Calibri"/>
              </a:rPr>
              <a:t>in</a:t>
            </a:r>
            <a:r>
              <a:rPr sz="32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32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3200" dirty="0">
                <a:solidFill>
                  <a:srgbClr val="2F5597"/>
                </a:solidFill>
                <a:latin typeface="Calibri"/>
                <a:cs typeface="Calibri"/>
              </a:rPr>
              <a:t>EU</a:t>
            </a:r>
            <a:r>
              <a:rPr sz="32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2F5597"/>
                </a:solidFill>
                <a:latin typeface="Calibri"/>
                <a:cs typeface="Calibri"/>
              </a:rPr>
              <a:t>budget</a:t>
            </a:r>
            <a:endParaRPr sz="320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6412" y="1595628"/>
            <a:ext cx="11155045" cy="1516380"/>
          </a:xfrm>
          <a:prstGeom prst="rect">
            <a:avLst/>
          </a:prstGeom>
        </p:spPr>
        <p:txBody>
          <a:bodyPr vert="horz" wrap="square" lIns="0" tIns="128270" rIns="0" bIns="0" rtlCol="0">
            <a:spAutoFit/>
          </a:bodyPr>
          <a:lstStyle/>
          <a:p>
            <a:pPr marL="12700" marR="5080">
              <a:lnSpc>
                <a:spcPct val="70800"/>
              </a:lnSpc>
              <a:spcBef>
                <a:spcPts val="1010"/>
              </a:spcBef>
            </a:pPr>
            <a:r>
              <a:rPr sz="2600" dirty="0">
                <a:latin typeface="Calibri"/>
                <a:cs typeface="Calibri"/>
              </a:rPr>
              <a:t>The</a:t>
            </a:r>
            <a:r>
              <a:rPr sz="2600" spc="22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total</a:t>
            </a:r>
            <a:r>
              <a:rPr sz="2600" spc="2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allocation</a:t>
            </a:r>
            <a:r>
              <a:rPr sz="2600" spc="22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for</a:t>
            </a:r>
            <a:r>
              <a:rPr sz="2600" spc="2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</a:t>
            </a:r>
            <a:r>
              <a:rPr sz="2600" spc="22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amounts</a:t>
            </a:r>
            <a:r>
              <a:rPr sz="2600" spc="2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240" dirty="0"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€386.6</a:t>
            </a:r>
            <a:r>
              <a:rPr sz="2600" u="heavy" spc="229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billion</a:t>
            </a:r>
            <a:r>
              <a:rPr sz="2600" dirty="0">
                <a:latin typeface="Calibri"/>
                <a:cs typeface="Calibri"/>
              </a:rPr>
              <a:t>,</a:t>
            </a:r>
            <a:r>
              <a:rPr sz="2600" spc="2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divided</a:t>
            </a:r>
            <a:r>
              <a:rPr sz="2600" spc="229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between</a:t>
            </a:r>
            <a:r>
              <a:rPr sz="2600" spc="229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two </a:t>
            </a:r>
            <a:r>
              <a:rPr sz="2600" dirty="0">
                <a:latin typeface="Calibri"/>
                <a:cs typeface="Calibri"/>
              </a:rPr>
              <a:t>funds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(often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referred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as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“two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pillars”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CAP):</a:t>
            </a:r>
            <a:endParaRPr sz="26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114"/>
              </a:spcBef>
            </a:pP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buFont typeface="Arial MT"/>
              <a:buChar char="•"/>
              <a:tabLst>
                <a:tab pos="241300" algn="l"/>
              </a:tabLst>
            </a:pP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European</a:t>
            </a:r>
            <a:r>
              <a:rPr sz="2600" b="1" spc="-8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agricultural</a:t>
            </a:r>
            <a:r>
              <a:rPr sz="2600" b="1" spc="-8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guarantee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fund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(EAGF)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56412" y="3095244"/>
            <a:ext cx="11151870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4320" indent="-265430">
              <a:lnSpc>
                <a:spcPct val="100000"/>
              </a:lnSpc>
              <a:spcBef>
                <a:spcPts val="100"/>
              </a:spcBef>
              <a:buSzPct val="96153"/>
              <a:buFont typeface="Wingdings"/>
              <a:buChar char=""/>
              <a:tabLst>
                <a:tab pos="274320" algn="l"/>
              </a:tabLst>
            </a:pPr>
            <a:r>
              <a:rPr sz="2600" dirty="0">
                <a:latin typeface="Calibri"/>
                <a:cs typeface="Calibri"/>
              </a:rPr>
              <a:t>The</a:t>
            </a:r>
            <a:r>
              <a:rPr sz="2600" spc="9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EAGF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(the</a:t>
            </a:r>
            <a:r>
              <a:rPr sz="2600" spc="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“first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pillar”</a:t>
            </a:r>
            <a:r>
              <a:rPr sz="2600" spc="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CAP)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has</a:t>
            </a:r>
            <a:r>
              <a:rPr sz="2600" spc="10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an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allocation</a:t>
            </a:r>
            <a:r>
              <a:rPr sz="2600" spc="10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of</a:t>
            </a:r>
            <a:r>
              <a:rPr sz="2600" spc="105" dirty="0"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€291.1</a:t>
            </a:r>
            <a:r>
              <a:rPr sz="2600" u="heavy" spc="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billion</a:t>
            </a:r>
            <a:r>
              <a:rPr sz="2600" dirty="0">
                <a:latin typeface="Calibri"/>
                <a:cs typeface="Calibri"/>
              </a:rPr>
              <a:t>.</a:t>
            </a:r>
            <a:r>
              <a:rPr sz="2600" spc="114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Up</a:t>
            </a:r>
            <a:r>
              <a:rPr sz="2600" spc="110" dirty="0">
                <a:latin typeface="Calibri"/>
                <a:cs typeface="Calibri"/>
              </a:rPr>
              <a:t> </a:t>
            </a:r>
            <a:r>
              <a:rPr sz="2600" spc="-25" dirty="0">
                <a:latin typeface="Calibri"/>
                <a:cs typeface="Calibri"/>
              </a:rPr>
              <a:t>to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85011" y="3360420"/>
            <a:ext cx="109264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alibri"/>
                <a:cs typeface="Calibri"/>
              </a:rPr>
              <a:t>€270</a:t>
            </a:r>
            <a:r>
              <a:rPr sz="2600" spc="23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billion</a:t>
            </a:r>
            <a:r>
              <a:rPr sz="2600" spc="24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will</a:t>
            </a:r>
            <a:r>
              <a:rPr sz="2600" b="1" spc="245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be</a:t>
            </a:r>
            <a:r>
              <a:rPr sz="2600" b="1" spc="250" dirty="0">
                <a:latin typeface="Calibri"/>
                <a:cs typeface="Calibri"/>
              </a:rPr>
              <a:t> </a:t>
            </a:r>
            <a:r>
              <a:rPr sz="2600" b="1" dirty="0">
                <a:latin typeface="Calibri"/>
                <a:cs typeface="Calibri"/>
              </a:rPr>
              <a:t>provided</a:t>
            </a:r>
            <a:r>
              <a:rPr sz="2600" b="1" spc="2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for</a:t>
            </a:r>
            <a:r>
              <a:rPr sz="2600" spc="250" dirty="0"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income</a:t>
            </a:r>
            <a:r>
              <a:rPr sz="2600" u="heavy" spc="2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600" u="heavy" spc="2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schemes</a:t>
            </a:r>
            <a:r>
              <a:rPr sz="2600" dirty="0">
                <a:latin typeface="Calibri"/>
                <a:cs typeface="Calibri"/>
              </a:rPr>
              <a:t>,</a:t>
            </a:r>
            <a:r>
              <a:rPr sz="2600" spc="2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with</a:t>
            </a:r>
            <a:r>
              <a:rPr sz="2600" spc="2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24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remainder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56412" y="3640835"/>
            <a:ext cx="11156315" cy="151320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alibri"/>
                <a:cs typeface="Calibri"/>
              </a:rPr>
              <a:t>dedicated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supporting</a:t>
            </a:r>
            <a:r>
              <a:rPr sz="2600" spc="-80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agricultural</a:t>
            </a:r>
            <a:r>
              <a:rPr sz="2600" spc="-7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markets.</a:t>
            </a:r>
            <a:endParaRPr sz="26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70"/>
              </a:spcBef>
              <a:buFont typeface="Arial MT"/>
              <a:buChar char="•"/>
              <a:tabLst>
                <a:tab pos="241300" algn="l"/>
              </a:tabLst>
            </a:pP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European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agricultural</a:t>
            </a:r>
            <a:r>
              <a:rPr sz="2600" b="1" spc="-8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fund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for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rural</a:t>
            </a:r>
            <a:r>
              <a:rPr sz="2600" b="1" spc="-8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development</a:t>
            </a:r>
            <a:r>
              <a:rPr sz="2600" b="1" spc="-8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(EAFRD)</a:t>
            </a:r>
            <a:endParaRPr sz="2600">
              <a:latin typeface="Calibri"/>
              <a:cs typeface="Calibri"/>
            </a:endParaRPr>
          </a:p>
          <a:p>
            <a:pPr marL="240665" marR="5080" indent="-232410">
              <a:lnSpc>
                <a:spcPct val="70000"/>
              </a:lnSpc>
              <a:spcBef>
                <a:spcPts val="1030"/>
              </a:spcBef>
              <a:buSzPct val="96153"/>
              <a:buFont typeface="Wingdings"/>
              <a:buChar char=""/>
              <a:tabLst>
                <a:tab pos="240665" algn="l"/>
                <a:tab pos="273685" algn="l"/>
                <a:tab pos="1377950" algn="l"/>
                <a:tab pos="2143125" algn="l"/>
                <a:tab pos="3473450" algn="l"/>
                <a:tab pos="4284345" algn="l"/>
                <a:tab pos="5337175" algn="l"/>
                <a:tab pos="6212840" algn="l"/>
                <a:tab pos="6887845" algn="l"/>
                <a:tab pos="7701280" algn="l"/>
                <a:tab pos="9380855" algn="l"/>
                <a:tab pos="9980930" algn="l"/>
              </a:tabLst>
            </a:pPr>
            <a:r>
              <a:rPr sz="2600" dirty="0">
                <a:latin typeface="Calibri"/>
                <a:cs typeface="Calibri"/>
              </a:rPr>
              <a:t>	For</a:t>
            </a:r>
            <a:r>
              <a:rPr sz="2600" spc="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EAFRD</a:t>
            </a:r>
            <a:r>
              <a:rPr sz="2600" spc="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(the</a:t>
            </a:r>
            <a:r>
              <a:rPr sz="2600" spc="7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CAP’s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“second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pillar”),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the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total</a:t>
            </a:r>
            <a:r>
              <a:rPr sz="2600" spc="8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allocation</a:t>
            </a:r>
            <a:r>
              <a:rPr sz="2600" spc="7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amounts</a:t>
            </a:r>
            <a:r>
              <a:rPr sz="2600" spc="8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90" dirty="0">
                <a:latin typeface="Calibri"/>
                <a:cs typeface="Calibri"/>
              </a:rPr>
              <a:t>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€95.5</a:t>
            </a:r>
            <a:r>
              <a:rPr sz="2600" spc="-10" dirty="0">
                <a:latin typeface="Calibri"/>
                <a:cs typeface="Calibri"/>
              </a:rPr>
              <a:t> 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billion</a:t>
            </a:r>
            <a:r>
              <a:rPr sz="2600" spc="-10" dirty="0">
                <a:latin typeface="Calibri"/>
                <a:cs typeface="Calibri"/>
              </a:rPr>
              <a:t>.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This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includes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€8.1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billion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from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the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next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generation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EU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recovery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85011" y="5012436"/>
            <a:ext cx="1092644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32585" algn="l"/>
                <a:tab pos="2052955" algn="l"/>
                <a:tab pos="2776220" algn="l"/>
                <a:tab pos="3950970" algn="l"/>
                <a:tab pos="4536440" algn="l"/>
                <a:tab pos="6080125" algn="l"/>
                <a:tab pos="7030720" algn="l"/>
                <a:tab pos="7489190" algn="l"/>
                <a:tab pos="8074659" algn="l"/>
                <a:tab pos="9508490" algn="l"/>
              </a:tabLst>
            </a:pPr>
            <a:r>
              <a:rPr sz="2600" spc="-10" dirty="0">
                <a:latin typeface="Calibri"/>
                <a:cs typeface="Calibri"/>
              </a:rPr>
              <a:t>instrument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to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help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address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the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challenges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posed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6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by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6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600" u="heavy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COVID-</a:t>
            </a:r>
            <a:r>
              <a:rPr sz="26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19</a:t>
            </a:r>
            <a:r>
              <a:rPr sz="26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26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pandemic</a:t>
            </a:r>
            <a:r>
              <a:rPr sz="2600" spc="-10" dirty="0">
                <a:latin typeface="Calibri"/>
                <a:cs typeface="Calibri"/>
              </a:rPr>
              <a:t>.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85011" y="5280660"/>
            <a:ext cx="1092771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169035" algn="l"/>
                <a:tab pos="1900555" algn="l"/>
                <a:tab pos="2336800" algn="l"/>
                <a:tab pos="2946400" algn="l"/>
                <a:tab pos="4269740" algn="l"/>
                <a:tab pos="5179060" algn="l"/>
                <a:tab pos="5805805" algn="l"/>
                <a:tab pos="7042784" algn="l"/>
                <a:tab pos="8385175" algn="l"/>
                <a:tab pos="8796020" algn="l"/>
                <a:tab pos="9707245" algn="l"/>
                <a:tab pos="10466070" algn="l"/>
              </a:tabLst>
            </a:pPr>
            <a:r>
              <a:rPr sz="2600" spc="-10" dirty="0">
                <a:latin typeface="Calibri"/>
                <a:cs typeface="Calibri"/>
              </a:rPr>
              <a:t>Around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30%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of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the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recovery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funds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will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become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available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in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10" dirty="0">
                <a:latin typeface="Calibri"/>
                <a:cs typeface="Calibri"/>
              </a:rPr>
              <a:t>2021,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0" dirty="0">
                <a:latin typeface="Calibri"/>
                <a:cs typeface="Calibri"/>
              </a:rPr>
              <a:t>with</a:t>
            </a:r>
            <a:r>
              <a:rPr sz="2600" dirty="0">
                <a:latin typeface="Calibri"/>
                <a:cs typeface="Calibri"/>
              </a:rPr>
              <a:t>	</a:t>
            </a:r>
            <a:r>
              <a:rPr sz="2600" spc="-25" dirty="0">
                <a:latin typeface="Calibri"/>
                <a:cs typeface="Calibri"/>
              </a:rPr>
              <a:t>the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785011" y="5558028"/>
            <a:ext cx="5151755" cy="4216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dirty="0">
                <a:latin typeface="Calibri"/>
                <a:cs typeface="Calibri"/>
              </a:rPr>
              <a:t>remaining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70%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to</a:t>
            </a:r>
            <a:r>
              <a:rPr sz="2600" spc="-4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be</a:t>
            </a:r>
            <a:r>
              <a:rPr sz="2600" spc="-50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released</a:t>
            </a:r>
            <a:r>
              <a:rPr sz="2600" spc="-55" dirty="0">
                <a:latin typeface="Calibri"/>
                <a:cs typeface="Calibri"/>
              </a:rPr>
              <a:t> </a:t>
            </a:r>
            <a:r>
              <a:rPr sz="2600" dirty="0">
                <a:latin typeface="Calibri"/>
                <a:cs typeface="Calibri"/>
              </a:rPr>
              <a:t>in</a:t>
            </a:r>
            <a:r>
              <a:rPr sz="2600" spc="-45" dirty="0">
                <a:latin typeface="Calibri"/>
                <a:cs typeface="Calibri"/>
              </a:rPr>
              <a:t> </a:t>
            </a:r>
            <a:r>
              <a:rPr sz="2600" spc="-10" dirty="0">
                <a:latin typeface="Calibri"/>
                <a:cs typeface="Calibri"/>
              </a:rPr>
              <a:t>2022.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67920" y="310038"/>
            <a:ext cx="9276719" cy="6086845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20847" y="368238"/>
            <a:ext cx="7675753" cy="47370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2950" dirty="0">
                <a:solidFill>
                  <a:srgbClr val="2F5597"/>
                </a:solidFill>
              </a:rPr>
              <a:t>European</a:t>
            </a:r>
            <a:r>
              <a:rPr sz="2950" spc="75" dirty="0">
                <a:solidFill>
                  <a:srgbClr val="2F5597"/>
                </a:solidFill>
              </a:rPr>
              <a:t> </a:t>
            </a:r>
            <a:r>
              <a:rPr sz="2950" dirty="0">
                <a:solidFill>
                  <a:srgbClr val="2F5597"/>
                </a:solidFill>
              </a:rPr>
              <a:t>agricultural</a:t>
            </a:r>
            <a:r>
              <a:rPr sz="2950" spc="70" dirty="0">
                <a:solidFill>
                  <a:srgbClr val="2F5597"/>
                </a:solidFill>
              </a:rPr>
              <a:t> </a:t>
            </a:r>
            <a:r>
              <a:rPr sz="2950" dirty="0">
                <a:solidFill>
                  <a:srgbClr val="2F5597"/>
                </a:solidFill>
              </a:rPr>
              <a:t>guarantee</a:t>
            </a:r>
            <a:r>
              <a:rPr sz="2950" spc="75" dirty="0">
                <a:solidFill>
                  <a:srgbClr val="2F5597"/>
                </a:solidFill>
              </a:rPr>
              <a:t> </a:t>
            </a:r>
            <a:r>
              <a:rPr sz="2950" spc="-20" dirty="0">
                <a:solidFill>
                  <a:srgbClr val="2F5597"/>
                </a:solidFill>
              </a:rPr>
              <a:t>fund</a:t>
            </a:r>
            <a:endParaRPr sz="2950" dirty="0"/>
          </a:p>
        </p:txBody>
      </p:sp>
      <p:sp>
        <p:nvSpPr>
          <p:cNvPr id="3" name="object 3"/>
          <p:cNvSpPr txBox="1"/>
          <p:nvPr/>
        </p:nvSpPr>
        <p:spPr>
          <a:xfrm>
            <a:off x="916939" y="932179"/>
            <a:ext cx="10064115" cy="541020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41300" marR="5080" indent="-228600">
              <a:lnSpc>
                <a:spcPts val="1900"/>
              </a:lnSpc>
              <a:spcBef>
                <a:spcPts val="380"/>
              </a:spcBef>
              <a:buFont typeface="Arial MT"/>
              <a:buChar char="•"/>
              <a:tabLst>
                <a:tab pos="241300" algn="l"/>
              </a:tabLst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EAGF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primarily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finances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income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support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farmers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market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measures.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2019,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spending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these </a:t>
            </a:r>
            <a:r>
              <a:rPr sz="1800" dirty="0">
                <a:latin typeface="Calibri"/>
                <a:cs typeface="Calibri"/>
              </a:rPr>
              <a:t>areas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amounted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€43.81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billion.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85441" y="1929226"/>
            <a:ext cx="5433163" cy="4523621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2952115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Next</a:t>
            </a:r>
            <a:r>
              <a:rPr sz="4300" spc="21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Generation</a:t>
            </a:r>
            <a:r>
              <a:rPr sz="4300" spc="215" dirty="0">
                <a:solidFill>
                  <a:srgbClr val="2F5597"/>
                </a:solidFill>
              </a:rPr>
              <a:t> </a:t>
            </a:r>
            <a:r>
              <a:rPr sz="4300" spc="-25" dirty="0">
                <a:solidFill>
                  <a:srgbClr val="2F5597"/>
                </a:solidFill>
              </a:rPr>
              <a:t>EU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916939" y="1795779"/>
            <a:ext cx="10358120" cy="3271520"/>
          </a:xfrm>
          <a:prstGeom prst="rect">
            <a:avLst/>
          </a:prstGeom>
        </p:spPr>
        <p:txBody>
          <a:bodyPr vert="horz" wrap="square" lIns="0" tIns="54610" rIns="0" bIns="0" rtlCol="0">
            <a:spAutoFit/>
          </a:bodyPr>
          <a:lstStyle/>
          <a:p>
            <a:pPr marL="241300" marR="6350" indent="-228600" algn="just">
              <a:lnSpc>
                <a:spcPct val="90200"/>
              </a:lnSpc>
              <a:spcBef>
                <a:spcPts val="43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This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more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than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recovery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plan.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It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is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once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in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</a:t>
            </a:r>
            <a:r>
              <a:rPr sz="2800" spc="1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lifetime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chance</a:t>
            </a:r>
            <a:r>
              <a:rPr sz="2800" spc="150" dirty="0"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dirty="0">
                <a:latin typeface="Calibri"/>
                <a:cs typeface="Calibri"/>
              </a:rPr>
              <a:t>emerge</a:t>
            </a:r>
            <a:r>
              <a:rPr sz="2800" spc="1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stronger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pandemic,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transform</a:t>
            </a:r>
            <a:r>
              <a:rPr sz="2800" spc="17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our</a:t>
            </a:r>
            <a:r>
              <a:rPr sz="2800" spc="175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economies, </a:t>
            </a:r>
            <a:r>
              <a:rPr sz="2800" dirty="0">
                <a:latin typeface="Calibri"/>
                <a:cs typeface="Calibri"/>
              </a:rPr>
              <a:t>create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opportunities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jobs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Europe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where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16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want</a:t>
            </a:r>
            <a:r>
              <a:rPr sz="2800" spc="17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16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live. </a:t>
            </a:r>
            <a:r>
              <a:rPr sz="2800" dirty="0">
                <a:latin typeface="Calibri"/>
                <a:cs typeface="Calibri"/>
              </a:rPr>
              <a:t>We</a:t>
            </a:r>
            <a:r>
              <a:rPr sz="2800" spc="-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everything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make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this</a:t>
            </a:r>
            <a:r>
              <a:rPr sz="2800" spc="-7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happen.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90200"/>
              </a:lnSpc>
              <a:spcBef>
                <a:spcPts val="97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budget</a:t>
            </a:r>
            <a:r>
              <a:rPr sz="2800" spc="2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EAFRD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includes</a:t>
            </a:r>
            <a:r>
              <a:rPr sz="2800" b="1" spc="2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€8</a:t>
            </a:r>
            <a:r>
              <a:rPr sz="2800" u="heavy" spc="2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billion</a:t>
            </a:r>
            <a:r>
              <a:rPr sz="2800" u="heavy" spc="2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from</a:t>
            </a:r>
            <a:r>
              <a:rPr sz="2800" spc="2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Next</a:t>
            </a:r>
            <a:r>
              <a:rPr sz="2800" u="heavy" spc="29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Generation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</a:t>
            </a:r>
            <a:r>
              <a:rPr sz="2800" u="heavy" spc="6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sz="2800" u="heavy" spc="6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help</a:t>
            </a:r>
            <a:r>
              <a:rPr sz="2800" u="heavy" spc="6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rural</a:t>
            </a:r>
            <a:r>
              <a:rPr sz="2800" u="heavy" spc="6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areas</a:t>
            </a:r>
            <a:r>
              <a:rPr sz="2800" spc="66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make</a:t>
            </a:r>
            <a:r>
              <a:rPr sz="2800" b="1" spc="65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65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structural</a:t>
            </a:r>
            <a:r>
              <a:rPr sz="2800" u="heavy" spc="6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changes</a:t>
            </a:r>
            <a:r>
              <a:rPr sz="2800" u="heavy" spc="6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necessary</a:t>
            </a:r>
            <a:r>
              <a:rPr sz="2800" u="heavy" spc="6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spc="-25" dirty="0">
                <a:latin typeface="Calibri"/>
                <a:cs typeface="Calibri"/>
              </a:rPr>
              <a:t>to </a:t>
            </a:r>
            <a:r>
              <a:rPr sz="2800" b="1" dirty="0">
                <a:latin typeface="Calibri"/>
                <a:cs typeface="Calibri"/>
              </a:rPr>
              <a:t>achieve</a:t>
            </a:r>
            <a:r>
              <a:rPr sz="2800" b="1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goals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of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European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Green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Deal</a:t>
            </a:r>
            <a:r>
              <a:rPr sz="2800" spc="185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190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digital transition.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28800" y="42832"/>
            <a:ext cx="9143999" cy="675826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300" dirty="0"/>
              <a:t>The</a:t>
            </a:r>
            <a:r>
              <a:rPr sz="4300" spc="170" dirty="0"/>
              <a:t> </a:t>
            </a:r>
            <a:r>
              <a:rPr sz="4300" dirty="0"/>
              <a:t>largest</a:t>
            </a:r>
            <a:r>
              <a:rPr sz="4300" spc="175" dirty="0"/>
              <a:t> </a:t>
            </a:r>
            <a:r>
              <a:rPr sz="4300" dirty="0"/>
              <a:t>stimulus</a:t>
            </a:r>
            <a:r>
              <a:rPr sz="4300" spc="170" dirty="0"/>
              <a:t> </a:t>
            </a:r>
            <a:r>
              <a:rPr sz="4300" dirty="0"/>
              <a:t>package</a:t>
            </a:r>
            <a:r>
              <a:rPr sz="4300" spc="175" dirty="0"/>
              <a:t> </a:t>
            </a:r>
            <a:r>
              <a:rPr sz="4300" spc="-20" dirty="0"/>
              <a:t>ever</a:t>
            </a:r>
            <a:endParaRPr sz="4300" dirty="0"/>
          </a:p>
        </p:txBody>
      </p:sp>
      <p:sp>
        <p:nvSpPr>
          <p:cNvPr id="3" name="object 3"/>
          <p:cNvSpPr txBox="1"/>
          <p:nvPr/>
        </p:nvSpPr>
        <p:spPr>
          <a:xfrm>
            <a:off x="783590" y="755395"/>
            <a:ext cx="10749915" cy="1680845"/>
          </a:xfrm>
          <a:prstGeom prst="rect">
            <a:avLst/>
          </a:prstGeom>
        </p:spPr>
        <p:txBody>
          <a:bodyPr vert="horz" wrap="square" lIns="0" tIns="70485" rIns="0" bIns="0" rtlCol="0">
            <a:spAutoFit/>
          </a:bodyPr>
          <a:lstStyle/>
          <a:p>
            <a:pPr marL="241300" marR="397510" indent="-228600">
              <a:lnSpc>
                <a:spcPct val="78900"/>
              </a:lnSpc>
              <a:spcBef>
                <a:spcPts val="555"/>
              </a:spcBef>
              <a:buFont typeface="Arial MT"/>
              <a:buChar char="•"/>
              <a:tabLst>
                <a:tab pos="241300" algn="l"/>
                <a:tab pos="4224020" algn="l"/>
              </a:tabLst>
            </a:pPr>
            <a:r>
              <a:rPr sz="1800" dirty="0">
                <a:latin typeface="Calibri"/>
                <a:cs typeface="Calibri"/>
              </a:rPr>
              <a:t>A</a:t>
            </a:r>
            <a:r>
              <a:rPr sz="1800" spc="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total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€2.018</a:t>
            </a:r>
            <a:r>
              <a:rPr sz="1800" u="sng" spc="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trillion</a:t>
            </a:r>
            <a:r>
              <a:rPr sz="1800" u="sng" spc="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current</a:t>
            </a:r>
            <a:r>
              <a:rPr sz="1800" spc="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prices</a:t>
            </a:r>
            <a:r>
              <a:rPr sz="1800" dirty="0">
                <a:latin typeface="Calibri"/>
                <a:cs typeface="Calibri"/>
              </a:rPr>
              <a:t>	are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helping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rebuild</a:t>
            </a:r>
            <a:r>
              <a:rPr sz="1800" b="1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b="1" spc="-30" dirty="0">
                <a:latin typeface="Calibri"/>
                <a:cs typeface="Calibri"/>
              </a:rPr>
              <a:t>post-</a:t>
            </a:r>
            <a:r>
              <a:rPr sz="1800" b="1" spc="-20" dirty="0">
                <a:latin typeface="Calibri"/>
                <a:cs typeface="Calibri"/>
              </a:rPr>
              <a:t>COVID-</a:t>
            </a:r>
            <a:r>
              <a:rPr sz="1800" b="1" dirty="0">
                <a:latin typeface="Calibri"/>
                <a:cs typeface="Calibri"/>
              </a:rPr>
              <a:t>19</a:t>
            </a:r>
            <a:r>
              <a:rPr sz="1800" b="1" spc="8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Europe</a:t>
            </a:r>
            <a:r>
              <a:rPr sz="1800" dirty="0">
                <a:latin typeface="Calibri"/>
                <a:cs typeface="Calibri"/>
              </a:rPr>
              <a:t>.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It</a:t>
            </a:r>
            <a:r>
              <a:rPr sz="1800" spc="8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will</a:t>
            </a:r>
            <a:r>
              <a:rPr sz="1800" b="1" spc="7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</a:t>
            </a:r>
            <a:r>
              <a:rPr sz="1800" b="1" spc="8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85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greener,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more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digital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more</a:t>
            </a:r>
            <a:r>
              <a:rPr sz="1800" u="sng" spc="-6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resilient</a:t>
            </a:r>
            <a:r>
              <a:rPr sz="1800" u="sng" spc="-6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Europe.</a:t>
            </a:r>
            <a:endParaRPr sz="1800">
              <a:latin typeface="Calibri"/>
              <a:cs typeface="Calibri"/>
            </a:endParaRPr>
          </a:p>
          <a:p>
            <a:pPr marR="385445" algn="ctr">
              <a:lnSpc>
                <a:spcPct val="100000"/>
              </a:lnSpc>
              <a:spcBef>
                <a:spcPts val="325"/>
              </a:spcBef>
            </a:pP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Main</a:t>
            </a:r>
            <a:r>
              <a:rPr sz="2600" b="1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elements</a:t>
            </a:r>
            <a:r>
              <a:rPr sz="26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of</a:t>
            </a:r>
            <a:r>
              <a:rPr sz="2600" b="1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2600" b="1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2600" b="1" spc="-10" dirty="0">
                <a:solidFill>
                  <a:srgbClr val="2F5597"/>
                </a:solidFill>
                <a:latin typeface="Calibri"/>
                <a:cs typeface="Calibri"/>
              </a:rPr>
              <a:t>package</a:t>
            </a:r>
            <a:endParaRPr sz="2600">
              <a:latin typeface="Calibri"/>
              <a:cs typeface="Calibri"/>
            </a:endParaRPr>
          </a:p>
          <a:p>
            <a:pPr marL="405765" marR="5080">
              <a:lnSpc>
                <a:spcPts val="2110"/>
              </a:lnSpc>
              <a:spcBef>
                <a:spcPts val="1560"/>
              </a:spcBef>
            </a:pPr>
            <a:r>
              <a:rPr sz="1800" dirty="0">
                <a:latin typeface="Calibri"/>
                <a:cs typeface="Calibri"/>
              </a:rPr>
              <a:t>More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than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50%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long-</a:t>
            </a:r>
            <a:r>
              <a:rPr sz="1800" dirty="0">
                <a:latin typeface="Calibri"/>
                <a:cs typeface="Calibri"/>
              </a:rPr>
              <a:t>term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budget</a:t>
            </a:r>
            <a:r>
              <a:rPr sz="1800" spc="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Next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Generation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EU</a:t>
            </a:r>
            <a:r>
              <a:rPr sz="1800" spc="9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are</a:t>
            </a:r>
            <a:r>
              <a:rPr sz="1800" spc="10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supporting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modernization,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1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example through: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12610" y="2875489"/>
            <a:ext cx="571499" cy="57150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94009" y="2610125"/>
            <a:ext cx="571500" cy="571500"/>
          </a:xfrm>
          <a:prstGeom prst="rect">
            <a:avLst/>
          </a:prstGeom>
        </p:spPr>
      </p:pic>
      <p:sp>
        <p:nvSpPr>
          <p:cNvPr id="6" name="object 6"/>
          <p:cNvSpPr txBox="1"/>
          <p:nvPr/>
        </p:nvSpPr>
        <p:spPr>
          <a:xfrm>
            <a:off x="1630377" y="2861564"/>
            <a:ext cx="3460750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Research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innovation,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via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Horizon Europe.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12651" y="2721355"/>
            <a:ext cx="363982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Fair</a:t>
            </a:r>
            <a:r>
              <a:rPr sz="1800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climate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digital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transitions,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via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Just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Transition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Fund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Digital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Europe</a:t>
            </a:r>
            <a:r>
              <a:rPr sz="1800" spc="-8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Programme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12610" y="3987543"/>
            <a:ext cx="571499" cy="57150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224233" y="4135912"/>
            <a:ext cx="571499" cy="5715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53727" y="5541842"/>
            <a:ext cx="571499" cy="57150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217694" y="5375950"/>
            <a:ext cx="571500" cy="571500"/>
          </a:xfrm>
          <a:prstGeom prst="rect">
            <a:avLst/>
          </a:prstGeom>
        </p:spPr>
      </p:pic>
      <p:sp>
        <p:nvSpPr>
          <p:cNvPr id="12" name="object 12"/>
          <p:cNvSpPr txBox="1"/>
          <p:nvPr/>
        </p:nvSpPr>
        <p:spPr>
          <a:xfrm>
            <a:off x="7227839" y="5397500"/>
            <a:ext cx="3242945" cy="565150"/>
          </a:xfrm>
          <a:prstGeom prst="rect">
            <a:avLst/>
          </a:prstGeom>
        </p:spPr>
        <p:txBody>
          <a:bodyPr vert="horz" wrap="square" lIns="0" tIns="28575" rIns="0" bIns="0" rtlCol="0">
            <a:spAutoFit/>
          </a:bodyPr>
          <a:lstStyle/>
          <a:p>
            <a:pPr marL="12700" marR="5080">
              <a:lnSpc>
                <a:spcPts val="2090"/>
              </a:lnSpc>
              <a:spcBef>
                <a:spcPts val="225"/>
              </a:spcBef>
            </a:pP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Biodiversity</a:t>
            </a:r>
            <a:r>
              <a:rPr sz="1800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protection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gender equality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480819" y="5467603"/>
            <a:ext cx="3431540" cy="845819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algn="just">
              <a:lnSpc>
                <a:spcPct val="99400"/>
              </a:lnSpc>
              <a:spcBef>
                <a:spcPts val="110"/>
              </a:spcBef>
            </a:pP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Fighting</a:t>
            </a:r>
            <a:r>
              <a:rPr sz="1800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climate</a:t>
            </a:r>
            <a:r>
              <a:rPr sz="1800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change,</a:t>
            </a:r>
            <a:r>
              <a:rPr sz="1800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with</a:t>
            </a:r>
            <a:r>
              <a:rPr sz="1800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30%</a:t>
            </a:r>
            <a:r>
              <a:rPr sz="1800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of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EU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funds,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highest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share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ever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of</a:t>
            </a:r>
            <a:r>
              <a:rPr sz="1800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European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budget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12649" y="3980179"/>
            <a:ext cx="3447415" cy="1125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Modernising</a:t>
            </a:r>
            <a:r>
              <a:rPr sz="1800" spc="-7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traditional</a:t>
            </a:r>
            <a:r>
              <a:rPr sz="1800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policies</a:t>
            </a:r>
            <a:r>
              <a:rPr sz="1800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such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as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cohesion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common agricultural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policy,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to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maximise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their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contribution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to</a:t>
            </a:r>
            <a:r>
              <a:rPr sz="1800" spc="-4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Union's</a:t>
            </a:r>
            <a:r>
              <a:rPr sz="1800" spc="-5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priorities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480819" y="4007611"/>
            <a:ext cx="3670935" cy="112585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0400"/>
              </a:lnSpc>
              <a:spcBef>
                <a:spcPts val="90"/>
              </a:spcBef>
            </a:pP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Preparedness,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recovery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1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resilience,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via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the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Recovery</a:t>
            </a:r>
            <a:r>
              <a:rPr sz="1800" spc="-4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Resilience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Facility,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rescEU</a:t>
            </a:r>
            <a:r>
              <a:rPr sz="1800" spc="-3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and</a:t>
            </a:r>
            <a:r>
              <a:rPr sz="1800" spc="-2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a</a:t>
            </a:r>
            <a:r>
              <a:rPr sz="1800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new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dirty="0">
                <a:solidFill>
                  <a:srgbClr val="2F5597"/>
                </a:solidFill>
                <a:latin typeface="Calibri"/>
                <a:cs typeface="Calibri"/>
              </a:rPr>
              <a:t>health</a:t>
            </a:r>
            <a:r>
              <a:rPr sz="1800" spc="-2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spc="-10" dirty="0">
                <a:solidFill>
                  <a:srgbClr val="2F5597"/>
                </a:solidFill>
                <a:latin typeface="Calibri"/>
                <a:cs typeface="Calibri"/>
              </a:rPr>
              <a:t>programme, EU4Health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1861185">
              <a:lnSpc>
                <a:spcPct val="100000"/>
              </a:lnSpc>
              <a:spcBef>
                <a:spcPts val="110"/>
              </a:spcBef>
            </a:pPr>
            <a:r>
              <a:rPr sz="4300" spc="-10" dirty="0">
                <a:solidFill>
                  <a:srgbClr val="2F5597"/>
                </a:solidFill>
              </a:rPr>
              <a:t>Transfers</a:t>
            </a:r>
            <a:r>
              <a:rPr sz="4300" spc="15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between</a:t>
            </a:r>
            <a:r>
              <a:rPr sz="4300" spc="15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allocations</a:t>
            </a:r>
            <a:endParaRPr sz="4300"/>
          </a:p>
        </p:txBody>
      </p:sp>
      <p:sp>
        <p:nvSpPr>
          <p:cNvPr id="3" name="object 3"/>
          <p:cNvSpPr txBox="1"/>
          <p:nvPr/>
        </p:nvSpPr>
        <p:spPr>
          <a:xfrm>
            <a:off x="916939" y="1795779"/>
            <a:ext cx="10358755" cy="2878455"/>
          </a:xfrm>
          <a:prstGeom prst="rect">
            <a:avLst/>
          </a:prstGeom>
        </p:spPr>
        <p:txBody>
          <a:bodyPr vert="horz" wrap="square" lIns="0" tIns="63500" rIns="0" bIns="0" rtlCol="0">
            <a:spAutoFit/>
          </a:bodyPr>
          <a:lstStyle/>
          <a:p>
            <a:pPr marL="241300" marR="5715" indent="-228600" algn="just">
              <a:lnSpc>
                <a:spcPts val="3000"/>
              </a:lnSpc>
              <a:spcBef>
                <a:spcPts val="5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To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allow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EU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5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better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adapt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policy</a:t>
            </a:r>
            <a:r>
              <a:rPr sz="2800" spc="5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5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their</a:t>
            </a:r>
            <a:r>
              <a:rPr sz="2800" spc="58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farming </a:t>
            </a:r>
            <a:r>
              <a:rPr sz="2800" dirty="0">
                <a:latin typeface="Calibri"/>
                <a:cs typeface="Calibri"/>
              </a:rPr>
              <a:t>sectors’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priorities,</a:t>
            </a:r>
            <a:r>
              <a:rPr sz="2800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they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are</a:t>
            </a:r>
            <a:r>
              <a:rPr sz="2800" spc="-1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entitled </a:t>
            </a:r>
            <a:r>
              <a:rPr sz="2800" b="1" dirty="0">
                <a:latin typeface="Calibri"/>
                <a:cs typeface="Calibri"/>
              </a:rPr>
              <a:t>to</a:t>
            </a:r>
            <a:r>
              <a:rPr sz="2800" b="1" spc="-10" dirty="0">
                <a:latin typeface="Calibri"/>
                <a:cs typeface="Calibri"/>
              </a:rPr>
              <a:t> transfer</a:t>
            </a:r>
            <a:r>
              <a:rPr sz="2800" b="1" dirty="0">
                <a:latin typeface="Calibri"/>
                <a:cs typeface="Calibri"/>
              </a:rPr>
              <a:t> up</a:t>
            </a:r>
            <a:r>
              <a:rPr sz="2800" b="1" spc="-1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to</a:t>
            </a:r>
            <a:r>
              <a:rPr sz="2800" spc="-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25%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their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2800" spc="-2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allocations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between</a:t>
            </a:r>
            <a:r>
              <a:rPr sz="2800" spc="-8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income</a:t>
            </a:r>
            <a:r>
              <a:rPr sz="2800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support</a:t>
            </a:r>
            <a:r>
              <a:rPr sz="2800" u="heavy" spc="-10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-75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rural</a:t>
            </a:r>
            <a:r>
              <a:rPr sz="2800" u="heavy" spc="-8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development</a:t>
            </a:r>
            <a:r>
              <a:rPr sz="2800" spc="-10" dirty="0">
                <a:latin typeface="Calibri"/>
                <a:cs typeface="Calibri"/>
              </a:rPr>
              <a:t>.</a:t>
            </a:r>
            <a:endParaRPr sz="2800">
              <a:latin typeface="Calibri"/>
              <a:cs typeface="Calibri"/>
            </a:endParaRPr>
          </a:p>
          <a:p>
            <a:pPr marL="241300" marR="5080" indent="-228600" algn="just">
              <a:lnSpc>
                <a:spcPts val="3000"/>
              </a:lnSpc>
              <a:spcBef>
                <a:spcPts val="11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Calibri"/>
                <a:cs typeface="Calibri"/>
              </a:rPr>
              <a:t>EU</a:t>
            </a:r>
            <a:r>
              <a:rPr sz="2800" spc="484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can</a:t>
            </a:r>
            <a:r>
              <a:rPr sz="2800" spc="495" dirty="0">
                <a:latin typeface="Calibri"/>
                <a:cs typeface="Calibri"/>
              </a:rPr>
              <a:t> </a:t>
            </a:r>
            <a:r>
              <a:rPr sz="2800" b="1" dirty="0">
                <a:latin typeface="Calibri"/>
                <a:cs typeface="Calibri"/>
              </a:rPr>
              <a:t>apply</a:t>
            </a:r>
            <a:r>
              <a:rPr sz="2800" b="1" spc="490" dirty="0"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additional</a:t>
            </a:r>
            <a:r>
              <a:rPr sz="2800" u="heavy" spc="48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flexibilities</a:t>
            </a:r>
            <a:r>
              <a:rPr sz="2800" u="heavy" spc="49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for</a:t>
            </a:r>
            <a:r>
              <a:rPr sz="2800" spc="4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certain</a:t>
            </a:r>
            <a:r>
              <a:rPr sz="2800" spc="484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purposes, </a:t>
            </a:r>
            <a:r>
              <a:rPr sz="2800" dirty="0">
                <a:latin typeface="Calibri"/>
                <a:cs typeface="Calibri"/>
              </a:rPr>
              <a:t>such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as</a:t>
            </a:r>
            <a:r>
              <a:rPr sz="2800" spc="4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supporting</a:t>
            </a:r>
            <a:r>
              <a:rPr sz="2800" spc="38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environment</a:t>
            </a:r>
            <a:r>
              <a:rPr sz="2800" spc="40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39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climate</a:t>
            </a:r>
            <a:r>
              <a:rPr sz="2800" spc="390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objectives,</a:t>
            </a:r>
            <a:r>
              <a:rPr sz="2800" spc="40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supporting </a:t>
            </a:r>
            <a:r>
              <a:rPr sz="2800" dirty="0">
                <a:latin typeface="Calibri"/>
                <a:cs typeface="Calibri"/>
              </a:rPr>
              <a:t>young</a:t>
            </a:r>
            <a:r>
              <a:rPr sz="2800" spc="25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farmers</a:t>
            </a:r>
            <a:r>
              <a:rPr sz="2800" spc="2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and</a:t>
            </a:r>
            <a:r>
              <a:rPr sz="2800" spc="2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where</a:t>
            </a:r>
            <a:r>
              <a:rPr sz="2800" spc="254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countries</a:t>
            </a:r>
            <a:r>
              <a:rPr sz="2800" spc="260" dirty="0">
                <a:latin typeface="Calibri"/>
                <a:cs typeface="Calibri"/>
              </a:rPr>
              <a:t>  </a:t>
            </a:r>
            <a:r>
              <a:rPr sz="2800" dirty="0">
                <a:latin typeface="Calibri"/>
                <a:cs typeface="Calibri"/>
              </a:rPr>
              <a:t>have</a:t>
            </a:r>
            <a:r>
              <a:rPr sz="2800" spc="254" dirty="0">
                <a:latin typeface="Calibri"/>
                <a:cs typeface="Calibri"/>
              </a:rPr>
              <a:t>  </a:t>
            </a:r>
            <a:r>
              <a:rPr sz="2800" spc="-20" dirty="0">
                <a:latin typeface="Calibri"/>
                <a:cs typeface="Calibri"/>
              </a:rPr>
              <a:t>below-</a:t>
            </a:r>
            <a:r>
              <a:rPr sz="2800" dirty="0">
                <a:latin typeface="Calibri"/>
                <a:cs typeface="Calibri"/>
              </a:rPr>
              <a:t>average</a:t>
            </a:r>
            <a:r>
              <a:rPr sz="2800" spc="254" dirty="0">
                <a:latin typeface="Calibri"/>
                <a:cs typeface="Calibri"/>
              </a:rPr>
              <a:t>  </a:t>
            </a:r>
            <a:r>
              <a:rPr sz="2800" spc="-10" dirty="0">
                <a:latin typeface="Calibri"/>
                <a:cs typeface="Calibri"/>
              </a:rPr>
              <a:t>direct payments.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6993" rIns="0" bIns="0" rtlCol="0">
            <a:spAutoFit/>
          </a:bodyPr>
          <a:lstStyle/>
          <a:p>
            <a:pPr marL="1108075">
              <a:lnSpc>
                <a:spcPct val="100000"/>
              </a:lnSpc>
              <a:spcBef>
                <a:spcPts val="110"/>
              </a:spcBef>
            </a:pPr>
            <a:r>
              <a:rPr sz="4300" dirty="0">
                <a:solidFill>
                  <a:srgbClr val="2F5597"/>
                </a:solidFill>
              </a:rPr>
              <a:t>Knowledge,</a:t>
            </a:r>
            <a:r>
              <a:rPr sz="4300" spc="20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research</a:t>
            </a:r>
            <a:r>
              <a:rPr sz="4300" spc="204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and</a:t>
            </a:r>
            <a:r>
              <a:rPr sz="4300" spc="204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innovation</a:t>
            </a:r>
            <a:endParaRPr sz="4300"/>
          </a:p>
        </p:txBody>
      </p:sp>
      <p:grpSp>
        <p:nvGrpSpPr>
          <p:cNvPr id="3" name="object 3"/>
          <p:cNvGrpSpPr/>
          <p:nvPr/>
        </p:nvGrpSpPr>
        <p:grpSpPr>
          <a:xfrm>
            <a:off x="838200" y="1829403"/>
            <a:ext cx="10515600" cy="1245235"/>
            <a:chOff x="838200" y="1829403"/>
            <a:chExt cx="10515600" cy="1245235"/>
          </a:xfrm>
        </p:grpSpPr>
        <p:sp>
          <p:nvSpPr>
            <p:cNvPr id="4" name="object 4"/>
            <p:cNvSpPr/>
            <p:nvPr/>
          </p:nvSpPr>
          <p:spPr>
            <a:xfrm>
              <a:off x="838200" y="1829403"/>
              <a:ext cx="10515600" cy="1245235"/>
            </a:xfrm>
            <a:custGeom>
              <a:avLst/>
              <a:gdLst/>
              <a:ahLst/>
              <a:cxnLst/>
              <a:rect l="l" t="t" r="r" b="b"/>
              <a:pathLst>
                <a:path w="10515600" h="1245235">
                  <a:moveTo>
                    <a:pt x="10391100" y="0"/>
                  </a:moveTo>
                  <a:lnTo>
                    <a:pt x="124498" y="0"/>
                  </a:lnTo>
                  <a:lnTo>
                    <a:pt x="76038" y="9783"/>
                  </a:lnTo>
                  <a:lnTo>
                    <a:pt x="36464" y="36465"/>
                  </a:lnTo>
                  <a:lnTo>
                    <a:pt x="9783" y="76038"/>
                  </a:lnTo>
                  <a:lnTo>
                    <a:pt x="0" y="124499"/>
                  </a:lnTo>
                  <a:lnTo>
                    <a:pt x="0" y="1120487"/>
                  </a:lnTo>
                  <a:lnTo>
                    <a:pt x="9783" y="1168948"/>
                  </a:lnTo>
                  <a:lnTo>
                    <a:pt x="36464" y="1208522"/>
                  </a:lnTo>
                  <a:lnTo>
                    <a:pt x="76038" y="1235203"/>
                  </a:lnTo>
                  <a:lnTo>
                    <a:pt x="124498" y="1244987"/>
                  </a:lnTo>
                  <a:lnTo>
                    <a:pt x="10391100" y="1244987"/>
                  </a:lnTo>
                  <a:lnTo>
                    <a:pt x="10439561" y="1235203"/>
                  </a:lnTo>
                  <a:lnTo>
                    <a:pt x="10479134" y="1208522"/>
                  </a:lnTo>
                  <a:lnTo>
                    <a:pt x="10505816" y="1168948"/>
                  </a:lnTo>
                  <a:lnTo>
                    <a:pt x="10515600" y="1120487"/>
                  </a:lnTo>
                  <a:lnTo>
                    <a:pt x="10515600" y="124499"/>
                  </a:lnTo>
                  <a:lnTo>
                    <a:pt x="10505816" y="76038"/>
                  </a:lnTo>
                  <a:lnTo>
                    <a:pt x="10479134" y="36465"/>
                  </a:lnTo>
                  <a:lnTo>
                    <a:pt x="10439561" y="9783"/>
                  </a:lnTo>
                  <a:lnTo>
                    <a:pt x="10391100" y="0"/>
                  </a:lnTo>
                  <a:close/>
                </a:path>
              </a:pathLst>
            </a:custGeom>
            <a:solidFill>
              <a:srgbClr val="CFD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13104" y="2109215"/>
              <a:ext cx="688847" cy="685800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214808" y="2109524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0" y="0"/>
                  </a:moveTo>
                  <a:lnTo>
                    <a:pt x="685413" y="0"/>
                  </a:lnTo>
                  <a:lnTo>
                    <a:pt x="685413" y="684743"/>
                  </a:lnTo>
                  <a:lnTo>
                    <a:pt x="0" y="68474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396021" y="2116835"/>
            <a:ext cx="842772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latin typeface="Calibri"/>
                <a:cs typeface="Calibri"/>
              </a:rPr>
              <a:t>Advancing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research,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spc="-10" dirty="0">
                <a:latin typeface="Calibri"/>
                <a:cs typeface="Calibri"/>
              </a:rPr>
              <a:t>knowledge-</a:t>
            </a:r>
            <a:r>
              <a:rPr sz="2000" dirty="0">
                <a:latin typeface="Calibri"/>
                <a:cs typeface="Calibri"/>
              </a:rPr>
              <a:t>sharing,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innovation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is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essential</a:t>
            </a:r>
            <a:r>
              <a:rPr sz="2000" spc="-65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for</a:t>
            </a:r>
            <a:r>
              <a:rPr sz="2000" spc="-60" dirty="0">
                <a:latin typeface="Calibri"/>
                <a:cs typeface="Calibri"/>
              </a:rPr>
              <a:t> </a:t>
            </a:r>
            <a:r>
              <a:rPr sz="2000" b="1" dirty="0">
                <a:latin typeface="Calibri"/>
                <a:cs typeface="Calibri"/>
              </a:rPr>
              <a:t>securing</a:t>
            </a:r>
            <a:r>
              <a:rPr sz="2000" b="1" spc="-60" dirty="0">
                <a:latin typeface="Calibri"/>
                <a:cs typeface="Calibri"/>
              </a:rPr>
              <a:t> </a:t>
            </a:r>
            <a:r>
              <a:rPr sz="2000" spc="-50" dirty="0">
                <a:latin typeface="Calibri"/>
                <a:cs typeface="Calibri"/>
              </a:rPr>
              <a:t>a </a:t>
            </a:r>
            <a:r>
              <a:rPr sz="2000" dirty="0">
                <a:latin typeface="Calibri"/>
                <a:cs typeface="Calibri"/>
              </a:rPr>
              <a:t>smart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dirty="0">
                <a:latin typeface="Calibri"/>
                <a:cs typeface="Calibri"/>
              </a:rPr>
              <a:t>and</a:t>
            </a:r>
            <a:r>
              <a:rPr sz="2000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sustainable</a:t>
            </a:r>
            <a:r>
              <a:rPr sz="2000" b="1" spc="-35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agricultural</a:t>
            </a:r>
            <a:r>
              <a:rPr sz="2000" b="1" spc="-40" dirty="0">
                <a:latin typeface="Calibri"/>
                <a:cs typeface="Calibri"/>
              </a:rPr>
              <a:t> </a:t>
            </a:r>
            <a:r>
              <a:rPr sz="2000" b="1" spc="-10" dirty="0">
                <a:latin typeface="Calibri"/>
                <a:cs typeface="Calibri"/>
              </a:rPr>
              <a:t>sector</a:t>
            </a:r>
            <a:r>
              <a:rPr sz="2000" spc="-10" dirty="0">
                <a:latin typeface="Calibri"/>
                <a:cs typeface="Calibri"/>
              </a:rPr>
              <a:t>.</a:t>
            </a:r>
            <a:endParaRPr sz="20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38200" y="3360455"/>
            <a:ext cx="10515600" cy="1245235"/>
            <a:chOff x="838200" y="3360455"/>
            <a:chExt cx="10515600" cy="1245235"/>
          </a:xfrm>
        </p:grpSpPr>
        <p:sp>
          <p:nvSpPr>
            <p:cNvPr id="9" name="object 9"/>
            <p:cNvSpPr/>
            <p:nvPr/>
          </p:nvSpPr>
          <p:spPr>
            <a:xfrm>
              <a:off x="838200" y="3360455"/>
              <a:ext cx="10515600" cy="1245235"/>
            </a:xfrm>
            <a:custGeom>
              <a:avLst/>
              <a:gdLst/>
              <a:ahLst/>
              <a:cxnLst/>
              <a:rect l="l" t="t" r="r" b="b"/>
              <a:pathLst>
                <a:path w="10515600" h="1245235">
                  <a:moveTo>
                    <a:pt x="10391100" y="0"/>
                  </a:moveTo>
                  <a:lnTo>
                    <a:pt x="124498" y="0"/>
                  </a:lnTo>
                  <a:lnTo>
                    <a:pt x="76038" y="9783"/>
                  </a:lnTo>
                  <a:lnTo>
                    <a:pt x="36464" y="36465"/>
                  </a:lnTo>
                  <a:lnTo>
                    <a:pt x="9783" y="76039"/>
                  </a:lnTo>
                  <a:lnTo>
                    <a:pt x="0" y="124500"/>
                  </a:lnTo>
                  <a:lnTo>
                    <a:pt x="0" y="1120487"/>
                  </a:lnTo>
                  <a:lnTo>
                    <a:pt x="9783" y="1168949"/>
                  </a:lnTo>
                  <a:lnTo>
                    <a:pt x="36464" y="1208523"/>
                  </a:lnTo>
                  <a:lnTo>
                    <a:pt x="76038" y="1235204"/>
                  </a:lnTo>
                  <a:lnTo>
                    <a:pt x="124498" y="1244988"/>
                  </a:lnTo>
                  <a:lnTo>
                    <a:pt x="10391100" y="1244988"/>
                  </a:lnTo>
                  <a:lnTo>
                    <a:pt x="10439561" y="1235204"/>
                  </a:lnTo>
                  <a:lnTo>
                    <a:pt x="10479134" y="1208523"/>
                  </a:lnTo>
                  <a:lnTo>
                    <a:pt x="10505816" y="1168949"/>
                  </a:lnTo>
                  <a:lnTo>
                    <a:pt x="10515600" y="1120487"/>
                  </a:lnTo>
                  <a:lnTo>
                    <a:pt x="10515600" y="124500"/>
                  </a:lnTo>
                  <a:lnTo>
                    <a:pt x="10505816" y="76039"/>
                  </a:lnTo>
                  <a:lnTo>
                    <a:pt x="10479134" y="36465"/>
                  </a:lnTo>
                  <a:lnTo>
                    <a:pt x="10439561" y="9783"/>
                  </a:lnTo>
                  <a:lnTo>
                    <a:pt x="10391100" y="0"/>
                  </a:lnTo>
                  <a:close/>
                </a:path>
              </a:pathLst>
            </a:custGeom>
            <a:solidFill>
              <a:srgbClr val="CFD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13104" y="3639312"/>
              <a:ext cx="688847" cy="688848"/>
            </a:xfrm>
            <a:prstGeom prst="rect">
              <a:avLst/>
            </a:prstGeom>
          </p:spPr>
        </p:pic>
        <p:sp>
          <p:nvSpPr>
            <p:cNvPr id="11" name="object 11"/>
            <p:cNvSpPr/>
            <p:nvPr/>
          </p:nvSpPr>
          <p:spPr>
            <a:xfrm>
              <a:off x="1214808" y="3640578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0" y="0"/>
                  </a:moveTo>
                  <a:lnTo>
                    <a:pt x="685413" y="0"/>
                  </a:lnTo>
                  <a:lnTo>
                    <a:pt x="685413" y="684743"/>
                  </a:lnTo>
                  <a:lnTo>
                    <a:pt x="0" y="68474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" name="object 12"/>
          <p:cNvGrpSpPr/>
          <p:nvPr/>
        </p:nvGrpSpPr>
        <p:grpSpPr>
          <a:xfrm>
            <a:off x="838200" y="4891508"/>
            <a:ext cx="10515600" cy="1245235"/>
            <a:chOff x="838200" y="4891508"/>
            <a:chExt cx="10515600" cy="1245235"/>
          </a:xfrm>
        </p:grpSpPr>
        <p:sp>
          <p:nvSpPr>
            <p:cNvPr id="13" name="object 13"/>
            <p:cNvSpPr/>
            <p:nvPr/>
          </p:nvSpPr>
          <p:spPr>
            <a:xfrm>
              <a:off x="838200" y="4891508"/>
              <a:ext cx="10515600" cy="1245235"/>
            </a:xfrm>
            <a:custGeom>
              <a:avLst/>
              <a:gdLst/>
              <a:ahLst/>
              <a:cxnLst/>
              <a:rect l="l" t="t" r="r" b="b"/>
              <a:pathLst>
                <a:path w="10515600" h="1245235">
                  <a:moveTo>
                    <a:pt x="10391100" y="0"/>
                  </a:moveTo>
                  <a:lnTo>
                    <a:pt x="124498" y="0"/>
                  </a:lnTo>
                  <a:lnTo>
                    <a:pt x="76038" y="9783"/>
                  </a:lnTo>
                  <a:lnTo>
                    <a:pt x="36464" y="36465"/>
                  </a:lnTo>
                  <a:lnTo>
                    <a:pt x="9783" y="76038"/>
                  </a:lnTo>
                  <a:lnTo>
                    <a:pt x="0" y="124499"/>
                  </a:lnTo>
                  <a:lnTo>
                    <a:pt x="0" y="1120487"/>
                  </a:lnTo>
                  <a:lnTo>
                    <a:pt x="9783" y="1168948"/>
                  </a:lnTo>
                  <a:lnTo>
                    <a:pt x="36464" y="1208522"/>
                  </a:lnTo>
                  <a:lnTo>
                    <a:pt x="76038" y="1235204"/>
                  </a:lnTo>
                  <a:lnTo>
                    <a:pt x="124498" y="1244987"/>
                  </a:lnTo>
                  <a:lnTo>
                    <a:pt x="10391100" y="1244987"/>
                  </a:lnTo>
                  <a:lnTo>
                    <a:pt x="10439561" y="1235204"/>
                  </a:lnTo>
                  <a:lnTo>
                    <a:pt x="10479134" y="1208522"/>
                  </a:lnTo>
                  <a:lnTo>
                    <a:pt x="10505816" y="1168948"/>
                  </a:lnTo>
                  <a:lnTo>
                    <a:pt x="10515600" y="1120487"/>
                  </a:lnTo>
                  <a:lnTo>
                    <a:pt x="10515600" y="124499"/>
                  </a:lnTo>
                  <a:lnTo>
                    <a:pt x="10505816" y="76038"/>
                  </a:lnTo>
                  <a:lnTo>
                    <a:pt x="10479134" y="36465"/>
                  </a:lnTo>
                  <a:lnTo>
                    <a:pt x="10439561" y="9783"/>
                  </a:lnTo>
                  <a:lnTo>
                    <a:pt x="10391100" y="0"/>
                  </a:lnTo>
                  <a:close/>
                </a:path>
              </a:pathLst>
            </a:custGeom>
            <a:solidFill>
              <a:srgbClr val="CFD5E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13104" y="5169408"/>
              <a:ext cx="688847" cy="688848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1215177" y="5171630"/>
              <a:ext cx="685800" cy="685165"/>
            </a:xfrm>
            <a:custGeom>
              <a:avLst/>
              <a:gdLst/>
              <a:ahLst/>
              <a:cxnLst/>
              <a:rect l="l" t="t" r="r" b="b"/>
              <a:pathLst>
                <a:path w="685800" h="685164">
                  <a:moveTo>
                    <a:pt x="0" y="0"/>
                  </a:moveTo>
                  <a:lnTo>
                    <a:pt x="685413" y="0"/>
                  </a:lnTo>
                  <a:lnTo>
                    <a:pt x="685413" y="684743"/>
                  </a:lnTo>
                  <a:lnTo>
                    <a:pt x="0" y="68474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2396021" y="3538220"/>
            <a:ext cx="8724265" cy="253111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81915">
              <a:lnSpc>
                <a:spcPct val="102200"/>
              </a:lnSpc>
              <a:spcBef>
                <a:spcPts val="50"/>
              </a:spcBef>
            </a:pPr>
            <a:r>
              <a:rPr sz="1800" dirty="0">
                <a:latin typeface="Calibri"/>
                <a:cs typeface="Calibri"/>
              </a:rPr>
              <a:t>As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part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its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commitment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support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research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innovation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agriculture,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Commission </a:t>
            </a:r>
            <a:r>
              <a:rPr sz="1800" dirty="0">
                <a:latin typeface="Calibri"/>
                <a:cs typeface="Calibri"/>
              </a:rPr>
              <a:t>has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proposed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aside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€10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billion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from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Horizon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Europe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programme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for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projects relating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food,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farming,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rural</a:t>
            </a:r>
            <a:r>
              <a:rPr sz="1800" u="sng" spc="-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development</a:t>
            </a:r>
            <a:r>
              <a:rPr sz="18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bioeconomy.</a:t>
            </a:r>
            <a:endParaRPr sz="1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155"/>
              </a:spcBef>
            </a:pPr>
            <a:endParaRPr sz="1800">
              <a:latin typeface="Calibri"/>
              <a:cs typeface="Calibri"/>
            </a:endParaRPr>
          </a:p>
          <a:p>
            <a:pPr marL="13335" marR="5080">
              <a:lnSpc>
                <a:spcPct val="101899"/>
              </a:lnSpc>
            </a:pPr>
            <a:r>
              <a:rPr sz="1800" dirty="0">
                <a:latin typeface="Calibri"/>
                <a:cs typeface="Calibri"/>
              </a:rPr>
              <a:t>The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reformed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benefits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from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this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increased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investment</a:t>
            </a:r>
            <a:r>
              <a:rPr sz="1800" spc="-10" dirty="0">
                <a:latin typeface="Calibri"/>
                <a:cs typeface="Calibri"/>
              </a:rPr>
              <a:t>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incorporating</a:t>
            </a:r>
            <a:r>
              <a:rPr sz="18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stronger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agricultural</a:t>
            </a:r>
            <a:r>
              <a:rPr sz="1800" u="sng" spc="-4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knowledge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and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innovation</a:t>
            </a:r>
            <a:r>
              <a:rPr sz="18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8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systems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(AKIS)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boost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development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of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innovation </a:t>
            </a:r>
            <a:r>
              <a:rPr sz="1800" dirty="0">
                <a:latin typeface="Calibri"/>
                <a:cs typeface="Calibri"/>
              </a:rPr>
              <a:t>projects,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disseminate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their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results,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encourage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their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use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widely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possible.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Farm </a:t>
            </a:r>
            <a:r>
              <a:rPr sz="1800" dirty="0">
                <a:latin typeface="Calibri"/>
                <a:cs typeface="Calibri"/>
              </a:rPr>
              <a:t>advisory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services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are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key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tool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in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sharing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new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knowledge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and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ideas.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033924" y="200539"/>
            <a:ext cx="5643475" cy="646224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5015"/>
              </a:lnSpc>
            </a:pPr>
            <a:r>
              <a:rPr sz="4300" dirty="0">
                <a:solidFill>
                  <a:srgbClr val="2F5597"/>
                </a:solidFill>
              </a:rPr>
              <a:t>CAP</a:t>
            </a:r>
            <a:r>
              <a:rPr sz="4300" spc="110" dirty="0">
                <a:solidFill>
                  <a:srgbClr val="2F5597"/>
                </a:solidFill>
              </a:rPr>
              <a:t> </a:t>
            </a:r>
            <a:r>
              <a:rPr sz="4300" dirty="0">
                <a:solidFill>
                  <a:srgbClr val="2F5597"/>
                </a:solidFill>
              </a:rPr>
              <a:t>reform</a:t>
            </a:r>
            <a:r>
              <a:rPr sz="4300" spc="114" dirty="0">
                <a:solidFill>
                  <a:srgbClr val="2F5597"/>
                </a:solidFill>
              </a:rPr>
              <a:t> </a:t>
            </a:r>
            <a:r>
              <a:rPr sz="4300" spc="-10" dirty="0">
                <a:solidFill>
                  <a:srgbClr val="2F5597"/>
                </a:solidFill>
              </a:rPr>
              <a:t>timeline</a:t>
            </a:r>
            <a:endParaRPr sz="4300"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7311" y="1314268"/>
            <a:ext cx="1932294" cy="2305613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527617" y="1346935"/>
            <a:ext cx="1511935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5"/>
              </a:lnSpc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November</a:t>
            </a:r>
            <a:r>
              <a:rPr sz="1800" b="1" spc="-6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2020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7311" y="1314268"/>
            <a:ext cx="1932305" cy="2305685"/>
          </a:xfrm>
          <a:prstGeom prst="rect">
            <a:avLst/>
          </a:prstGeom>
          <a:ln w="6350"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3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65"/>
              </a:spcBef>
            </a:pPr>
            <a:endParaRPr sz="1300">
              <a:latin typeface="Times New Roman"/>
              <a:cs typeface="Times New Roman"/>
            </a:endParaRPr>
          </a:p>
          <a:p>
            <a:pPr marL="114300" marR="106680" algn="ctr">
              <a:lnSpc>
                <a:spcPct val="100200"/>
              </a:lnSpc>
            </a:pPr>
            <a:r>
              <a:rPr sz="1300" dirty="0">
                <a:latin typeface="Calibri"/>
                <a:cs typeface="Calibri"/>
              </a:rPr>
              <a:t>The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European</a:t>
            </a:r>
            <a:r>
              <a:rPr sz="1300" spc="-3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Parliament </a:t>
            </a:r>
            <a:r>
              <a:rPr sz="1300" dirty="0">
                <a:latin typeface="Calibri"/>
                <a:cs typeface="Calibri"/>
              </a:rPr>
              <a:t>and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Council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of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the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25" dirty="0">
                <a:latin typeface="Calibri"/>
                <a:cs typeface="Calibri"/>
              </a:rPr>
              <a:t>EU </a:t>
            </a:r>
            <a:r>
              <a:rPr sz="1300" dirty="0">
                <a:latin typeface="Calibri"/>
                <a:cs typeface="Calibri"/>
              </a:rPr>
              <a:t>agreed</a:t>
            </a:r>
            <a:r>
              <a:rPr sz="1300" spc="-3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on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their respective</a:t>
            </a:r>
            <a:r>
              <a:rPr sz="1300" spc="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negotiating </a:t>
            </a:r>
            <a:r>
              <a:rPr sz="1300" dirty="0">
                <a:latin typeface="Calibri"/>
                <a:cs typeface="Calibri"/>
              </a:rPr>
              <a:t>positions</a:t>
            </a:r>
            <a:r>
              <a:rPr sz="1300" spc="-2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in</a:t>
            </a:r>
            <a:r>
              <a:rPr sz="1300" spc="-20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October </a:t>
            </a:r>
            <a:r>
              <a:rPr sz="1300" dirty="0">
                <a:latin typeface="Calibri"/>
                <a:cs typeface="Calibri"/>
              </a:rPr>
              <a:t>2020</a:t>
            </a:r>
            <a:r>
              <a:rPr sz="1300" b="1" dirty="0">
                <a:latin typeface="Calibri"/>
                <a:cs typeface="Calibri"/>
              </a:rPr>
              <a:t>,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enabling</a:t>
            </a:r>
            <a:r>
              <a:rPr sz="1300" b="1" spc="-1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the</a:t>
            </a:r>
            <a:r>
              <a:rPr sz="1300" b="1" spc="-20" dirty="0">
                <a:latin typeface="Calibri"/>
                <a:cs typeface="Calibri"/>
              </a:rPr>
              <a:t> first </a:t>
            </a:r>
            <a:r>
              <a:rPr sz="1300" b="1" dirty="0">
                <a:latin typeface="Calibri"/>
                <a:cs typeface="Calibri"/>
              </a:rPr>
              <a:t>“trilogue”</a:t>
            </a:r>
            <a:r>
              <a:rPr sz="1300" b="1" spc="-55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between</a:t>
            </a:r>
            <a:r>
              <a:rPr sz="1300" b="1" spc="-45" dirty="0">
                <a:latin typeface="Calibri"/>
                <a:cs typeface="Calibri"/>
              </a:rPr>
              <a:t> </a:t>
            </a:r>
            <a:r>
              <a:rPr sz="1300" b="1" spc="-25" dirty="0">
                <a:latin typeface="Calibri"/>
                <a:cs typeface="Calibri"/>
              </a:rPr>
              <a:t>the </a:t>
            </a:r>
            <a:r>
              <a:rPr sz="1300" b="1" dirty="0">
                <a:latin typeface="Calibri"/>
                <a:cs typeface="Calibri"/>
              </a:rPr>
              <a:t>three</a:t>
            </a:r>
            <a:r>
              <a:rPr sz="1300" b="1" spc="-50" dirty="0">
                <a:latin typeface="Calibri"/>
                <a:cs typeface="Calibri"/>
              </a:rPr>
              <a:t> </a:t>
            </a:r>
            <a:r>
              <a:rPr sz="1300" b="1" dirty="0">
                <a:latin typeface="Calibri"/>
                <a:cs typeface="Calibri"/>
              </a:rPr>
              <a:t>institutions</a:t>
            </a:r>
            <a:r>
              <a:rPr sz="1300" b="1" spc="-5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to</a:t>
            </a:r>
            <a:r>
              <a:rPr sz="1300" spc="-40" dirty="0">
                <a:latin typeface="Calibri"/>
                <a:cs typeface="Calibri"/>
              </a:rPr>
              <a:t> </a:t>
            </a:r>
            <a:r>
              <a:rPr sz="1300" spc="-20" dirty="0">
                <a:latin typeface="Calibri"/>
                <a:cs typeface="Calibri"/>
              </a:rPr>
              <a:t>take </a:t>
            </a:r>
            <a:r>
              <a:rPr sz="1300" dirty="0">
                <a:latin typeface="Calibri"/>
                <a:cs typeface="Calibri"/>
              </a:rPr>
              <a:t>place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on</a:t>
            </a:r>
            <a:r>
              <a:rPr sz="1300" spc="-10" dirty="0">
                <a:latin typeface="Calibri"/>
                <a:cs typeface="Calibri"/>
              </a:rPr>
              <a:t> </a:t>
            </a:r>
            <a:r>
              <a:rPr sz="1300" dirty="0">
                <a:latin typeface="Calibri"/>
                <a:cs typeface="Calibri"/>
              </a:rPr>
              <a:t>10</a:t>
            </a:r>
            <a:r>
              <a:rPr sz="1300" spc="-15" dirty="0">
                <a:latin typeface="Calibri"/>
                <a:cs typeface="Calibri"/>
              </a:rPr>
              <a:t> </a:t>
            </a:r>
            <a:r>
              <a:rPr sz="1300" spc="-10" dirty="0">
                <a:latin typeface="Calibri"/>
                <a:cs typeface="Calibri"/>
              </a:rPr>
              <a:t>November</a:t>
            </a:r>
            <a:r>
              <a:rPr sz="1300" spc="-10" dirty="0">
                <a:solidFill>
                  <a:srgbClr val="2F5597"/>
                </a:solidFill>
                <a:latin typeface="Calibri"/>
                <a:cs typeface="Calibri"/>
              </a:rPr>
              <a:t>.</a:t>
            </a:r>
            <a:endParaRPr sz="13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332723" y="4329315"/>
            <a:ext cx="1938655" cy="1912620"/>
            <a:chOff x="2332723" y="4329315"/>
            <a:chExt cx="1938655" cy="1912620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335898" y="4332489"/>
              <a:ext cx="1932294" cy="1905877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35898" y="4332490"/>
              <a:ext cx="1932305" cy="1906270"/>
            </a:xfrm>
            <a:custGeom>
              <a:avLst/>
              <a:gdLst/>
              <a:ahLst/>
              <a:cxnLst/>
              <a:rect l="l" t="t" r="r" b="b"/>
              <a:pathLst>
                <a:path w="1932304" h="1906270">
                  <a:moveTo>
                    <a:pt x="0" y="0"/>
                  </a:moveTo>
                  <a:lnTo>
                    <a:pt x="1932295" y="0"/>
                  </a:lnTo>
                  <a:lnTo>
                    <a:pt x="1932295" y="1905877"/>
                  </a:lnTo>
                  <a:lnTo>
                    <a:pt x="0" y="1905877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826589" y="4508188"/>
            <a:ext cx="96393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June</a:t>
            </a:r>
            <a:r>
              <a:rPr sz="1800" b="1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2021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555888" y="4762500"/>
            <a:ext cx="1492250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0" dirty="0">
                <a:latin typeface="Calibri"/>
                <a:cs typeface="Calibri"/>
              </a:rPr>
              <a:t>Following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series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of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470418" y="4978908"/>
            <a:ext cx="1663064" cy="1089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trilogues,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provisional political agreement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on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reform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reached</a:t>
            </a:r>
            <a:r>
              <a:rPr sz="1400" u="sng" spc="-4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25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June </a:t>
            </a:r>
            <a:r>
              <a:rPr sz="1400" spc="-10" dirty="0">
                <a:latin typeface="Calibri"/>
                <a:cs typeface="Calibri"/>
              </a:rPr>
              <a:t>2021.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73593" y="4329317"/>
            <a:ext cx="1938655" cy="1912620"/>
            <a:chOff x="73593" y="4329317"/>
            <a:chExt cx="1938655" cy="1912620"/>
          </a:xfrm>
        </p:grpSpPr>
        <p:pic>
          <p:nvPicPr>
            <p:cNvPr id="13" name="object 1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768" y="4332491"/>
              <a:ext cx="1932294" cy="1905876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76768" y="4332492"/>
              <a:ext cx="1932305" cy="1906270"/>
            </a:xfrm>
            <a:custGeom>
              <a:avLst/>
              <a:gdLst/>
              <a:ahLst/>
              <a:cxnLst/>
              <a:rect l="l" t="t" r="r" b="b"/>
              <a:pathLst>
                <a:path w="1932305" h="1906270">
                  <a:moveTo>
                    <a:pt x="0" y="0"/>
                  </a:moveTo>
                  <a:lnTo>
                    <a:pt x="1932295" y="0"/>
                  </a:lnTo>
                  <a:lnTo>
                    <a:pt x="1932295" y="1905876"/>
                  </a:lnTo>
                  <a:lnTo>
                    <a:pt x="0" y="1905876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619847" y="4416750"/>
            <a:ext cx="859155" cy="241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30"/>
              </a:lnSpc>
            </a:pPr>
            <a:r>
              <a:rPr sz="1600" b="1" dirty="0">
                <a:solidFill>
                  <a:srgbClr val="2F5597"/>
                </a:solidFill>
                <a:latin typeface="Calibri"/>
                <a:cs typeface="Calibri"/>
              </a:rPr>
              <a:t>June</a:t>
            </a:r>
            <a:r>
              <a:rPr sz="1600" b="1" spc="-20" dirty="0">
                <a:solidFill>
                  <a:srgbClr val="2F5597"/>
                </a:solidFill>
                <a:latin typeface="Calibri"/>
                <a:cs typeface="Calibri"/>
              </a:rPr>
              <a:t> 2018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74268" y="4633467"/>
            <a:ext cx="1737360" cy="1518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-635" algn="ctr">
              <a:lnSpc>
                <a:spcPct val="999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On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1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June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2018,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European Commission </a:t>
            </a:r>
            <a:r>
              <a:rPr sz="1600" b="1" spc="-10" dirty="0">
                <a:latin typeface="Calibri"/>
                <a:cs typeface="Calibri"/>
              </a:rPr>
              <a:t>presented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legislative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proposals</a:t>
            </a:r>
            <a:r>
              <a:rPr sz="1600" spc="-70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for</a:t>
            </a:r>
            <a:r>
              <a:rPr sz="1600" spc="-55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reform</a:t>
            </a:r>
            <a:r>
              <a:rPr sz="16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of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the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6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800" spc="-2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7122165" y="4329315"/>
            <a:ext cx="1938655" cy="1912620"/>
            <a:chOff x="7122165" y="4329315"/>
            <a:chExt cx="1938655" cy="1912620"/>
          </a:xfrm>
        </p:grpSpPr>
        <p:pic>
          <p:nvPicPr>
            <p:cNvPr id="18" name="object 1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25340" y="4332490"/>
              <a:ext cx="1932294" cy="1905878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7125340" y="4332490"/>
              <a:ext cx="1932305" cy="1906270"/>
            </a:xfrm>
            <a:custGeom>
              <a:avLst/>
              <a:gdLst/>
              <a:ahLst/>
              <a:cxnLst/>
              <a:rect l="l" t="t" r="r" b="b"/>
              <a:pathLst>
                <a:path w="1932304" h="1906270">
                  <a:moveTo>
                    <a:pt x="0" y="0"/>
                  </a:moveTo>
                  <a:lnTo>
                    <a:pt x="1932295" y="0"/>
                  </a:lnTo>
                  <a:lnTo>
                    <a:pt x="1932295" y="1905879"/>
                  </a:lnTo>
                  <a:lnTo>
                    <a:pt x="0" y="19058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7859679" y="4508189"/>
            <a:ext cx="4635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2024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363618" y="4762500"/>
            <a:ext cx="14560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Calibri"/>
                <a:cs typeface="Calibri"/>
              </a:rPr>
              <a:t>As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2024,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each</a:t>
            </a:r>
            <a:r>
              <a:rPr sz="1400" spc="-25" dirty="0">
                <a:latin typeface="Calibri"/>
                <a:cs typeface="Calibri"/>
              </a:rPr>
              <a:t> EU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237951" y="4978908"/>
            <a:ext cx="1707514" cy="10896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algn="ctr">
              <a:lnSpc>
                <a:spcPct val="99600"/>
              </a:lnSpc>
              <a:spcBef>
                <a:spcPts val="105"/>
              </a:spcBef>
            </a:pPr>
            <a:r>
              <a:rPr sz="1400" dirty="0">
                <a:latin typeface="Calibri"/>
                <a:cs typeface="Calibri"/>
              </a:rPr>
              <a:t>country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will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present</a:t>
            </a:r>
            <a:r>
              <a:rPr sz="1400" b="1" spc="-5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annual</a:t>
            </a:r>
            <a:r>
              <a:rPr sz="1400" u="sng" spc="-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performance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report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hold</a:t>
            </a:r>
            <a:r>
              <a:rPr sz="1400" spc="-4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an </a:t>
            </a:r>
            <a:r>
              <a:rPr sz="1400" dirty="0">
                <a:latin typeface="Calibri"/>
                <a:cs typeface="Calibri"/>
              </a:rPr>
              <a:t>annual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review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meeting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the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Commission.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4753710" y="4329317"/>
            <a:ext cx="1938655" cy="1912620"/>
            <a:chOff x="4753710" y="4329317"/>
            <a:chExt cx="1938655" cy="1912620"/>
          </a:xfrm>
        </p:grpSpPr>
        <p:pic>
          <p:nvPicPr>
            <p:cNvPr id="24" name="object 2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756885" y="4332492"/>
              <a:ext cx="1932294" cy="190587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4756885" y="4332492"/>
              <a:ext cx="1932305" cy="1906270"/>
            </a:xfrm>
            <a:custGeom>
              <a:avLst/>
              <a:gdLst/>
              <a:ahLst/>
              <a:cxnLst/>
              <a:rect l="l" t="t" r="r" b="b"/>
              <a:pathLst>
                <a:path w="1932304" h="1906270">
                  <a:moveTo>
                    <a:pt x="0" y="0"/>
                  </a:moveTo>
                  <a:lnTo>
                    <a:pt x="1932295" y="0"/>
                  </a:lnTo>
                  <a:lnTo>
                    <a:pt x="1932295" y="1905878"/>
                  </a:lnTo>
                  <a:lnTo>
                    <a:pt x="0" y="1905878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5097049" y="4736789"/>
            <a:ext cx="126492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sz="1800" b="1" dirty="0">
                <a:solidFill>
                  <a:srgbClr val="2F5597"/>
                </a:solidFill>
                <a:latin typeface="Calibri"/>
                <a:cs typeface="Calibri"/>
              </a:rPr>
              <a:t>January</a:t>
            </a:r>
            <a:r>
              <a:rPr sz="1800" b="1" spc="-30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2023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094255" y="5257291"/>
            <a:ext cx="1257935" cy="580390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71120" marR="5080" indent="-59055">
              <a:lnSpc>
                <a:spcPct val="102200"/>
              </a:lnSpc>
              <a:spcBef>
                <a:spcPts val="50"/>
              </a:spcBef>
            </a:pPr>
            <a:r>
              <a:rPr sz="1800" dirty="0">
                <a:latin typeface="Calibri"/>
                <a:cs typeface="Calibri"/>
              </a:rPr>
              <a:t>CAP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Strategic </a:t>
            </a:r>
            <a:r>
              <a:rPr sz="1800" dirty="0">
                <a:latin typeface="Calibri"/>
                <a:cs typeface="Calibri"/>
              </a:rPr>
              <a:t>Plans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begin.</a:t>
            </a:r>
            <a:endParaRPr sz="1800">
              <a:latin typeface="Calibri"/>
              <a:cs typeface="Calibri"/>
            </a:endParaRPr>
          </a:p>
        </p:txBody>
      </p:sp>
      <p:pic>
        <p:nvPicPr>
          <p:cNvPr id="28" name="object 2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573739" y="1349418"/>
            <a:ext cx="1932294" cy="2305613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2877136" y="1511625"/>
            <a:ext cx="1325880" cy="2413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10"/>
              </a:lnSpc>
            </a:pPr>
            <a:r>
              <a:rPr sz="1600" b="1" dirty="0">
                <a:solidFill>
                  <a:srgbClr val="2F5597"/>
                </a:solidFill>
                <a:latin typeface="Calibri"/>
                <a:cs typeface="Calibri"/>
              </a:rPr>
              <a:t>December</a:t>
            </a:r>
            <a:r>
              <a:rPr sz="1600" b="1" spc="-5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2F5597"/>
                </a:solidFill>
                <a:latin typeface="Calibri"/>
                <a:cs typeface="Calibri"/>
              </a:rPr>
              <a:t>2021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2573738" y="1349418"/>
            <a:ext cx="1932305" cy="2305685"/>
          </a:xfrm>
          <a:prstGeom prst="rect">
            <a:avLst/>
          </a:prstGeom>
          <a:ln w="6350"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20"/>
              </a:spcBef>
            </a:pPr>
            <a:endParaRPr sz="1200">
              <a:latin typeface="Times New Roman"/>
              <a:cs typeface="Times New Roman"/>
            </a:endParaRPr>
          </a:p>
          <a:p>
            <a:pPr marL="100330" marR="92075" algn="ctr">
              <a:lnSpc>
                <a:spcPct val="99800"/>
              </a:lnSpc>
            </a:pPr>
            <a:r>
              <a:rPr sz="1200" dirty="0">
                <a:latin typeface="Calibri"/>
                <a:cs typeface="Calibri"/>
              </a:rPr>
              <a:t>the</a:t>
            </a:r>
            <a:r>
              <a:rPr sz="1200" spc="-10" dirty="0">
                <a:latin typeface="Calibri"/>
                <a:cs typeface="Calibri"/>
              </a:rPr>
              <a:t> agreement </a:t>
            </a:r>
            <a:r>
              <a:rPr sz="1200" dirty="0">
                <a:latin typeface="Calibri"/>
                <a:cs typeface="Calibri"/>
              </a:rPr>
              <a:t>on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reform</a:t>
            </a:r>
            <a:r>
              <a:rPr sz="1200" spc="-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of </a:t>
            </a:r>
            <a:r>
              <a:rPr sz="1200" dirty="0">
                <a:latin typeface="Calibri"/>
                <a:cs typeface="Calibri"/>
              </a:rPr>
              <a:t>the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b="1" dirty="0">
                <a:latin typeface="Calibri"/>
                <a:cs typeface="Calibri"/>
              </a:rPr>
              <a:t>was</a:t>
            </a:r>
            <a:r>
              <a:rPr sz="1200" b="1" spc="-25" dirty="0">
                <a:latin typeface="Calibri"/>
                <a:cs typeface="Calibri"/>
              </a:rPr>
              <a:t> </a:t>
            </a:r>
            <a:r>
              <a:rPr sz="1200" b="1" spc="-10" dirty="0">
                <a:latin typeface="Calibri"/>
                <a:cs typeface="Calibri"/>
              </a:rPr>
              <a:t>formally </a:t>
            </a:r>
            <a:r>
              <a:rPr sz="1200" b="1" dirty="0">
                <a:latin typeface="Calibri"/>
                <a:cs typeface="Calibri"/>
              </a:rPr>
              <a:t>adopted</a:t>
            </a:r>
            <a:r>
              <a:rPr sz="1200" dirty="0">
                <a:latin typeface="Calibri"/>
                <a:cs typeface="Calibri"/>
              </a:rPr>
              <a:t>.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By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31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December </a:t>
            </a:r>
            <a:r>
              <a:rPr sz="1200" dirty="0">
                <a:latin typeface="Calibri"/>
                <a:cs typeface="Calibri"/>
              </a:rPr>
              <a:t>2021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each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EU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country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was </a:t>
            </a:r>
            <a:r>
              <a:rPr sz="1200" spc="-10" dirty="0">
                <a:latin typeface="Calibri"/>
                <a:cs typeface="Calibri"/>
              </a:rPr>
              <a:t>required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submit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its</a:t>
            </a:r>
            <a:r>
              <a:rPr sz="1200" spc="-10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CAP </a:t>
            </a:r>
            <a:r>
              <a:rPr sz="1200" spc="-10" dirty="0">
                <a:latin typeface="Calibri"/>
                <a:cs typeface="Calibri"/>
              </a:rPr>
              <a:t>Strategic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Plan.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The </a:t>
            </a:r>
            <a:r>
              <a:rPr sz="1200" dirty="0">
                <a:latin typeface="Calibri"/>
                <a:cs typeface="Calibri"/>
              </a:rPr>
              <a:t>Commission</a:t>
            </a:r>
            <a:r>
              <a:rPr sz="1200" spc="-4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had</a:t>
            </a:r>
            <a:r>
              <a:rPr sz="1200" spc="-35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six</a:t>
            </a:r>
            <a:r>
              <a:rPr sz="1200" spc="-25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months </a:t>
            </a:r>
            <a:r>
              <a:rPr sz="1200" dirty="0">
                <a:latin typeface="Calibri"/>
                <a:cs typeface="Calibri"/>
              </a:rPr>
              <a:t>to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assess</a:t>
            </a:r>
            <a:r>
              <a:rPr sz="1200" spc="-20" dirty="0">
                <a:latin typeface="Calibri"/>
                <a:cs typeface="Calibri"/>
              </a:rPr>
              <a:t> </a:t>
            </a:r>
            <a:r>
              <a:rPr sz="1200" dirty="0">
                <a:latin typeface="Calibri"/>
                <a:cs typeface="Calibri"/>
              </a:rPr>
              <a:t>and</a:t>
            </a:r>
            <a:r>
              <a:rPr sz="1200" spc="-30" dirty="0">
                <a:latin typeface="Calibri"/>
                <a:cs typeface="Calibri"/>
              </a:rPr>
              <a:t> </a:t>
            </a:r>
            <a:r>
              <a:rPr sz="1200" spc="-10" dirty="0">
                <a:latin typeface="Calibri"/>
                <a:cs typeface="Calibri"/>
              </a:rPr>
              <a:t>approve</a:t>
            </a:r>
            <a:r>
              <a:rPr sz="1200" spc="-15" dirty="0">
                <a:latin typeface="Calibri"/>
                <a:cs typeface="Calibri"/>
              </a:rPr>
              <a:t> </a:t>
            </a:r>
            <a:r>
              <a:rPr sz="1200" spc="-25" dirty="0">
                <a:latin typeface="Calibri"/>
                <a:cs typeface="Calibri"/>
              </a:rPr>
              <a:t>the </a:t>
            </a:r>
            <a:r>
              <a:rPr sz="1200" spc="-10" dirty="0">
                <a:latin typeface="Calibri"/>
                <a:cs typeface="Calibri"/>
              </a:rPr>
              <a:t>plans</a:t>
            </a:r>
            <a:r>
              <a:rPr sz="1800" spc="-10" dirty="0">
                <a:latin typeface="Calibri"/>
                <a:cs typeface="Calibri"/>
              </a:rPr>
              <a:t>.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9340850" y="4329315"/>
            <a:ext cx="1938655" cy="1912620"/>
            <a:chOff x="9340850" y="4329315"/>
            <a:chExt cx="1938655" cy="1912620"/>
          </a:xfrm>
        </p:grpSpPr>
        <p:pic>
          <p:nvPicPr>
            <p:cNvPr id="32" name="object 32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344024" y="4332490"/>
              <a:ext cx="1932294" cy="190587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9344025" y="4332490"/>
              <a:ext cx="1932305" cy="1906270"/>
            </a:xfrm>
            <a:custGeom>
              <a:avLst/>
              <a:gdLst/>
              <a:ahLst/>
              <a:cxnLst/>
              <a:rect l="l" t="t" r="r" b="b"/>
              <a:pathLst>
                <a:path w="1932304" h="1906270">
                  <a:moveTo>
                    <a:pt x="0" y="0"/>
                  </a:moveTo>
                  <a:lnTo>
                    <a:pt x="1932295" y="0"/>
                  </a:lnTo>
                  <a:lnTo>
                    <a:pt x="1932295" y="1905879"/>
                  </a:lnTo>
                  <a:lnTo>
                    <a:pt x="0" y="1905879"/>
                  </a:lnTo>
                  <a:lnTo>
                    <a:pt x="0" y="0"/>
                  </a:lnTo>
                  <a:close/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4" name="object 34"/>
          <p:cNvSpPr txBox="1"/>
          <p:nvPr/>
        </p:nvSpPr>
        <p:spPr>
          <a:xfrm>
            <a:off x="10078398" y="4538670"/>
            <a:ext cx="4635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2026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517693" y="4791964"/>
            <a:ext cx="1585595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dirty="0">
                <a:latin typeface="Calibri"/>
                <a:cs typeface="Calibri"/>
              </a:rPr>
              <a:t>In</a:t>
            </a:r>
            <a:r>
              <a:rPr sz="1600" spc="-2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2026,</a:t>
            </a:r>
            <a:r>
              <a:rPr sz="1600" spc="-1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an</a:t>
            </a:r>
            <a:r>
              <a:rPr sz="1600" spc="-20" dirty="0">
                <a:latin typeface="Calibri"/>
                <a:cs typeface="Calibri"/>
              </a:rPr>
              <a:t> </a:t>
            </a: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interim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9493944" y="5032755"/>
            <a:ext cx="1632585" cy="99504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 marR="5080" indent="635" algn="ctr">
              <a:lnSpc>
                <a:spcPct val="99200"/>
              </a:lnSpc>
              <a:spcBef>
                <a:spcPts val="114"/>
              </a:spcBef>
            </a:pPr>
            <a:r>
              <a:rPr sz="16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evaluation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b="1" spc="-20" dirty="0">
                <a:latin typeface="Calibri"/>
                <a:cs typeface="Calibri"/>
              </a:rPr>
              <a:t>will </a:t>
            </a:r>
            <a:r>
              <a:rPr sz="1600" b="1" dirty="0">
                <a:latin typeface="Calibri"/>
                <a:cs typeface="Calibri"/>
              </a:rPr>
              <a:t>assess</a:t>
            </a:r>
            <a:r>
              <a:rPr sz="1600" b="1" spc="-30" dirty="0">
                <a:latin typeface="Calibri"/>
                <a:cs typeface="Calibri"/>
              </a:rPr>
              <a:t>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spc="-10" dirty="0">
                <a:latin typeface="Calibri"/>
                <a:cs typeface="Calibri"/>
              </a:rPr>
              <a:t>performance</a:t>
            </a:r>
            <a:r>
              <a:rPr sz="1600" spc="5" dirty="0">
                <a:latin typeface="Calibri"/>
                <a:cs typeface="Calibri"/>
              </a:rPr>
              <a:t> </a:t>
            </a:r>
            <a:r>
              <a:rPr sz="1600" dirty="0">
                <a:latin typeface="Calibri"/>
                <a:cs typeface="Calibri"/>
              </a:rPr>
              <a:t>of </a:t>
            </a:r>
            <a:r>
              <a:rPr sz="1600" spc="-25" dirty="0">
                <a:latin typeface="Calibri"/>
                <a:cs typeface="Calibri"/>
              </a:rPr>
              <a:t>the </a:t>
            </a:r>
            <a:r>
              <a:rPr sz="1600" dirty="0">
                <a:latin typeface="Calibri"/>
                <a:cs typeface="Calibri"/>
              </a:rPr>
              <a:t>CAP</a:t>
            </a:r>
            <a:r>
              <a:rPr sz="1600" spc="-5" dirty="0">
                <a:latin typeface="Calibri"/>
                <a:cs typeface="Calibri"/>
              </a:rPr>
              <a:t> </a:t>
            </a:r>
            <a:r>
              <a:rPr sz="1600" spc="-10" dirty="0">
                <a:latin typeface="Calibri"/>
                <a:cs typeface="Calibri"/>
              </a:rPr>
              <a:t>2023-</a:t>
            </a:r>
            <a:r>
              <a:rPr sz="1600" spc="-25" dirty="0">
                <a:latin typeface="Calibri"/>
                <a:cs typeface="Calibri"/>
              </a:rPr>
              <a:t>27</a:t>
            </a:r>
            <a:endParaRPr sz="1600">
              <a:latin typeface="Calibri"/>
              <a:cs typeface="Calibri"/>
            </a:endParaRPr>
          </a:p>
        </p:txBody>
      </p:sp>
      <p:pic>
        <p:nvPicPr>
          <p:cNvPr id="37" name="object 3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275393" y="1349418"/>
            <a:ext cx="1932294" cy="2294172"/>
          </a:xfrm>
          <a:prstGeom prst="rect">
            <a:avLst/>
          </a:prstGeom>
        </p:spPr>
      </p:pic>
      <p:sp>
        <p:nvSpPr>
          <p:cNvPr id="38" name="object 38"/>
          <p:cNvSpPr txBox="1"/>
          <p:nvPr/>
        </p:nvSpPr>
        <p:spPr>
          <a:xfrm>
            <a:off x="8060533" y="1536383"/>
            <a:ext cx="361950" cy="2159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5"/>
              </a:lnSpc>
            </a:pPr>
            <a:r>
              <a:rPr sz="1400" b="1" spc="-20" dirty="0">
                <a:solidFill>
                  <a:srgbClr val="2F5597"/>
                </a:solidFill>
                <a:latin typeface="Calibri"/>
                <a:cs typeface="Calibri"/>
              </a:rPr>
              <a:t>2025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7275393" y="1349418"/>
            <a:ext cx="1932305" cy="2294255"/>
          </a:xfrm>
          <a:prstGeom prst="rect">
            <a:avLst/>
          </a:prstGeom>
          <a:ln w="6350">
            <a:solidFill>
              <a:srgbClr val="4472C4"/>
            </a:solidFill>
          </a:ln>
        </p:spPr>
        <p:txBody>
          <a:bodyPr vert="horz" wrap="square" lIns="0" tIns="1841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50"/>
              </a:spcBef>
            </a:pPr>
            <a:endParaRPr sz="1400">
              <a:latin typeface="Times New Roman"/>
              <a:cs typeface="Times New Roman"/>
            </a:endParaRPr>
          </a:p>
          <a:p>
            <a:pPr marL="123189" marR="116205" indent="-635" algn="ctr">
              <a:lnSpc>
                <a:spcPct val="100400"/>
              </a:lnSpc>
              <a:spcBef>
                <a:spcPts val="5"/>
              </a:spcBef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Commission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will </a:t>
            </a:r>
            <a:r>
              <a:rPr sz="1400" b="1" spc="-10" dirty="0">
                <a:latin typeface="Calibri"/>
                <a:cs typeface="Calibri"/>
              </a:rPr>
              <a:t>undertake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first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performance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review</a:t>
            </a:r>
            <a:r>
              <a:rPr sz="1400" spc="-25" dirty="0">
                <a:latin typeface="Calibri"/>
                <a:cs typeface="Calibri"/>
              </a:rPr>
              <a:t> of </a:t>
            </a:r>
            <a:r>
              <a:rPr sz="1400" dirty="0">
                <a:latin typeface="Calibri"/>
                <a:cs typeface="Calibri"/>
              </a:rPr>
              <a:t>each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4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strategic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and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request 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if </a:t>
            </a:r>
            <a:r>
              <a:rPr sz="1400" dirty="0">
                <a:latin typeface="Calibri"/>
                <a:cs typeface="Calibri"/>
              </a:rPr>
              <a:t>necessary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-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specific </a:t>
            </a:r>
            <a:r>
              <a:rPr sz="1400" spc="-20" dirty="0">
                <a:latin typeface="Calibri"/>
                <a:cs typeface="Calibri"/>
              </a:rPr>
              <a:t>follow-</a:t>
            </a:r>
            <a:r>
              <a:rPr sz="1400" dirty="0">
                <a:latin typeface="Calibri"/>
                <a:cs typeface="Calibri"/>
              </a:rPr>
              <a:t>up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actions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to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EU </a:t>
            </a:r>
            <a:r>
              <a:rPr sz="1400" spc="-10" dirty="0">
                <a:latin typeface="Calibri"/>
                <a:cs typeface="Calibri"/>
              </a:rPr>
              <a:t>countries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40" name="object 4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018964" y="1349418"/>
            <a:ext cx="1932294" cy="229417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5406659" y="1429703"/>
            <a:ext cx="1156970" cy="2159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75"/>
              </a:lnSpc>
            </a:pPr>
            <a:r>
              <a:rPr sz="1400" b="1" dirty="0">
                <a:solidFill>
                  <a:srgbClr val="2F5597"/>
                </a:solidFill>
                <a:latin typeface="Calibri"/>
                <a:cs typeface="Calibri"/>
              </a:rPr>
              <a:t>Decembre</a:t>
            </a:r>
            <a:r>
              <a:rPr sz="1400" b="1" spc="-75" dirty="0">
                <a:solidFill>
                  <a:srgbClr val="2F5597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2F5597"/>
                </a:solidFill>
                <a:latin typeface="Calibri"/>
                <a:cs typeface="Calibri"/>
              </a:rPr>
              <a:t>2023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018964" y="1349418"/>
            <a:ext cx="1932305" cy="2294255"/>
          </a:xfrm>
          <a:prstGeom prst="rect">
            <a:avLst/>
          </a:prstGeom>
          <a:ln w="6350">
            <a:solidFill>
              <a:srgbClr val="4472C4"/>
            </a:solidFill>
          </a:ln>
        </p:spPr>
        <p:txBody>
          <a:bodyPr vert="horz" wrap="square" lIns="0" tIns="7937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25"/>
              </a:spcBef>
            </a:pPr>
            <a:endParaRPr sz="1400">
              <a:latin typeface="Times New Roman"/>
              <a:cs typeface="Times New Roman"/>
            </a:endParaRPr>
          </a:p>
          <a:p>
            <a:pPr marL="96520" marR="88900" indent="-635" algn="ctr">
              <a:lnSpc>
                <a:spcPct val="99600"/>
              </a:lnSpc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15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European Commission</a:t>
            </a:r>
            <a:r>
              <a:rPr sz="1400" spc="-5" dirty="0">
                <a:latin typeface="Calibri"/>
                <a:cs typeface="Calibri"/>
              </a:rPr>
              <a:t> </a:t>
            </a:r>
            <a:r>
              <a:rPr sz="1400" b="1" dirty="0">
                <a:latin typeface="Calibri"/>
                <a:cs typeface="Calibri"/>
              </a:rPr>
              <a:t>will </a:t>
            </a:r>
            <a:r>
              <a:rPr sz="1400" b="1" spc="-10" dirty="0">
                <a:latin typeface="Calibri"/>
                <a:cs typeface="Calibri"/>
              </a:rPr>
              <a:t>submit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report</a:t>
            </a:r>
            <a:r>
              <a:rPr sz="1400" u="sng" spc="-3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to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assess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the </a:t>
            </a:r>
            <a:r>
              <a:rPr sz="1400" dirty="0">
                <a:latin typeface="Calibri"/>
                <a:cs typeface="Calibri"/>
              </a:rPr>
              <a:t>joint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10" dirty="0">
                <a:latin typeface="Calibri"/>
                <a:cs typeface="Calibri"/>
              </a:rPr>
              <a:t>effort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all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Strategic</a:t>
            </a:r>
            <a:r>
              <a:rPr sz="1400" u="sng" spc="-3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Plans,</a:t>
            </a:r>
            <a:r>
              <a:rPr sz="1400" spc="-3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with</a:t>
            </a:r>
            <a:r>
              <a:rPr sz="1400" spc="-30" dirty="0">
                <a:latin typeface="Calibri"/>
                <a:cs typeface="Calibri"/>
              </a:rPr>
              <a:t> </a:t>
            </a:r>
            <a:r>
              <a:rPr sz="1400" spc="-50" dirty="0">
                <a:latin typeface="Calibri"/>
                <a:cs typeface="Calibri"/>
              </a:rPr>
              <a:t>a </a:t>
            </a:r>
            <a:r>
              <a:rPr sz="1400" dirty="0">
                <a:latin typeface="Calibri"/>
                <a:cs typeface="Calibri"/>
              </a:rPr>
              <a:t>particular</a:t>
            </a:r>
            <a:r>
              <a:rPr sz="1400" spc="-5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focus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on</a:t>
            </a:r>
            <a:r>
              <a:rPr sz="1400" spc="-45" dirty="0">
                <a:latin typeface="Calibri"/>
                <a:cs typeface="Calibri"/>
              </a:rPr>
              <a:t> </a:t>
            </a:r>
            <a:r>
              <a:rPr sz="1400" spc="-25" dirty="0">
                <a:latin typeface="Calibri"/>
                <a:cs typeface="Calibri"/>
              </a:rPr>
              <a:t>the </a:t>
            </a:r>
            <a:r>
              <a:rPr sz="1400" spc="-10" dirty="0">
                <a:latin typeface="Calibri"/>
                <a:cs typeface="Calibri"/>
              </a:rPr>
              <a:t>collective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ambition</a:t>
            </a:r>
            <a:r>
              <a:rPr sz="1400" spc="-25" dirty="0">
                <a:latin typeface="Calibri"/>
                <a:cs typeface="Calibri"/>
              </a:rPr>
              <a:t> to </a:t>
            </a:r>
            <a:r>
              <a:rPr sz="1400" dirty="0">
                <a:latin typeface="Calibri"/>
                <a:cs typeface="Calibri"/>
              </a:rPr>
              <a:t>achieve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Green</a:t>
            </a:r>
            <a:r>
              <a:rPr sz="1400" spc="-6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Deal </a:t>
            </a:r>
            <a:r>
              <a:rPr sz="1400" spc="-10" dirty="0">
                <a:latin typeface="Calibri"/>
                <a:cs typeface="Calibri"/>
              </a:rPr>
              <a:t>targets</a:t>
            </a:r>
            <a:r>
              <a:rPr sz="1200" spc="-10" dirty="0">
                <a:latin typeface="Calibri"/>
                <a:cs typeface="Calibri"/>
              </a:rPr>
              <a:t>.</a:t>
            </a:r>
            <a:endParaRPr sz="1200">
              <a:latin typeface="Calibri"/>
              <a:cs typeface="Calibri"/>
            </a:endParaRPr>
          </a:p>
        </p:txBody>
      </p:sp>
      <p:pic>
        <p:nvPicPr>
          <p:cNvPr id="43" name="object 43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531822" y="1349417"/>
            <a:ext cx="2342866" cy="2235315"/>
          </a:xfrm>
          <a:prstGeom prst="rect">
            <a:avLst/>
          </a:prstGeom>
        </p:spPr>
      </p:pic>
      <p:sp>
        <p:nvSpPr>
          <p:cNvPr id="44" name="object 44"/>
          <p:cNvSpPr txBox="1"/>
          <p:nvPr/>
        </p:nvSpPr>
        <p:spPr>
          <a:xfrm>
            <a:off x="10471511" y="1766035"/>
            <a:ext cx="463550" cy="279400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55"/>
              </a:lnSpc>
            </a:pPr>
            <a:r>
              <a:rPr sz="1800" b="1" spc="-20" dirty="0">
                <a:solidFill>
                  <a:srgbClr val="2F5597"/>
                </a:solidFill>
                <a:latin typeface="Calibri"/>
                <a:cs typeface="Calibri"/>
              </a:rPr>
              <a:t>2027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531822" y="1349418"/>
            <a:ext cx="2343150" cy="2235835"/>
          </a:xfrm>
          <a:prstGeom prst="rect">
            <a:avLst/>
          </a:prstGeom>
          <a:ln w="6350">
            <a:solidFill>
              <a:srgbClr val="4472C4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4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1030"/>
              </a:spcBef>
            </a:pPr>
            <a:endParaRPr sz="1400">
              <a:latin typeface="Times New Roman"/>
              <a:cs typeface="Times New Roman"/>
            </a:endParaRPr>
          </a:p>
          <a:p>
            <a:pPr marL="156845" marR="149225" indent="-635" algn="ctr">
              <a:lnSpc>
                <a:spcPct val="101000"/>
              </a:lnSpc>
            </a:pPr>
            <a:r>
              <a:rPr sz="1400" dirty="0">
                <a:latin typeface="Calibri"/>
                <a:cs typeface="Calibri"/>
              </a:rPr>
              <a:t>The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Commission</a:t>
            </a:r>
            <a:r>
              <a:rPr sz="1400" spc="-50" dirty="0">
                <a:latin typeface="Calibri"/>
                <a:cs typeface="Calibri"/>
              </a:rPr>
              <a:t> </a:t>
            </a:r>
            <a:r>
              <a:rPr sz="1400" spc="-20" dirty="0">
                <a:latin typeface="Calibri"/>
                <a:cs typeface="Calibri"/>
              </a:rPr>
              <a:t>will </a:t>
            </a:r>
            <a:r>
              <a:rPr sz="1400" b="1" spc="-10" dirty="0">
                <a:latin typeface="Calibri"/>
                <a:cs typeface="Calibri"/>
              </a:rPr>
              <a:t>undertake</a:t>
            </a:r>
            <a:r>
              <a:rPr sz="1400" b="1" spc="-1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a</a:t>
            </a:r>
            <a:r>
              <a:rPr sz="1400" spc="-10" dirty="0">
                <a:latin typeface="Calibri"/>
                <a:cs typeface="Calibri"/>
              </a:rPr>
              <a:t> second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performance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review</a:t>
            </a:r>
            <a:r>
              <a:rPr sz="1400" spc="-25" dirty="0">
                <a:latin typeface="Calibri"/>
                <a:cs typeface="Calibri"/>
              </a:rPr>
              <a:t> </a:t>
            </a:r>
            <a:r>
              <a:rPr sz="1400" dirty="0">
                <a:latin typeface="Calibri"/>
                <a:cs typeface="Calibri"/>
              </a:rPr>
              <a:t>of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each</a:t>
            </a:r>
            <a:r>
              <a:rPr sz="1400" spc="-20" dirty="0">
                <a:latin typeface="Calibri"/>
                <a:cs typeface="Calibri"/>
              </a:rPr>
              <a:t> </a:t>
            </a:r>
            <a:r>
              <a:rPr sz="1400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CAP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Strategic</a:t>
            </a:r>
            <a:r>
              <a:rPr sz="1400" u="sng" spc="-2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1400" u="sng" spc="-2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Plan</a:t>
            </a:r>
            <a:r>
              <a:rPr sz="1400" spc="-20" dirty="0">
                <a:latin typeface="Calibri"/>
                <a:cs typeface="Calibri"/>
              </a:rPr>
              <a:t>.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46" name="object 46"/>
          <p:cNvGrpSpPr/>
          <p:nvPr/>
        </p:nvGrpSpPr>
        <p:grpSpPr>
          <a:xfrm>
            <a:off x="-28575" y="3627970"/>
            <a:ext cx="12172950" cy="781050"/>
            <a:chOff x="-28575" y="3627970"/>
            <a:chExt cx="12172950" cy="781050"/>
          </a:xfrm>
        </p:grpSpPr>
        <p:sp>
          <p:nvSpPr>
            <p:cNvPr id="47" name="object 47"/>
            <p:cNvSpPr/>
            <p:nvPr/>
          </p:nvSpPr>
          <p:spPr>
            <a:xfrm>
              <a:off x="0" y="3656545"/>
              <a:ext cx="12115800" cy="723900"/>
            </a:xfrm>
            <a:custGeom>
              <a:avLst/>
              <a:gdLst/>
              <a:ahLst/>
              <a:cxnLst/>
              <a:rect l="l" t="t" r="r" b="b"/>
              <a:pathLst>
                <a:path w="12115800" h="723900">
                  <a:moveTo>
                    <a:pt x="11753377" y="0"/>
                  </a:moveTo>
                  <a:lnTo>
                    <a:pt x="11753377" y="180934"/>
                  </a:lnTo>
                  <a:lnTo>
                    <a:pt x="0" y="180934"/>
                  </a:lnTo>
                  <a:lnTo>
                    <a:pt x="0" y="542789"/>
                  </a:lnTo>
                  <a:lnTo>
                    <a:pt x="11753377" y="542789"/>
                  </a:lnTo>
                  <a:lnTo>
                    <a:pt x="11753377" y="723709"/>
                  </a:lnTo>
                  <a:lnTo>
                    <a:pt x="12115231" y="361854"/>
                  </a:lnTo>
                  <a:lnTo>
                    <a:pt x="117533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0" y="3656545"/>
              <a:ext cx="12115800" cy="723900"/>
            </a:xfrm>
            <a:custGeom>
              <a:avLst/>
              <a:gdLst/>
              <a:ahLst/>
              <a:cxnLst/>
              <a:rect l="l" t="t" r="r" b="b"/>
              <a:pathLst>
                <a:path w="12115800" h="723900">
                  <a:moveTo>
                    <a:pt x="0" y="180934"/>
                  </a:moveTo>
                  <a:lnTo>
                    <a:pt x="11753378" y="180934"/>
                  </a:lnTo>
                  <a:lnTo>
                    <a:pt x="11753378" y="0"/>
                  </a:lnTo>
                  <a:lnTo>
                    <a:pt x="12115231" y="361855"/>
                  </a:lnTo>
                  <a:lnTo>
                    <a:pt x="11753378" y="723710"/>
                  </a:lnTo>
                  <a:lnTo>
                    <a:pt x="11753378" y="542789"/>
                  </a:lnTo>
                  <a:lnTo>
                    <a:pt x="0" y="542789"/>
                  </a:lnTo>
                  <a:lnTo>
                    <a:pt x="0" y="180934"/>
                  </a:lnTo>
                  <a:close/>
                </a:path>
              </a:pathLst>
            </a:custGeom>
            <a:ln w="571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580991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5" dirty="0"/>
              <a:t>References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16532"/>
            <a:ext cx="9540240" cy="141859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Calibri"/>
                <a:cs typeface="Calibri"/>
              </a:rPr>
              <a:t>The</a:t>
            </a:r>
            <a:r>
              <a:rPr sz="2800" spc="-65" dirty="0">
                <a:latin typeface="Calibri"/>
                <a:cs typeface="Calibri"/>
              </a:rPr>
              <a:t> </a:t>
            </a:r>
            <a:r>
              <a:rPr sz="2800" dirty="0">
                <a:latin typeface="Calibri"/>
                <a:cs typeface="Calibri"/>
              </a:rPr>
              <a:t>common</a:t>
            </a:r>
            <a:r>
              <a:rPr sz="2800" spc="-55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agricultural</a:t>
            </a:r>
            <a:r>
              <a:rPr sz="2800" spc="-60" dirty="0">
                <a:latin typeface="Calibri"/>
                <a:cs typeface="Calibri"/>
              </a:rPr>
              <a:t> </a:t>
            </a:r>
            <a:r>
              <a:rPr sz="2800" spc="-10" dirty="0">
                <a:latin typeface="Calibri"/>
                <a:cs typeface="Calibri"/>
              </a:rPr>
              <a:t>policy:2023-</a:t>
            </a:r>
            <a:r>
              <a:rPr sz="2800" spc="-20" dirty="0">
                <a:latin typeface="Calibri"/>
                <a:cs typeface="Calibri"/>
              </a:rPr>
              <a:t>2027</a:t>
            </a:r>
            <a:endParaRPr sz="2800">
              <a:latin typeface="Calibri"/>
              <a:cs typeface="Calibri"/>
            </a:endParaRPr>
          </a:p>
          <a:p>
            <a:pPr marL="12700" marR="5080">
              <a:lnSpc>
                <a:spcPts val="3000"/>
              </a:lnSpc>
              <a:spcBef>
                <a:spcPts val="1025"/>
              </a:spcBef>
            </a:pPr>
            <a:r>
              <a:rPr sz="2800" u="heavy" spc="-25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https://agriculture.ec.europa.eu/common-</a:t>
            </a:r>
            <a:r>
              <a:rPr sz="2800" u="heavy" spc="-2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agricultural-</a:t>
            </a:r>
            <a:r>
              <a:rPr sz="2800" u="heavy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policy/cap-</a:t>
            </a:r>
            <a:r>
              <a:rPr sz="2800" spc="-10" dirty="0">
                <a:solidFill>
                  <a:srgbClr val="0563C1"/>
                </a:solidFill>
                <a:latin typeface="Calibri"/>
                <a:cs typeface="Calibri"/>
              </a:rPr>
              <a:t> </a:t>
            </a:r>
            <a:r>
              <a:rPr sz="2800" u="heavy" spc="-2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overview/cap-</a:t>
            </a:r>
            <a:r>
              <a:rPr sz="2800" u="heavy" spc="-10" dirty="0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latin typeface="Calibri"/>
                <a:cs typeface="Calibri"/>
              </a:rPr>
              <a:t>2023-27_en#anewwayofworking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563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16</TotalTime>
  <Words>1563</Words>
  <Application>Microsoft Macintosh PowerPoint</Application>
  <PresentationFormat>Personalizado</PresentationFormat>
  <Paragraphs>167</Paragraphs>
  <Slides>27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28" baseType="lpstr">
      <vt:lpstr>Office Theme</vt:lpstr>
      <vt:lpstr>Presentación de PowerPoint</vt:lpstr>
      <vt:lpstr>The common agricultural policy: 2023-27</vt:lpstr>
      <vt:lpstr>Presentación de PowerPoint</vt:lpstr>
      <vt:lpstr>Presentación de PowerPoint</vt:lpstr>
      <vt:lpstr>A new way of working</vt:lpstr>
      <vt:lpstr>Ten specific objectives The policy focuses on ten specific objectives, linked to common EU goals for social, environmental, and economic sustainability in agriculture and rural areas.</vt:lpstr>
      <vt:lpstr>National strategic plans</vt:lpstr>
      <vt:lpstr>Focus on performance and results</vt:lpstr>
      <vt:lpstr>Key areas of reform</vt:lpstr>
      <vt:lpstr>A greener CAP</vt:lpstr>
      <vt:lpstr>Presentación de PowerPoint</vt:lpstr>
      <vt:lpstr>Presentación de PowerPoint</vt:lpstr>
      <vt:lpstr>Presentación de PowerPoint</vt:lpstr>
      <vt:lpstr>A fairer CAP</vt:lpstr>
      <vt:lpstr>Presentación de PowerPoint</vt:lpstr>
      <vt:lpstr>Presentación de PowerPoint</vt:lpstr>
      <vt:lpstr>Improving competitiveness</vt:lpstr>
      <vt:lpstr>A strong budget</vt:lpstr>
      <vt:lpstr>CAP in the EU budget</vt:lpstr>
      <vt:lpstr>Presentación de PowerPoint</vt:lpstr>
      <vt:lpstr>European agricultural guarantee fund</vt:lpstr>
      <vt:lpstr>Next Generation EU</vt:lpstr>
      <vt:lpstr>The largest stimulus package ever</vt:lpstr>
      <vt:lpstr>Transfers between allocations</vt:lpstr>
      <vt:lpstr>Knowledge, research and innovation</vt:lpstr>
      <vt:lpstr>CAP reform timeline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cp:lastModifiedBy>Edgar  Saucedo</cp:lastModifiedBy>
  <cp:revision>6</cp:revision>
  <dcterms:created xsi:type="dcterms:W3CDTF">2025-10-20T04:43:46Z</dcterms:created>
  <dcterms:modified xsi:type="dcterms:W3CDTF">2026-10-19T03:02:34Z</dcterms:modified>
</cp:coreProperties>
</file>