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71" r:id="rId5"/>
    <p:sldId id="272" r:id="rId6"/>
    <p:sldId id="273" r:id="rId7"/>
    <p:sldId id="27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31"/>
    <p:restoredTop sz="94630"/>
  </p:normalViewPr>
  <p:slideViewPr>
    <p:cSldViewPr snapToGrid="0" snapToObjects="1">
      <p:cViewPr varScale="1">
        <p:scale>
          <a:sx n="92" d="100"/>
          <a:sy n="92" d="100"/>
        </p:scale>
        <p:origin x="-112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50000">
              <a:srgbClr val="0070C0"/>
            </a:gs>
            <a:gs pos="100000">
              <a:srgbClr val="00B0F0"/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saucedo@uv.mx" TargetMode="Externa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saucedo@uv.m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D683D1-D56B-D94B-80AF-3E86CA793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12571"/>
            <a:ext cx="8964386" cy="1632858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Elaboration of Scientific Research Papers </a:t>
            </a:r>
            <a:endParaRPr 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9A54D8A-D6CD-4D42-BAF4-A4907AC69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284064" cy="1117687"/>
          </a:xfrm>
        </p:spPr>
        <p:txBody>
          <a:bodyPr/>
          <a:lstStyle/>
          <a:p>
            <a:r>
              <a:rPr lang="es-MX" b="1" dirty="0">
                <a:latin typeface="Century Gothic" panose="020B0502020202020204" pitchFamily="34" charset="0"/>
              </a:rPr>
              <a:t>Edgar J. Saucedo-Acosta</a:t>
            </a:r>
          </a:p>
          <a:p>
            <a:r>
              <a:rPr lang="es-MX" dirty="0">
                <a:latin typeface="Century Gothic" panose="020B0502020202020204" pitchFamily="34" charset="0"/>
                <a:hlinkClick r:id="rId2"/>
              </a:rPr>
              <a:t>esaucedo@uv.mx</a:t>
            </a:r>
            <a:r>
              <a:rPr lang="es-MX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8EE1C19-8C97-EB40-BC8F-FCF09CF50B69}"/>
              </a:ext>
            </a:extLst>
          </p:cNvPr>
          <p:cNvSpPr txBox="1"/>
          <p:nvPr/>
        </p:nvSpPr>
        <p:spPr>
          <a:xfrm>
            <a:off x="9095014" y="2612571"/>
            <a:ext cx="3096986" cy="369332"/>
          </a:xfrm>
          <a:prstGeom prst="rect">
            <a:avLst/>
          </a:prstGeom>
          <a:solidFill>
            <a:srgbClr val="FFC51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Century Gothic" panose="020B0502020202020204" pitchFamily="34" charset="0"/>
              </a:rPr>
              <a:t>September 2026</a:t>
            </a:r>
            <a:endParaRPr lang="es-MX" b="1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311"/>
            <a:ext cx="2007894" cy="262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1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911CD79D-9994-45C8-B122-1EC46D3603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/>
            <a:r>
              <a:rPr lang="es-MX" dirty="0"/>
              <a:t>Lecture 4: </a:t>
            </a:r>
            <a:r>
              <a:rPr lang="en-US" b="1" dirty="0"/>
              <a:t>Selecting a Journal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xmlns="" id="{A6232389-82CD-4A2E-86F9-1B6B55ACC8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Edgar J. Saucedo -Acosta</a:t>
            </a:r>
          </a:p>
          <a:p>
            <a:r>
              <a:rPr lang="es-MX" dirty="0">
                <a:hlinkClick r:id="rId2"/>
              </a:rPr>
              <a:t>esaucedo@uv.mx</a:t>
            </a:r>
            <a:endParaRPr lang="es-MX" dirty="0"/>
          </a:p>
          <a:p>
            <a:r>
              <a:rPr lang="es-MX" dirty="0"/>
              <a:t>Universidad Veracruzana</a:t>
            </a:r>
          </a:p>
        </p:txBody>
      </p:sp>
    </p:spTree>
    <p:extLst>
      <p:ext uri="{BB962C8B-B14F-4D97-AF65-F5344CB8AC3E}">
        <p14:creationId xmlns:p14="http://schemas.microsoft.com/office/powerpoint/2010/main" val="100014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The importance of picking the right journal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entury Gothic" panose="020B0502020202020204" pitchFamily="34" charset="0"/>
              </a:rPr>
              <a:t>Many journals need you more than you need them.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22,000 are active peer review academic journals.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Only 35% of journals receive more than 100 submissions a year and only 5% have rejection rates 90%.</a:t>
            </a:r>
          </a:p>
          <a:p>
            <a:r>
              <a:rPr lang="en-GB" sz="2800" dirty="0">
                <a:latin typeface="Century Gothic" panose="020B0502020202020204" pitchFamily="34" charset="0"/>
              </a:rPr>
              <a:t>The most important thing you can do to improve your chances of  publication… stating your argument early and clearly.</a:t>
            </a:r>
          </a:p>
          <a:p>
            <a:r>
              <a:rPr lang="en-GB" sz="2800" dirty="0">
                <a:latin typeface="Century Gothic" panose="020B0502020202020204" pitchFamily="34" charset="0"/>
              </a:rPr>
              <a:t>2</a:t>
            </a:r>
            <a:r>
              <a:rPr lang="en-GB" sz="2800" baseline="30000" dirty="0">
                <a:latin typeface="Century Gothic" panose="020B0502020202020204" pitchFamily="34" charset="0"/>
              </a:rPr>
              <a:t>nd</a:t>
            </a:r>
            <a:r>
              <a:rPr lang="en-GB" sz="2800" dirty="0">
                <a:latin typeface="Century Gothic" panose="020B0502020202020204" pitchFamily="34" charset="0"/>
              </a:rPr>
              <a:t>: picking the right journal.</a:t>
            </a:r>
          </a:p>
          <a:p>
            <a:r>
              <a:rPr lang="en-GB" sz="2800" dirty="0">
                <a:latin typeface="Century Gothic" panose="020B0502020202020204" pitchFamily="34" charset="0"/>
              </a:rPr>
              <a:t>Many professors don´t even write an article until they have decided to which journal they will send.</a:t>
            </a:r>
          </a:p>
        </p:txBody>
      </p:sp>
    </p:spTree>
    <p:extLst>
      <p:ext uri="{BB962C8B-B14F-4D97-AF65-F5344CB8AC3E}">
        <p14:creationId xmlns:p14="http://schemas.microsoft.com/office/powerpoint/2010/main" val="407668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The importance of picking the right journal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entury Gothic" panose="020B0502020202020204" pitchFamily="34" charset="0"/>
              </a:rPr>
              <a:t>…an article is rejected is that it did not meet that particular journal´s requirements.</a:t>
            </a:r>
          </a:p>
          <a:p>
            <a:r>
              <a:rPr lang="en-GB" sz="2800" dirty="0">
                <a:latin typeface="Century Gothic" panose="020B0502020202020204" pitchFamily="34" charset="0"/>
              </a:rPr>
              <a:t>Even well-written articles will go unpublished if: 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(1) submitted to journals that have recently published similar articles on the same topic;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(2) have large backlog of other articles; 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(3) or have a theoretical emphasis the article lacks.</a:t>
            </a:r>
          </a:p>
          <a:p>
            <a:r>
              <a:rPr lang="mr-IN" sz="2800" dirty="0">
                <a:latin typeface="Century Gothic" panose="020B0502020202020204" pitchFamily="34" charset="0"/>
              </a:rPr>
              <a:t>…</a:t>
            </a:r>
            <a:r>
              <a:rPr lang="en-GB" sz="2800" dirty="0">
                <a:latin typeface="Century Gothic" panose="020B0502020202020204" pitchFamily="34" charset="0"/>
              </a:rPr>
              <a:t>sending articles to the major journal in your discipline without researching your options is not good strategy</a:t>
            </a:r>
            <a:r>
              <a:rPr lang="es-ES_tradnl" sz="2800" dirty="0">
                <a:latin typeface="Century Gothic" panose="020B0502020202020204" pitchFamily="34" charset="0"/>
              </a:rPr>
              <a:t>.</a:t>
            </a:r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447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Types of academic journals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entury Gothic" panose="020B0502020202020204" pitchFamily="34" charset="0"/>
              </a:rPr>
              <a:t>Non-recommended Publishing Outlets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Newspapers and Magazines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News and information Journals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Conference proceedings?: if you receive observations, then you can send the paper to a journal.</a:t>
            </a:r>
          </a:p>
          <a:p>
            <a:r>
              <a:rPr lang="en-GB" sz="2800" dirty="0">
                <a:latin typeface="Century Gothic" panose="020B0502020202020204" pitchFamily="34" charset="0"/>
              </a:rPr>
              <a:t>Questionable Publishing Outlets 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Book´s Chapters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Non-per-reviewed academic journals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Local journals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New journals </a:t>
            </a:r>
          </a:p>
        </p:txBody>
      </p:sp>
    </p:spTree>
    <p:extLst>
      <p:ext uri="{BB962C8B-B14F-4D97-AF65-F5344CB8AC3E}">
        <p14:creationId xmlns:p14="http://schemas.microsoft.com/office/powerpoint/2010/main" val="221108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Types of academic journals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entury Gothic" panose="020B0502020202020204" pitchFamily="34" charset="0"/>
              </a:rPr>
              <a:t>Preferred Publishing Outlets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Regional Journals Scandinavian Political Studies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Newer journals (3 to 7 years old): 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Interdisciplinary journals: Human Rights Quarterly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Field journals: </a:t>
            </a:r>
            <a:r>
              <a:rPr lang="en-GB" dirty="0" err="1">
                <a:latin typeface="Century Gothic" panose="020B0502020202020204" pitchFamily="34" charset="0"/>
              </a:rPr>
              <a:t>Econometrica</a:t>
            </a:r>
            <a:endParaRPr lang="en-GB" dirty="0">
              <a:latin typeface="Century Gothic" panose="020B0502020202020204" pitchFamily="34" charset="0"/>
            </a:endParaRP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Disciplinary Journals:  American Economic Review,  Journal of Economic Perspectives</a:t>
            </a:r>
          </a:p>
          <a:p>
            <a:endParaRPr lang="en-GB" sz="2800" dirty="0">
              <a:latin typeface="Century Gothic" panose="020B0502020202020204" pitchFamily="34" charset="0"/>
            </a:endParaRPr>
          </a:p>
          <a:p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0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B57CD6E-C2FC-4C35-9E9E-A751342C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3747387-7143-4867-B5CF-3E42CC476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MX" sz="4200" dirty="0"/>
          </a:p>
          <a:p>
            <a:pPr marL="0" indent="0" algn="ctr">
              <a:buNone/>
            </a:pPr>
            <a:endParaRPr lang="es-MX" sz="4200" dirty="0"/>
          </a:p>
          <a:p>
            <a:pPr marL="0" indent="0" algn="ctr">
              <a:buNone/>
            </a:pPr>
            <a:r>
              <a:rPr lang="es-MX" sz="42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47279140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1917</TotalTime>
  <Words>319</Words>
  <Application>Microsoft Macintosh PowerPoint</Application>
  <PresentationFormat>Personalizado</PresentationFormat>
  <Paragraphs>42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Berlín</vt:lpstr>
      <vt:lpstr>Elaboration of Scientific Research Papers </vt:lpstr>
      <vt:lpstr>Lecture 4: Selecting a Journal</vt:lpstr>
      <vt:lpstr>The importance of picking the right journal</vt:lpstr>
      <vt:lpstr>The importance of picking the right journal</vt:lpstr>
      <vt:lpstr>Types of academic journals</vt:lpstr>
      <vt:lpstr>Types of academic journals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Curso/Taller Introducción a la Unión Europea</dc:title>
  <dc:creator>Rullan, Samantha</dc:creator>
  <cp:lastModifiedBy>Edgar  Saucedo</cp:lastModifiedBy>
  <cp:revision>53</cp:revision>
  <dcterms:created xsi:type="dcterms:W3CDTF">2018-04-10T20:50:04Z</dcterms:created>
  <dcterms:modified xsi:type="dcterms:W3CDTF">2026-09-25T17:26:59Z</dcterms:modified>
</cp:coreProperties>
</file>