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71" r:id="rId5"/>
    <p:sldId id="272" r:id="rId6"/>
    <p:sldId id="273" r:id="rId7"/>
    <p:sldId id="274" r:id="rId8"/>
    <p:sldId id="283" r:id="rId9"/>
    <p:sldId id="284" r:id="rId10"/>
    <p:sldId id="277" r:id="rId11"/>
    <p:sldId id="285" r:id="rId12"/>
    <p:sldId id="287" r:id="rId13"/>
    <p:sldId id="275" r:id="rId14"/>
    <p:sldId id="281" r:id="rId15"/>
    <p:sldId id="288" r:id="rId16"/>
    <p:sldId id="276" r:id="rId17"/>
    <p:sldId id="282" r:id="rId18"/>
    <p:sldId id="270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19"/>
    <p:restoredTop sz="94630"/>
  </p:normalViewPr>
  <p:slideViewPr>
    <p:cSldViewPr snapToGrid="0" snapToObjects="1">
      <p:cViewPr varScale="1">
        <p:scale>
          <a:sx n="102" d="100"/>
          <a:sy n="102" d="100"/>
        </p:scale>
        <p:origin x="-128" y="-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conteni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2060"/>
            </a:gs>
            <a:gs pos="50000">
              <a:srgbClr val="0070C0"/>
            </a:gs>
            <a:gs pos="100000">
              <a:srgbClr val="00B0F0"/>
            </a:gs>
          </a:gsLst>
          <a:lin ang="25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9/10/26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saucedo@uv.mx" TargetMode="External"/><Relationship Id="rId3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mailto:esaucedo@uv.mx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2D683D1-D56B-D94B-80AF-3E86CA7931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12571"/>
            <a:ext cx="8964386" cy="1632858"/>
          </a:xfrm>
          <a:solidFill>
            <a:schemeClr val="tx1"/>
          </a:solidFill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Elaboration of Scientific Research Papers </a:t>
            </a:r>
            <a:endParaRPr lang="en-US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9A54D8A-D6CD-4D42-BAF4-A4907AC695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284064" cy="1117687"/>
          </a:xfrm>
        </p:spPr>
        <p:txBody>
          <a:bodyPr/>
          <a:lstStyle/>
          <a:p>
            <a:r>
              <a:rPr lang="es-MX" b="1" dirty="0" smtClean="0">
                <a:latin typeface="Century Gothic" panose="020B0502020202020204" pitchFamily="34" charset="0"/>
              </a:rPr>
              <a:t>Edgar </a:t>
            </a:r>
            <a:r>
              <a:rPr lang="es-MX" b="1" dirty="0">
                <a:latin typeface="Century Gothic" panose="020B0502020202020204" pitchFamily="34" charset="0"/>
              </a:rPr>
              <a:t>J. </a:t>
            </a:r>
            <a:r>
              <a:rPr lang="es-MX" b="1" dirty="0" smtClean="0">
                <a:latin typeface="Century Gothic" panose="020B0502020202020204" pitchFamily="34" charset="0"/>
              </a:rPr>
              <a:t>Saucedo-Acosta</a:t>
            </a:r>
            <a:endParaRPr lang="es-MX" b="1" dirty="0">
              <a:latin typeface="Century Gothic" panose="020B0502020202020204" pitchFamily="34" charset="0"/>
            </a:endParaRPr>
          </a:p>
          <a:p>
            <a:r>
              <a:rPr lang="es-MX" dirty="0">
                <a:latin typeface="Century Gothic" panose="020B0502020202020204" pitchFamily="34" charset="0"/>
                <a:hlinkClick r:id="rId2"/>
              </a:rPr>
              <a:t>esaucedo@uv.mx</a:t>
            </a:r>
            <a:r>
              <a:rPr lang="es-MX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="" xmlns:a16="http://schemas.microsoft.com/office/drawing/2014/main" id="{78EE1C19-8C97-EB40-BC8F-FCF09CF50B69}"/>
              </a:ext>
            </a:extLst>
          </p:cNvPr>
          <p:cNvSpPr txBox="1"/>
          <p:nvPr/>
        </p:nvSpPr>
        <p:spPr>
          <a:xfrm>
            <a:off x="9095014" y="2612571"/>
            <a:ext cx="3096986" cy="369332"/>
          </a:xfrm>
          <a:prstGeom prst="rect">
            <a:avLst/>
          </a:prstGeom>
          <a:solidFill>
            <a:srgbClr val="FFC516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MX" b="1" dirty="0" smtClean="0">
                <a:latin typeface="Century Gothic" panose="020B0502020202020204" pitchFamily="34" charset="0"/>
              </a:rPr>
              <a:t>September </a:t>
            </a:r>
            <a:r>
              <a:rPr lang="es-MX" b="1" dirty="0" smtClean="0">
                <a:latin typeface="Century Gothic" panose="020B0502020202020204" pitchFamily="34" charset="0"/>
              </a:rPr>
              <a:t>2026</a:t>
            </a:r>
            <a:endParaRPr lang="es-MX" b="1" dirty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3311"/>
            <a:ext cx="2007894" cy="262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719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="" xmlns:a16="http://schemas.microsoft.com/office/drawing/2014/main" id="{911CD79D-9994-45C8-B122-1EC46D3603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0" indent="0"/>
            <a:r>
              <a:rPr lang="es-MX" dirty="0" smtClean="0"/>
              <a:t>Lecture 3: </a:t>
            </a:r>
            <a:r>
              <a:rPr lang="en-US" b="1" dirty="0" smtClean="0"/>
              <a:t>Argument</a:t>
            </a:r>
            <a:endParaRPr lang="en-US" b="1" dirty="0"/>
          </a:p>
        </p:txBody>
      </p:sp>
      <p:sp>
        <p:nvSpPr>
          <p:cNvPr id="5" name="Subtítulo 4">
            <a:extLst>
              <a:ext uri="{FF2B5EF4-FFF2-40B4-BE49-F238E27FC236}">
                <a16:creationId xmlns="" xmlns:a16="http://schemas.microsoft.com/office/drawing/2014/main" id="{A6232389-82CD-4A2E-86F9-1B6B55ACC86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s-MX" dirty="0"/>
              <a:t>Edgar J. Saucedo </a:t>
            </a:r>
            <a:r>
              <a:rPr lang="es-MX" dirty="0" smtClean="0"/>
              <a:t>-Acosta</a:t>
            </a:r>
            <a:endParaRPr lang="es-MX" dirty="0"/>
          </a:p>
          <a:p>
            <a:r>
              <a:rPr lang="es-MX" dirty="0">
                <a:hlinkClick r:id="rId2"/>
              </a:rPr>
              <a:t>esaucedo@uv.mx</a:t>
            </a:r>
            <a:endParaRPr lang="es-MX" dirty="0"/>
          </a:p>
          <a:p>
            <a:r>
              <a:rPr lang="es-MX" dirty="0"/>
              <a:t>Universidad Veracruzana</a:t>
            </a:r>
          </a:p>
        </p:txBody>
      </p:sp>
    </p:spTree>
    <p:extLst>
      <p:ext uri="{BB962C8B-B14F-4D97-AF65-F5344CB8AC3E}">
        <p14:creationId xmlns:p14="http://schemas.microsoft.com/office/powerpoint/2010/main" val="1000149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Common reasons why Journals reject articles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Too Narrow or Too Broad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A narrow…will not interest enough readers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A broad…will see unnecessary to readers</a:t>
            </a:r>
          </a:p>
          <a:p>
            <a:r>
              <a:rPr lang="en-GB" sz="2800" dirty="0" smtClean="0">
                <a:latin typeface="Century Gothic" panose="020B0502020202020204" pitchFamily="34" charset="0"/>
              </a:rPr>
              <a:t>Off Topic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Editor: “inappropriate subject matter”</a:t>
            </a:r>
          </a:p>
          <a:p>
            <a:r>
              <a:rPr lang="en-GB" sz="2800" dirty="0" smtClean="0">
                <a:latin typeface="Century Gothic" panose="020B0502020202020204" pitchFamily="34" charset="0"/>
              </a:rPr>
              <a:t>Not Scholarly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Absence of reference to literature in your field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Error in documentation: misspelled author name, unintentionally plagiarizing</a:t>
            </a:r>
          </a:p>
          <a:p>
            <a:r>
              <a:rPr lang="en-GB" sz="2800" dirty="0" smtClean="0">
                <a:latin typeface="Century Gothic" panose="020B0502020202020204" pitchFamily="34" charset="0"/>
              </a:rPr>
              <a:t>Too Defensive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Students</a:t>
            </a:r>
            <a:r>
              <a:rPr lang="mr-IN" dirty="0" smtClean="0">
                <a:latin typeface="Century Gothic" panose="020B0502020202020204" pitchFamily="34" charset="0"/>
              </a:rPr>
              <a:t>…</a:t>
            </a:r>
            <a:r>
              <a:rPr lang="en-GB" dirty="0" smtClean="0">
                <a:latin typeface="Century Gothic" panose="020B0502020202020204" pitchFamily="34" charset="0"/>
              </a:rPr>
              <a:t>tend to overemphasize apparatus and underemphasize their content.</a:t>
            </a:r>
          </a:p>
          <a:p>
            <a:endParaRPr lang="en-GB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689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entury Gothic" panose="020B0502020202020204" pitchFamily="34" charset="0"/>
              </a:rPr>
              <a:t>Common reasons why Journals reject articles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002455"/>
            <a:ext cx="10833182" cy="4855545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Not Sufficiently Original</a:t>
            </a:r>
          </a:p>
          <a:p>
            <a:pPr lvl="1"/>
            <a:r>
              <a:rPr lang="en-US" dirty="0" smtClean="0">
                <a:latin typeface="Century Gothic" panose="020B0502020202020204" pitchFamily="34" charset="0"/>
              </a:rPr>
              <a:t>Most common reason editors</a:t>
            </a:r>
            <a:r>
              <a:rPr lang="mr-IN" dirty="0" smtClean="0">
                <a:latin typeface="Century Gothic" panose="020B0502020202020204" pitchFamily="34" charset="0"/>
              </a:rPr>
              <a:t>…</a:t>
            </a:r>
            <a:r>
              <a:rPr lang="en-GB" dirty="0" smtClean="0">
                <a:latin typeface="Century Gothic" panose="020B0502020202020204" pitchFamily="34" charset="0"/>
              </a:rPr>
              <a:t>rejecting an article…is “ no new knowledge”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Tell the reader what is new about your evidence, methodology, analysis or theories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Poor Structure</a:t>
            </a:r>
          </a:p>
          <a:p>
            <a:pPr lvl="1"/>
            <a:r>
              <a:rPr lang="en-US" dirty="0" smtClean="0">
                <a:latin typeface="Century Gothic" panose="020B0502020202020204" pitchFamily="34" charset="0"/>
              </a:rPr>
              <a:t>Sign of poor structural faults are</a:t>
            </a:r>
            <a:r>
              <a:rPr lang="mr-IN" dirty="0" smtClean="0">
                <a:latin typeface="Century Gothic" panose="020B0502020202020204" pitchFamily="34" charset="0"/>
              </a:rPr>
              <a:t>…</a:t>
            </a:r>
            <a:r>
              <a:rPr lang="en-GB" dirty="0" smtClean="0">
                <a:latin typeface="Century Gothic" panose="020B0502020202020204" pitchFamily="34" charset="0"/>
              </a:rPr>
              <a:t>irrelevant or redundant sections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Not Significant</a:t>
            </a:r>
          </a:p>
          <a:p>
            <a:pPr lvl="1"/>
            <a:r>
              <a:rPr lang="en-US" dirty="0" smtClean="0">
                <a:latin typeface="Century Gothic" panose="020B0502020202020204" pitchFamily="34" charset="0"/>
              </a:rPr>
              <a:t>So what?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Theoretically or Methodology Flawed</a:t>
            </a:r>
          </a:p>
          <a:p>
            <a:pPr lvl="1"/>
            <a:r>
              <a:rPr lang="en-US" dirty="0" smtClean="0">
                <a:latin typeface="Century Gothic" panose="020B0502020202020204" pitchFamily="34" charset="0"/>
              </a:rPr>
              <a:t>Has a poor conceptual design, an argument not supported by the data</a:t>
            </a:r>
          </a:p>
          <a:p>
            <a:r>
              <a:rPr lang="en-US" sz="2800" dirty="0" smtClean="0">
                <a:latin typeface="Century Gothic" panose="020B0502020202020204" pitchFamily="34" charset="0"/>
              </a:rPr>
              <a:t>Too many Misspellings and Grammatical Errors</a:t>
            </a:r>
          </a:p>
          <a:p>
            <a:pPr lvl="1"/>
            <a:r>
              <a:rPr lang="en-US" dirty="0" smtClean="0">
                <a:latin typeface="Century Gothic" panose="020B0502020202020204" pitchFamily="34" charset="0"/>
              </a:rPr>
              <a:t>Coup de grace</a:t>
            </a:r>
          </a:p>
          <a:p>
            <a:endParaRPr lang="es-MX" sz="28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231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Main reason Journal articles are rejected: No Argument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is because authors do not have an argument or do not state it early and clearly.</a:t>
            </a:r>
          </a:p>
          <a:p>
            <a:r>
              <a:rPr lang="en-US" sz="2800" dirty="0">
                <a:latin typeface="Century Gothic" panose="020B0502020202020204" pitchFamily="34" charset="0"/>
              </a:rPr>
              <a:t>p</a:t>
            </a:r>
            <a:r>
              <a:rPr lang="en-US" sz="2800" dirty="0" smtClean="0">
                <a:latin typeface="Century Gothic" panose="020B0502020202020204" pitchFamily="34" charset="0"/>
              </a:rPr>
              <a:t>art of the reason that unclear arguments are so common in academia is because of the teach what argument is.</a:t>
            </a:r>
          </a:p>
        </p:txBody>
      </p:sp>
    </p:spTree>
    <p:extLst>
      <p:ext uri="{BB962C8B-B14F-4D97-AF65-F5344CB8AC3E}">
        <p14:creationId xmlns:p14="http://schemas.microsoft.com/office/powerpoint/2010/main" val="42767411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Making a good Argument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US" sz="3400" dirty="0" smtClean="0">
                <a:latin typeface="Century Gothic" panose="020B0502020202020204" pitchFamily="34" charset="0"/>
              </a:rPr>
              <a:t>What is an Argument?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entury Gothic" panose="020B0502020202020204" pitchFamily="34" charset="0"/>
              </a:rPr>
              <a:t>An argument is a discourse intended to persuade.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entury Gothic" panose="020B0502020202020204" pitchFamily="34" charset="0"/>
              </a:rPr>
              <a:t>Your paper persuade someone by </a:t>
            </a:r>
            <a:r>
              <a:rPr lang="en-US" sz="2800" u="sng" dirty="0" smtClean="0">
                <a:latin typeface="Century Gothic" panose="020B0502020202020204" pitchFamily="34" charset="0"/>
              </a:rPr>
              <a:t>attract their doubts </a:t>
            </a:r>
            <a:r>
              <a:rPr lang="en-US" sz="2800" dirty="0" smtClean="0">
                <a:latin typeface="Century Gothic" panose="020B0502020202020204" pitchFamily="34" charset="0"/>
              </a:rPr>
              <a:t>and providing evidence to </a:t>
            </a:r>
            <a:r>
              <a:rPr lang="en-US" sz="2800" u="sng" dirty="0" smtClean="0">
                <a:latin typeface="Century Gothic" panose="020B0502020202020204" pitchFamily="34" charset="0"/>
              </a:rPr>
              <a:t>overcome those doubts</a:t>
            </a:r>
            <a:r>
              <a:rPr lang="en-US" sz="2800" dirty="0" smtClean="0">
                <a:latin typeface="Century Gothic" panose="020B0502020202020204" pitchFamily="34" charset="0"/>
              </a:rPr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>
                <a:latin typeface="Century Gothic" panose="020B0502020202020204" pitchFamily="34" charset="0"/>
              </a:rPr>
              <a:t>A Social Science article sets out to persuade the reader that the hypothesis is true or false. In such articles, what  I am calling an argument is often described as the conclusion.</a:t>
            </a:r>
          </a:p>
          <a:p>
            <a:endParaRPr lang="en-US" sz="28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29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Making a good Argument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If the hypothesis is “does X affect y”</a:t>
            </a:r>
            <a:r>
              <a:rPr lang="mr-IN" sz="2800" dirty="0" smtClean="0">
                <a:latin typeface="Century Gothic" panose="020B0502020202020204" pitchFamily="34" charset="0"/>
              </a:rPr>
              <a:t>…</a:t>
            </a:r>
            <a:r>
              <a:rPr lang="en-GB" sz="2800" dirty="0" smtClean="0">
                <a:latin typeface="Century Gothic" panose="020B0502020202020204" pitchFamily="34" charset="0"/>
              </a:rPr>
              <a:t>and argument is “ x affects y when z is present”.</a:t>
            </a:r>
          </a:p>
          <a:p>
            <a:r>
              <a:rPr lang="en-GB" sz="2800" dirty="0" smtClean="0">
                <a:latin typeface="Century Gothic" panose="020B0502020202020204" pitchFamily="34" charset="0"/>
              </a:rPr>
              <a:t>Argument is a coherent series of statements in which the author leads the reader from certain premises to a particular conclusion.</a:t>
            </a:r>
          </a:p>
          <a:p>
            <a:r>
              <a:rPr lang="en-GB" sz="2800" dirty="0" smtClean="0">
                <a:latin typeface="Century Gothic" panose="020B0502020202020204" pitchFamily="34" charset="0"/>
              </a:rPr>
              <a:t>Easiest way to distinguish whether a statement is an argument is if it consists of statement to which you can coherently respond “I agree” or “I disagree”.</a:t>
            </a:r>
          </a:p>
          <a:p>
            <a:r>
              <a:rPr lang="en-GB" sz="2800" dirty="0" smtClean="0">
                <a:latin typeface="Century Gothic" panose="020B0502020202020204" pitchFamily="34" charset="0"/>
              </a:rPr>
              <a:t>Argument: an idea you must support with proofs to persuade the reader.</a:t>
            </a:r>
          </a:p>
        </p:txBody>
      </p:sp>
    </p:spTree>
    <p:extLst>
      <p:ext uri="{BB962C8B-B14F-4D97-AF65-F5344CB8AC3E}">
        <p14:creationId xmlns:p14="http://schemas.microsoft.com/office/powerpoint/2010/main" val="396070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Making a good Argument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To construct an…argument, build in a consideration of opposing voices.</a:t>
            </a:r>
          </a:p>
          <a:p>
            <a:r>
              <a:rPr lang="en-GB" sz="2800" dirty="0" smtClean="0">
                <a:latin typeface="Century Gothic" panose="020B0502020202020204" pitchFamily="34" charset="0"/>
              </a:rPr>
              <a:t>Why  I include arguments that weaken my own position?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>
                <a:latin typeface="Century Gothic" panose="020B0502020202020204" pitchFamily="34" charset="0"/>
              </a:rPr>
              <a:t>If you ignore research that conflicts with your claims, you assume that reader will not know that research</a:t>
            </a:r>
          </a:p>
          <a:p>
            <a:pPr marL="514350" indent="-514350">
              <a:buFont typeface="+mj-lt"/>
              <a:buAutoNum type="arabicPeriod"/>
            </a:pPr>
            <a:r>
              <a:rPr lang="en-GB" sz="2800" dirty="0" smtClean="0">
                <a:latin typeface="Century Gothic" panose="020B0502020202020204" pitchFamily="34" charset="0"/>
              </a:rPr>
              <a:t>Your argument is less persuasive if you don</a:t>
            </a:r>
            <a:r>
              <a:rPr lang="mr-IN" sz="2800" dirty="0" smtClean="0">
                <a:latin typeface="Century Gothic" panose="020B0502020202020204" pitchFamily="34" charset="0"/>
              </a:rPr>
              <a:t>’</a:t>
            </a:r>
            <a:r>
              <a:rPr lang="en-GB" sz="2800" dirty="0" smtClean="0">
                <a:latin typeface="Century Gothic" panose="020B0502020202020204" pitchFamily="34" charset="0"/>
              </a:rPr>
              <a:t>t address possible rebuttals.</a:t>
            </a:r>
          </a:p>
          <a:p>
            <a:r>
              <a:rPr lang="en-GB" sz="2800" dirty="0" smtClean="0">
                <a:latin typeface="Century Gothic" panose="020B0502020202020204" pitchFamily="34" charset="0"/>
              </a:rPr>
              <a:t>In SS</a:t>
            </a:r>
            <a:r>
              <a:rPr lang="mr-IN" sz="2800" dirty="0" smtClean="0">
                <a:latin typeface="Century Gothic" panose="020B0502020202020204" pitchFamily="34" charset="0"/>
              </a:rPr>
              <a:t>…</a:t>
            </a:r>
            <a:r>
              <a:rPr lang="en-GB" sz="2800" dirty="0" smtClean="0">
                <a:latin typeface="Century Gothic" panose="020B0502020202020204" pitchFamily="34" charset="0"/>
              </a:rPr>
              <a:t>often shows in the authors description of the limitations of the study.</a:t>
            </a:r>
          </a:p>
        </p:txBody>
      </p:sp>
    </p:spTree>
    <p:extLst>
      <p:ext uri="{BB962C8B-B14F-4D97-AF65-F5344CB8AC3E}">
        <p14:creationId xmlns:p14="http://schemas.microsoft.com/office/powerpoint/2010/main" val="3071548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Making a good Argument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067459"/>
            <a:ext cx="10833182" cy="4142981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entury Gothic" panose="020B0502020202020204" pitchFamily="34" charset="0"/>
              </a:rPr>
              <a:t>How to avoid making topics rather than arguments: </a:t>
            </a:r>
            <a:r>
              <a:rPr lang="en-US" dirty="0" smtClean="0">
                <a:latin typeface="Century Gothic" panose="020B0502020202020204" pitchFamily="34" charset="0"/>
              </a:rPr>
              <a:t>An argument is not a topic.</a:t>
            </a:r>
          </a:p>
          <a:p>
            <a:pPr lvl="1"/>
            <a:endParaRPr lang="en-US" dirty="0" smtClean="0">
              <a:latin typeface="Century Gothic" panose="020B0502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288" y="2942148"/>
            <a:ext cx="10275049" cy="383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550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Making a good Argument</a:t>
            </a:r>
            <a:endParaRPr lang="es-ES_tradnl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6" y="1680904"/>
            <a:ext cx="12192000" cy="517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091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entury Gothic" panose="020B0502020202020204" pitchFamily="34" charset="0"/>
              </a:rPr>
              <a:t>Making a good Argument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Is not an argument</a:t>
            </a:r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r>
              <a:rPr lang="en-US" b="1" dirty="0" smtClean="0"/>
              <a:t>Argument:</a:t>
            </a:r>
          </a:p>
          <a:p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32100"/>
            <a:ext cx="12192000" cy="118584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325" y="4648679"/>
            <a:ext cx="10130737" cy="2050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40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96491" y="538826"/>
            <a:ext cx="11410307" cy="664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Is not an argument: </a:t>
            </a:r>
            <a:r>
              <a:rPr lang="en-US" sz="2400" b="1" dirty="0" smtClean="0">
                <a:latin typeface="Century Gothic" panose="020B0502020202020204" pitchFamily="34" charset="0"/>
              </a:rPr>
              <a:t>“I agree” or “I disagree”?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r>
              <a:rPr lang="en-GB" sz="2400" b="1" dirty="0" smtClean="0">
                <a:latin typeface="Century Gothic" panose="020B0502020202020204" pitchFamily="34" charset="0"/>
              </a:rPr>
              <a:t>Argument:</a:t>
            </a: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n-GB" dirty="0">
              <a:latin typeface="Century Gothic" panose="020B0502020202020204" pitchFamily="34" charset="0"/>
            </a:endParaRPr>
          </a:p>
          <a:p>
            <a:endParaRPr lang="en-GB" dirty="0" smtClean="0">
              <a:latin typeface="Century Gothic" panose="020B0502020202020204" pitchFamily="34" charset="0"/>
            </a:endParaRPr>
          </a:p>
          <a:p>
            <a:endParaRPr lang="es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9" y="1013995"/>
            <a:ext cx="12192000" cy="253370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29" y="4360954"/>
            <a:ext cx="120269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957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Making a good Argument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r>
              <a:rPr lang="en-GB" sz="2800" dirty="0" smtClean="0">
                <a:latin typeface="Century Gothic" panose="020B0502020202020204" pitchFamily="34" charset="0"/>
              </a:rPr>
              <a:t>How to write an Argument-Driven Article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Don’t fall into the trap of letting your data organize your article rather than your argument.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Writing a journal article…they should not write like detective collecting data but like lawyer arguing a case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 smtClean="0">
                <a:latin typeface="Century Gothic" panose="020B0502020202020204" pitchFamily="34" charset="0"/>
              </a:rPr>
              <a:t>How to avoid a data-Driven Article</a:t>
            </a:r>
          </a:p>
          <a:p>
            <a:pPr lvl="1"/>
            <a:r>
              <a:rPr lang="en-US" dirty="0" smtClean="0">
                <a:latin typeface="Century Gothic" panose="020B0502020202020204" pitchFamily="34" charset="0"/>
              </a:rPr>
              <a:t>An article is for using data to make an argument. Data must be subordinated.</a:t>
            </a:r>
          </a:p>
          <a:p>
            <a:pPr lvl="1"/>
            <a:r>
              <a:rPr lang="en-US" dirty="0" smtClean="0">
                <a:latin typeface="Century Gothic" panose="020B0502020202020204" pitchFamily="34" charset="0"/>
              </a:rPr>
              <a:t>An article purpose is to argue not advise</a:t>
            </a:r>
          </a:p>
          <a:p>
            <a:pPr lvl="1"/>
            <a:r>
              <a:rPr lang="en-US" dirty="0" smtClean="0">
                <a:latin typeface="Century Gothic" panose="020B0502020202020204" pitchFamily="34" charset="0"/>
              </a:rPr>
              <a:t>You are no telling the reader what to do about the problem, you are telling the reader what to think about the problem.</a:t>
            </a:r>
          </a:p>
        </p:txBody>
      </p:sp>
    </p:spTree>
    <p:extLst>
      <p:ext uri="{BB962C8B-B14F-4D97-AF65-F5344CB8AC3E}">
        <p14:creationId xmlns:p14="http://schemas.microsoft.com/office/powerpoint/2010/main" val="33648822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0"/>
            <a:ext cx="767651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172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Argument</a:t>
            </a:r>
            <a:endParaRPr lang="en-U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 is stronger: </a:t>
            </a:r>
          </a:p>
          <a:p>
            <a:pPr lvl="1"/>
            <a:r>
              <a:rPr lang="en-US" dirty="0" smtClean="0"/>
              <a:t>well organized, announcing its topic and significance in the first sentence.</a:t>
            </a:r>
          </a:p>
          <a:p>
            <a:pPr lvl="1"/>
            <a:r>
              <a:rPr lang="en-US" dirty="0" smtClean="0"/>
              <a:t>Its method in the second sentence</a:t>
            </a:r>
          </a:p>
          <a:p>
            <a:pPr lvl="1"/>
            <a:r>
              <a:rPr lang="en-US" dirty="0" smtClean="0"/>
              <a:t>Its findings in the three following sentences</a:t>
            </a:r>
          </a:p>
          <a:p>
            <a:pPr lvl="1"/>
            <a:r>
              <a:rPr lang="en-US" dirty="0" smtClean="0"/>
              <a:t>And concludes with argument that sentence connectors likely do not have general rules.</a:t>
            </a:r>
          </a:p>
          <a:p>
            <a:r>
              <a:rPr lang="en-US" dirty="0" smtClean="0"/>
              <a:t>A is not well organized: providing no context, unexplained data, and unconnected argument. It is data-driven abstract.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471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018253D-7ED8-9042-89C8-AE9A682D1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Century Gothic" panose="020B0502020202020204" pitchFamily="34" charset="0"/>
              </a:rPr>
              <a:t>Making a good Argument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414C63C0-604A-FA4C-AB53-D716CC0D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881" y="2336872"/>
            <a:ext cx="10833182" cy="4142981"/>
          </a:xfrm>
        </p:spPr>
        <p:txBody>
          <a:bodyPr>
            <a:normAutofit/>
          </a:bodyPr>
          <a:lstStyle/>
          <a:p>
            <a:endParaRPr lang="en-US" sz="2800" dirty="0">
              <a:latin typeface="Century Gothic" panose="020B0502020202020204" pitchFamily="34" charset="0"/>
            </a:endParaRPr>
          </a:p>
          <a:p>
            <a:r>
              <a:rPr lang="en-US" sz="2800" dirty="0" smtClean="0">
                <a:latin typeface="Century Gothic" panose="020B0502020202020204" pitchFamily="34" charset="0"/>
              </a:rPr>
              <a:t>One Argument Formula: </a:t>
            </a:r>
          </a:p>
          <a:p>
            <a:pPr lvl="1"/>
            <a:r>
              <a:rPr lang="en-GB" dirty="0" smtClean="0">
                <a:latin typeface="Century Gothic" panose="020B0502020202020204" pitchFamily="34" charset="0"/>
              </a:rPr>
              <a:t>One tool </a:t>
            </a:r>
            <a:r>
              <a:rPr lang="en-GB" dirty="0" err="1" smtClean="0">
                <a:latin typeface="Century Gothic" panose="020B0502020202020204" pitchFamily="34" charset="0"/>
              </a:rPr>
              <a:t>Posusta</a:t>
            </a:r>
            <a:r>
              <a:rPr lang="en-GB" dirty="0" smtClean="0">
                <a:latin typeface="Century Gothic" panose="020B0502020202020204" pitchFamily="34" charset="0"/>
              </a:rPr>
              <a:t> provides </a:t>
            </a:r>
            <a:r>
              <a:rPr lang="en-GB" dirty="0" err="1" smtClean="0">
                <a:latin typeface="Century Gothic" panose="020B0502020202020204" pitchFamily="34" charset="0"/>
              </a:rPr>
              <a:t>i</a:t>
            </a:r>
            <a:r>
              <a:rPr lang="en-GB" dirty="0" smtClean="0">
                <a:latin typeface="Century Gothic" panose="020B0502020202020204" pitchFamily="34" charset="0"/>
              </a:rPr>
              <a:t> something…helpful in teaching students about argument.</a:t>
            </a:r>
          </a:p>
          <a:p>
            <a:endParaRPr lang="en-US" sz="2800" dirty="0">
              <a:latin typeface="Century Gothic" panose="020B0502020202020204" pitchFamily="34" charset="0"/>
            </a:endParaRPr>
          </a:p>
          <a:p>
            <a:endParaRPr lang="en-US" sz="28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52934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19" y="0"/>
            <a:ext cx="11353800" cy="39497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19" y="4098865"/>
            <a:ext cx="11870408" cy="252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804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B57CD6E-C2FC-4C35-9E9E-A751342C0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E3747387-7143-4867-B5CF-3E42CC4768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s-MX" sz="4200" dirty="0" smtClean="0"/>
          </a:p>
          <a:p>
            <a:pPr marL="0" indent="0" algn="ctr">
              <a:buNone/>
            </a:pPr>
            <a:endParaRPr lang="es-MX" sz="4200" dirty="0"/>
          </a:p>
          <a:p>
            <a:pPr marL="0" indent="0" algn="ctr">
              <a:buNone/>
            </a:pPr>
            <a:r>
              <a:rPr lang="es-MX" sz="4200" dirty="0" smtClean="0"/>
              <a:t>Thank you</a:t>
            </a:r>
            <a:endParaRPr lang="es-MX" sz="4200" dirty="0"/>
          </a:p>
        </p:txBody>
      </p:sp>
    </p:spTree>
    <p:extLst>
      <p:ext uri="{BB962C8B-B14F-4D97-AF65-F5344CB8AC3E}">
        <p14:creationId xmlns:p14="http://schemas.microsoft.com/office/powerpoint/2010/main" val="3493284308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906</TotalTime>
  <Words>719</Words>
  <Application>Microsoft Macintosh PowerPoint</Application>
  <PresentationFormat>Personalizado</PresentationFormat>
  <Paragraphs>104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Berlín</vt:lpstr>
      <vt:lpstr>Elaboration of Scientific Research Papers </vt:lpstr>
      <vt:lpstr>Lecture 3: Argument</vt:lpstr>
      <vt:lpstr>Common reasons why Journals reject articles</vt:lpstr>
      <vt:lpstr>Common reasons why Journals reject articles</vt:lpstr>
      <vt:lpstr>Main reason Journal articles are rejected: No Argument</vt:lpstr>
      <vt:lpstr>Making a good Argument</vt:lpstr>
      <vt:lpstr>Making a good Argument</vt:lpstr>
      <vt:lpstr>Making a good Argument</vt:lpstr>
      <vt:lpstr>Making a good Argument</vt:lpstr>
      <vt:lpstr>Making a good Argument</vt:lpstr>
      <vt:lpstr>Making a good Argument</vt:lpstr>
      <vt:lpstr>Presentación de PowerPoint</vt:lpstr>
      <vt:lpstr>Making a good Argument</vt:lpstr>
      <vt:lpstr>Presentación de PowerPoint</vt:lpstr>
      <vt:lpstr>Argument</vt:lpstr>
      <vt:lpstr>Making a good Argument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Curso/Taller Introducción a la Unión Europea</dc:title>
  <dc:creator>Rullan, Samantha</dc:creator>
  <cp:lastModifiedBy>Edgar  Saucedo</cp:lastModifiedBy>
  <cp:revision>56</cp:revision>
  <dcterms:created xsi:type="dcterms:W3CDTF">2018-04-10T20:50:04Z</dcterms:created>
  <dcterms:modified xsi:type="dcterms:W3CDTF">2026-09-11T03:01:45Z</dcterms:modified>
</cp:coreProperties>
</file>