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8/27/2017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onografias.com/trabajos11/memoram/memoram.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onografias.com/trabajos13/cinemat/cinemat2.shtml#TEORIC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onografias.com/trabajos16/memorias/memorias.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Tercera Generación de las Computadoras</a:t>
            </a:r>
            <a:endParaRPr lang="es-MX" dirty="0"/>
          </a:p>
        </p:txBody>
      </p:sp>
      <p:sp>
        <p:nvSpPr>
          <p:cNvPr id="3" name="Subtítulo 2"/>
          <p:cNvSpPr>
            <a:spLocks noGrp="1"/>
          </p:cNvSpPr>
          <p:nvPr>
            <p:ph type="subTitle" idx="1"/>
          </p:nvPr>
        </p:nvSpPr>
        <p:spPr/>
        <p:txBody>
          <a:bodyPr/>
          <a:lstStyle/>
          <a:p>
            <a:r>
              <a:rPr lang="es-MX" dirty="0" smtClean="0"/>
              <a:t>1964-1971</a:t>
            </a:r>
            <a:endParaRPr lang="es-MX" dirty="0"/>
          </a:p>
        </p:txBody>
      </p:sp>
    </p:spTree>
    <p:extLst>
      <p:ext uri="{BB962C8B-B14F-4D97-AF65-F5344CB8AC3E}">
        <p14:creationId xmlns:p14="http://schemas.microsoft.com/office/powerpoint/2010/main" val="10681889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marL="571500" indent="-571500">
              <a:buFont typeface="Arial" panose="020B0604020202020204" pitchFamily="34" charset="0"/>
              <a:buChar char="•"/>
            </a:pPr>
            <a:r>
              <a:rPr lang="es-MX" dirty="0" smtClean="0"/>
              <a:t>Inicios</a:t>
            </a:r>
            <a:endParaRPr lang="es-MX" dirty="0"/>
          </a:p>
        </p:txBody>
      </p:sp>
      <p:sp>
        <p:nvSpPr>
          <p:cNvPr id="3" name="Marcador de contenido 2"/>
          <p:cNvSpPr>
            <a:spLocks noGrp="1"/>
          </p:cNvSpPr>
          <p:nvPr>
            <p:ph idx="1"/>
          </p:nvPr>
        </p:nvSpPr>
        <p:spPr/>
        <p:txBody>
          <a:bodyPr/>
          <a:lstStyle/>
          <a:p>
            <a:pPr marL="0" indent="0">
              <a:buNone/>
            </a:pPr>
            <a:r>
              <a:rPr lang="es-MX" dirty="0">
                <a:solidFill>
                  <a:schemeClr val="tx2">
                    <a:lumMod val="75000"/>
                  </a:schemeClr>
                </a:solidFill>
              </a:rPr>
              <a:t>Las computadoras de la tercera generación emergieron con el desarrollo de los circuitos integrados (pastillas de silicio) en las cuales se colocan miles de componentes electrónicos, en una integración en miniatura. Las computadoras nuevamente se hicieron más pequeñas, más rápidas, desprendían menos calor y eran energéticamente más eficientes.</a:t>
            </a:r>
          </a:p>
          <a:p>
            <a:pPr marL="0" indent="0">
              <a:buNone/>
            </a:pPr>
            <a:r>
              <a:rPr lang="es-MX" dirty="0">
                <a:solidFill>
                  <a:schemeClr val="tx2">
                    <a:lumMod val="75000"/>
                  </a:schemeClr>
                </a:solidFill>
              </a:rPr>
              <a:t>Antes del advenimiento de los circuitos integrados, las computadoras estaban diseñadas para aplicaciones matemáticas o de negocios, pero no para las dos cosas. Los circuitos integrados permitieron a los fabricantes de computadoras incrementar la flexibilidad de los programas, y estandarizar sus modelos.</a:t>
            </a:r>
          </a:p>
          <a:p>
            <a:pPr marL="0" indent="0">
              <a:buNone/>
            </a:pPr>
            <a:endParaRPr lang="es-MX" dirty="0"/>
          </a:p>
        </p:txBody>
      </p:sp>
      <p:pic>
        <p:nvPicPr>
          <p:cNvPr id="4" name="Imagen 3" descr="Resultado de imagen para tercera generacion de computadoras"/>
          <p:cNvPicPr/>
          <p:nvPr/>
        </p:nvPicPr>
        <p:blipFill>
          <a:blip r:embed="rId2">
            <a:extLst>
              <a:ext uri="{28A0092B-C50C-407E-A947-70E740481C1C}">
                <a14:useLocalDpi xmlns:a14="http://schemas.microsoft.com/office/drawing/2010/main" val="0"/>
              </a:ext>
            </a:extLst>
          </a:blip>
          <a:srcRect/>
          <a:stretch>
            <a:fillRect/>
          </a:stretch>
        </p:blipFill>
        <p:spPr bwMode="auto">
          <a:xfrm>
            <a:off x="4476235" y="4842456"/>
            <a:ext cx="2632903" cy="2015544"/>
          </a:xfrm>
          <a:prstGeom prst="rect">
            <a:avLst/>
          </a:prstGeom>
          <a:noFill/>
          <a:ln>
            <a:noFill/>
          </a:ln>
        </p:spPr>
      </p:pic>
    </p:spTree>
    <p:extLst>
      <p:ext uri="{BB962C8B-B14F-4D97-AF65-F5344CB8AC3E}">
        <p14:creationId xmlns:p14="http://schemas.microsoft.com/office/powerpoint/2010/main" val="332001529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sp>
        <p:nvSpPr>
          <p:cNvPr id="3" name="Marcador de contenido 2"/>
          <p:cNvSpPr>
            <a:spLocks noGrp="1"/>
          </p:cNvSpPr>
          <p:nvPr>
            <p:ph idx="1"/>
          </p:nvPr>
        </p:nvSpPr>
        <p:spPr/>
        <p:txBody>
          <a:bodyPr/>
          <a:lstStyle/>
          <a:p>
            <a:pPr marL="0" indent="0">
              <a:buNone/>
            </a:pPr>
            <a:r>
              <a:rPr lang="es-MX" dirty="0">
                <a:solidFill>
                  <a:schemeClr val="tx2">
                    <a:lumMod val="75000"/>
                  </a:schemeClr>
                </a:solidFill>
              </a:rPr>
              <a:t>El descubrimiento en 1958 del primer Circuito Integrado (Chip) por el ingeniero Jack S. </a:t>
            </a:r>
            <a:r>
              <a:rPr lang="es-MX" dirty="0" err="1">
                <a:solidFill>
                  <a:schemeClr val="tx2">
                    <a:lumMod val="75000"/>
                  </a:schemeClr>
                </a:solidFill>
              </a:rPr>
              <a:t>Kilby</a:t>
            </a:r>
            <a:r>
              <a:rPr lang="es-MX" dirty="0">
                <a:solidFill>
                  <a:schemeClr val="tx2">
                    <a:lumMod val="75000"/>
                  </a:schemeClr>
                </a:solidFill>
              </a:rPr>
              <a:t> (nacido en 1928) de Texas Instruments, así como los trabajos que realizaba, por su parte, el Dr. Robert </a:t>
            </a:r>
            <a:r>
              <a:rPr lang="es-MX" dirty="0" err="1">
                <a:solidFill>
                  <a:schemeClr val="tx2">
                    <a:lumMod val="75000"/>
                  </a:schemeClr>
                </a:solidFill>
              </a:rPr>
              <a:t>Noyce</a:t>
            </a:r>
            <a:r>
              <a:rPr lang="es-MX" dirty="0">
                <a:solidFill>
                  <a:schemeClr val="tx2">
                    <a:lumMod val="75000"/>
                  </a:schemeClr>
                </a:solidFill>
              </a:rPr>
              <a:t> de Fairchild </a:t>
            </a:r>
            <a:r>
              <a:rPr lang="es-MX" dirty="0" err="1">
                <a:solidFill>
                  <a:schemeClr val="tx2">
                    <a:lumMod val="75000"/>
                  </a:schemeClr>
                </a:solidFill>
              </a:rPr>
              <a:t>Semicon</a:t>
            </a:r>
            <a:r>
              <a:rPr lang="es-MX" dirty="0">
                <a:solidFill>
                  <a:schemeClr val="tx2">
                    <a:lumMod val="75000"/>
                  </a:schemeClr>
                </a:solidFill>
              </a:rPr>
              <a:t> </a:t>
            </a:r>
            <a:r>
              <a:rPr lang="es-MX" dirty="0" err="1">
                <a:solidFill>
                  <a:schemeClr val="tx2">
                    <a:lumMod val="75000"/>
                  </a:schemeClr>
                </a:solidFill>
              </a:rPr>
              <a:t>ductors</a:t>
            </a:r>
            <a:r>
              <a:rPr lang="es-MX" dirty="0">
                <a:solidFill>
                  <a:schemeClr val="tx2">
                    <a:lumMod val="75000"/>
                  </a:schemeClr>
                </a:solidFill>
              </a:rPr>
              <a:t>, acerca de los circuitos integrados, dieron origen a la tercera generación de computadoras.</a:t>
            </a:r>
          </a:p>
          <a:p>
            <a:pPr marL="0" indent="0">
              <a:buNone/>
            </a:pPr>
            <a:r>
              <a:rPr lang="es-MX" dirty="0">
                <a:solidFill>
                  <a:schemeClr val="tx2">
                    <a:lumMod val="75000"/>
                  </a:schemeClr>
                </a:solidFill>
              </a:rPr>
              <a:t>La IBM 360 una de las primeras computadoras comerciales que usó circuitos integrados, podía realizar tanto análisis numéricos como administración </a:t>
            </a:r>
            <a:r>
              <a:rPr lang="es-MX" dirty="0" err="1">
                <a:solidFill>
                  <a:schemeClr val="tx2">
                    <a:lumMod val="75000"/>
                  </a:schemeClr>
                </a:solidFill>
              </a:rPr>
              <a:t>ó</a:t>
            </a:r>
            <a:r>
              <a:rPr lang="es-MX" dirty="0">
                <a:solidFill>
                  <a:schemeClr val="tx2">
                    <a:lumMod val="75000"/>
                  </a:schemeClr>
                </a:solidFill>
              </a:rPr>
              <a:t> procesamiento de archivos.</a:t>
            </a:r>
          </a:p>
          <a:p>
            <a:pPr marL="0" indent="0">
              <a:buNone/>
            </a:pPr>
            <a:r>
              <a:rPr lang="es-MX" dirty="0">
                <a:solidFill>
                  <a:schemeClr val="tx2">
                    <a:lumMod val="75000"/>
                  </a:schemeClr>
                </a:solidFill>
              </a:rPr>
              <a:t>IBM marca el inicio de esta generación, cuando el 7 de abril de 1964 presenta la impresionante IBM 360, con su tecnología SLT (Solid </a:t>
            </a:r>
            <a:r>
              <a:rPr lang="es-MX" dirty="0" err="1">
                <a:solidFill>
                  <a:schemeClr val="tx2">
                    <a:lumMod val="75000"/>
                  </a:schemeClr>
                </a:solidFill>
              </a:rPr>
              <a:t>Logic</a:t>
            </a:r>
            <a:r>
              <a:rPr lang="es-MX" dirty="0">
                <a:solidFill>
                  <a:schemeClr val="tx2">
                    <a:lumMod val="75000"/>
                  </a:schemeClr>
                </a:solidFill>
              </a:rPr>
              <a:t> </a:t>
            </a:r>
            <a:r>
              <a:rPr lang="es-MX" dirty="0" err="1">
                <a:solidFill>
                  <a:schemeClr val="tx2">
                    <a:lumMod val="75000"/>
                  </a:schemeClr>
                </a:solidFill>
              </a:rPr>
              <a:t>Technology</a:t>
            </a:r>
            <a:r>
              <a:rPr lang="es-MX" dirty="0">
                <a:solidFill>
                  <a:schemeClr val="tx2">
                    <a:lumMod val="75000"/>
                  </a:schemeClr>
                </a:solidFill>
              </a:rPr>
              <a:t>).</a:t>
            </a:r>
          </a:p>
          <a:p>
            <a:endParaRPr lang="es-MX" dirty="0"/>
          </a:p>
        </p:txBody>
      </p:sp>
    </p:spTree>
    <p:extLst>
      <p:ext uri="{BB962C8B-B14F-4D97-AF65-F5344CB8AC3E}">
        <p14:creationId xmlns:p14="http://schemas.microsoft.com/office/powerpoint/2010/main" val="18625079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lnSpcReduction="10000"/>
          </a:bodyPr>
          <a:lstStyle/>
          <a:p>
            <a:pPr marL="0" indent="0">
              <a:buNone/>
            </a:pPr>
            <a:r>
              <a:rPr lang="es-MX" dirty="0">
                <a:solidFill>
                  <a:schemeClr val="tx2">
                    <a:lumMod val="75000"/>
                  </a:schemeClr>
                </a:solidFill>
              </a:rPr>
              <a:t>También en ese año, Control Data </a:t>
            </a:r>
            <a:r>
              <a:rPr lang="es-MX" dirty="0" err="1">
                <a:solidFill>
                  <a:schemeClr val="tx2">
                    <a:lumMod val="75000"/>
                  </a:schemeClr>
                </a:solidFill>
              </a:rPr>
              <a:t>Corporation</a:t>
            </a:r>
            <a:r>
              <a:rPr lang="es-MX" dirty="0">
                <a:solidFill>
                  <a:schemeClr val="tx2">
                    <a:lumMod val="75000"/>
                  </a:schemeClr>
                </a:solidFill>
              </a:rPr>
              <a:t> presenta la supercomputadora CDC 6600, que se consideró como la más poderosa de las computadoras de la época, ya que tenía la capacidad de ejecutar unos 3 000 000 de instrucciones por segundo (</a:t>
            </a:r>
            <a:r>
              <a:rPr lang="es-MX" dirty="0" err="1">
                <a:solidFill>
                  <a:schemeClr val="tx2">
                    <a:lumMod val="75000"/>
                  </a:schemeClr>
                </a:solidFill>
              </a:rPr>
              <a:t>mips</a:t>
            </a:r>
            <a:r>
              <a:rPr lang="es-MX" dirty="0">
                <a:solidFill>
                  <a:schemeClr val="tx2">
                    <a:lumMod val="75000"/>
                  </a:schemeClr>
                </a:solidFill>
              </a:rPr>
              <a:t>). </a:t>
            </a:r>
            <a:endParaRPr lang="es-MX" dirty="0">
              <a:solidFill>
                <a:schemeClr val="tx2">
                  <a:lumMod val="75000"/>
                </a:schemeClr>
              </a:solidFill>
            </a:endParaRPr>
          </a:p>
          <a:p>
            <a:pPr marL="0" indent="0">
              <a:buNone/>
            </a:pPr>
            <a:r>
              <a:rPr lang="es-MX" dirty="0">
                <a:solidFill>
                  <a:schemeClr val="tx2">
                    <a:lumMod val="75000"/>
                  </a:schemeClr>
                </a:solidFill>
              </a:rPr>
              <a:t>El siguiente desarrollo mayor se da con </a:t>
            </a:r>
            <a:r>
              <a:rPr lang="es-MX" dirty="0" smtClean="0">
                <a:solidFill>
                  <a:schemeClr val="tx2">
                    <a:lumMod val="75000"/>
                  </a:schemeClr>
                </a:solidFill>
              </a:rPr>
              <a:t>la Integración a </a:t>
            </a:r>
            <a:r>
              <a:rPr lang="es-MX" dirty="0">
                <a:solidFill>
                  <a:schemeClr val="tx2">
                    <a:lumMod val="75000"/>
                  </a:schemeClr>
                </a:solidFill>
              </a:rPr>
              <a:t>gran </a:t>
            </a:r>
            <a:r>
              <a:rPr lang="es-MX" dirty="0" smtClean="0">
                <a:solidFill>
                  <a:schemeClr val="tx2">
                    <a:lumMod val="75000"/>
                  </a:schemeClr>
                </a:solidFill>
              </a:rPr>
              <a:t>escala</a:t>
            </a:r>
            <a:r>
              <a:rPr lang="es-MX" dirty="0">
                <a:solidFill>
                  <a:schemeClr val="tx2">
                    <a:lumMod val="75000"/>
                  </a:schemeClr>
                </a:solidFill>
              </a:rPr>
              <a:t> (LSI de </a:t>
            </a:r>
            <a:r>
              <a:rPr lang="es-MX" dirty="0" err="1">
                <a:solidFill>
                  <a:schemeClr val="tx2">
                    <a:lumMod val="75000"/>
                  </a:schemeClr>
                </a:solidFill>
              </a:rPr>
              <a:t>Large</a:t>
            </a:r>
            <a:r>
              <a:rPr lang="es-MX" dirty="0">
                <a:solidFill>
                  <a:schemeClr val="tx2">
                    <a:lumMod val="75000"/>
                  </a:schemeClr>
                </a:solidFill>
              </a:rPr>
              <a:t> </a:t>
            </a:r>
            <a:r>
              <a:rPr lang="es-MX" dirty="0" err="1">
                <a:solidFill>
                  <a:schemeClr val="tx2">
                    <a:lumMod val="75000"/>
                  </a:schemeClr>
                </a:solidFill>
              </a:rPr>
              <a:t>Scale</a:t>
            </a:r>
            <a:r>
              <a:rPr lang="es-MX" dirty="0">
                <a:solidFill>
                  <a:schemeClr val="tx2">
                    <a:lumMod val="75000"/>
                  </a:schemeClr>
                </a:solidFill>
              </a:rPr>
              <a:t> </a:t>
            </a:r>
            <a:r>
              <a:rPr lang="es-MX" dirty="0" err="1">
                <a:solidFill>
                  <a:schemeClr val="tx2">
                    <a:lumMod val="75000"/>
                  </a:schemeClr>
                </a:solidFill>
              </a:rPr>
              <a:t>Integration</a:t>
            </a:r>
            <a:r>
              <a:rPr lang="es-MX" dirty="0">
                <a:solidFill>
                  <a:schemeClr val="tx2">
                    <a:lumMod val="75000"/>
                  </a:schemeClr>
                </a:solidFill>
              </a:rPr>
              <a:t>), que hizo posible aglutinar miles de transistores y dispositivos relacionados en un solo circuito integrado. </a:t>
            </a:r>
            <a:r>
              <a:rPr lang="es-MX" dirty="0">
                <a:solidFill>
                  <a:schemeClr val="tx2">
                    <a:lumMod val="75000"/>
                  </a:schemeClr>
                </a:solidFill>
              </a:rPr>
              <a:t>Se producen dos dispositivos que revolucionan la tecnología computacional: el primero el </a:t>
            </a:r>
            <a:r>
              <a:rPr lang="es-MX" dirty="0" smtClean="0">
                <a:solidFill>
                  <a:schemeClr val="tx2">
                    <a:lumMod val="75000"/>
                  </a:schemeClr>
                </a:solidFill>
              </a:rPr>
              <a:t>microprocesador, </a:t>
            </a:r>
            <a:r>
              <a:rPr lang="es-MX" dirty="0">
                <a:solidFill>
                  <a:schemeClr val="tx2">
                    <a:lumMod val="75000"/>
                  </a:schemeClr>
                </a:solidFill>
              </a:rPr>
              <a:t>un circuito integrado que incluye todas las unidades necesarias para funcionar como Unidad de Procesamiento Central y que conllevan la aparición de las microcomputadoras o computadoras personales, en 1968, y a la producción de terminales remotas "inteligentes". El otro dispositivo es la memoria de acceso aleatorio (</a:t>
            </a:r>
            <a:r>
              <a:rPr lang="es-MX" dirty="0">
                <a:solidFill>
                  <a:schemeClr val="tx2">
                    <a:lumMod val="75000"/>
                  </a:schemeClr>
                </a:solidFill>
                <a:hlinkClick r:id="rId2"/>
              </a:rPr>
              <a:t>RAM</a:t>
            </a:r>
            <a:r>
              <a:rPr lang="es-MX" dirty="0">
                <a:solidFill>
                  <a:schemeClr val="tx2">
                    <a:lumMod val="75000"/>
                  </a:schemeClr>
                </a:solidFill>
              </a:rPr>
              <a:t>) por sus siglas en </a:t>
            </a:r>
            <a:r>
              <a:rPr lang="es-MX" dirty="0" smtClean="0">
                <a:solidFill>
                  <a:schemeClr val="tx2">
                    <a:lumMod val="75000"/>
                  </a:schemeClr>
                </a:solidFill>
              </a:rPr>
              <a:t>.</a:t>
            </a:r>
            <a:endParaRPr lang="es-MX" dirty="0">
              <a:solidFill>
                <a:schemeClr val="tx2">
                  <a:lumMod val="75000"/>
                </a:schemeClr>
              </a:solidFill>
            </a:endParaRPr>
          </a:p>
          <a:p>
            <a:pPr marL="0" indent="0">
              <a:buNone/>
            </a:pPr>
            <a:endParaRPr lang="es-MX" dirty="0"/>
          </a:p>
        </p:txBody>
      </p:sp>
    </p:spTree>
    <p:extLst>
      <p:ext uri="{BB962C8B-B14F-4D97-AF65-F5344CB8AC3E}">
        <p14:creationId xmlns:p14="http://schemas.microsoft.com/office/powerpoint/2010/main" val="423118199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a:bodyPr>
          <a:lstStyle/>
          <a:p>
            <a:pPr marL="0" indent="0">
              <a:buNone/>
            </a:pPr>
            <a:r>
              <a:rPr lang="es-MX" dirty="0">
                <a:solidFill>
                  <a:schemeClr val="tx2">
                    <a:lumMod val="75000"/>
                  </a:schemeClr>
                </a:solidFill>
              </a:rPr>
              <a:t>Hasta </a:t>
            </a:r>
            <a:r>
              <a:rPr lang="es-MX" dirty="0">
                <a:solidFill>
                  <a:schemeClr val="tx2">
                    <a:lumMod val="75000"/>
                  </a:schemeClr>
                </a:solidFill>
              </a:rPr>
              <a:t>1970 las computadoras mejoraron dramáticamente en </a:t>
            </a:r>
            <a:r>
              <a:rPr lang="es-MX" dirty="0">
                <a:solidFill>
                  <a:schemeClr val="tx2">
                    <a:lumMod val="75000"/>
                  </a:schemeClr>
                </a:solidFill>
                <a:hlinkClick r:id="rId2"/>
              </a:rPr>
              <a:t>velocidad</a:t>
            </a:r>
            <a:r>
              <a:rPr lang="es-MX" dirty="0">
                <a:solidFill>
                  <a:schemeClr val="tx2">
                    <a:lumMod val="75000"/>
                  </a:schemeClr>
                </a:solidFill>
              </a:rPr>
              <a:t>, confiabilidad y capacidad de almacenamiento. </a:t>
            </a:r>
          </a:p>
        </p:txBody>
      </p:sp>
    </p:spTree>
    <p:extLst>
      <p:ext uri="{BB962C8B-B14F-4D97-AF65-F5344CB8AC3E}">
        <p14:creationId xmlns:p14="http://schemas.microsoft.com/office/powerpoint/2010/main" val="158426197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Caracteristicas</a:t>
            </a:r>
            <a:endParaRPr lang="es-MX" dirty="0"/>
          </a:p>
        </p:txBody>
      </p:sp>
      <p:sp>
        <p:nvSpPr>
          <p:cNvPr id="3" name="Marcador de contenido 2"/>
          <p:cNvSpPr>
            <a:spLocks noGrp="1"/>
          </p:cNvSpPr>
          <p:nvPr>
            <p:ph idx="1"/>
          </p:nvPr>
        </p:nvSpPr>
        <p:spPr/>
        <p:txBody>
          <a:bodyPr>
            <a:normAutofit/>
          </a:bodyPr>
          <a:lstStyle/>
          <a:p>
            <a:r>
              <a:rPr lang="es-MX" dirty="0">
                <a:solidFill>
                  <a:schemeClr val="tx2">
                    <a:lumMod val="75000"/>
                  </a:schemeClr>
                </a:solidFill>
              </a:rPr>
              <a:t>Se desarrollaron circuitos integrados para procesar información.</a:t>
            </a:r>
          </a:p>
          <a:p>
            <a:r>
              <a:rPr lang="es-MX" dirty="0">
                <a:solidFill>
                  <a:schemeClr val="tx2">
                    <a:lumMod val="75000"/>
                  </a:schemeClr>
                </a:solidFill>
              </a:rPr>
              <a:t>Se desarrollaron los "chips" para almacenar y procesar la información. Un "chip" es una pieza de silicio que contiene los componentes electrónicos en miniatura llamados semiconductores.</a:t>
            </a:r>
          </a:p>
          <a:p>
            <a:r>
              <a:rPr lang="es-MX" dirty="0">
                <a:solidFill>
                  <a:schemeClr val="tx2">
                    <a:lumMod val="75000"/>
                  </a:schemeClr>
                </a:solidFill>
              </a:rPr>
              <a:t>Los circuitos integrados recuerdan los datos, ya que almacenan la información como cargas eléctricas.</a:t>
            </a:r>
          </a:p>
          <a:p>
            <a:r>
              <a:rPr lang="es-MX" dirty="0">
                <a:solidFill>
                  <a:schemeClr val="tx2">
                    <a:lumMod val="75000"/>
                  </a:schemeClr>
                </a:solidFill>
              </a:rPr>
              <a:t>Surge la multiprogramación.</a:t>
            </a:r>
          </a:p>
          <a:p>
            <a:r>
              <a:rPr lang="es-MX" dirty="0">
                <a:solidFill>
                  <a:schemeClr val="tx2">
                    <a:lumMod val="75000"/>
                  </a:schemeClr>
                </a:solidFill>
              </a:rPr>
              <a:t>Las computadoras pueden llevar a cabo ambas tareas de procesamiento o análisis matemáticos.</a:t>
            </a:r>
          </a:p>
          <a:p>
            <a:r>
              <a:rPr lang="es-MX" dirty="0">
                <a:solidFill>
                  <a:schemeClr val="tx2">
                    <a:lumMod val="75000"/>
                  </a:schemeClr>
                </a:solidFill>
              </a:rPr>
              <a:t>Emerge la industria del "software</a:t>
            </a:r>
            <a:r>
              <a:rPr lang="es-MX" dirty="0">
                <a:solidFill>
                  <a:schemeClr val="tx2">
                    <a:lumMod val="75000"/>
                  </a:schemeClr>
                </a:solidFill>
              </a:rPr>
              <a:t>".</a:t>
            </a:r>
            <a:endParaRPr lang="es-MX" dirty="0">
              <a:solidFill>
                <a:schemeClr val="tx2">
                  <a:lumMod val="75000"/>
                </a:schemeClr>
              </a:solidFill>
            </a:endParaRPr>
          </a:p>
        </p:txBody>
      </p:sp>
    </p:spTree>
    <p:extLst>
      <p:ext uri="{BB962C8B-B14F-4D97-AF65-F5344CB8AC3E}">
        <p14:creationId xmlns:p14="http://schemas.microsoft.com/office/powerpoint/2010/main" val="177830468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a:bodyPr>
          <a:lstStyle/>
          <a:p>
            <a:r>
              <a:rPr lang="es-MX" dirty="0">
                <a:solidFill>
                  <a:schemeClr val="tx2">
                    <a:lumMod val="75000"/>
                  </a:schemeClr>
                </a:solidFill>
              </a:rPr>
              <a:t>Se desarrollan las minicomputadoras IBM 360 y DEC PDP-1.</a:t>
            </a:r>
          </a:p>
          <a:p>
            <a:r>
              <a:rPr lang="es-MX" dirty="0">
                <a:solidFill>
                  <a:schemeClr val="tx2">
                    <a:lumMod val="75000"/>
                  </a:schemeClr>
                </a:solidFill>
              </a:rPr>
              <a:t>Otra vez las computadoras se tornan más pequeñas, más ligeras y más eficientes.</a:t>
            </a:r>
          </a:p>
          <a:p>
            <a:r>
              <a:rPr lang="es-MX" dirty="0">
                <a:solidFill>
                  <a:schemeClr val="tx2">
                    <a:lumMod val="75000"/>
                  </a:schemeClr>
                </a:solidFill>
              </a:rPr>
              <a:t>Consumían menos electricidad, por lo tanto, generaban menos calor. Las características principales de estas computadoras son: </a:t>
            </a:r>
          </a:p>
          <a:p>
            <a:r>
              <a:rPr lang="es-MX" dirty="0">
                <a:solidFill>
                  <a:schemeClr val="tx2">
                    <a:lumMod val="75000"/>
                  </a:schemeClr>
                </a:solidFill>
              </a:rPr>
              <a:t>-Se sigue utilizando </a:t>
            </a:r>
            <a:r>
              <a:rPr lang="es-MX" dirty="0">
                <a:solidFill>
                  <a:schemeClr val="tx2">
                    <a:lumMod val="75000"/>
                  </a:schemeClr>
                </a:solidFill>
                <a:hlinkClick r:id="rId2"/>
              </a:rPr>
              <a:t>la memoria</a:t>
            </a:r>
            <a:r>
              <a:rPr lang="es-MX" dirty="0">
                <a:solidFill>
                  <a:schemeClr val="tx2">
                    <a:lumMod val="75000"/>
                  </a:schemeClr>
                </a:solidFill>
              </a:rPr>
              <a:t> de núcleos magnéticos.</a:t>
            </a:r>
          </a:p>
          <a:p>
            <a:r>
              <a:rPr lang="es-MX" dirty="0">
                <a:solidFill>
                  <a:schemeClr val="tx2">
                    <a:lumMod val="75000"/>
                  </a:schemeClr>
                </a:solidFill>
              </a:rPr>
              <a:t>-Los tiempos de operación son del orden de nanosegundos (una mil millonésima parte de segundo)</a:t>
            </a:r>
          </a:p>
          <a:p>
            <a:r>
              <a:rPr lang="es-MX" dirty="0">
                <a:solidFill>
                  <a:schemeClr val="tx2">
                    <a:lumMod val="75000"/>
                  </a:schemeClr>
                </a:solidFill>
              </a:rPr>
              <a:t>-Aparece el disco magnético como medio de almacenamiento.</a:t>
            </a:r>
          </a:p>
          <a:p>
            <a:r>
              <a:rPr lang="es-MX" dirty="0">
                <a:solidFill>
                  <a:schemeClr val="tx2">
                    <a:lumMod val="75000"/>
                  </a:schemeClr>
                </a:solidFill>
              </a:rPr>
              <a:t>-Compatibilidad de información entre diferentes tipos de computadoras</a:t>
            </a:r>
            <a:r>
              <a:rPr lang="es-MX" dirty="0">
                <a:solidFill>
                  <a:schemeClr val="tx2">
                    <a:lumMod val="75000"/>
                  </a:schemeClr>
                </a:solidFill>
              </a:rPr>
              <a:t>.</a:t>
            </a:r>
            <a:endParaRPr lang="es-MX" dirty="0">
              <a:solidFill>
                <a:schemeClr val="tx2">
                  <a:lumMod val="75000"/>
                </a:schemeClr>
              </a:solidFill>
            </a:endParaRPr>
          </a:p>
        </p:txBody>
      </p:sp>
    </p:spTree>
    <p:extLst>
      <p:ext uri="{BB962C8B-B14F-4D97-AF65-F5344CB8AC3E}">
        <p14:creationId xmlns:p14="http://schemas.microsoft.com/office/powerpoint/2010/main" val="170804306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62</TotalTime>
  <Words>419</Words>
  <Application>Microsoft Office PowerPoint</Application>
  <PresentationFormat>Panorámica</PresentationFormat>
  <Paragraphs>25</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Century Gothic</vt:lpstr>
      <vt:lpstr>Wingdings 3</vt:lpstr>
      <vt:lpstr>Espiral</vt:lpstr>
      <vt:lpstr>Tercera Generación de las Computadoras</vt:lpstr>
      <vt:lpstr>Inicios</vt:lpstr>
      <vt:lpstr>Presentación de PowerPoint</vt:lpstr>
      <vt:lpstr>Presentación de PowerPoint</vt:lpstr>
      <vt:lpstr>Presentación de PowerPoint</vt:lpstr>
      <vt:lpstr>Caracteristicas</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Tercera Generación de las Computadoras</dc:title>
  <dc:creator>luis uriel contreras</dc:creator>
  <cp:lastModifiedBy>luis uriel contreras</cp:lastModifiedBy>
  <cp:revision>8</cp:revision>
  <dcterms:created xsi:type="dcterms:W3CDTF">2017-08-24T18:03:05Z</dcterms:created>
  <dcterms:modified xsi:type="dcterms:W3CDTF">2017-08-27T21:35:44Z</dcterms:modified>
</cp:coreProperties>
</file>