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67"/>
  </p:notesMasterIdLst>
  <p:sldIdLst>
    <p:sldId id="293" r:id="rId2"/>
    <p:sldId id="316" r:id="rId3"/>
    <p:sldId id="295" r:id="rId4"/>
    <p:sldId id="296" r:id="rId5"/>
    <p:sldId id="297" r:id="rId6"/>
    <p:sldId id="317" r:id="rId7"/>
    <p:sldId id="258" r:id="rId8"/>
    <p:sldId id="259" r:id="rId9"/>
    <p:sldId id="260" r:id="rId10"/>
    <p:sldId id="261" r:id="rId11"/>
    <p:sldId id="262" r:id="rId12"/>
    <p:sldId id="298" r:id="rId13"/>
    <p:sldId id="263" r:id="rId14"/>
    <p:sldId id="318" r:id="rId15"/>
    <p:sldId id="264" r:id="rId16"/>
    <p:sldId id="265" r:id="rId17"/>
    <p:sldId id="319" r:id="rId18"/>
    <p:sldId id="266" r:id="rId19"/>
    <p:sldId id="299" r:id="rId20"/>
    <p:sldId id="320" r:id="rId21"/>
    <p:sldId id="268" r:id="rId22"/>
    <p:sldId id="269" r:id="rId23"/>
    <p:sldId id="270" r:id="rId24"/>
    <p:sldId id="301" r:id="rId25"/>
    <p:sldId id="272" r:id="rId26"/>
    <p:sldId id="311" r:id="rId27"/>
    <p:sldId id="321" r:id="rId28"/>
    <p:sldId id="273" r:id="rId29"/>
    <p:sldId id="327" r:id="rId30"/>
    <p:sldId id="274" r:id="rId31"/>
    <p:sldId id="275" r:id="rId32"/>
    <p:sldId id="277" r:id="rId33"/>
    <p:sldId id="278" r:id="rId34"/>
    <p:sldId id="279" r:id="rId35"/>
    <p:sldId id="322" r:id="rId36"/>
    <p:sldId id="323" r:id="rId37"/>
    <p:sldId id="324" r:id="rId38"/>
    <p:sldId id="280" r:id="rId39"/>
    <p:sldId id="302" r:id="rId40"/>
    <p:sldId id="303" r:id="rId41"/>
    <p:sldId id="284" r:id="rId42"/>
    <p:sldId id="325" r:id="rId43"/>
    <p:sldId id="291" r:id="rId44"/>
    <p:sldId id="305" r:id="rId45"/>
    <p:sldId id="306" r:id="rId46"/>
    <p:sldId id="328" r:id="rId47"/>
    <p:sldId id="308" r:id="rId48"/>
    <p:sldId id="309" r:id="rId49"/>
    <p:sldId id="326" r:id="rId50"/>
    <p:sldId id="310" r:id="rId51"/>
    <p:sldId id="312" r:id="rId52"/>
    <p:sldId id="307" r:id="rId53"/>
    <p:sldId id="329" r:id="rId54"/>
    <p:sldId id="330" r:id="rId55"/>
    <p:sldId id="331" r:id="rId56"/>
    <p:sldId id="332" r:id="rId57"/>
    <p:sldId id="313" r:id="rId58"/>
    <p:sldId id="333" r:id="rId59"/>
    <p:sldId id="314" r:id="rId60"/>
    <p:sldId id="334" r:id="rId61"/>
    <p:sldId id="335" r:id="rId62"/>
    <p:sldId id="336" r:id="rId63"/>
    <p:sldId id="337" r:id="rId64"/>
    <p:sldId id="338" r:id="rId65"/>
    <p:sldId id="294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CA8"/>
    <a:srgbClr val="53518B"/>
    <a:srgbClr val="FA6E6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1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1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12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3A0A03-C933-4683-B93B-2FA1DD0E0C57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48003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532243-3233-40FC-B567-82BC38479C94}" type="slidenum">
              <a:rPr lang="en-US" altLang="es-MX" sz="1200"/>
              <a:pPr eaLnBrk="1" hangingPunct="1"/>
              <a:t>1</a:t>
            </a:fld>
            <a:endParaRPr lang="en-US" altLang="es-MX" sz="1200"/>
          </a:p>
        </p:txBody>
      </p:sp>
      <p:sp>
        <p:nvSpPr>
          <p:cNvPr id="7065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34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37DC66-AD49-49B4-B26B-0CFFD6C213FC}" type="slidenum">
              <a:rPr lang="en-US" altLang="es-MX" sz="1200"/>
              <a:pPr eaLnBrk="1" hangingPunct="1"/>
              <a:t>10</a:t>
            </a:fld>
            <a:endParaRPr lang="en-US" altLang="es-MX" sz="1200"/>
          </a:p>
        </p:txBody>
      </p:sp>
      <p:sp>
        <p:nvSpPr>
          <p:cNvPr id="7987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12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FFA270-4EC5-44D9-9EE0-3595211E40D8}" type="slidenum">
              <a:rPr lang="en-US" altLang="es-MX" sz="1200"/>
              <a:pPr eaLnBrk="1" hangingPunct="1"/>
              <a:t>11</a:t>
            </a:fld>
            <a:endParaRPr lang="en-US" altLang="es-MX" sz="1200"/>
          </a:p>
        </p:txBody>
      </p:sp>
      <p:sp>
        <p:nvSpPr>
          <p:cNvPr id="8089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34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6882F2-1941-49C3-A787-16109A0C40D3}" type="slidenum">
              <a:rPr lang="en-US" altLang="es-MX" sz="1200"/>
              <a:pPr eaLnBrk="1" hangingPunct="1"/>
              <a:t>12</a:t>
            </a:fld>
            <a:endParaRPr lang="en-US" altLang="es-MX" sz="1200"/>
          </a:p>
        </p:txBody>
      </p:sp>
      <p:sp>
        <p:nvSpPr>
          <p:cNvPr id="8192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52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0FAEE-DE80-4210-8549-4838A8DF1EB5}" type="slidenum">
              <a:rPr lang="en-US" altLang="es-MX" sz="1200"/>
              <a:pPr eaLnBrk="1" hangingPunct="1"/>
              <a:t>13</a:t>
            </a:fld>
            <a:endParaRPr lang="en-US" altLang="es-MX" sz="1200"/>
          </a:p>
        </p:txBody>
      </p:sp>
      <p:sp>
        <p:nvSpPr>
          <p:cNvPr id="8294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687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BA1B81-295A-4A86-89A0-E46684C79FC5}" type="slidenum">
              <a:rPr lang="en-US" altLang="es-MX" sz="1200"/>
              <a:pPr eaLnBrk="1" hangingPunct="1"/>
              <a:t>14</a:t>
            </a:fld>
            <a:endParaRPr lang="en-US" altLang="es-MX" sz="1200"/>
          </a:p>
        </p:txBody>
      </p:sp>
      <p:sp>
        <p:nvSpPr>
          <p:cNvPr id="8397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19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868EA5-6AA2-4E22-9A43-3F15E308C5CF}" type="slidenum">
              <a:rPr lang="en-US" altLang="es-MX" sz="1200"/>
              <a:pPr eaLnBrk="1" hangingPunct="1"/>
              <a:t>15</a:t>
            </a:fld>
            <a:endParaRPr lang="en-US" altLang="es-MX" sz="1200"/>
          </a:p>
        </p:txBody>
      </p:sp>
      <p:sp>
        <p:nvSpPr>
          <p:cNvPr id="8499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0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D578D5-E4DD-46E8-A95F-DFBB5BED9C80}" type="slidenum">
              <a:rPr lang="en-US" altLang="es-MX" sz="1200"/>
              <a:pPr eaLnBrk="1" hangingPunct="1"/>
              <a:t>16</a:t>
            </a:fld>
            <a:endParaRPr lang="en-US" altLang="es-MX" sz="1200"/>
          </a:p>
        </p:txBody>
      </p:sp>
      <p:sp>
        <p:nvSpPr>
          <p:cNvPr id="8601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59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61BBEE-9941-43BA-8FFA-5BEB2DC25172}" type="slidenum">
              <a:rPr lang="en-US" altLang="es-MX" sz="1200"/>
              <a:pPr eaLnBrk="1" hangingPunct="1"/>
              <a:t>17</a:t>
            </a:fld>
            <a:endParaRPr lang="en-US" altLang="es-MX" sz="1200"/>
          </a:p>
        </p:txBody>
      </p:sp>
      <p:sp>
        <p:nvSpPr>
          <p:cNvPr id="8704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70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B543CF-3CAB-4A2A-A690-C7DCC68E9C1A}" type="slidenum">
              <a:rPr lang="en-US" altLang="es-MX" sz="1200"/>
              <a:pPr eaLnBrk="1" hangingPunct="1"/>
              <a:t>18</a:t>
            </a:fld>
            <a:endParaRPr lang="en-US" altLang="es-MX" sz="1200"/>
          </a:p>
        </p:txBody>
      </p:sp>
      <p:sp>
        <p:nvSpPr>
          <p:cNvPr id="8806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10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F0DB84-5695-44C1-9BF5-739B0BB69CAB}" type="slidenum">
              <a:rPr lang="en-US" altLang="es-MX" sz="1200"/>
              <a:pPr eaLnBrk="1" hangingPunct="1"/>
              <a:t>19</a:t>
            </a:fld>
            <a:endParaRPr lang="en-US" altLang="es-MX" sz="1200"/>
          </a:p>
        </p:txBody>
      </p:sp>
      <p:sp>
        <p:nvSpPr>
          <p:cNvPr id="8909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2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9B8F16-E1F6-4007-844A-632DFE4193F0}" type="slidenum">
              <a:rPr lang="en-US" altLang="es-MX" sz="1200"/>
              <a:pPr eaLnBrk="1" hangingPunct="1"/>
              <a:t>2</a:t>
            </a:fld>
            <a:endParaRPr lang="en-US" altLang="es-MX" sz="1200"/>
          </a:p>
        </p:txBody>
      </p:sp>
      <p:sp>
        <p:nvSpPr>
          <p:cNvPr id="7168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43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E129C-B834-49E7-BC09-2922E60220EA}" type="slidenum">
              <a:rPr lang="en-US" altLang="es-MX" sz="1200"/>
              <a:pPr eaLnBrk="1" hangingPunct="1"/>
              <a:t>20</a:t>
            </a:fld>
            <a:endParaRPr lang="en-US" altLang="es-MX" sz="1200"/>
          </a:p>
        </p:txBody>
      </p:sp>
      <p:sp>
        <p:nvSpPr>
          <p:cNvPr id="9011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906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34837F-2532-4C58-9CEB-B34C73C3DBD8}" type="slidenum">
              <a:rPr lang="en-US" altLang="es-MX" sz="1200"/>
              <a:pPr eaLnBrk="1" hangingPunct="1"/>
              <a:t>21</a:t>
            </a:fld>
            <a:endParaRPr lang="en-US" altLang="es-MX" sz="1200"/>
          </a:p>
        </p:txBody>
      </p:sp>
      <p:sp>
        <p:nvSpPr>
          <p:cNvPr id="9113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920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9DA2FD-3424-499B-889F-829342DF619E}" type="slidenum">
              <a:rPr lang="en-US" altLang="es-MX" sz="1200"/>
              <a:pPr eaLnBrk="1" hangingPunct="1"/>
              <a:t>22</a:t>
            </a:fld>
            <a:endParaRPr lang="en-US" altLang="es-MX" sz="1200"/>
          </a:p>
        </p:txBody>
      </p:sp>
      <p:sp>
        <p:nvSpPr>
          <p:cNvPr id="9216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034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7E2D98-5496-4C91-AAE2-EC99494C35A1}" type="slidenum">
              <a:rPr lang="en-US" altLang="es-MX" sz="1200"/>
              <a:pPr eaLnBrk="1" hangingPunct="1"/>
              <a:t>23</a:t>
            </a:fld>
            <a:endParaRPr lang="en-US" altLang="es-MX" sz="1200"/>
          </a:p>
        </p:txBody>
      </p:sp>
      <p:sp>
        <p:nvSpPr>
          <p:cNvPr id="9318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53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C49814-466A-4C3A-AFBA-9B92506C80BF}" type="slidenum">
              <a:rPr lang="en-US" altLang="es-MX" sz="1200"/>
              <a:pPr eaLnBrk="1" hangingPunct="1"/>
              <a:t>24</a:t>
            </a:fld>
            <a:endParaRPr lang="en-US" altLang="es-MX" sz="1200"/>
          </a:p>
        </p:txBody>
      </p:sp>
      <p:sp>
        <p:nvSpPr>
          <p:cNvPr id="9421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64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47815A-3648-4E67-8985-DDCB41555E6D}" type="slidenum">
              <a:rPr lang="en-US" altLang="es-MX" sz="1200"/>
              <a:pPr eaLnBrk="1" hangingPunct="1"/>
              <a:t>25</a:t>
            </a:fld>
            <a:endParaRPr lang="en-US" altLang="es-MX" sz="1200"/>
          </a:p>
        </p:txBody>
      </p:sp>
      <p:sp>
        <p:nvSpPr>
          <p:cNvPr id="9523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55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484B3A-D765-4281-B263-F4752689D558}" type="slidenum">
              <a:rPr lang="en-US" altLang="es-MX" sz="1200"/>
              <a:pPr eaLnBrk="1" hangingPunct="1"/>
              <a:t>26</a:t>
            </a:fld>
            <a:endParaRPr lang="en-US" altLang="es-MX" sz="1200"/>
          </a:p>
        </p:txBody>
      </p:sp>
      <p:sp>
        <p:nvSpPr>
          <p:cNvPr id="9625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881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EDE0D2-AF80-4D60-82BD-2FDA0A550F5C}" type="slidenum">
              <a:rPr lang="en-US" altLang="es-MX" sz="1200"/>
              <a:pPr eaLnBrk="1" hangingPunct="1"/>
              <a:t>27</a:t>
            </a:fld>
            <a:endParaRPr lang="en-US" altLang="es-MX" sz="1200"/>
          </a:p>
        </p:txBody>
      </p:sp>
      <p:sp>
        <p:nvSpPr>
          <p:cNvPr id="9728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2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246E32-4B80-457D-9339-A411BD459F88}" type="slidenum">
              <a:rPr lang="en-US" altLang="es-MX" sz="1200"/>
              <a:pPr eaLnBrk="1" hangingPunct="1"/>
              <a:t>28</a:t>
            </a:fld>
            <a:endParaRPr lang="en-US" altLang="es-MX" sz="1200"/>
          </a:p>
        </p:txBody>
      </p:sp>
      <p:sp>
        <p:nvSpPr>
          <p:cNvPr id="9830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010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AD707F-6D1E-4F97-A507-5CC5C21CDFE0}" type="slidenum">
              <a:rPr lang="en-US" altLang="es-MX" sz="1200"/>
              <a:pPr eaLnBrk="1" hangingPunct="1"/>
              <a:t>29</a:t>
            </a:fld>
            <a:endParaRPr lang="en-US" altLang="es-MX" sz="1200"/>
          </a:p>
        </p:txBody>
      </p:sp>
      <p:sp>
        <p:nvSpPr>
          <p:cNvPr id="9933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43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6F9E2B-8303-4016-B3A7-3A20667AA6E3}" type="slidenum">
              <a:rPr lang="en-US" altLang="es-MX" sz="1200"/>
              <a:pPr eaLnBrk="1" hangingPunct="1"/>
              <a:t>3</a:t>
            </a:fld>
            <a:endParaRPr lang="en-US" altLang="es-MX" sz="1200"/>
          </a:p>
        </p:txBody>
      </p:sp>
      <p:sp>
        <p:nvSpPr>
          <p:cNvPr id="7270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42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6AE648-F013-4EB7-AFD1-40F3601C0788}" type="slidenum">
              <a:rPr lang="en-US" altLang="es-MX" sz="1200"/>
              <a:pPr eaLnBrk="1" hangingPunct="1"/>
              <a:t>30</a:t>
            </a:fld>
            <a:endParaRPr lang="en-US" altLang="es-MX" sz="1200"/>
          </a:p>
        </p:txBody>
      </p:sp>
      <p:sp>
        <p:nvSpPr>
          <p:cNvPr id="10035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270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67AC67-C80B-4583-96D4-5DA3B48CAE88}" type="slidenum">
              <a:rPr lang="en-US" altLang="es-MX" sz="1200"/>
              <a:pPr eaLnBrk="1" hangingPunct="1"/>
              <a:t>31</a:t>
            </a:fld>
            <a:endParaRPr lang="en-US" altLang="es-MX" sz="1200"/>
          </a:p>
        </p:txBody>
      </p:sp>
      <p:sp>
        <p:nvSpPr>
          <p:cNvPr id="10137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813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8EC8A9-34B2-41F8-B2B6-000280486D32}" type="slidenum">
              <a:rPr lang="en-US" altLang="es-MX" sz="1200"/>
              <a:pPr eaLnBrk="1" hangingPunct="1"/>
              <a:t>32</a:t>
            </a:fld>
            <a:endParaRPr lang="en-US" altLang="es-MX" sz="1200"/>
          </a:p>
        </p:txBody>
      </p:sp>
      <p:sp>
        <p:nvSpPr>
          <p:cNvPr id="10240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932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3619FC-474C-4D46-BCDE-3ABC897D752F}" type="slidenum">
              <a:rPr lang="en-US" altLang="es-MX" sz="1200"/>
              <a:pPr eaLnBrk="1" hangingPunct="1"/>
              <a:t>33</a:t>
            </a:fld>
            <a:endParaRPr lang="en-US" altLang="es-MX" sz="1200"/>
          </a:p>
        </p:txBody>
      </p:sp>
      <p:sp>
        <p:nvSpPr>
          <p:cNvPr id="10342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661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E109EB-2FED-4649-BA8B-27B2BA40DB96}" type="slidenum">
              <a:rPr lang="en-US" altLang="es-MX" sz="1200"/>
              <a:pPr eaLnBrk="1" hangingPunct="1"/>
              <a:t>34</a:t>
            </a:fld>
            <a:endParaRPr lang="en-US" altLang="es-MX" sz="1200"/>
          </a:p>
        </p:txBody>
      </p:sp>
      <p:sp>
        <p:nvSpPr>
          <p:cNvPr id="10445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137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DB5E9F-FC8B-47E2-82ED-4C766549738A}" type="slidenum">
              <a:rPr lang="en-US" altLang="es-MX" sz="1200"/>
              <a:pPr eaLnBrk="1" hangingPunct="1"/>
              <a:t>35</a:t>
            </a:fld>
            <a:endParaRPr lang="en-US" altLang="es-MX" sz="1200"/>
          </a:p>
        </p:txBody>
      </p:sp>
      <p:sp>
        <p:nvSpPr>
          <p:cNvPr id="10547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502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85245F-96A7-4D34-87BB-685F2DC53850}" type="slidenum">
              <a:rPr lang="en-US" altLang="es-MX" sz="1200"/>
              <a:pPr eaLnBrk="1" hangingPunct="1"/>
              <a:t>36</a:t>
            </a:fld>
            <a:endParaRPr lang="en-US" altLang="es-MX" sz="1200"/>
          </a:p>
        </p:txBody>
      </p:sp>
      <p:sp>
        <p:nvSpPr>
          <p:cNvPr id="10649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382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A109CF-C5AE-4734-9ECC-36A4A0FFF211}" type="slidenum">
              <a:rPr lang="en-US" altLang="es-MX" sz="1200"/>
              <a:pPr eaLnBrk="1" hangingPunct="1"/>
              <a:t>37</a:t>
            </a:fld>
            <a:endParaRPr lang="en-US" altLang="es-MX" sz="1200"/>
          </a:p>
        </p:txBody>
      </p:sp>
      <p:sp>
        <p:nvSpPr>
          <p:cNvPr id="10752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3442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CCF017-D1FD-4C67-ABCB-5597815E2EF0}" type="slidenum">
              <a:rPr lang="en-US" altLang="es-MX" sz="1200"/>
              <a:pPr eaLnBrk="1" hangingPunct="1"/>
              <a:t>38</a:t>
            </a:fld>
            <a:endParaRPr lang="en-US" altLang="es-MX" sz="1200"/>
          </a:p>
        </p:txBody>
      </p:sp>
      <p:sp>
        <p:nvSpPr>
          <p:cNvPr id="10854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02915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608E15-0399-4395-996B-E42F1E43C51E}" type="slidenum">
              <a:rPr lang="en-US" altLang="es-MX" sz="1200"/>
              <a:pPr eaLnBrk="1" hangingPunct="1"/>
              <a:t>39</a:t>
            </a:fld>
            <a:endParaRPr lang="en-US" altLang="es-MX" sz="1200"/>
          </a:p>
        </p:txBody>
      </p:sp>
      <p:sp>
        <p:nvSpPr>
          <p:cNvPr id="10957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51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7DF33C-C5D9-4669-8B65-1BA714E14085}" type="slidenum">
              <a:rPr lang="en-US" altLang="es-MX" sz="1200"/>
              <a:pPr eaLnBrk="1" hangingPunct="1"/>
              <a:t>4</a:t>
            </a:fld>
            <a:endParaRPr lang="en-US" altLang="es-MX" sz="1200"/>
          </a:p>
        </p:txBody>
      </p:sp>
      <p:sp>
        <p:nvSpPr>
          <p:cNvPr id="7373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939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82DB0A-990C-4FD0-9CFB-F78495D17211}" type="slidenum">
              <a:rPr lang="en-US" altLang="es-MX" sz="1200"/>
              <a:pPr eaLnBrk="1" hangingPunct="1"/>
              <a:t>40</a:t>
            </a:fld>
            <a:endParaRPr lang="en-US" altLang="es-MX" sz="1200"/>
          </a:p>
        </p:txBody>
      </p:sp>
      <p:sp>
        <p:nvSpPr>
          <p:cNvPr id="11059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576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0DA632-1A1A-43E0-8202-C465242BB275}" type="slidenum">
              <a:rPr lang="en-US" altLang="es-MX" sz="1200"/>
              <a:pPr eaLnBrk="1" hangingPunct="1"/>
              <a:t>41</a:t>
            </a:fld>
            <a:endParaRPr lang="en-US" altLang="es-MX" sz="1200"/>
          </a:p>
        </p:txBody>
      </p:sp>
      <p:sp>
        <p:nvSpPr>
          <p:cNvPr id="11161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957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5E2F29-40DC-4CF5-A56E-9EA6C842D602}" type="slidenum">
              <a:rPr lang="en-US" altLang="es-MX" sz="1200"/>
              <a:pPr eaLnBrk="1" hangingPunct="1"/>
              <a:t>42</a:t>
            </a:fld>
            <a:endParaRPr lang="en-US" altLang="es-MX" sz="1200"/>
          </a:p>
        </p:txBody>
      </p:sp>
      <p:sp>
        <p:nvSpPr>
          <p:cNvPr id="11264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4995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B1F228-0A46-417A-A28D-4DBD8E6AC6B7}" type="slidenum">
              <a:rPr lang="en-US" altLang="es-MX" sz="1200"/>
              <a:pPr eaLnBrk="1" hangingPunct="1"/>
              <a:t>43</a:t>
            </a:fld>
            <a:endParaRPr lang="en-US" altLang="es-MX" sz="1200"/>
          </a:p>
        </p:txBody>
      </p:sp>
      <p:sp>
        <p:nvSpPr>
          <p:cNvPr id="11366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67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F892FD-3450-41AB-B068-11F8ADF50030}" type="slidenum">
              <a:rPr lang="en-US" altLang="es-MX" sz="1200"/>
              <a:pPr eaLnBrk="1" hangingPunct="1"/>
              <a:t>44</a:t>
            </a:fld>
            <a:endParaRPr lang="en-US" altLang="es-MX" sz="1200"/>
          </a:p>
        </p:txBody>
      </p:sp>
      <p:sp>
        <p:nvSpPr>
          <p:cNvPr id="11469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4892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E18A3D-3A0D-4F2C-AE87-5C9F8738D507}" type="slidenum">
              <a:rPr lang="en-US" altLang="es-MX" sz="1200"/>
              <a:pPr eaLnBrk="1" hangingPunct="1"/>
              <a:t>45</a:t>
            </a:fld>
            <a:endParaRPr lang="en-US" altLang="es-MX" sz="1200"/>
          </a:p>
        </p:txBody>
      </p:sp>
      <p:sp>
        <p:nvSpPr>
          <p:cNvPr id="11571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802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FE0ED1-D565-4EA5-A3AB-F2326AD6E182}" type="slidenum">
              <a:rPr lang="en-US" altLang="es-MX" sz="1200"/>
              <a:pPr eaLnBrk="1" hangingPunct="1"/>
              <a:t>46</a:t>
            </a:fld>
            <a:endParaRPr lang="en-US" altLang="es-MX" sz="1200"/>
          </a:p>
        </p:txBody>
      </p:sp>
      <p:sp>
        <p:nvSpPr>
          <p:cNvPr id="11673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751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BBFD59-F82D-40EE-8BEE-1ED54785DACF}" type="slidenum">
              <a:rPr lang="en-US" altLang="es-MX" sz="1200"/>
              <a:pPr eaLnBrk="1" hangingPunct="1"/>
              <a:t>47</a:t>
            </a:fld>
            <a:endParaRPr lang="en-US" altLang="es-MX" sz="1200"/>
          </a:p>
        </p:txBody>
      </p:sp>
      <p:sp>
        <p:nvSpPr>
          <p:cNvPr id="11776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60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BC63CC-91A2-4154-B848-216617F0E5F4}" type="slidenum">
              <a:rPr lang="en-US" altLang="es-MX" sz="1200"/>
              <a:pPr eaLnBrk="1" hangingPunct="1"/>
              <a:t>48</a:t>
            </a:fld>
            <a:endParaRPr lang="en-US" altLang="es-MX" sz="1200"/>
          </a:p>
        </p:txBody>
      </p:sp>
      <p:sp>
        <p:nvSpPr>
          <p:cNvPr id="11878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21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437CF4-3ABA-438F-BB83-04EFF7121D37}" type="slidenum">
              <a:rPr lang="en-US" altLang="es-MX" sz="1200"/>
              <a:pPr eaLnBrk="1" hangingPunct="1"/>
              <a:t>49</a:t>
            </a:fld>
            <a:endParaRPr lang="en-US" altLang="es-MX" sz="1200"/>
          </a:p>
        </p:txBody>
      </p:sp>
      <p:sp>
        <p:nvSpPr>
          <p:cNvPr id="11981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3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CCD6A5-C62F-442E-ABBF-8ADE5B89DA91}" type="slidenum">
              <a:rPr lang="en-US" altLang="es-MX" sz="1200"/>
              <a:pPr eaLnBrk="1" hangingPunct="1"/>
              <a:t>5</a:t>
            </a:fld>
            <a:endParaRPr lang="en-US" altLang="es-MX" sz="1200"/>
          </a:p>
        </p:txBody>
      </p:sp>
      <p:sp>
        <p:nvSpPr>
          <p:cNvPr id="7475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604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BDF486-83E9-48CC-9882-88B1CB9389BD}" type="slidenum">
              <a:rPr lang="en-US" altLang="es-MX" sz="1200"/>
              <a:pPr eaLnBrk="1" hangingPunct="1"/>
              <a:t>50</a:t>
            </a:fld>
            <a:endParaRPr lang="en-US" altLang="es-MX" sz="1200"/>
          </a:p>
        </p:txBody>
      </p:sp>
      <p:sp>
        <p:nvSpPr>
          <p:cNvPr id="12083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412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C5C1F6-B741-4A5E-A554-D5ACE5D991BD}" type="slidenum">
              <a:rPr lang="en-US" altLang="es-MX" sz="1200"/>
              <a:pPr eaLnBrk="1" hangingPunct="1"/>
              <a:t>51</a:t>
            </a:fld>
            <a:endParaRPr lang="en-US" altLang="es-MX" sz="1200"/>
          </a:p>
        </p:txBody>
      </p:sp>
      <p:sp>
        <p:nvSpPr>
          <p:cNvPr id="12185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83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21E30C-270C-41EE-B1DE-57AD3107D7F3}" type="slidenum">
              <a:rPr lang="en-US" altLang="es-MX" sz="1200"/>
              <a:pPr eaLnBrk="1" hangingPunct="1"/>
              <a:t>52</a:t>
            </a:fld>
            <a:endParaRPr lang="en-US" altLang="es-MX" sz="1200"/>
          </a:p>
        </p:txBody>
      </p:sp>
      <p:sp>
        <p:nvSpPr>
          <p:cNvPr id="12288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0256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075DA6-F269-4BA8-8C31-0BB0BE2D584C}" type="slidenum">
              <a:rPr lang="en-US" altLang="es-MX" sz="1200"/>
              <a:pPr eaLnBrk="1" hangingPunct="1"/>
              <a:t>53</a:t>
            </a:fld>
            <a:endParaRPr lang="en-US" altLang="es-MX" sz="1200"/>
          </a:p>
        </p:txBody>
      </p:sp>
      <p:sp>
        <p:nvSpPr>
          <p:cNvPr id="12390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451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F2AB9E-28E4-4A81-8E3E-AE4BAF89A55B}" type="slidenum">
              <a:rPr lang="en-US" altLang="es-MX" sz="1200"/>
              <a:pPr eaLnBrk="1" hangingPunct="1"/>
              <a:t>54</a:t>
            </a:fld>
            <a:endParaRPr lang="en-US" altLang="es-MX" sz="1200"/>
          </a:p>
        </p:txBody>
      </p:sp>
      <p:sp>
        <p:nvSpPr>
          <p:cNvPr id="12493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5375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B48C3F-AD7B-4750-A43B-EB5F5F76E394}" type="slidenum">
              <a:rPr lang="en-US" altLang="es-MX" sz="1200"/>
              <a:pPr eaLnBrk="1" hangingPunct="1"/>
              <a:t>55</a:t>
            </a:fld>
            <a:endParaRPr lang="en-US" altLang="es-MX" sz="1200"/>
          </a:p>
        </p:txBody>
      </p:sp>
      <p:sp>
        <p:nvSpPr>
          <p:cNvPr id="12595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7117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D04F0A-C8F2-4633-86B7-72A6526C7E64}" type="slidenum">
              <a:rPr lang="en-US" altLang="es-MX" sz="1200"/>
              <a:pPr eaLnBrk="1" hangingPunct="1"/>
              <a:t>56</a:t>
            </a:fld>
            <a:endParaRPr lang="en-US" altLang="es-MX" sz="1200"/>
          </a:p>
        </p:txBody>
      </p:sp>
      <p:sp>
        <p:nvSpPr>
          <p:cNvPr id="12697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046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20BD4A-90AA-4F47-8DF4-1B895159F13C}" type="slidenum">
              <a:rPr lang="en-US" altLang="es-MX" sz="1200"/>
              <a:pPr eaLnBrk="1" hangingPunct="1"/>
              <a:t>57</a:t>
            </a:fld>
            <a:endParaRPr lang="en-US" altLang="es-MX" sz="1200"/>
          </a:p>
        </p:txBody>
      </p:sp>
      <p:sp>
        <p:nvSpPr>
          <p:cNvPr id="12800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47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6F20B3-FCB7-4BAD-A2F7-E025655355C3}" type="slidenum">
              <a:rPr lang="en-US" altLang="es-MX" sz="1200"/>
              <a:pPr eaLnBrk="1" hangingPunct="1"/>
              <a:t>58</a:t>
            </a:fld>
            <a:endParaRPr lang="en-US" altLang="es-MX" sz="1200"/>
          </a:p>
        </p:txBody>
      </p:sp>
      <p:sp>
        <p:nvSpPr>
          <p:cNvPr id="12902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182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C1288C-66BD-4C4D-A693-D43A36777E58}" type="slidenum">
              <a:rPr lang="en-US" altLang="es-MX" sz="1200"/>
              <a:pPr eaLnBrk="1" hangingPunct="1"/>
              <a:t>59</a:t>
            </a:fld>
            <a:endParaRPr lang="en-US" altLang="es-MX" sz="1200"/>
          </a:p>
        </p:txBody>
      </p:sp>
      <p:sp>
        <p:nvSpPr>
          <p:cNvPr id="13005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51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82AFE4-029A-4A68-B79C-7FC327FE8377}" type="slidenum">
              <a:rPr lang="en-US" altLang="es-MX" sz="1200"/>
              <a:pPr eaLnBrk="1" hangingPunct="1"/>
              <a:t>6</a:t>
            </a:fld>
            <a:endParaRPr lang="en-US" altLang="es-MX" sz="1200"/>
          </a:p>
        </p:txBody>
      </p:sp>
      <p:sp>
        <p:nvSpPr>
          <p:cNvPr id="7577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7649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10310F-5553-4B40-A963-49D397D4309C}" type="slidenum">
              <a:rPr lang="en-US" altLang="es-MX" sz="1200"/>
              <a:pPr eaLnBrk="1" hangingPunct="1"/>
              <a:t>60</a:t>
            </a:fld>
            <a:endParaRPr lang="en-US" altLang="es-MX" sz="1200"/>
          </a:p>
        </p:txBody>
      </p:sp>
      <p:sp>
        <p:nvSpPr>
          <p:cNvPr id="13107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3106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F0C5B4-36CA-437B-844E-4BE2A6DE2115}" type="slidenum">
              <a:rPr lang="en-US" altLang="es-MX" sz="1200"/>
              <a:pPr eaLnBrk="1" hangingPunct="1"/>
              <a:t>61</a:t>
            </a:fld>
            <a:endParaRPr lang="en-US" altLang="es-MX" sz="1200"/>
          </a:p>
        </p:txBody>
      </p:sp>
      <p:sp>
        <p:nvSpPr>
          <p:cNvPr id="13209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9478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9FCE68-13CE-436C-BB48-D8E3A9DF3857}" type="slidenum">
              <a:rPr lang="en-US" altLang="es-MX" sz="1200"/>
              <a:pPr eaLnBrk="1" hangingPunct="1"/>
              <a:t>65</a:t>
            </a:fld>
            <a:endParaRPr lang="en-US" altLang="es-MX" sz="1200"/>
          </a:p>
        </p:txBody>
      </p:sp>
      <p:sp>
        <p:nvSpPr>
          <p:cNvPr id="13312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49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11FFB7-0004-4540-89E9-10606639D26C}" type="slidenum">
              <a:rPr lang="en-US" altLang="es-MX" sz="1200"/>
              <a:pPr eaLnBrk="1" hangingPunct="1"/>
              <a:t>7</a:t>
            </a:fld>
            <a:endParaRPr lang="en-US" altLang="es-MX" sz="1200"/>
          </a:p>
        </p:txBody>
      </p:sp>
      <p:sp>
        <p:nvSpPr>
          <p:cNvPr id="7680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05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0671DB-1FE4-4E9B-89A5-E0FC127128D4}" type="slidenum">
              <a:rPr lang="en-US" altLang="es-MX" sz="1200"/>
              <a:pPr eaLnBrk="1" hangingPunct="1"/>
              <a:t>8</a:t>
            </a:fld>
            <a:endParaRPr lang="en-US" altLang="es-MX" sz="1200"/>
          </a:p>
        </p:txBody>
      </p:sp>
      <p:sp>
        <p:nvSpPr>
          <p:cNvPr id="7782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54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1FD42-46B3-4B9F-80D0-871CBC519BEF}" type="slidenum">
              <a:rPr lang="en-US" altLang="es-MX" sz="1200"/>
              <a:pPr eaLnBrk="1" hangingPunct="1"/>
              <a:t>9</a:t>
            </a:fld>
            <a:endParaRPr lang="en-US" altLang="es-MX" sz="1200"/>
          </a:p>
        </p:txBody>
      </p:sp>
      <p:sp>
        <p:nvSpPr>
          <p:cNvPr id="7885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87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800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900" b="1">
                <a:solidFill>
                  <a:srgbClr val="9999FF"/>
                </a:solidFill>
                <a:latin typeface="Goudy Old Style" pitchFamily="18" charset="0"/>
              </a:rPr>
              <a:t>Stephen G.</a:t>
            </a:r>
            <a:r>
              <a:rPr lang="en-US" sz="1900" b="1">
                <a:solidFill>
                  <a:schemeClr val="accent1"/>
                </a:solidFill>
                <a:latin typeface="Goudy Old Style" pitchFamily="18" charset="0"/>
              </a:rPr>
              <a:t> CECCHETTI </a:t>
            </a:r>
            <a:r>
              <a:rPr lang="en-US" sz="1900" b="1">
                <a:solidFill>
                  <a:srgbClr val="FF9933"/>
                </a:solidFill>
                <a:latin typeface="Goudy Old Style" pitchFamily="18" charset="0"/>
              </a:rPr>
              <a:t>•</a:t>
            </a:r>
            <a:r>
              <a:rPr lang="en-US" sz="1900" b="1">
                <a:solidFill>
                  <a:schemeClr val="accent1"/>
                </a:solidFill>
                <a:latin typeface="Goudy Old Style" pitchFamily="18" charset="0"/>
              </a:rPr>
              <a:t> </a:t>
            </a:r>
            <a:r>
              <a:rPr lang="en-US" sz="1900" b="1">
                <a:solidFill>
                  <a:srgbClr val="9999FF"/>
                </a:solidFill>
                <a:latin typeface="Goudy Old Style" pitchFamily="18" charset="0"/>
              </a:rPr>
              <a:t>Kermit L.</a:t>
            </a:r>
            <a:r>
              <a:rPr lang="en-US" sz="1900" b="1">
                <a:solidFill>
                  <a:schemeClr val="accent2"/>
                </a:solidFill>
                <a:latin typeface="Goudy Old Style" pitchFamily="18" charset="0"/>
              </a:rPr>
              <a:t> </a:t>
            </a:r>
            <a:r>
              <a:rPr lang="en-US" sz="1900" b="1">
                <a:solidFill>
                  <a:schemeClr val="accent1"/>
                </a:solidFill>
                <a:latin typeface="Goudy Old Style" pitchFamily="18" charset="0"/>
              </a:rPr>
              <a:t>SCHOENHOLTZ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5154613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sz="4000" smtClean="0">
                <a:solidFill>
                  <a:schemeClr val="bg1"/>
                </a:solidFill>
                <a:latin typeface="Goudy Old Style" pitchFamily="18" charset="0"/>
              </a:rPr>
              <a:t>Bonds, Bond Prices, and the Determination of Interest Rates</a:t>
            </a: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911725" y="6645275"/>
            <a:ext cx="415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Copyright © 2011 by The McGraw-Hill Companies, Inc. All rights reserved.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77788" y="6638925"/>
            <a:ext cx="1211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000" b="1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McGraw-Hill/Irwin</a:t>
            </a:r>
          </a:p>
        </p:txBody>
      </p:sp>
    </p:spTree>
    <p:extLst>
      <p:ext uri="{BB962C8B-B14F-4D97-AF65-F5344CB8AC3E}">
        <p14:creationId xmlns:p14="http://schemas.microsoft.com/office/powerpoint/2010/main" val="177046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B2B609E3-32EB-4643-B0F5-8F86B6D497FC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984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524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4EE43C72-4EAF-47D3-9865-B3F90A241235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7761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1FF27E78-975F-4B5C-B53E-48E66DAD7191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95568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447800"/>
            <a:ext cx="3581400" cy="38401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BF11232B-2D5F-4604-A808-A8EFD00D7676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976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BF38516B-C989-479E-9378-45D3F76FC966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787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B5B3ECCC-3AB9-4427-8A2A-DA043A4A7712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6946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BAD14DBA-4BA8-46C6-B577-409FE32B68EF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827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169DA08A-5E52-497A-BEA2-EBEB2ECCCB36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5678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9B418EC1-03CF-4EE5-853A-257E5E3C399B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32101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91ECD34A-F76E-4AE1-BF96-6FD8938188B1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91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C3FD6FEB-5C27-44EB-BCDA-54DCCCCDA1E5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86428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s-MX"/>
              <a:t>5-</a:t>
            </a:r>
            <a:fld id="{128ED251-6B0A-45B1-9B86-D95FB8831213}" type="slidenum">
              <a:rPr lang="en-US" altLang="es-MX"/>
              <a:pPr/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512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Goudy Old Style" panose="02020502050305020303" pitchFamily="18" charset="0"/>
              </a:defRPr>
            </a:lvl1pPr>
          </a:lstStyle>
          <a:p>
            <a:r>
              <a:rPr lang="en-US" altLang="es-MX"/>
              <a:t>5-</a:t>
            </a:r>
            <a:fld id="{236CFC4B-3C70-4FDD-A08E-8E6D6CE7037E}" type="slidenum">
              <a:rPr lang="en-US" altLang="es-MX"/>
              <a:pPr/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oudy Old Style" pitchFamily="12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2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2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755650" y="22764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MX" sz="4800" b="1">
                <a:latin typeface="Goudy Old Style" panose="02020502050305020303" pitchFamily="18" charset="0"/>
              </a:rPr>
              <a:t>Chapter Six</a:t>
            </a:r>
            <a:endParaRPr lang="en-US" alt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94158460-F720-4815-B988-67E4CB0CA35C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0988" y="4233863"/>
          <a:ext cx="71834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3327400" imgH="381000" progId="Equation.3">
                  <p:embed/>
                </p:oleObj>
              </mc:Choice>
              <mc:Fallback>
                <p:oleObj name="Equation" r:id="rId4" imgW="3327400" imgH="38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4233863"/>
                        <a:ext cx="71834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Fixed-Payment Loans</a:t>
            </a: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24400"/>
          </a:xfrm>
        </p:spPr>
        <p:txBody>
          <a:bodyPr/>
          <a:lstStyle/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Home mortgages and car loans are fixed-payment loans.</a:t>
            </a:r>
          </a:p>
          <a:p>
            <a:pPr lvl="1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They promise a fixed number of equal payments at regular intervals.</a:t>
            </a:r>
          </a:p>
          <a:p>
            <a:pPr lvl="1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Amortized loans - the borrower pays off part of the principal along with the interest for the life of the loan.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Value of a Fixed Payment Loan =</a:t>
            </a:r>
          </a:p>
          <a:p>
            <a:pPr eaLnBrk="1" hangingPunct="1"/>
            <a:endParaRPr lang="en-US" altLang="es-MX" sz="24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s-MX" sz="24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s-MX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 The sum of the present value of the payments.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648613FA-B36E-4B42-B29E-A724157A2B0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issuer of a coupon bond promises to make a series of periodic interest payments (coupon payments), plus a principal payment at maturity.</a:t>
            </a:r>
          </a:p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Price of Coupon Bond =</a:t>
            </a:r>
          </a:p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    </a:t>
            </a: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4098" name="Object 5"/>
          <p:cNvGraphicFramePr>
            <a:graphicFrameLocks/>
          </p:cNvGraphicFramePr>
          <p:nvPr/>
        </p:nvGraphicFramePr>
        <p:xfrm>
          <a:off x="1284288" y="3962400"/>
          <a:ext cx="71739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4" imgW="4292997" imgH="686197" progId="Equation.3">
                  <p:embed/>
                </p:oleObj>
              </mc:Choice>
              <mc:Fallback>
                <p:oleObj name="Equation" r:id="rId4" imgW="4292997" imgH="686197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962400"/>
                        <a:ext cx="717391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2133600" y="4802188"/>
          <a:ext cx="16668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6" imgW="850928" imgH="419315" progId="Equation.3">
                  <p:embed/>
                </p:oleObj>
              </mc:Choice>
              <mc:Fallback>
                <p:oleObj name="Equation" r:id="rId6" imgW="850928" imgH="41931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2188"/>
                        <a:ext cx="16668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Coupon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E06DBB9F-B903-4859-BBD5-190A59AF5B4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25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There are two basic types of mortgages: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Conventional fixed-rate,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Adjustable-rate, ARMs.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Fixed-rate mortgages are easy but ARMs can be complicated.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interest rate changes so payments change.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Choosing this means one should know about interest-rate indexes, margins, discounts, caps, negative amortization, and convertibility.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Read the list of questions to know - a mortgage might be the most important financial decision most people make.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65138"/>
            <a:ext cx="56134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E3225DE1-1A87-460C-BCE9-E0619A5A7543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graphicFrame>
        <p:nvGraphicFramePr>
          <p:cNvPr id="5122" name="Object 17"/>
          <p:cNvGraphicFramePr>
            <a:graphicFrameLocks/>
          </p:cNvGraphicFramePr>
          <p:nvPr>
            <p:ph sz="half" idx="4294967295"/>
          </p:nvPr>
        </p:nvGraphicFramePr>
        <p:xfrm>
          <a:off x="2286000" y="5334000"/>
          <a:ext cx="52149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2057797" imgH="394097" progId="Equation.3">
                  <p:embed/>
                </p:oleObj>
              </mc:Choice>
              <mc:Fallback>
                <p:oleObj name="Equation" r:id="rId4" imgW="2057797" imgH="394097" progId="Equation.3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52149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Consols</a:t>
            </a: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Consols</a:t>
            </a:r>
            <a:r>
              <a:rPr lang="en-US" altLang="es-MX" smtClean="0">
                <a:ea typeface="ＭＳ Ｐゴシック" panose="020B0600070205080204" pitchFamily="34" charset="-128"/>
              </a:rPr>
              <a:t> or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perpetuities</a:t>
            </a:r>
            <a:r>
              <a:rPr lang="en-US" altLang="es-MX" smtClean="0">
                <a:ea typeface="ＭＳ Ｐゴシック" panose="020B0600070205080204" pitchFamily="34" charset="-128"/>
              </a:rPr>
              <a:t>, are like coupon bonds whose payments last forever.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borrower pays only interest, never repaying the principal.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U.S. government sold consols once in 1900, but the Treasury has bought them all back.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price of a consol is the present value of all future interest payments.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09CC9FF1-7425-401A-AF2D-FE678630A483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Bond Yields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24400"/>
          </a:xfrm>
        </p:spPr>
        <p:txBody>
          <a:bodyPr/>
          <a:lstStyle/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We know how to calculate bond prices given an interest rate.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We also need to be able to go in the other direction.</a:t>
            </a:r>
          </a:p>
          <a:p>
            <a:pPr lvl="1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Calculate the return to an investment, implicit in the bond’s price.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We will combine information about the promised payments with the price to obtain the </a:t>
            </a:r>
            <a:r>
              <a:rPr lang="en-US" altLang="es-MX" sz="2400" i="1" smtClean="0">
                <a:ea typeface="ＭＳ Ｐゴシック" panose="020B0600070205080204" pitchFamily="34" charset="-128"/>
              </a:rPr>
              <a:t>yield</a:t>
            </a:r>
            <a:r>
              <a:rPr lang="en-US" altLang="es-MX" sz="2400" smtClean="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A measure of the cost of borrowing and the reward for lending.</a:t>
            </a:r>
          </a:p>
          <a:p>
            <a:pPr lvl="1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We will use the terms </a:t>
            </a:r>
            <a:r>
              <a:rPr lang="en-US" altLang="es-MX" sz="2000" i="1" smtClean="0">
                <a:ea typeface="ＭＳ Ｐゴシック" panose="020B0600070205080204" pitchFamily="34" charset="-128"/>
              </a:rPr>
              <a:t>yield</a:t>
            </a:r>
            <a:r>
              <a:rPr lang="en-US" altLang="es-MX" sz="2000" smtClean="0">
                <a:ea typeface="ＭＳ Ｐゴシック" panose="020B0600070205080204" pitchFamily="34" charset="-128"/>
              </a:rPr>
              <a:t> and </a:t>
            </a:r>
            <a:r>
              <a:rPr lang="en-US" altLang="es-MX" sz="2000" i="1" smtClean="0">
                <a:ea typeface="ＭＳ Ｐゴシック" panose="020B0600070205080204" pitchFamily="34" charset="-128"/>
              </a:rPr>
              <a:t>interest rate</a:t>
            </a:r>
            <a:r>
              <a:rPr lang="en-US" altLang="es-MX" sz="2000" smtClean="0">
                <a:ea typeface="ＭＳ Ｐゴシック" panose="020B0600070205080204" pitchFamily="34" charset="-128"/>
              </a:rPr>
              <a:t> interchangeably.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58EF28A9-2DF1-442C-80C2-0C6356AC0B0A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244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most useful measure of the return on holding a bond is called the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yield to maturity:</a:t>
            </a:r>
            <a:endParaRPr lang="en-US" altLang="es-MX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yield bondholders receive if they hold the bond to its maturity when the final principal payment is made.</a:t>
            </a:r>
          </a:p>
          <a:p>
            <a:pPr eaLnBrk="1" hangingPunct="1">
              <a:buFontTx/>
              <a:buNone/>
            </a:pPr>
            <a:endParaRPr lang="en-US" altLang="es-MX" sz="100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z="200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		Price of 1yr 5% Coupon Bond =</a:t>
            </a:r>
            <a:r>
              <a:rPr lang="en-US" altLang="es-MX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value of </a:t>
            </a:r>
            <a:r>
              <a:rPr lang="en-US" altLang="es-MX" i="1" smtClean="0">
                <a:ea typeface="ＭＳ Ｐゴシック" panose="020B0600070205080204" pitchFamily="34" charset="-128"/>
              </a:rPr>
              <a:t>i</a:t>
            </a:r>
            <a:r>
              <a:rPr lang="en-US" altLang="es-MX" smtClean="0">
                <a:ea typeface="ＭＳ Ｐゴシック" panose="020B0600070205080204" pitchFamily="34" charset="-128"/>
              </a:rPr>
              <a:t> that solves the equation is the yield to maturity.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638800" y="3429000"/>
          <a:ext cx="22098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927497" imgH="419497" progId="Equation.3">
                  <p:embed/>
                </p:oleObj>
              </mc:Choice>
              <mc:Fallback>
                <p:oleObj name="Equation" r:id="rId4" imgW="927497" imgH="4194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209800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Yield to Maturity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63A8FE9C-F503-4679-A6FB-449DB2C78B62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Yield to Maturity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z="2400" smtClean="0">
                <a:ea typeface="ＭＳ Ｐゴシック" panose="020B0600070205080204" pitchFamily="34" charset="-128"/>
              </a:rPr>
              <a:t>If  Bond Price = $100, 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>Yield to maturity = the coupon rate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endParaRPr lang="en-US" altLang="es-MX" sz="24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MX" sz="2400" smtClean="0">
                <a:ea typeface="ＭＳ Ｐゴシック" panose="020B0600070205080204" pitchFamily="34" charset="-128"/>
              </a:rPr>
              <a:t>If  Bond Price &gt; $100, 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>Yield to maturity &lt; the coupon rate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z="2400" smtClean="0">
                <a:ea typeface="ＭＳ Ｐゴシック" panose="020B0600070205080204" pitchFamily="34" charset="-128"/>
              </a:rPr>
              <a:t>If  Bond Price &lt; $100, 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>Yield to maturity &gt; the coupon rate</a:t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/>
            </a:r>
            <a:br>
              <a:rPr lang="en-US" altLang="es-MX" sz="2400" smtClean="0">
                <a:ea typeface="ＭＳ Ｐゴシック" panose="020B0600070205080204" pitchFamily="34" charset="-128"/>
              </a:rPr>
            </a:br>
            <a:r>
              <a:rPr lang="en-US" altLang="es-MX" sz="2400" smtClean="0">
                <a:ea typeface="ＭＳ Ｐゴシック" panose="020B0600070205080204" pitchFamily="34" charset="-128"/>
              </a:rPr>
              <a:t>Bond Price </a:t>
            </a:r>
            <a:r>
              <a:rPr lang="en-US" altLang="es-MX" sz="24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  Yield to maturity </a:t>
            </a:r>
            <a:endParaRPr lang="en-US" altLang="es-MX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99225BE1-F31F-4C4C-ADDF-9105D3D41BA6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Yield to Maturity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This relationship should make sense.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If you pay $95 for a $100 face value bond, you will receive both the interest payments and the increase in value from $95 to $100.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This rise in value is referred to as a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capital gain</a:t>
            </a:r>
            <a:r>
              <a:rPr lang="en-US" altLang="es-MX" smtClean="0">
                <a:ea typeface="ＭＳ Ｐゴシック" panose="020B0600070205080204" pitchFamily="34" charset="-128"/>
              </a:rPr>
              <a:t> and is part of the return on your investment.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When the price of a bond is higher than face value, the bondholder incurs a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capital loss</a:t>
            </a:r>
            <a:r>
              <a:rPr lang="en-US" altLang="es-MX" smtClean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C83CC019-F481-45B3-80A8-E345CCBC16F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600200" y="2544763"/>
          <a:ext cx="67056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2781697" imgH="394097" progId="Equation.3">
                  <p:embed/>
                </p:oleObj>
              </mc:Choice>
              <mc:Fallback>
                <p:oleObj name="Equation" r:id="rId4" imgW="2781697" imgH="3940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44763"/>
                        <a:ext cx="67056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Current Yield</a:t>
            </a:r>
          </a:p>
        </p:txBody>
      </p:sp>
      <p:sp>
        <p:nvSpPr>
          <p:cNvPr id="717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Current yield</a:t>
            </a:r>
            <a:r>
              <a:rPr lang="en-US" altLang="es-MX" smtClean="0">
                <a:ea typeface="ＭＳ Ｐゴシック" panose="020B0600070205080204" pitchFamily="34" charset="-128"/>
              </a:rPr>
              <a:t> is the measure of the proceeds the bondholder receives for making a loan.</a:t>
            </a:r>
          </a:p>
          <a:p>
            <a:pPr eaLnBrk="1" hangingPunct="1">
              <a:lnSpc>
                <a:spcPct val="90000"/>
              </a:lnSpc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current yield measures that part of the return from buying the bond that arises solely from the coupon payments.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If the price is below par, the current yield will be below the yield to maturity.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89BCECAE-459B-4FAF-BF79-DB9B73313B94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19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30511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pSp>
        <p:nvGrpSpPr>
          <p:cNvPr id="8199" name="Group 12"/>
          <p:cNvGrpSpPr>
            <a:grpSpLocks/>
          </p:cNvGrpSpPr>
          <p:nvPr/>
        </p:nvGrpSpPr>
        <p:grpSpPr bwMode="auto">
          <a:xfrm>
            <a:off x="3352800" y="2667000"/>
            <a:ext cx="2667000" cy="2836863"/>
            <a:chOff x="2112" y="1680"/>
            <a:chExt cx="1680" cy="1787"/>
          </a:xfrm>
        </p:grpSpPr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2496" y="1680"/>
            <a:ext cx="1104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4" imgW="800150" imgH="393926" progId="Equation.3">
                    <p:embed/>
                  </p:oleObj>
                </mc:Choice>
                <mc:Fallback>
                  <p:oleObj name="Equation" r:id="rId4" imgW="800150" imgH="39392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680"/>
                          <a:ext cx="1104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"/>
            <p:cNvGraphicFramePr>
              <a:graphicFrameLocks noChangeAspect="1"/>
            </p:cNvGraphicFramePr>
            <p:nvPr/>
          </p:nvGraphicFramePr>
          <p:xfrm>
            <a:off x="2112" y="2928"/>
            <a:ext cx="1680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6" imgW="1308497" imgH="419497" progId="Equation.3">
                    <p:embed/>
                  </p:oleObj>
                </mc:Choice>
                <mc:Fallback>
                  <p:oleObj name="Equation" r:id="rId6" imgW="1308497" imgH="419497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928"/>
                          <a:ext cx="1680" cy="5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Current Yield</a:t>
            </a:r>
          </a:p>
        </p:txBody>
      </p:sp>
      <p:sp>
        <p:nvSpPr>
          <p:cNvPr id="820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45363" cy="4200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Example: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   1 year, 5% coupon bond selling for $99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   Current Yield =                     , or 5.05%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Yield to maturity for this bond is 6.06 percent found as the solution 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6F2DF2B4-F646-4DB9-8DE6-26E1B433EF49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Car loans, home mortgages, and even credit card balances all create a loan from a financial intermediary - just like government and corporate bonds.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Virtually any financial arrangement involving the current transfer of resources from a lender to a borrower, with a transfer back in the future, is a form of a bond.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This free flow of resources through bond markets is essential to a well functioning economy.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88095754-B6BF-4858-9C5A-5A34E4B0C897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Current Yield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17526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can see the relationship between the current yield and the coupon rate.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Table 6.1 summarizes these relationships.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3459163"/>
            <a:ext cx="74898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7DAA2C9B-9B32-44B1-8A2E-7D276EF5073A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holding period return</a:t>
            </a:r>
            <a:r>
              <a:rPr lang="en-US" altLang="es-MX" smtClean="0">
                <a:ea typeface="ＭＳ Ｐゴシック" panose="020B0600070205080204" pitchFamily="34" charset="-128"/>
              </a:rPr>
              <a:t> is the return to holding a bond and selling it before maturity.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holding period return can differ from the yield to maturity.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3E07BCF4-AAA4-47B4-BFFE-23722A71250A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Examples: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10 year bond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6% coupon rate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Purchase at face value, $100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 for one year and then sell it</a:t>
            </a:r>
          </a:p>
          <a:p>
            <a:pPr lvl="1"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3ED07DD-3A8A-43AD-870A-064EB8D47D0D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What if the interest rate falls to 5%?</a:t>
            </a:r>
          </a:p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 </a:t>
            </a:r>
            <a:r>
              <a:rPr lang="en-US" altLang="es-MX" sz="2400" smtClean="0">
                <a:ea typeface="ＭＳ Ｐゴシック" panose="020B0600070205080204" pitchFamily="34" charset="-128"/>
              </a:rPr>
              <a:t>1yr Holding Period Return =</a:t>
            </a:r>
            <a:r>
              <a:rPr lang="en-US" altLang="es-MX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1-yr Holding Period Return = 13.11%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9218" name="Object 5"/>
          <p:cNvGraphicFramePr>
            <a:graphicFrameLocks/>
          </p:cNvGraphicFramePr>
          <p:nvPr/>
        </p:nvGraphicFramePr>
        <p:xfrm>
          <a:off x="1600200" y="2667000"/>
          <a:ext cx="579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2578497" imgH="406797" progId="Equation.3">
                  <p:embed/>
                </p:oleObj>
              </mc:Choice>
              <mc:Fallback>
                <p:oleObj name="Equation" r:id="rId4" imgW="2578497" imgH="406797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579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2B841CA6-07F6-428B-AE24-CEBFE7650D4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10242" name="Object 10"/>
          <p:cNvGraphicFramePr>
            <a:graphicFrameLocks/>
          </p:cNvGraphicFramePr>
          <p:nvPr>
            <p:ph sz="half" idx="4294967295"/>
          </p:nvPr>
        </p:nvGraphicFramePr>
        <p:xfrm>
          <a:off x="1828800" y="2590800"/>
          <a:ext cx="55133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2654697" imgH="406797" progId="Equation.3">
                  <p:embed/>
                </p:oleObj>
              </mc:Choice>
              <mc:Fallback>
                <p:oleObj name="Equation" r:id="rId4" imgW="2654697" imgH="406797" progId="Equation.3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5133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  <p:sp>
        <p:nvSpPr>
          <p:cNvPr id="1024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What if the interest rate rises to 7%?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 1yr Holding Period Return =</a:t>
            </a:r>
            <a:r>
              <a:rPr lang="en-US" altLang="es-MX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 1-yr Holding Period Return = </a:t>
            </a:r>
            <a:r>
              <a:rPr lang="en-US" altLang="es-MX" sz="24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0.52%</a:t>
            </a:r>
            <a:endParaRPr lang="en-US" altLang="es-MX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3AB8F60A-AE84-4745-B5D2-3EA19F9D66B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38213" y="3656013"/>
          <a:ext cx="80533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4153297" imgH="394097" progId="Equation.3">
                  <p:embed/>
                </p:oleObj>
              </mc:Choice>
              <mc:Fallback>
                <p:oleObj name="Equation" r:id="rId4" imgW="4153297" imgH="39409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656013"/>
                        <a:ext cx="8053387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5720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</a:t>
            </a:r>
            <a:r>
              <a:rPr lang="en-US" altLang="es-MX" i="1" smtClean="0">
                <a:ea typeface="ＭＳ Ｐゴシック" panose="020B0600070205080204" pitchFamily="34" charset="-128"/>
              </a:rPr>
              <a:t>one-year holding period return</a:t>
            </a:r>
            <a:r>
              <a:rPr lang="en-US" altLang="es-MX" smtClean="0">
                <a:ea typeface="ＭＳ Ｐゴシック" panose="020B0600070205080204" pitchFamily="34" charset="-128"/>
              </a:rPr>
              <a:t> is the sum of the yearly coupon payment divided by the price paid for the bond and the change in the price divided by the price paid.</a:t>
            </a: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= Current Yield + Capital Gain (as a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7E2AFDA2-4E34-427E-9A00-502F9F55F8C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Holding Period Returns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Whenever the price of a bond changes, there is a capital gain or loss.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greater the price change, the more important that part of the holding period return becomes.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longer the term of the bond, the greater those price movements and associated risk can be.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0D46B96F-802E-48D0-A126-05A1178C0B7B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The Bond Market and the Determination of Interest Rates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5720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How are bond prices determined and why do they change?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must look at bond supply, bond demand, and equilibrium prices.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First we will restrict discussion to the quantity of bonds outstanding - </a:t>
            </a:r>
            <a:r>
              <a:rPr lang="en-US" altLang="es-MX" i="1" smtClean="0">
                <a:ea typeface="ＭＳ Ｐゴシック" panose="020B0600070205080204" pitchFamily="34" charset="-128"/>
              </a:rPr>
              <a:t>stock of bonds</a:t>
            </a:r>
            <a:r>
              <a:rPr lang="en-US" altLang="es-MX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Secondly, we will talk about </a:t>
            </a:r>
            <a:r>
              <a:rPr lang="en-US" altLang="es-MX" i="1" smtClean="0">
                <a:ea typeface="ＭＳ Ｐゴシック" panose="020B0600070205080204" pitchFamily="34" charset="-128"/>
              </a:rPr>
              <a:t>bond prices</a:t>
            </a:r>
            <a:r>
              <a:rPr lang="en-US" altLang="es-MX" smtClean="0">
                <a:ea typeface="ＭＳ Ｐゴシック" panose="020B0600070205080204" pitchFamily="34" charset="-128"/>
              </a:rPr>
              <a:t> rather than interest rates.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Finally, we will consider the market for a </a:t>
            </a:r>
            <a:r>
              <a:rPr lang="en-US" altLang="es-MX" i="1" smtClean="0">
                <a:ea typeface="ＭＳ Ｐゴシック" panose="020B0600070205080204" pitchFamily="34" charset="-128"/>
              </a:rPr>
              <a:t>one-year zero-coupon bond</a:t>
            </a:r>
            <a:r>
              <a:rPr lang="en-US" altLang="es-MX" smtClean="0">
                <a:ea typeface="ＭＳ Ｐゴシック" panose="020B0600070205080204" pitchFamily="34" charset="-128"/>
              </a:rPr>
              <a:t> with a face value of $100.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EF0961DD-9DD5-4A91-BE74-DDA9DA287328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Assume an investor is planning to purchase a one-year bond and hold until maturity.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They have a one-year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investment horizon</a:t>
            </a:r>
            <a:r>
              <a:rPr lang="en-US" altLang="es-MX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holding period return equals the bond’s yield to maturity - both determined directly from price.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present value formula shows the relationship between price and yield as: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4495800"/>
          <a:ext cx="41624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1765697" imgH="394097" progId="Equation.3">
                  <p:embed/>
                </p:oleObj>
              </mc:Choice>
              <mc:Fallback>
                <p:oleObj name="Equation" r:id="rId4" imgW="1765697" imgH="39409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416242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The Bond Market and the Determination of Interest Rates</a:t>
            </a:r>
            <a:endParaRPr lang="en-US" altLang="es-MX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5386D61A-2D10-42A1-9F4F-E7D448B144F7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29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652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Everyday the Wall Street Journal lists the previous day’s closing yields for a wide variety of bonds that serve as benchmarks.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Table 6.2 - Global Government Bonds and 6.3 - Corporate Bonds show some of this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Table 6.2 shows yields and spreads over or under US Treasury bonds.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Table 6.3 shows one day changes of yield spreads compared to similar-maturity US treasury yields.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33375"/>
            <a:ext cx="52895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78AFE0CA-5BC7-4CEF-AF79-BE91EDBE7BE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Alexander Hamilton, the first Secretary of the US Treasury, brought bonds to the U.S.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One of his first acts was to consolidate all debt from the Revolutionary War resulting in the first U.S. government bonds.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Many features of original bonds are the same, even with a more complex bond market.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8D4E1527-D2CD-46FC-B956-E8895D0F2FF8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315200" cy="44958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Supply and demand determine bond prices (and bond yields).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</a:t>
            </a:r>
            <a:r>
              <a:rPr lang="en-US" altLang="es-MX" i="1" smtClean="0">
                <a:ea typeface="ＭＳ Ｐゴシック" panose="020B0600070205080204" pitchFamily="34" charset="-128"/>
              </a:rPr>
              <a:t>bond supply curve</a:t>
            </a:r>
            <a:r>
              <a:rPr lang="en-US" altLang="es-MX" smtClean="0">
                <a:ea typeface="ＭＳ Ｐゴシック" panose="020B0600070205080204" pitchFamily="34" charset="-128"/>
              </a:rPr>
              <a:t> is the relationship between the price and the quantity of bonds people are willing to sell, all else equal.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higher the price of a bond, the larger the quantity supplied.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bond supply curve slopes upward.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86DE8D1E-94CB-4433-80FF-F5E06FD550A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Investor: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higher the price, the more tempting it is to sell a bond they currently hold. 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Company seeking to finance a project: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higher the price at which they can sell bonds, the cheaper it is to borrow.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For a $100 one-year zero-coupon bond, the supply will be higher at $95 than it will be at $90, all other things being equal.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01C8A69-E87A-4B52-8A16-2575C25CA35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315200" cy="3840162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</a:t>
            </a:r>
            <a:r>
              <a:rPr lang="en-US" altLang="es-MX" i="1" smtClean="0">
                <a:ea typeface="ＭＳ Ｐゴシック" panose="020B0600070205080204" pitchFamily="34" charset="-128"/>
              </a:rPr>
              <a:t>bond demand curve</a:t>
            </a:r>
            <a:r>
              <a:rPr lang="en-US" altLang="es-MX" smtClean="0">
                <a:ea typeface="ＭＳ Ｐゴシック" panose="020B0600070205080204" pitchFamily="34" charset="-128"/>
              </a:rPr>
              <a:t> is the relationship between the price and the quantity of bonds that investors demand, all else equal.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price of bonds is inversely related to the yield, the demand curve implies that the higher the demand for bonds, the higher the yield.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bond </a:t>
            </a:r>
            <a:r>
              <a:rPr lang="en-US" altLang="es-MX" i="1" smtClean="0">
                <a:ea typeface="ＭＳ Ｐゴシック" panose="020B0600070205080204" pitchFamily="34" charset="-128"/>
              </a:rPr>
              <a:t>demand curve slopes downward</a:t>
            </a:r>
            <a:r>
              <a:rPr lang="en-US" altLang="es-MX" smtClean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21A42C2-56D4-4559-B68E-016251971C9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315200" cy="3840162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Investors: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lower the price bondholders must pay for a fixed-dollar payment on a future date, the more likely they are to buy a bond.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For a $100 one-year zero-coupon bond, the demand will be higher at $90 than it will be at $95, all other things being equal. </a:t>
            </a: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D82F863C-44B9-4EE3-BA05-086D65677E1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6867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2743200"/>
            <a:ext cx="22860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Equilibrium is the point at which supply equals demand.</a:t>
            </a:r>
          </a:p>
        </p:txBody>
      </p:sp>
      <p:sp>
        <p:nvSpPr>
          <p:cNvPr id="36868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730375"/>
            <a:ext cx="52355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9AB45F29-FC4F-410E-AB97-3C036AE6355D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315200" cy="3840162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What if bond prices are above equilibrium?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Quantity supplied &gt; quantity demanded.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With excess supply, supplier cannot sell bonds they want at current price.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Suppliers begin to cut the price.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Excess supply puts downward pressure on the price until supply equals demand.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31ED5E4F-D53E-4588-82E4-049B908D202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315200" cy="3840162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What if the price is below equilibrium?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Those who wish to buy bonds cannot get what they want at that price.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They start bidding up the price.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Excess demand puts upward pressure on the price until supply equals demand.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507E582A-4740-4FE4-9AEC-2E8AFB655D94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Supply, Bond Demand and Equilibrium in the Bond Market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46238"/>
            <a:ext cx="7315200" cy="3840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To understand bond prices, we really need to understand what determines supply and demand.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Remember the distinction between </a:t>
            </a:r>
            <a:r>
              <a:rPr lang="en-US" altLang="es-MX" i="1" smtClean="0">
                <a:ea typeface="ＭＳ Ｐゴシック" panose="020B0600070205080204" pitchFamily="34" charset="-128"/>
              </a:rPr>
              <a:t>moving along a curve</a:t>
            </a:r>
            <a:r>
              <a:rPr lang="en-US" altLang="es-MX" smtClean="0">
                <a:ea typeface="ＭＳ Ｐゴシック" panose="020B0600070205080204" pitchFamily="34" charset="-128"/>
              </a:rPr>
              <a:t> (change in quantity supplied or demanded) versus a </a:t>
            </a:r>
            <a:r>
              <a:rPr lang="en-US" altLang="es-MX" i="1" smtClean="0">
                <a:ea typeface="ＭＳ Ｐゴシック" panose="020B0600070205080204" pitchFamily="34" charset="-128"/>
              </a:rPr>
              <a:t>shift in the curve</a:t>
            </a:r>
            <a:r>
              <a:rPr lang="en-US" altLang="es-MX" smtClean="0">
                <a:ea typeface="ＭＳ Ｐゴシック" panose="020B0600070205080204" pitchFamily="34" charset="-128"/>
              </a:rPr>
              <a:t> (change in supply or demand).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 shift in either supply or demand changes the price of bonds, so it changes yields as well.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845BFF2-C780-4A8A-9791-2AE2827357E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Supply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Changes in Government Borrowing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Any increase in the government’s borrowing needs increases the quantity of bonds outstanding, shifting the bond supply curve to the right.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Change in General Business Conditions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As business conditions improve, the bond supply curve shifts to the right.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Changes in Expected Inflation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When expected inflation rises, the cost of borrowing falls, shifting the bond supply curve to the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DB1E0895-8A8F-4A25-8B37-1450941A7C47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39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6019800" y="1828800"/>
            <a:ext cx="2514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MX" sz="2000"/>
              <a:t>When borrowers’ desire for funds increases, the supply curve shifts to the right.</a:t>
            </a:r>
          </a:p>
          <a:p>
            <a:pPr>
              <a:spcBef>
                <a:spcPct val="50000"/>
              </a:spcBef>
            </a:pPr>
            <a:endParaRPr lang="en-US" altLang="es-MX" sz="2000"/>
          </a:p>
          <a:p>
            <a:pPr>
              <a:spcBef>
                <a:spcPct val="50000"/>
              </a:spcBef>
            </a:pPr>
            <a:r>
              <a:rPr lang="en-US" altLang="es-MX" sz="2000"/>
              <a:t>This lowers bond prices, raising interest rates.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Supply</a:t>
            </a: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52563"/>
            <a:ext cx="50498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0BBB7C89-2788-427C-99C0-9B65AA986A1A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Goals of the Chapter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To understand the financial system, particularly the bond market, we must: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Understand the relationship between bond prices and interest rates,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Understand that supply and demand in the bond market determine bond prices, and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Understand why bonds are risky.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A2FE8787-CA29-4F54-85BB-92930ED7F1BD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7338"/>
            <a:ext cx="562610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CC8D5BE7-4CC3-4D4A-A35A-C70B0C46DFA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Demand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267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s-MX" sz="2400" smtClean="0">
                <a:ea typeface="ＭＳ Ｐゴシック" panose="020B0600070205080204" pitchFamily="34" charset="-128"/>
              </a:rPr>
              <a:t>Wealth</a:t>
            </a:r>
          </a:p>
          <a:p>
            <a:pPr marL="914400" lvl="1" indent="-457200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Increases in wealth shift the demand for bonds to the right.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z="2400" smtClean="0">
                <a:ea typeface="ＭＳ Ｐゴシック" panose="020B0600070205080204" pitchFamily="34" charset="-128"/>
              </a:rPr>
              <a:t>Expected Inflation</a:t>
            </a:r>
          </a:p>
          <a:p>
            <a:pPr marL="914400" lvl="1" indent="-457200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Declining inflation means promised payments have higher value - bond demand shifts right.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z="2400" smtClean="0">
                <a:ea typeface="ＭＳ Ｐゴシック" panose="020B0600070205080204" pitchFamily="34" charset="-128"/>
              </a:rPr>
              <a:t>Expected Returns and Expected Interest Rates</a:t>
            </a:r>
          </a:p>
          <a:p>
            <a:pPr marL="914400" lvl="1" indent="-457200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If the return on bonds rises relative to the return on alternative investments, bond demand will shift right.</a:t>
            </a:r>
          </a:p>
          <a:p>
            <a:pPr marL="914400" lvl="1" indent="-457200" eaLnBrk="1" hangingPunct="1"/>
            <a:r>
              <a:rPr lang="en-US" altLang="es-MX" sz="2000" smtClean="0">
                <a:ea typeface="ＭＳ Ｐゴシック" panose="020B0600070205080204" pitchFamily="34" charset="-128"/>
              </a:rPr>
              <a:t>When interest rates are expected to fall, price prices are expected to rise shifting bond demand to the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44BE5FD-630F-4B91-8E6A-80DE84CB23DD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Demand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altLang="es-MX" smtClean="0">
                <a:ea typeface="ＭＳ Ｐゴシック" panose="020B0600070205080204" pitchFamily="34" charset="-128"/>
              </a:rPr>
              <a:t>Risk Relative to Alternatives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If bonds become less risky relative to alternative investments, demand for bonds shifts right.</a:t>
            </a:r>
          </a:p>
          <a:p>
            <a:pPr marL="533400" indent="-533400" eaLnBrk="1" hangingPunct="1">
              <a:buFontTx/>
              <a:buAutoNum type="arabicPeriod" startAt="4"/>
            </a:pPr>
            <a:r>
              <a:rPr lang="en-US" altLang="es-MX" smtClean="0">
                <a:ea typeface="ＭＳ Ｐゴシック" panose="020B0600070205080204" pitchFamily="34" charset="-128"/>
              </a:rPr>
              <a:t>Liquidity Relative to Alternatives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Investors like liquidity: the more liquid the bond, the higher the demand.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If bonds become less risky relative to alternative investments, demand for bonds shifts right.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8B66A771-3536-4873-86A5-CA28838EF2AC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6083" name="Text Box 51"/>
          <p:cNvSpPr txBox="1">
            <a:spLocks noChangeArrowheads="1"/>
          </p:cNvSpPr>
          <p:nvPr/>
        </p:nvSpPr>
        <p:spPr bwMode="auto">
          <a:xfrm>
            <a:off x="6553200" y="2041525"/>
            <a:ext cx="236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MX" sz="2000"/>
              <a:t>When bonds become more attractive for investors, the demand curve shifts to the right.</a:t>
            </a:r>
          </a:p>
          <a:p>
            <a:pPr>
              <a:spcBef>
                <a:spcPct val="50000"/>
              </a:spcBef>
            </a:pPr>
            <a:endParaRPr lang="en-US" altLang="es-MX" sz="2000"/>
          </a:p>
          <a:p>
            <a:pPr>
              <a:spcBef>
                <a:spcPct val="50000"/>
              </a:spcBef>
            </a:pPr>
            <a:r>
              <a:rPr lang="en-US" altLang="es-MX" sz="2000"/>
              <a:t>This raises bond prices, lowering interest rates.</a:t>
            </a:r>
          </a:p>
        </p:txBody>
      </p:sp>
      <p:sp>
        <p:nvSpPr>
          <p:cNvPr id="4608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Demand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33538"/>
            <a:ext cx="51625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D2A39C47-9B18-409E-804B-858E2EA136A8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Demand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152525"/>
            <a:ext cx="59563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BE408F4-3913-4D2F-9F31-63E3942FFC84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Factors That Shift Bond Demand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331913"/>
            <a:ext cx="63404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B6E084D1-D03A-44FD-A95E-7DDE42D30F29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16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You notice in the newspaper a company advertising that their bond mutual funds returned 13.5% last year.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You remember interest rates being fairly low and the paper backs that up.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How is the ad correct?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ad is talking about last year’s returns, when interest rates were falling.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When an ad states at the bottom that “Past Performance is No Indication of Future Returns” you should take it seriously.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428625"/>
            <a:ext cx="5791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F5F5D13-508C-4331-862E-9DDB63ADD954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3600" smtClean="0">
                <a:ea typeface="ＭＳ Ｐゴシック" panose="020B0600070205080204" pitchFamily="34" charset="-128"/>
              </a:rPr>
              <a:t>Understanding Changes in Equilibrium Bond Prices and Interest Rates</a:t>
            </a:r>
            <a:endParaRPr lang="en-US" altLang="es-MX" smtClean="0">
              <a:ea typeface="ＭＳ Ｐゴシック" panose="020B0600070205080204" pitchFamily="34" charset="-128"/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315200" cy="44196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Recall that expected inflation affects both bond supply and bond demand.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Increasing expected inflation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Reduces the real cost of borrowing shifting bond supply to the right.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But, lowers real return on lending, shifting bond demand to the left.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1725E463-7C94-4636-8EEB-97A13D59D2D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362700" y="2922588"/>
            <a:ext cx="2552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s-MX" sz="1800"/>
              <a:t>These two effects reinforce each other.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s-MX" sz="1800"/>
              <a:t>Lower bond prices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altLang="es-MX" sz="1800"/>
              <a:t>Raise interest rates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590800"/>
            <a:ext cx="4287838" cy="2865438"/>
            <a:chOff x="912" y="1632"/>
            <a:chExt cx="2701" cy="1805"/>
          </a:xfrm>
        </p:grpSpPr>
        <p:sp>
          <p:nvSpPr>
            <p:cNvPr id="51227" name="Line 12"/>
            <p:cNvSpPr>
              <a:spLocks noChangeShapeType="1"/>
            </p:cNvSpPr>
            <p:nvPr/>
          </p:nvSpPr>
          <p:spPr bwMode="auto">
            <a:xfrm>
              <a:off x="912" y="1632"/>
              <a:ext cx="2496" cy="1728"/>
            </a:xfrm>
            <a:prstGeom prst="line">
              <a:avLst/>
            </a:prstGeom>
            <a:noFill/>
            <a:ln w="19050">
              <a:solidFill>
                <a:srgbClr val="797C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28" name="Text Box 16"/>
            <p:cNvSpPr txBox="1">
              <a:spLocks noChangeArrowheads="1"/>
            </p:cNvSpPr>
            <p:nvPr/>
          </p:nvSpPr>
          <p:spPr bwMode="auto">
            <a:xfrm>
              <a:off x="3456" y="3264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D</a:t>
              </a:r>
              <a:r>
                <a:rPr lang="en-US" altLang="es-MX" sz="1800" baseline="-25000"/>
                <a:t>1</a:t>
              </a:r>
              <a:endParaRPr lang="en-US" altLang="es-MX" sz="1800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247900" y="2451100"/>
            <a:ext cx="3201988" cy="2946400"/>
            <a:chOff x="1416" y="1544"/>
            <a:chExt cx="2017" cy="1856"/>
          </a:xfrm>
        </p:grpSpPr>
        <p:sp>
          <p:nvSpPr>
            <p:cNvPr id="51225" name="Line 11"/>
            <p:cNvSpPr>
              <a:spLocks noChangeShapeType="1"/>
            </p:cNvSpPr>
            <p:nvPr/>
          </p:nvSpPr>
          <p:spPr bwMode="auto">
            <a:xfrm rot="478817" flipV="1">
              <a:off x="1416" y="1624"/>
              <a:ext cx="1728" cy="1776"/>
            </a:xfrm>
            <a:prstGeom prst="line">
              <a:avLst/>
            </a:prstGeom>
            <a:noFill/>
            <a:ln w="19050">
              <a:solidFill>
                <a:srgbClr val="FA6E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26" name="Text Box 19"/>
            <p:cNvSpPr txBox="1">
              <a:spLocks noChangeArrowheads="1"/>
            </p:cNvSpPr>
            <p:nvPr/>
          </p:nvSpPr>
          <p:spPr bwMode="auto">
            <a:xfrm>
              <a:off x="3284" y="1544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S</a:t>
              </a:r>
              <a:r>
                <a:rPr lang="en-US" altLang="es-MX" sz="1800" baseline="-25000"/>
                <a:t>1</a:t>
              </a:r>
              <a:endParaRPr lang="en-US" altLang="es-MX" sz="1800"/>
            </a:p>
          </p:txBody>
        </p:sp>
      </p:grpSp>
      <p:grpSp>
        <p:nvGrpSpPr>
          <p:cNvPr id="51206" name="Group 29"/>
          <p:cNvGrpSpPr>
            <a:grpSpLocks/>
          </p:cNvGrpSpPr>
          <p:nvPr/>
        </p:nvGrpSpPr>
        <p:grpSpPr bwMode="auto">
          <a:xfrm>
            <a:off x="677863" y="1905000"/>
            <a:ext cx="5646737" cy="4313238"/>
            <a:chOff x="427" y="1200"/>
            <a:chExt cx="3557" cy="2717"/>
          </a:xfrm>
        </p:grpSpPr>
        <p:sp>
          <p:nvSpPr>
            <p:cNvPr id="51214" name="Line 8"/>
            <p:cNvSpPr>
              <a:spLocks noChangeShapeType="1"/>
            </p:cNvSpPr>
            <p:nvPr/>
          </p:nvSpPr>
          <p:spPr bwMode="auto">
            <a:xfrm>
              <a:off x="816" y="120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15" name="Line 9"/>
            <p:cNvSpPr>
              <a:spLocks noChangeShapeType="1"/>
            </p:cNvSpPr>
            <p:nvPr/>
          </p:nvSpPr>
          <p:spPr bwMode="auto">
            <a:xfrm>
              <a:off x="816" y="355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16" name="Line 10"/>
            <p:cNvSpPr>
              <a:spLocks noChangeShapeType="1"/>
            </p:cNvSpPr>
            <p:nvPr/>
          </p:nvSpPr>
          <p:spPr bwMode="auto">
            <a:xfrm rot="440709" flipV="1">
              <a:off x="1056" y="1344"/>
              <a:ext cx="1776" cy="17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17" name="Line 13"/>
            <p:cNvSpPr>
              <a:spLocks noChangeShapeType="1"/>
            </p:cNvSpPr>
            <p:nvPr/>
          </p:nvSpPr>
          <p:spPr bwMode="auto">
            <a:xfrm>
              <a:off x="1200" y="1296"/>
              <a:ext cx="2400" cy="16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18" name="Text Box 14"/>
            <p:cNvSpPr txBox="1">
              <a:spLocks noChangeArrowheads="1"/>
            </p:cNvSpPr>
            <p:nvPr/>
          </p:nvSpPr>
          <p:spPr bwMode="auto">
            <a:xfrm rot="-5400000">
              <a:off x="82" y="2260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>
                  <a:latin typeface="Times New Roman" panose="02020603050405020304" pitchFamily="18" charset="0"/>
                </a:rPr>
                <a:t>Price per Bond</a:t>
              </a:r>
            </a:p>
          </p:txBody>
        </p:sp>
        <p:sp>
          <p:nvSpPr>
            <p:cNvPr id="51219" name="Text Box 15"/>
            <p:cNvSpPr txBox="1">
              <a:spLocks noChangeArrowheads="1"/>
            </p:cNvSpPr>
            <p:nvPr/>
          </p:nvSpPr>
          <p:spPr bwMode="auto">
            <a:xfrm>
              <a:off x="1920" y="3744"/>
              <a:ext cx="11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Quantity of Bonds</a:t>
              </a:r>
            </a:p>
          </p:txBody>
        </p:sp>
        <p:sp>
          <p:nvSpPr>
            <p:cNvPr id="51220" name="Text Box 17"/>
            <p:cNvSpPr txBox="1">
              <a:spLocks noChangeArrowheads="1"/>
            </p:cNvSpPr>
            <p:nvPr/>
          </p:nvSpPr>
          <p:spPr bwMode="auto">
            <a:xfrm>
              <a:off x="3696" y="2928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D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1221" name="Text Box 18"/>
            <p:cNvSpPr txBox="1">
              <a:spLocks noChangeArrowheads="1"/>
            </p:cNvSpPr>
            <p:nvPr/>
          </p:nvSpPr>
          <p:spPr bwMode="auto">
            <a:xfrm>
              <a:off x="2956" y="1288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S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1222" name="Text Box 20"/>
            <p:cNvSpPr txBox="1">
              <a:spLocks noChangeArrowheads="1"/>
            </p:cNvSpPr>
            <p:nvPr/>
          </p:nvSpPr>
          <p:spPr bwMode="auto">
            <a:xfrm>
              <a:off x="2187" y="1752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E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1223" name="Line 22"/>
            <p:cNvSpPr>
              <a:spLocks noChangeShapeType="1"/>
            </p:cNvSpPr>
            <p:nvPr/>
          </p:nvSpPr>
          <p:spPr bwMode="auto">
            <a:xfrm>
              <a:off x="2232" y="2008"/>
              <a:ext cx="8" cy="1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1224" name="Line 23"/>
            <p:cNvSpPr>
              <a:spLocks noChangeShapeType="1"/>
            </p:cNvSpPr>
            <p:nvPr/>
          </p:nvSpPr>
          <p:spPr bwMode="auto">
            <a:xfrm flipH="1">
              <a:off x="816" y="2008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282700" y="4038600"/>
            <a:ext cx="2527300" cy="414338"/>
            <a:chOff x="808" y="2544"/>
            <a:chExt cx="1592" cy="261"/>
          </a:xfrm>
        </p:grpSpPr>
        <p:sp>
          <p:nvSpPr>
            <p:cNvPr id="51212" name="Text Box 21"/>
            <p:cNvSpPr txBox="1">
              <a:spLocks noChangeArrowheads="1"/>
            </p:cNvSpPr>
            <p:nvPr/>
          </p:nvSpPr>
          <p:spPr bwMode="auto">
            <a:xfrm>
              <a:off x="2251" y="2632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E</a:t>
              </a:r>
              <a:r>
                <a:rPr lang="en-US" altLang="es-MX" sz="1800" baseline="-25000"/>
                <a:t>1</a:t>
              </a:r>
              <a:endParaRPr lang="en-US" altLang="es-MX" sz="1800"/>
            </a:p>
          </p:txBody>
        </p:sp>
        <p:sp>
          <p:nvSpPr>
            <p:cNvPr id="51213" name="Line 24"/>
            <p:cNvSpPr>
              <a:spLocks noChangeShapeType="1"/>
            </p:cNvSpPr>
            <p:nvPr/>
          </p:nvSpPr>
          <p:spPr bwMode="auto">
            <a:xfrm flipH="1">
              <a:off x="808" y="2544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400800" y="1912938"/>
            <a:ext cx="2552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s-MX" sz="1800"/>
              <a:t>1) Shift S right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413500" y="2408238"/>
            <a:ext cx="2552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s-MX" sz="1800"/>
              <a:t>2) Shift D right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388100" y="4243388"/>
            <a:ext cx="2552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s-MX" sz="1800"/>
              <a:t>However, graphically unknown effect on quantity of bonds.</a:t>
            </a:r>
          </a:p>
        </p:txBody>
      </p:sp>
      <p:sp>
        <p:nvSpPr>
          <p:cNvPr id="5121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3600" smtClean="0">
                <a:ea typeface="ＭＳ Ｐゴシック" panose="020B0600070205080204" pitchFamily="34" charset="-128"/>
              </a:rPr>
              <a:t>Understanding Changes in Equilibrium Bond Prices and Interest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22" grpId="0"/>
      <p:bldP spid="157723" grpId="0"/>
      <p:bldP spid="1577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23D7D845-89B8-4BF1-8BCF-63200F79839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49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3600" smtClean="0">
                <a:ea typeface="ＭＳ Ｐゴシック" panose="020B0600070205080204" pitchFamily="34" charset="-128"/>
              </a:rPr>
              <a:t>Understanding Changes in Equilibrium Bond Prices and Interest Rates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11300"/>
            <a:ext cx="7315200" cy="4640263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A business cycle downturn: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Reduces business investment opportunities shifting bond supply to the left.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Reduces wealth, shifting bond demand to the left also.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Although both shifts could give an ambiguous answer in terms of bond price, theory is not ambiguous.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In recessions, interest rates tend to fall meaning that bond prices should rise.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B5359AD5-CAAB-4CBA-A600-5A947CDF0507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>
                <a:ea typeface="ＭＳ Ｐゴシック" panose="020B0600070205080204" pitchFamily="34" charset="-128"/>
              </a:rPr>
              <a:t>Bond Prices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A standard bond specifies the fixed amounts to be paid and the exact dates of the payments.</a:t>
            </a:r>
          </a:p>
          <a:p>
            <a:pPr eaLnBrk="1" hangingPunct="1"/>
            <a:endParaRPr lang="en-US" altLang="es-MX" smtClean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MX" i="1" smtClean="0">
                <a:ea typeface="ＭＳ Ｐゴシック" panose="020B0600070205080204" pitchFamily="34" charset="-128"/>
              </a:rPr>
              <a:t>How much should you be willing to pay for a bond?</a:t>
            </a:r>
          </a:p>
          <a:p>
            <a:pPr algn="ctr" eaLnBrk="1" hangingPunct="1">
              <a:buFontTx/>
              <a:buNone/>
            </a:pPr>
            <a:endParaRPr lang="en-US" altLang="es-MX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That depends on the bond characteristics.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will examine four basic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57F6D968-E2F4-460F-AB40-9A0B91D425B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6616700" y="2946400"/>
            <a:ext cx="23241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MX" sz="1800"/>
              <a:t>We know price increases so supply shifts more than demand.</a:t>
            </a:r>
          </a:p>
        </p:txBody>
      </p:sp>
      <p:grpSp>
        <p:nvGrpSpPr>
          <p:cNvPr id="53252" name="Group 31"/>
          <p:cNvGrpSpPr>
            <a:grpSpLocks/>
          </p:cNvGrpSpPr>
          <p:nvPr/>
        </p:nvGrpSpPr>
        <p:grpSpPr bwMode="auto">
          <a:xfrm>
            <a:off x="677863" y="1905000"/>
            <a:ext cx="5646737" cy="4313238"/>
            <a:chOff x="427" y="1200"/>
            <a:chExt cx="3557" cy="2717"/>
          </a:xfrm>
        </p:grpSpPr>
        <p:sp>
          <p:nvSpPr>
            <p:cNvPr id="53271" name="Line 11"/>
            <p:cNvSpPr>
              <a:spLocks noChangeShapeType="1"/>
            </p:cNvSpPr>
            <p:nvPr/>
          </p:nvSpPr>
          <p:spPr bwMode="auto">
            <a:xfrm rot="478817" flipV="1">
              <a:off x="1416" y="1624"/>
              <a:ext cx="1728" cy="1776"/>
            </a:xfrm>
            <a:prstGeom prst="line">
              <a:avLst/>
            </a:prstGeom>
            <a:noFill/>
            <a:ln w="19050">
              <a:solidFill>
                <a:srgbClr val="FA6E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272" name="Text Box 12"/>
            <p:cNvSpPr txBox="1">
              <a:spLocks noChangeArrowheads="1"/>
            </p:cNvSpPr>
            <p:nvPr/>
          </p:nvSpPr>
          <p:spPr bwMode="auto">
            <a:xfrm>
              <a:off x="3292" y="1624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S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3273" name="Line 14"/>
            <p:cNvSpPr>
              <a:spLocks noChangeShapeType="1"/>
            </p:cNvSpPr>
            <p:nvPr/>
          </p:nvSpPr>
          <p:spPr bwMode="auto">
            <a:xfrm>
              <a:off x="816" y="120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274" name="Line 15"/>
            <p:cNvSpPr>
              <a:spLocks noChangeShapeType="1"/>
            </p:cNvSpPr>
            <p:nvPr/>
          </p:nvSpPr>
          <p:spPr bwMode="auto">
            <a:xfrm>
              <a:off x="816" y="3552"/>
              <a:ext cx="3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275" name="Line 17"/>
            <p:cNvSpPr>
              <a:spLocks noChangeShapeType="1"/>
            </p:cNvSpPr>
            <p:nvPr/>
          </p:nvSpPr>
          <p:spPr bwMode="auto">
            <a:xfrm>
              <a:off x="1200" y="1296"/>
              <a:ext cx="2400" cy="168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3276" name="Text Box 18"/>
            <p:cNvSpPr txBox="1">
              <a:spLocks noChangeArrowheads="1"/>
            </p:cNvSpPr>
            <p:nvPr/>
          </p:nvSpPr>
          <p:spPr bwMode="auto">
            <a:xfrm rot="-5400000">
              <a:off x="82" y="2260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>
                  <a:latin typeface="Times New Roman" panose="02020603050405020304" pitchFamily="18" charset="0"/>
                </a:rPr>
                <a:t>Price per Bond</a:t>
              </a:r>
            </a:p>
          </p:txBody>
        </p:sp>
        <p:sp>
          <p:nvSpPr>
            <p:cNvPr id="53277" name="Text Box 19"/>
            <p:cNvSpPr txBox="1">
              <a:spLocks noChangeArrowheads="1"/>
            </p:cNvSpPr>
            <p:nvPr/>
          </p:nvSpPr>
          <p:spPr bwMode="auto">
            <a:xfrm>
              <a:off x="1920" y="3744"/>
              <a:ext cx="114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Quantity of Bonds</a:t>
              </a:r>
            </a:p>
          </p:txBody>
        </p:sp>
        <p:sp>
          <p:nvSpPr>
            <p:cNvPr id="53278" name="Text Box 20"/>
            <p:cNvSpPr txBox="1">
              <a:spLocks noChangeArrowheads="1"/>
            </p:cNvSpPr>
            <p:nvPr/>
          </p:nvSpPr>
          <p:spPr bwMode="auto">
            <a:xfrm>
              <a:off x="3696" y="2928"/>
              <a:ext cx="1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D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3279" name="Text Box 22"/>
            <p:cNvSpPr txBox="1">
              <a:spLocks noChangeArrowheads="1"/>
            </p:cNvSpPr>
            <p:nvPr/>
          </p:nvSpPr>
          <p:spPr bwMode="auto">
            <a:xfrm>
              <a:off x="2747" y="2184"/>
              <a:ext cx="1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s-MX" sz="1800"/>
                <a:t>E</a:t>
              </a:r>
              <a:r>
                <a:rPr lang="en-US" altLang="es-MX" sz="1800" baseline="-25000"/>
                <a:t>0</a:t>
              </a:r>
              <a:endParaRPr lang="en-US" altLang="es-MX" sz="1800"/>
            </a:p>
          </p:txBody>
        </p:sp>
        <p:sp>
          <p:nvSpPr>
            <p:cNvPr id="53280" name="Line 24"/>
            <p:cNvSpPr>
              <a:spLocks noChangeShapeType="1"/>
            </p:cNvSpPr>
            <p:nvPr/>
          </p:nvSpPr>
          <p:spPr bwMode="auto">
            <a:xfrm flipH="1">
              <a:off x="808" y="2272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53253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3600" smtClean="0">
                <a:ea typeface="ＭＳ Ｐゴシック" panose="020B0600070205080204" pitchFamily="34" charset="-128"/>
              </a:rPr>
              <a:t>Understanding Changes in Equilibrium Bond Prices and Interest Rates</a:t>
            </a:r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6540500" y="1828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US" altLang="es-MX" sz="1800"/>
              <a:t>Shift S left</a:t>
            </a: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6565900" y="23749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arenR" startAt="2"/>
            </a:pPr>
            <a:r>
              <a:rPr lang="en-US" altLang="es-MX" sz="1800"/>
              <a:t>Shift D left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447800" y="2387600"/>
            <a:ext cx="4287838" cy="2865438"/>
            <a:chOff x="912" y="1504"/>
            <a:chExt cx="2701" cy="1805"/>
          </a:xfrm>
        </p:grpSpPr>
        <p:grpSp>
          <p:nvGrpSpPr>
            <p:cNvPr id="53267" name="Group 7"/>
            <p:cNvGrpSpPr>
              <a:grpSpLocks/>
            </p:cNvGrpSpPr>
            <p:nvPr/>
          </p:nvGrpSpPr>
          <p:grpSpPr bwMode="auto">
            <a:xfrm>
              <a:off x="912" y="1504"/>
              <a:ext cx="2701" cy="1805"/>
              <a:chOff x="912" y="1632"/>
              <a:chExt cx="2701" cy="1805"/>
            </a:xfrm>
          </p:grpSpPr>
          <p:sp>
            <p:nvSpPr>
              <p:cNvPr id="53269" name="Line 8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2496" cy="1728"/>
              </a:xfrm>
              <a:prstGeom prst="line">
                <a:avLst/>
              </a:prstGeom>
              <a:noFill/>
              <a:ln w="19050">
                <a:solidFill>
                  <a:srgbClr val="797CA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3270" name="Text Box 9"/>
              <p:cNvSpPr txBox="1">
                <a:spLocks noChangeArrowheads="1"/>
              </p:cNvSpPr>
              <p:nvPr/>
            </p:nvSpPr>
            <p:spPr bwMode="auto">
              <a:xfrm>
                <a:off x="3456" y="3264"/>
                <a:ext cx="15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s-MX" sz="1800"/>
                  <a:t>D</a:t>
                </a:r>
                <a:r>
                  <a:rPr lang="en-US" altLang="es-MX" sz="1800" baseline="-25000"/>
                  <a:t>1</a:t>
                </a:r>
                <a:endParaRPr lang="en-US" altLang="es-MX" sz="1800"/>
              </a:p>
            </p:txBody>
          </p:sp>
        </p:grpSp>
        <p:sp>
          <p:nvSpPr>
            <p:cNvPr id="53268" name="Line 34"/>
            <p:cNvSpPr>
              <a:spLocks noChangeShapeType="1"/>
            </p:cNvSpPr>
            <p:nvPr/>
          </p:nvSpPr>
          <p:spPr bwMode="auto">
            <a:xfrm flipH="1">
              <a:off x="2872" y="2744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70000" y="2874963"/>
            <a:ext cx="1498600" cy="731837"/>
            <a:chOff x="800" y="1811"/>
            <a:chExt cx="944" cy="461"/>
          </a:xfrm>
        </p:grpSpPr>
        <p:grpSp>
          <p:nvGrpSpPr>
            <p:cNvPr id="53263" name="Group 33"/>
            <p:cNvGrpSpPr>
              <a:grpSpLocks/>
            </p:cNvGrpSpPr>
            <p:nvPr/>
          </p:nvGrpSpPr>
          <p:grpSpPr bwMode="auto">
            <a:xfrm>
              <a:off x="800" y="1811"/>
              <a:ext cx="944" cy="213"/>
              <a:chOff x="792" y="1811"/>
              <a:chExt cx="944" cy="213"/>
            </a:xfrm>
          </p:grpSpPr>
          <p:sp>
            <p:nvSpPr>
              <p:cNvPr id="53265" name="Text Box 26"/>
              <p:cNvSpPr txBox="1">
                <a:spLocks noChangeArrowheads="1"/>
              </p:cNvSpPr>
              <p:nvPr/>
            </p:nvSpPr>
            <p:spPr bwMode="auto">
              <a:xfrm>
                <a:off x="1587" y="1811"/>
                <a:ext cx="1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s-MX" sz="1800"/>
                  <a:t>E</a:t>
                </a:r>
                <a:r>
                  <a:rPr lang="en-US" altLang="es-MX" sz="1800" baseline="-25000"/>
                  <a:t>1</a:t>
                </a:r>
                <a:endParaRPr lang="en-US" altLang="es-MX" sz="1800"/>
              </a:p>
            </p:txBody>
          </p:sp>
          <p:sp>
            <p:nvSpPr>
              <p:cNvPr id="53266" name="Line 27"/>
              <p:cNvSpPr>
                <a:spLocks noChangeShapeType="1"/>
              </p:cNvSpPr>
              <p:nvPr/>
            </p:nvSpPr>
            <p:spPr bwMode="auto">
              <a:xfrm flipH="1">
                <a:off x="792" y="2024"/>
                <a:ext cx="8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53264" name="Line 35"/>
            <p:cNvSpPr>
              <a:spLocks noChangeShapeType="1"/>
            </p:cNvSpPr>
            <p:nvPr/>
          </p:nvSpPr>
          <p:spPr bwMode="auto">
            <a:xfrm flipV="1">
              <a:off x="1016" y="2024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460500" y="1638300"/>
            <a:ext cx="3454400" cy="2819400"/>
            <a:chOff x="920" y="1032"/>
            <a:chExt cx="2176" cy="1776"/>
          </a:xfrm>
        </p:grpSpPr>
        <p:grpSp>
          <p:nvGrpSpPr>
            <p:cNvPr id="53259" name="Group 32"/>
            <p:cNvGrpSpPr>
              <a:grpSpLocks/>
            </p:cNvGrpSpPr>
            <p:nvPr/>
          </p:nvGrpSpPr>
          <p:grpSpPr bwMode="auto">
            <a:xfrm>
              <a:off x="920" y="1032"/>
              <a:ext cx="2065" cy="1776"/>
              <a:chOff x="920" y="1032"/>
              <a:chExt cx="2065" cy="1776"/>
            </a:xfrm>
          </p:grpSpPr>
          <p:sp>
            <p:nvSpPr>
              <p:cNvPr id="53261" name="Line 16"/>
              <p:cNvSpPr>
                <a:spLocks noChangeShapeType="1"/>
              </p:cNvSpPr>
              <p:nvPr/>
            </p:nvSpPr>
            <p:spPr bwMode="auto">
              <a:xfrm rot="440709" flipV="1">
                <a:off x="920" y="1032"/>
                <a:ext cx="1776" cy="177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3262" name="Text Box 21"/>
              <p:cNvSpPr txBox="1">
                <a:spLocks noChangeArrowheads="1"/>
              </p:cNvSpPr>
              <p:nvPr/>
            </p:nvSpPr>
            <p:spPr bwMode="auto">
              <a:xfrm>
                <a:off x="2836" y="1056"/>
                <a:ext cx="1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s-MX" sz="1800"/>
                  <a:t>S</a:t>
                </a:r>
                <a:r>
                  <a:rPr lang="en-US" altLang="es-MX" sz="1800" baseline="-25000"/>
                  <a:t>1</a:t>
                </a:r>
                <a:endParaRPr lang="en-US" altLang="es-MX" sz="1800"/>
              </a:p>
            </p:txBody>
          </p:sp>
        </p:grpSp>
        <p:sp>
          <p:nvSpPr>
            <p:cNvPr id="53260" name="Line 36"/>
            <p:cNvSpPr>
              <a:spLocks noChangeShapeType="1"/>
            </p:cNvSpPr>
            <p:nvPr/>
          </p:nvSpPr>
          <p:spPr bwMode="auto">
            <a:xfrm flipH="1">
              <a:off x="2336" y="1704"/>
              <a:ext cx="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  <p:bldP spid="160797" grpId="0"/>
      <p:bldP spid="16079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CB4B50AA-A7BC-4EB3-8318-8F174EE13D1E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427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447800"/>
            <a:ext cx="4051300" cy="4576763"/>
          </a:xfrm>
        </p:spPr>
        <p:txBody>
          <a:bodyPr/>
          <a:lstStyle/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Investors’ concerns about risk affect their demand for U.S. Treasuries.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1998, Russia defaulted and people lost confidence in emerging market countries.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Safest assets are U.S. Treasuries.</a:t>
            </a:r>
          </a:p>
          <a:p>
            <a:pPr eaLnBrk="1" hangingPunct="1"/>
            <a:r>
              <a:rPr lang="en-US" altLang="es-MX" sz="2400" smtClean="0">
                <a:ea typeface="ＭＳ Ｐゴシック" panose="020B0600070205080204" pitchFamily="34" charset="-128"/>
              </a:rPr>
              <a:t>Demand increased, price increased, and yields declined.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07975"/>
            <a:ext cx="41989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1625"/>
            <a:ext cx="3952875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AABA681-0BE4-4D2D-9BB3-ED30C3B1A64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Why Bonds are Risky</a:t>
            </a:r>
            <a:endParaRPr lang="en-US" altLang="es-MX" sz="4000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6275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Bondholders face three major risks.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Default risk is the chance that the bond’s issuer may fail to make the promised payment.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Inflation risk means investors can’t be sure of what the real value of payments will be.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Interest-rate risk arises from a bond-holder’s investment horizon, which may be shorter than the maturity date of the bond.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DBC2F492-572C-49CA-88D6-EC342CBAB2B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Why Bonds are Risky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Risk arises because an investment has many possible payoffs during the holding horizon.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need to look at the risk the bondholder faces, what are the possible payoffs, and how likely each is to occur.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will compare the risk on a bond’s return relative to the risk-free rate.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CA18A766-CD03-4E9C-A207-A95A5F47D515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Default Risk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576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Although there is little to no default risk with U.S. Treasury bonds, there is with corporate bonds.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In determining what happens to bond prices when we consider default risk, we can look at an example of a corporate bond.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Assume the one-year risk-free interest rate is 5 percent.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 company has issued a 5 percent coupon bond with a face value of $100.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35E31002-756E-4182-A15E-7C94AD6BAC61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55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Default Risk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691063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If this bond was risk-free, the price of the bond would be the present value of the $105 payment.</a:t>
            </a:r>
          </a:p>
          <a:p>
            <a:pPr lvl="1"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Price of risk free bond = ($100 + $5)/$1.05 = $100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Suppose, however, there is a 10% probability that the company will go bankrupt before paying back the loan.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Assume the outcome is either $105 or $0.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Expected value equals $94.50</a:t>
            </a:r>
          </a:p>
          <a:p>
            <a:pPr lvl="1"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Price of bond = $94.50/1.05 = $90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BB205C2-74A8-4540-A2F5-73895E09310C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Default Risk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If the price of the bond is $90, what yield to maturity does this price imply?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Promised yield on bond = $105/$90 - 1 = 0.1667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Since the default risk premium is the promised yield to maturity minus the risk-free rate: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= 16.67 percent - 5 percent = 11.67 percent.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Any risk premium will drive the price below $90 and push the yield to maturity above 16.67 percent.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The higher the default risk, the higher the yield.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4EED5681-8F39-4F0F-859B-A1120F616194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498600"/>
            <a:ext cx="7315200" cy="3840163"/>
          </a:xfrm>
        </p:spPr>
        <p:txBody>
          <a:bodyPr/>
          <a:lstStyle/>
          <a:p>
            <a:pPr eaLnBrk="1" hangingPunct="1"/>
            <a:r>
              <a:rPr lang="en-US" altLang="es-MX" i="1" smtClean="0">
                <a:ea typeface="ＭＳ Ｐゴシック" panose="020B0600070205080204" pitchFamily="34" charset="-128"/>
              </a:rPr>
              <a:t>Securitization</a:t>
            </a:r>
            <a:r>
              <a:rPr lang="en-US" altLang="es-MX" smtClean="0">
                <a:ea typeface="ＭＳ Ｐゴシック" panose="020B0600070205080204" pitchFamily="34" charset="-128"/>
              </a:rPr>
              <a:t> is the process by which financial institutions pool various assets (such as residential mortgages) that generate a stream of payments and transform them into a bond that gives the bondholder a claim to those payments (instead of fixed coupons).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Securitization has grown and now encompasses more than half of the U.S. mortgages.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4488"/>
            <a:ext cx="4411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7FE9B833-6962-4458-98E3-A850B931C358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98600"/>
            <a:ext cx="7315200" cy="3840163"/>
          </a:xfrm>
        </p:spPr>
        <p:txBody>
          <a:bodyPr/>
          <a:lstStyle/>
          <a:p>
            <a:pPr marL="533400" indent="-533400" eaLnBrk="1" hangingPunct="1"/>
            <a:r>
              <a:rPr lang="en-US" altLang="es-MX" smtClean="0">
                <a:ea typeface="ＭＳ Ｐゴシック" panose="020B0600070205080204" pitchFamily="34" charset="-128"/>
              </a:rPr>
              <a:t>Securitization uses the efficiency of markets to lower the cost of borrowing by: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Facilitating diversification of risks,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Making assets liquid,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Allowing greater specialization in the business of finance,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Broadening markets, and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Fostering innovations.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4488"/>
            <a:ext cx="44116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B03B39C9-6526-4F37-BAE4-9E0BC1CD0289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59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73200"/>
            <a:ext cx="7315200" cy="3840163"/>
          </a:xfrm>
        </p:spPr>
        <p:txBody>
          <a:bodyPr/>
          <a:lstStyle/>
          <a:p>
            <a:pPr marL="533400" indent="-533400" eaLnBrk="1" hangingPunct="1">
              <a:buFont typeface="Times" panose="02020603050405020304" pitchFamily="18" charset="0"/>
              <a:buChar char="•"/>
            </a:pP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Inflation-indexed bonds</a:t>
            </a:r>
            <a:r>
              <a:rPr lang="en-US" altLang="es-MX" smtClean="0">
                <a:ea typeface="ＭＳ Ｐゴシック" panose="020B0600070205080204" pitchFamily="34" charset="-128"/>
              </a:rPr>
              <a:t> are structured so that the government promises to pay you a fixed interest rate plus the change in the consumer price index (CPI).</a:t>
            </a:r>
          </a:p>
          <a:p>
            <a:pPr marL="533400" indent="-533400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U.S. Treasury sells two types of bonds that are guaranteed to beat inflation.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Series I savings bonds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Treasury Inflation Protection Securities (TIPS)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34975"/>
            <a:ext cx="56181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1ECC0D0-1806-46BD-A9D3-05DB07DF033D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Bond Prices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s-MX" sz="2000" b="1" smtClean="0">
                <a:ea typeface="ＭＳ Ｐゴシック" panose="020B0600070205080204" pitchFamily="34" charset="-128"/>
              </a:rPr>
              <a:t>1. Zero-coupon or discount bond</a:t>
            </a:r>
            <a:endParaRPr lang="en-US" altLang="es-MX" sz="200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Promise a single payment on a future date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Example: Treasury bill</a:t>
            </a:r>
            <a:br>
              <a:rPr lang="en-US" altLang="es-MX" sz="1800" smtClean="0">
                <a:ea typeface="ＭＳ Ｐゴシック" panose="020B0600070205080204" pitchFamily="34" charset="-128"/>
              </a:rPr>
            </a:br>
            <a:endParaRPr lang="en-US" altLang="es-MX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s-MX" sz="2000" b="1" smtClean="0">
                <a:ea typeface="ＭＳ Ｐゴシック" panose="020B0600070205080204" pitchFamily="34" charset="-128"/>
              </a:rPr>
              <a:t>2. Fixed-payment loan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Sequence of fixed payments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Example: Mortgage or car loan</a:t>
            </a:r>
            <a:br>
              <a:rPr lang="en-US" altLang="es-MX" sz="1800" smtClean="0">
                <a:ea typeface="ＭＳ Ｐゴシック" panose="020B0600070205080204" pitchFamily="34" charset="-128"/>
              </a:rPr>
            </a:br>
            <a:endParaRPr lang="en-US" altLang="es-MX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s-MX" sz="2000" b="1" smtClean="0">
                <a:ea typeface="ＭＳ Ｐゴシック" panose="020B0600070205080204" pitchFamily="34" charset="-128"/>
              </a:rPr>
              <a:t>3. Coupon bond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periodic interest payments + principal repayment at maturity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Example: U.S. Treasury Bonds and most corporate bonds</a:t>
            </a:r>
          </a:p>
          <a:p>
            <a:pPr lvl="1" eaLnBrk="1" hangingPunct="1">
              <a:lnSpc>
                <a:spcPct val="80000"/>
              </a:lnSpc>
            </a:pPr>
            <a:endParaRPr lang="en-US" altLang="es-MX" sz="1800" b="1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s-MX" sz="2000" b="1" smtClean="0">
                <a:ea typeface="ＭＳ Ｐゴシック" panose="020B0600070205080204" pitchFamily="34" charset="-128"/>
              </a:rPr>
              <a:t>4. Consol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periodic interest payments forever, principal never repaid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s-MX" sz="1800" smtClean="0">
                <a:ea typeface="ＭＳ Ｐゴシック" panose="020B0600070205080204" pitchFamily="34" charset="-128"/>
              </a:rPr>
              <a:t>Example: U.K. government has some outstanding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73713CAC-A9FE-4985-99F7-B770F8C22A59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60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Inflation Risk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195763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With few exceptions, bonds promise to make fixed-dollar payments.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Remember that we care about the purchasing power of our money, not the number of dollars.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This means bondholders care about the </a:t>
            </a:r>
            <a:r>
              <a:rPr lang="en-US" altLang="es-MX" i="1" smtClean="0">
                <a:ea typeface="ＭＳ Ｐゴシック" panose="020B0600070205080204" pitchFamily="34" charset="-128"/>
              </a:rPr>
              <a:t>real </a:t>
            </a:r>
            <a:r>
              <a:rPr lang="en-US" altLang="es-MX" smtClean="0">
                <a:ea typeface="ＭＳ Ｐゴシック" panose="020B0600070205080204" pitchFamily="34" charset="-128"/>
              </a:rPr>
              <a:t>interest rate.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How does inflation risk affect the interest rate?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6EA16194-F5A9-4025-A8A5-DDFABAF4044B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61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Inflation Risk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716463"/>
          </a:xfrm>
        </p:spPr>
        <p:txBody>
          <a:bodyPr/>
          <a:lstStyle/>
          <a:p>
            <a:pPr marL="533400" indent="-533400" eaLnBrk="1" hangingPunct="1"/>
            <a:r>
              <a:rPr lang="en-US" altLang="es-MX" smtClean="0">
                <a:ea typeface="ＭＳ Ｐゴシック" panose="020B0600070205080204" pitchFamily="34" charset="-128"/>
              </a:rPr>
              <a:t>Think of the interest rate having three components: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The real interest rate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Expected inflation, and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s-MX" smtClean="0">
                <a:ea typeface="ＭＳ Ｐゴシック" panose="020B0600070205080204" pitchFamily="34" charset="-128"/>
              </a:rPr>
              <a:t>Compensation for inflation risk.</a:t>
            </a:r>
          </a:p>
          <a:p>
            <a:pPr marL="533400" indent="-533400" eaLnBrk="1" hangingPunct="1"/>
            <a:r>
              <a:rPr lang="en-US" altLang="es-MX" smtClean="0">
                <a:ea typeface="ＭＳ Ｐゴシック" panose="020B0600070205080204" pitchFamily="34" charset="-128"/>
              </a:rPr>
              <a:t>Example: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Real interest rate is 3 percent.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Inflation could be either 1 percent or 3 percent.</a:t>
            </a:r>
          </a:p>
          <a:p>
            <a:pPr marL="914400" lvl="1" indent="-457200" eaLnBrk="1" hangingPunct="1"/>
            <a:r>
              <a:rPr lang="en-US" altLang="es-MX" smtClean="0">
                <a:ea typeface="ＭＳ Ｐゴシック" panose="020B0600070205080204" pitchFamily="34" charset="-128"/>
              </a:rPr>
              <a:t>Expected inflation is 2 percent, with a standard deviation of 1.0 percent.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DEB1CBF-5854-4316-9BD4-78EC035ACD2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62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Inflation Risk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Nominal interest rate should equal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3 percent real interest rate +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2 percent expected inflation +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Compensation for inflation risk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greater the inflation risk, the larger the compensation for it.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6BAE6B0B-EA00-4F41-8941-9739BD342070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63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Interest-Rate Risk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800" y="1447800"/>
            <a:ext cx="7340600" cy="4754563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Interest-rate risk arises from the fact that investors don’t know the holding period return of a long-term bond.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longer the term of the bond, the larger the price change for a given change in the interest rate.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For investors with holding periods shorter than the maturity of the bond, the potential for a change in interest rates creates risk.</a:t>
            </a:r>
          </a:p>
          <a:p>
            <a:pPr lvl="1" eaLnBrk="1" hangingPunct="1"/>
            <a:r>
              <a:rPr lang="en-US" altLang="es-MX" smtClean="0">
                <a:ea typeface="ＭＳ Ｐゴシック" panose="020B0600070205080204" pitchFamily="34" charset="-128"/>
              </a:rPr>
              <a:t>The more likely the interest rates are to change during the bondholder’s investment horizon, the larger the risk of holding a bond.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FA2079C6-9D65-4781-9D41-45C1FB0C290A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64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When the boom in house prices ended, holders of the private-label securities suffered large losses.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In the resulting financial crisis in 2007, private securitization of mortgages collapsed.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Although it has yet to rebound, some underwriters were seeing an opportunity to revive it.</a:t>
            </a:r>
          </a:p>
          <a:p>
            <a:pPr eaLnBrk="1" hangingPunct="1">
              <a:lnSpc>
                <a:spcPct val="90000"/>
              </a:lnSpc>
            </a:pPr>
            <a:endParaRPr lang="en-US" altLang="es-MX" smtClean="0">
              <a:ea typeface="ＭＳ Ｐゴシック" panose="020B0600070205080204" pitchFamily="34" charset="-128"/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71488"/>
            <a:ext cx="63595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755650" y="22764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MX" sz="4800" b="1">
                <a:latin typeface="Goudy Old Style" panose="02020502050305020303" pitchFamily="18" charset="0"/>
              </a:rPr>
              <a:t>End of</a:t>
            </a:r>
          </a:p>
          <a:p>
            <a:pPr algn="ctr" eaLnBrk="1" hangingPunct="1"/>
            <a:r>
              <a:rPr lang="en-US" altLang="es-MX" sz="4800" b="1">
                <a:latin typeface="Goudy Old Style" panose="02020502050305020303" pitchFamily="18" charset="0"/>
              </a:rPr>
              <a:t>Chapter Six</a:t>
            </a:r>
            <a:endParaRPr lang="en-US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9ED914CF-8F44-437B-8EB6-B67932A0175C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7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886200" y="5105400"/>
          <a:ext cx="1752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609732" imgH="432009" progId="Equation.3">
                  <p:embed/>
                </p:oleObj>
              </mc:Choice>
              <mc:Fallback>
                <p:oleObj name="Equation" r:id="rId4" imgW="609732" imgH="43200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05400"/>
                        <a:ext cx="1752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Zero-Coupon Bonds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U.S. Treasury bills</a:t>
            </a:r>
            <a:r>
              <a:rPr lang="en-US" altLang="es-MX" smtClean="0">
                <a:ea typeface="ＭＳ Ｐゴシック" panose="020B0600070205080204" pitchFamily="34" charset="-128"/>
              </a:rPr>
              <a:t> (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T-bills</a:t>
            </a:r>
            <a:r>
              <a:rPr lang="en-US" altLang="es-MX" smtClean="0">
                <a:ea typeface="ＭＳ Ｐゴシック" panose="020B0600070205080204" pitchFamily="34" charset="-128"/>
              </a:rPr>
              <a:t>) are the most straightforward type of bond.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Each T-bill represents a promise by the U.S. government to pay $100 on a fixed future date.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No coupon payments - </a:t>
            </a:r>
            <a:r>
              <a:rPr lang="en-US" altLang="es-MX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zero-coupon bonds</a:t>
            </a:r>
            <a:endParaRPr lang="en-US" altLang="es-MX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Also called pure discount bonds (or discount bonds) since the price is less than face value - they sell at a discount.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s-MX" smtClean="0">
                <a:ea typeface="ＭＳ Ｐゴシック" panose="020B0600070205080204" pitchFamily="34" charset="-128"/>
              </a:rPr>
              <a:t>Price of $100 face value zero-coupon bond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D3B6573C-6818-49B1-9BFC-5A229E812836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8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447800"/>
            <a:ext cx="7097713" cy="3840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  Assume </a:t>
            </a:r>
            <a:r>
              <a:rPr lang="en-US" altLang="es-MX" sz="2400" i="1" smtClean="0">
                <a:ea typeface="ＭＳ Ｐゴシック" panose="020B0600070205080204" pitchFamily="34" charset="-128"/>
              </a:rPr>
              <a:t>i</a:t>
            </a:r>
            <a:r>
              <a:rPr lang="en-US" altLang="es-MX" sz="2400" smtClean="0">
                <a:ea typeface="ＭＳ Ｐゴシック" panose="020B0600070205080204" pitchFamily="34" charset="-128"/>
              </a:rPr>
              <a:t> = 5%</a:t>
            </a:r>
          </a:p>
          <a:p>
            <a:pPr eaLnBrk="1" hangingPunct="1">
              <a:buFontTx/>
              <a:buNone/>
            </a:pPr>
            <a:endParaRPr lang="en-US" altLang="es-MX" sz="90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	Price of a One-Year Treasury Bill </a:t>
            </a:r>
          </a:p>
          <a:p>
            <a:pPr eaLnBrk="1" hangingPunct="1">
              <a:buFontTx/>
              <a:buNone/>
            </a:pPr>
            <a:endParaRPr lang="en-US" altLang="es-MX" sz="240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s-MX" sz="2400" smtClean="0">
                <a:ea typeface="ＭＳ Ｐゴシック" panose="020B0600070205080204" pitchFamily="34" charset="-128"/>
              </a:rPr>
              <a:t>	Price of a Six-Month Treasury Bill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 sz="1800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2971800" y="4343400"/>
          <a:ext cx="33591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448197" imgH="419497" progId="Equation.3">
                  <p:embed/>
                </p:oleObj>
              </mc:Choice>
              <mc:Fallback>
                <p:oleObj name="Equation" r:id="rId4" imgW="1448197" imgH="41949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335915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1"/>
          <p:cNvGraphicFramePr>
            <a:graphicFrameLocks noChangeAspect="1"/>
          </p:cNvGraphicFramePr>
          <p:nvPr>
            <p:ph sz="half" idx="2"/>
          </p:nvPr>
        </p:nvGraphicFramePr>
        <p:xfrm>
          <a:off x="3244850" y="2438400"/>
          <a:ext cx="28273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308497" imgH="419497" progId="Equation.3">
                  <p:embed/>
                </p:oleObj>
              </mc:Choice>
              <mc:Fallback>
                <p:oleObj name="Equation" r:id="rId6" imgW="1308497" imgH="41949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438400"/>
                        <a:ext cx="28273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Zero-Coupon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MX" sz="1400">
                <a:latin typeface="Goudy Old Style" panose="02020502050305020303" pitchFamily="18" charset="0"/>
              </a:rPr>
              <a:t>6-</a:t>
            </a:r>
            <a:fld id="{C13B45AE-17B8-42FE-9134-FBA157FF7F3F}" type="slidenum">
              <a:rPr lang="en-US" altLang="es-MX" sz="1400">
                <a:latin typeface="Goudy Old Style" panose="02020502050305020303" pitchFamily="18" charset="0"/>
              </a:rPr>
              <a:pPr eaLnBrk="1" hangingPunct="1"/>
              <a:t>9</a:t>
            </a:fld>
            <a:endParaRPr lang="en-US" altLang="es-MX" sz="1400">
              <a:latin typeface="Goudy Old Style" panose="02020502050305020303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Zero-Coupon Bonds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572000"/>
          </a:xfrm>
        </p:spPr>
        <p:txBody>
          <a:bodyPr/>
          <a:lstStyle/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For a zero-coupon bond, the relationship between the price and the interest rate is the same as we saw on present value calculations.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When the price moves, the interest rate moves with it, in the opposite direction.</a:t>
            </a:r>
          </a:p>
          <a:p>
            <a:pPr eaLnBrk="1" hangingPunct="1"/>
            <a:r>
              <a:rPr lang="en-US" altLang="es-MX" smtClean="0">
                <a:ea typeface="ＭＳ Ｐゴシック" panose="020B0600070205080204" pitchFamily="34" charset="-128"/>
              </a:rPr>
              <a:t>We can compute the interest rate from the price using the present value formula.</a:t>
            </a:r>
          </a:p>
          <a:p>
            <a:pPr algn="ctr" eaLnBrk="1" hangingPunct="1">
              <a:buFontTx/>
              <a:buNone/>
            </a:pPr>
            <a:r>
              <a:rPr lang="en-US" altLang="es-MX" smtClean="0">
                <a:ea typeface="ＭＳ Ｐゴシック" panose="020B0600070205080204" pitchFamily="34" charset="-128"/>
              </a:rPr>
              <a:t>The price of a one-year T-bill is $95.</a:t>
            </a:r>
          </a:p>
          <a:p>
            <a:pPr algn="ctr" eaLnBrk="1" hangingPunct="1">
              <a:buFontTx/>
              <a:buNone/>
            </a:pPr>
            <a:r>
              <a:rPr lang="en-US" altLang="es-MX" i="1" smtClean="0">
                <a:ea typeface="ＭＳ Ｐゴシック" panose="020B0600070205080204" pitchFamily="34" charset="-128"/>
              </a:rPr>
              <a:t>i</a:t>
            </a:r>
            <a:r>
              <a:rPr lang="en-US" altLang="es-MX" smtClean="0">
                <a:ea typeface="ＭＳ Ｐゴシック" panose="020B0600070205080204" pitchFamily="34" charset="-128"/>
              </a:rPr>
              <a:t> = ($100/$95) - 1 = 0.0526 = 5.26%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2&quot; unique_id=&quot;10773&quot;&gt;&lt;object type=&quot;3&quot; unique_id=&quot;10774&quot;&gt;&lt;property id=&quot;20148&quot; value=&quot;5&quot;/&gt;&lt;property id=&quot;20300&quot; value=&quot;Slide 1&quot;/&gt;&lt;property id=&quot;20307&quot; value=&quot;293&quot;/&gt;&lt;/object&gt;&lt;object type=&quot;3&quot; unique_id=&quot;10775&quot;&gt;&lt;property id=&quot;20148&quot; value=&quot;5&quot;/&gt;&lt;property id=&quot;20300&quot; value=&quot;Slide 2 - &amp;quot;Introduction&amp;quot;&quot;/&gt;&lt;property id=&quot;20307&quot; value=&quot;316&quot;/&gt;&lt;/object&gt;&lt;object type=&quot;3&quot; unique_id=&quot;10776&quot;&gt;&lt;property id=&quot;20148&quot; value=&quot;5&quot;/&gt;&lt;property id=&quot;20300&quot; value=&quot;Slide 3 - &amp;quot;Introduction&amp;quot;&quot;/&gt;&lt;property id=&quot;20307&quot; value=&quot;295&quot;/&gt;&lt;/object&gt;&lt;object type=&quot;3&quot; unique_id=&quot;10777&quot;&gt;&lt;property id=&quot;20148&quot; value=&quot;5&quot;/&gt;&lt;property id=&quot;20300&quot; value=&quot;Slide 4 - &amp;quot;Goals of the Chapter&amp;quot;&quot;/&gt;&lt;property id=&quot;20307&quot; value=&quot;296&quot;/&gt;&lt;/object&gt;&lt;object type=&quot;3&quot; unique_id=&quot;10778&quot;&gt;&lt;property id=&quot;20148&quot; value=&quot;5&quot;/&gt;&lt;property id=&quot;20300&quot; value=&quot;Slide 5 - &amp;quot;Bond Prices&amp;quot;&quot;/&gt;&lt;property id=&quot;20307&quot; value=&quot;297&quot;/&gt;&lt;/object&gt;&lt;object type=&quot;3&quot; unique_id=&quot;10779&quot;&gt;&lt;property id=&quot;20148&quot; value=&quot;5&quot;/&gt;&lt;property id=&quot;20300&quot; value=&quot;Slide 6 - &amp;quot;Bond Prices&amp;quot;&quot;/&gt;&lt;property id=&quot;20307&quot; value=&quot;317&quot;/&gt;&lt;/object&gt;&lt;object type=&quot;3&quot; unique_id=&quot;10780&quot;&gt;&lt;property id=&quot;20148&quot; value=&quot;5&quot;/&gt;&lt;property id=&quot;20300&quot; value=&quot;Slide 7 - &amp;quot;Zero-Coupon Bonds&amp;quot;&quot;/&gt;&lt;property id=&quot;20307&quot; value=&quot;258&quot;/&gt;&lt;/object&gt;&lt;object type=&quot;3&quot; unique_id=&quot;10781&quot;&gt;&lt;property id=&quot;20148&quot; value=&quot;5&quot;/&gt;&lt;property id=&quot;20300&quot; value=&quot;Slide 8 - &amp;quot;Zero-Coupon Bonds&amp;quot;&quot;/&gt;&lt;property id=&quot;20307&quot; value=&quot;259&quot;/&gt;&lt;/object&gt;&lt;object type=&quot;3&quot; unique_id=&quot;10782&quot;&gt;&lt;property id=&quot;20148&quot; value=&quot;5&quot;/&gt;&lt;property id=&quot;20300&quot; value=&quot;Slide 9 - &amp;quot;Zero-Coupon Bonds&amp;quot;&quot;/&gt;&lt;property id=&quot;20307&quot; value=&quot;260&quot;/&gt;&lt;/object&gt;&lt;object type=&quot;3&quot; unique_id=&quot;10783&quot;&gt;&lt;property id=&quot;20148&quot; value=&quot;5&quot;/&gt;&lt;property id=&quot;20300&quot; value=&quot;Slide 10 - &amp;quot;Fixed-Payment Loans&amp;quot;&quot;/&gt;&lt;property id=&quot;20307&quot; value=&quot;261&quot;/&gt;&lt;/object&gt;&lt;object type=&quot;3&quot; unique_id=&quot;10784&quot;&gt;&lt;property id=&quot;20148&quot; value=&quot;5&quot;/&gt;&lt;property id=&quot;20300&quot; value=&quot;Slide 11 - &amp;quot;Coupon Bonds&amp;quot;&quot;/&gt;&lt;property id=&quot;20307&quot; value=&quot;262&quot;/&gt;&lt;/object&gt;&lt;object type=&quot;3&quot; unique_id=&quot;10785&quot;&gt;&lt;property id=&quot;20148&quot; value=&quot;5&quot;/&gt;&lt;property id=&quot;20300&quot; value=&quot;Slide 12&quot;/&gt;&lt;property id=&quot;20307&quot; value=&quot;298&quot;/&gt;&lt;/object&gt;&lt;object type=&quot;3&quot; unique_id=&quot;10786&quot;&gt;&lt;property id=&quot;20148&quot; value=&quot;5&quot;/&gt;&lt;property id=&quot;20300&quot; value=&quot;Slide 13 - &amp;quot;Consols&amp;quot;&quot;/&gt;&lt;property id=&quot;20307&quot; value=&quot;263&quot;/&gt;&lt;/object&gt;&lt;object type=&quot;3&quot; unique_id=&quot;10787&quot;&gt;&lt;property id=&quot;20148&quot; value=&quot;5&quot;/&gt;&lt;property id=&quot;20300&quot; value=&quot;Slide 14 - &amp;quot;Bond Yields&amp;quot;&quot;/&gt;&lt;property id=&quot;20307&quot; value=&quot;318&quot;/&gt;&lt;/object&gt;&lt;object type=&quot;3&quot; unique_id=&quot;10788&quot;&gt;&lt;property id=&quot;20148&quot; value=&quot;5&quot;/&gt;&lt;property id=&quot;20300&quot; value=&quot;Slide 15 - &amp;quot;Yield to Maturity&amp;quot;&quot;/&gt;&lt;property id=&quot;20307&quot; value=&quot;264&quot;/&gt;&lt;/object&gt;&lt;object type=&quot;3&quot; unique_id=&quot;10789&quot;&gt;&lt;property id=&quot;20148&quot; value=&quot;5&quot;/&gt;&lt;property id=&quot;20300&quot; value=&quot;Slide 16 - &amp;quot;Yield to Maturity&amp;quot;&quot;/&gt;&lt;property id=&quot;20307&quot; value=&quot;265&quot;/&gt;&lt;/object&gt;&lt;object type=&quot;3&quot; unique_id=&quot;10790&quot;&gt;&lt;property id=&quot;20148&quot; value=&quot;5&quot;/&gt;&lt;property id=&quot;20300&quot; value=&quot;Slide 17 - &amp;quot;Yield to Maturity&amp;quot;&quot;/&gt;&lt;property id=&quot;20307&quot; value=&quot;319&quot;/&gt;&lt;/object&gt;&lt;object type=&quot;3&quot; unique_id=&quot;10791&quot;&gt;&lt;property id=&quot;20148&quot; value=&quot;5&quot;/&gt;&lt;property id=&quot;20300&quot; value=&quot;Slide 18 - &amp;quot;Current Yield&amp;quot;&quot;/&gt;&lt;property id=&quot;20307&quot; value=&quot;266&quot;/&gt;&lt;/object&gt;&lt;object type=&quot;3&quot; unique_id=&quot;10792&quot;&gt;&lt;property id=&quot;20148&quot; value=&quot;5&quot;/&gt;&lt;property id=&quot;20300&quot; value=&quot;Slide 19 - &amp;quot;Current Yield&amp;quot;&quot;/&gt;&lt;property id=&quot;20307&quot; value=&quot;299&quot;/&gt;&lt;/object&gt;&lt;object type=&quot;3&quot; unique_id=&quot;10793&quot;&gt;&lt;property id=&quot;20148&quot; value=&quot;5&quot;/&gt;&lt;property id=&quot;20300&quot; value=&quot;Slide 20 - &amp;quot;Current Yield&amp;quot;&quot;/&gt;&lt;property id=&quot;20307&quot; value=&quot;320&quot;/&gt;&lt;/object&gt;&lt;object type=&quot;3&quot; unique_id=&quot;10794&quot;&gt;&lt;property id=&quot;20148&quot; value=&quot;5&quot;/&gt;&lt;property id=&quot;20300&quot; value=&quot;Slide 21 - &amp;quot;Holding Period Returns&amp;quot;&quot;/&gt;&lt;property id=&quot;20307&quot; value=&quot;268&quot;/&gt;&lt;/object&gt;&lt;object type=&quot;3&quot; unique_id=&quot;10795&quot;&gt;&lt;property id=&quot;20148&quot; value=&quot;5&quot;/&gt;&lt;property id=&quot;20300&quot; value=&quot;Slide 22 - &amp;quot;Holding Period Returns&amp;quot;&quot;/&gt;&lt;property id=&quot;20307&quot; value=&quot;269&quot;/&gt;&lt;/object&gt;&lt;object type=&quot;3&quot; unique_id=&quot;10796&quot;&gt;&lt;property id=&quot;20148&quot; value=&quot;5&quot;/&gt;&lt;property id=&quot;20300&quot; value=&quot;Slide 23 - &amp;quot;Holding Period Returns&amp;quot;&quot;/&gt;&lt;property id=&quot;20307&quot; value=&quot;270&quot;/&gt;&lt;/object&gt;&lt;object type=&quot;3&quot; unique_id=&quot;10797&quot;&gt;&lt;property id=&quot;20148&quot; value=&quot;5&quot;/&gt;&lt;property id=&quot;20300&quot; value=&quot;Slide 24 - &amp;quot;Holding Period Returns&amp;quot;&quot;/&gt;&lt;property id=&quot;20307&quot; value=&quot;301&quot;/&gt;&lt;/object&gt;&lt;object type=&quot;3&quot; unique_id=&quot;10798&quot;&gt;&lt;property id=&quot;20148&quot; value=&quot;5&quot;/&gt;&lt;property id=&quot;20300&quot; value=&quot;Slide 25 - &amp;quot;Holding Period Returns&amp;quot;&quot;/&gt;&lt;property id=&quot;20307&quot; value=&quot;272&quot;/&gt;&lt;/object&gt;&lt;object type=&quot;3&quot; unique_id=&quot;10799&quot;&gt;&lt;property id=&quot;20148&quot; value=&quot;5&quot;/&gt;&lt;property id=&quot;20300&quot; value=&quot;Slide 26 - &amp;quot;Holding Period Returns&amp;quot;&quot;/&gt;&lt;property id=&quot;20307&quot; value=&quot;311&quot;/&gt;&lt;/object&gt;&lt;object type=&quot;3&quot; unique_id=&quot;10800&quot;&gt;&lt;property id=&quot;20148&quot; value=&quot;5&quot;/&gt;&lt;property id=&quot;20300&quot; value=&quot;Slide 27 - &amp;quot;The Bond Market and the Determination of Interest Rates&amp;quot;&quot;/&gt;&lt;property id=&quot;20307&quot; value=&quot;321&quot;/&gt;&lt;/object&gt;&lt;object type=&quot;3&quot; unique_id=&quot;10801&quot;&gt;&lt;property id=&quot;20148&quot; value=&quot;5&quot;/&gt;&lt;property id=&quot;20300&quot; value=&quot;Slide 28 - &amp;quot;The Bond Market and the Determination of Interest Rates&amp;quot;&quot;/&gt;&lt;property id=&quot;20307&quot; value=&quot;273&quot;/&gt;&lt;/object&gt;&lt;object type=&quot;3&quot; unique_id=&quot;10802&quot;&gt;&lt;property id=&quot;20148&quot; value=&quot;5&quot;/&gt;&lt;property id=&quot;20300&quot; value=&quot;Slide 29&quot;/&gt;&lt;property id=&quot;20307&quot; value=&quot;327&quot;/&gt;&lt;/object&gt;&lt;object type=&quot;3&quot; unique_id=&quot;10803&quot;&gt;&lt;property id=&quot;20148&quot; value=&quot;5&quot;/&gt;&lt;property id=&quot;20300&quot; value=&quot;Slide 30 - &amp;quot;Bond Supply, Bond Demand and Equilibrium in the Bond Market&amp;quot;&quot;/&gt;&lt;property id=&quot;20307&quot; value=&quot;274&quot;/&gt;&lt;/object&gt;&lt;object type=&quot;3&quot; unique_id=&quot;10804&quot;&gt;&lt;property id=&quot;20148&quot; value=&quot;5&quot;/&gt;&lt;property id=&quot;20300&quot; value=&quot;Slide 31 - &amp;quot;Bond Supply, Bond Demand and Equilibrium in the Bond Market&amp;quot;&quot;/&gt;&lt;property id=&quot;20307&quot; value=&quot;275&quot;/&gt;&lt;/object&gt;&lt;object type=&quot;3&quot; unique_id=&quot;10805&quot;&gt;&lt;property id=&quot;20148&quot; value=&quot;5&quot;/&gt;&lt;property id=&quot;20300&quot; value=&quot;Slide 32 - &amp;quot;Bond Supply, Bond Demand and Equilibrium in the Bond Market&amp;quot;&quot;/&gt;&lt;property id=&quot;20307&quot; value=&quot;277&quot;/&gt;&lt;/object&gt;&lt;object type=&quot;3&quot; unique_id=&quot;10806&quot;&gt;&lt;property id=&quot;20148&quot; value=&quot;5&quot;/&gt;&lt;property id=&quot;20300&quot; value=&quot;Slide 33 - &amp;quot;Bond Supply, Bond Demand and Equilibrium in the Bond Market&amp;quot;&quot;/&gt;&lt;property id=&quot;20307&quot; value=&quot;278&quot;/&gt;&lt;/object&gt;&lt;object type=&quot;3&quot; unique_id=&quot;10807&quot;&gt;&lt;property id=&quot;20148&quot; value=&quot;5&quot;/&gt;&lt;property id=&quot;20300&quot; value=&quot;Slide 34 - &amp;quot;Bond Supply, Bond Demand and Equilibrium in the Bond Market&amp;quot;&quot;/&gt;&lt;property id=&quot;20307&quot; value=&quot;279&quot;/&gt;&lt;/object&gt;&lt;object type=&quot;3&quot; unique_id=&quot;10808&quot;&gt;&lt;property id=&quot;20148&quot; value=&quot;5&quot;/&gt;&lt;property id=&quot;20300&quot; value=&quot;Slide 35 - &amp;quot;Bond Supply, Bond Demand and Equilibrium in the Bond Market&amp;quot;&quot;/&gt;&lt;property id=&quot;20307&quot; value=&quot;322&quot;/&gt;&lt;/object&gt;&lt;object type=&quot;3&quot; unique_id=&quot;10809&quot;&gt;&lt;property id=&quot;20148&quot; value=&quot;5&quot;/&gt;&lt;property id=&quot;20300&quot; value=&quot;Slide 36 - &amp;quot;Bond Supply, Bond Demand and Equilibrium in the Bond Market&amp;quot;&quot;/&gt;&lt;property id=&quot;20307&quot; value=&quot;323&quot;/&gt;&lt;/object&gt;&lt;object type=&quot;3&quot; unique_id=&quot;10810&quot;&gt;&lt;property id=&quot;20148&quot; value=&quot;5&quot;/&gt;&lt;property id=&quot;20300&quot; value=&quot;Slide 37 - &amp;quot;Bond Supply, Bond Demand and Equilibrium in the Bond Market&amp;quot;&quot;/&gt;&lt;property id=&quot;20307&quot; value=&quot;324&quot;/&gt;&lt;/object&gt;&lt;object type=&quot;3&quot; unique_id=&quot;10811&quot;&gt;&lt;property id=&quot;20148&quot; value=&quot;5&quot;/&gt;&lt;property id=&quot;20300&quot; value=&quot;Slide 38 - &amp;quot;Factors That Shift Bond Supply&amp;quot;&quot;/&gt;&lt;property id=&quot;20307&quot; value=&quot;280&quot;/&gt;&lt;/object&gt;&lt;object type=&quot;3&quot; unique_id=&quot;10812&quot;&gt;&lt;property id=&quot;20148&quot; value=&quot;5&quot;/&gt;&lt;property id=&quot;20300&quot; value=&quot;Slide 39 - &amp;quot;Factors That Shift Bond Supply&amp;quot;&quot;/&gt;&lt;property id=&quot;20307&quot; value=&quot;302&quot;/&gt;&lt;/object&gt;&lt;object type=&quot;3&quot; unique_id=&quot;10813&quot;&gt;&lt;property id=&quot;20148&quot; value=&quot;5&quot;/&gt;&lt;property id=&quot;20300&quot; value=&quot;Slide 40&quot;/&gt;&lt;property id=&quot;20307&quot; value=&quot;303&quot;/&gt;&lt;/object&gt;&lt;object type=&quot;3&quot; unique_id=&quot;10814&quot;&gt;&lt;property id=&quot;20148&quot; value=&quot;5&quot;/&gt;&lt;property id=&quot;20300&quot; value=&quot;Slide 41 - &amp;quot;Factors That Shift Bond Demand&amp;quot;&quot;/&gt;&lt;property id=&quot;20307&quot; value=&quot;284&quot;/&gt;&lt;/object&gt;&lt;object type=&quot;3&quot; unique_id=&quot;10815&quot;&gt;&lt;property id=&quot;20148&quot; value=&quot;5&quot;/&gt;&lt;property id=&quot;20300&quot; value=&quot;Slide 42 - &amp;quot;Factors That Shift Bond Demand&amp;quot;&quot;/&gt;&lt;property id=&quot;20307&quot; value=&quot;325&quot;/&gt;&lt;/object&gt;&lt;object type=&quot;3&quot; unique_id=&quot;10816&quot;&gt;&lt;property id=&quot;20148&quot; value=&quot;5&quot;/&gt;&lt;property id=&quot;20300&quot; value=&quot;Slide 43 - &amp;quot;Factors That Shift Bond Demand&amp;quot;&quot;/&gt;&lt;property id=&quot;20307&quot; value=&quot;291&quot;/&gt;&lt;/object&gt;&lt;object type=&quot;3&quot; unique_id=&quot;10817&quot;&gt;&lt;property id=&quot;20148&quot; value=&quot;5&quot;/&gt;&lt;property id=&quot;20300&quot; value=&quot;Slide 44 - &amp;quot;Factors That Shift Bond Demand&amp;quot;&quot;/&gt;&lt;property id=&quot;20307&quot; value=&quot;305&quot;/&gt;&lt;/object&gt;&lt;object type=&quot;3&quot; unique_id=&quot;10818&quot;&gt;&lt;property id=&quot;20148&quot; value=&quot;5&quot;/&gt;&lt;property id=&quot;20300&quot; value=&quot;Slide 45 - &amp;quot;Factors That Shift Bond Demand&amp;quot;&quot;/&gt;&lt;property id=&quot;20307&quot; value=&quot;306&quot;/&gt;&lt;/object&gt;&lt;object type=&quot;3&quot; unique_id=&quot;10819&quot;&gt;&lt;property id=&quot;20148&quot; value=&quot;5&quot;/&gt;&lt;property id=&quot;20300&quot; value=&quot;Slide 46&quot;/&gt;&lt;property id=&quot;20307&quot; value=&quot;328&quot;/&gt;&lt;/object&gt;&lt;object type=&quot;3&quot; unique_id=&quot;10820&quot;&gt;&lt;property id=&quot;20148&quot; value=&quot;5&quot;/&gt;&lt;property id=&quot;20300&quot; value=&quot;Slide 47 - &amp;quot;Understanding Changes in Equilibrium Bond Prices and Interest Rates&amp;quot;&quot;/&gt;&lt;property id=&quot;20307&quot; value=&quot;308&quot;/&gt;&lt;/object&gt;&lt;object type=&quot;3&quot; unique_id=&quot;10821&quot;&gt;&lt;property id=&quot;20148&quot; value=&quot;5&quot;/&gt;&lt;property id=&quot;20300&quot; value=&quot;Slide 48 - &amp;quot;Understanding Changes in Equilibrium Bond Prices and Interest Rates&amp;quot;&quot;/&gt;&lt;property id=&quot;20307&quot; value=&quot;309&quot;/&gt;&lt;/object&gt;&lt;object type=&quot;3&quot; unique_id=&quot;10822&quot;&gt;&lt;property id=&quot;20148&quot; value=&quot;5&quot;/&gt;&lt;property id=&quot;20300&quot; value=&quot;Slide 49 - &amp;quot;Understanding Changes in Equilibrium Bond Prices and Interest Rates&amp;quot;&quot;/&gt;&lt;property id=&quot;20307&quot; value=&quot;326&quot;/&gt;&lt;/object&gt;&lt;object type=&quot;3&quot; unique_id=&quot;10823&quot;&gt;&lt;property id=&quot;20148&quot; value=&quot;5&quot;/&gt;&lt;property id=&quot;20300&quot; value=&quot;Slide 50 - &amp;quot;Understanding Changes in Equilibrium Bond Prices and Interest Rates&amp;quot;&quot;/&gt;&lt;property id=&quot;20307&quot; value=&quot;310&quot;/&gt;&lt;/object&gt;&lt;object type=&quot;3&quot; unique_id=&quot;10824&quot;&gt;&lt;property id=&quot;20148&quot; value=&quot;5&quot;/&gt;&lt;property id=&quot;20300&quot; value=&quot;Slide 51&quot;/&gt;&lt;property id=&quot;20307&quot; value=&quot;312&quot;/&gt;&lt;/object&gt;&lt;object type=&quot;3&quot; unique_id=&quot;10825&quot;&gt;&lt;property id=&quot;20148&quot; value=&quot;5&quot;/&gt;&lt;property id=&quot;20300&quot; value=&quot;Slide 52 - &amp;quot;Why Bonds are Risky&amp;quot;&quot;/&gt;&lt;property id=&quot;20307&quot; value=&quot;307&quot;/&gt;&lt;/object&gt;&lt;object type=&quot;3&quot; unique_id=&quot;10826&quot;&gt;&lt;property id=&quot;20148&quot; value=&quot;5&quot;/&gt;&lt;property id=&quot;20300&quot; value=&quot;Slide 53 - &amp;quot;Why Bonds are Risky&amp;quot;&quot;/&gt;&lt;property id=&quot;20307&quot; value=&quot;329&quot;/&gt;&lt;/object&gt;&lt;object type=&quot;3&quot; unique_id=&quot;10827&quot;&gt;&lt;property id=&quot;20148&quot; value=&quot;5&quot;/&gt;&lt;property id=&quot;20300&quot; value=&quot;Slide 54 - &amp;quot;Default Risk&amp;quot;&quot;/&gt;&lt;property id=&quot;20307&quot; value=&quot;330&quot;/&gt;&lt;/object&gt;&lt;object type=&quot;3&quot; unique_id=&quot;10828&quot;&gt;&lt;property id=&quot;20148&quot; value=&quot;5&quot;/&gt;&lt;property id=&quot;20300&quot; value=&quot;Slide 55 - &amp;quot;Default Risk&amp;quot;&quot;/&gt;&lt;property id=&quot;20307&quot; value=&quot;331&quot;/&gt;&lt;/object&gt;&lt;object type=&quot;3&quot; unique_id=&quot;10829&quot;&gt;&lt;property id=&quot;20148&quot; value=&quot;5&quot;/&gt;&lt;property id=&quot;20300&quot; value=&quot;Slide 56 - &amp;quot;Default Risk&amp;quot;&quot;/&gt;&lt;property id=&quot;20307&quot; value=&quot;332&quot;/&gt;&lt;/object&gt;&lt;object type=&quot;3&quot; unique_id=&quot;10830&quot;&gt;&lt;property id=&quot;20148&quot; value=&quot;5&quot;/&gt;&lt;property id=&quot;20300&quot; value=&quot;Slide 57&quot;/&gt;&lt;property id=&quot;20307&quot; value=&quot;313&quot;/&gt;&lt;/object&gt;&lt;object type=&quot;3&quot; unique_id=&quot;10831&quot;&gt;&lt;property id=&quot;20148&quot; value=&quot;5&quot;/&gt;&lt;property id=&quot;20300&quot; value=&quot;Slide 58&quot;/&gt;&lt;property id=&quot;20307&quot; value=&quot;333&quot;/&gt;&lt;/object&gt;&lt;object type=&quot;3&quot; unique_id=&quot;10832&quot;&gt;&lt;property id=&quot;20148&quot; value=&quot;5&quot;/&gt;&lt;property id=&quot;20300&quot; value=&quot;Slide 59&quot;/&gt;&lt;property id=&quot;20307&quot; value=&quot;314&quot;/&gt;&lt;/object&gt;&lt;object type=&quot;3&quot; unique_id=&quot;10833&quot;&gt;&lt;property id=&quot;20148&quot; value=&quot;5&quot;/&gt;&lt;property id=&quot;20300&quot; value=&quot;Slide 60 - &amp;quot;Inflation Risk&amp;quot;&quot;/&gt;&lt;property id=&quot;20307&quot; value=&quot;334&quot;/&gt;&lt;/object&gt;&lt;object type=&quot;3&quot; unique_id=&quot;10834&quot;&gt;&lt;property id=&quot;20148&quot; value=&quot;5&quot;/&gt;&lt;property id=&quot;20300&quot; value=&quot;Slide 61 - &amp;quot;Inflation Risk&amp;quot;&quot;/&gt;&lt;property id=&quot;20307&quot; value=&quot;335&quot;/&gt;&lt;/object&gt;&lt;object type=&quot;3&quot; unique_id=&quot;10835&quot;&gt;&lt;property id=&quot;20148&quot; value=&quot;5&quot;/&gt;&lt;property id=&quot;20300&quot; value=&quot;Slide 62 - &amp;quot;Inflation Risk&amp;quot;&quot;/&gt;&lt;property id=&quot;20307&quot; value=&quot;336&quot;/&gt;&lt;/object&gt;&lt;object type=&quot;3&quot; unique_id=&quot;10836&quot;&gt;&lt;property id=&quot;20148&quot; value=&quot;5&quot;/&gt;&lt;property id=&quot;20300&quot; value=&quot;Slide 63 - &amp;quot;Interest-Rate Risk&amp;quot;&quot;/&gt;&lt;property id=&quot;20307&quot; value=&quot;337&quot;/&gt;&lt;/object&gt;&lt;object type=&quot;3&quot; unique_id=&quot;10837&quot;&gt;&lt;property id=&quot;20148&quot; value=&quot;5&quot;/&gt;&lt;property id=&quot;20300&quot; value=&quot;Slide 64&quot;/&gt;&lt;property id=&quot;20307&quot; value=&quot;338&quot;/&gt;&lt;/object&gt;&lt;object type=&quot;3&quot; unique_id=&quot;10838&quot;&gt;&lt;property id=&quot;20148&quot; value=&quot;5&quot;/&gt;&lt;property id=&quot;20300&quot; value=&quot;Slide 65&quot;/&gt;&lt;property id=&quot;20307&quot; value=&quot;294&quot;/&gt;&lt;/object&gt;&lt;/object&gt;&lt;object type=&quot;8&quot; unique_id=&quot;1090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ecchetti3e_PPT_Template">
  <a:themeElements>
    <a:clrScheme name="Cecchetti3e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cchetti3e_PPT_Template">
      <a:majorFont>
        <a:latin typeface="Goudy Old Sty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</a:defRPr>
        </a:defPPr>
      </a:lstStyle>
    </a:lnDef>
  </a:objectDefaults>
  <a:extraClrSchemeLst>
    <a:extraClrScheme>
      <a:clrScheme name="Cecchetti3e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cchetti3e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cchetti3e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cchetti3e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cchetti3e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cchetti3e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cchetti3e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OneTouch4 Plus:Marie's computer:Documents:Work Stuff 8-08:Powerpoint project - McGraw Hill:Cecchetti3e_PPT_Template.pot</Template>
  <TotalTime>2335</TotalTime>
  <Words>3470</Words>
  <Application>Microsoft Office PowerPoint</Application>
  <PresentationFormat>Presentación en pantalla (4:3)</PresentationFormat>
  <Paragraphs>479</Paragraphs>
  <Slides>65</Slides>
  <Notes>62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3" baseType="lpstr">
      <vt:lpstr>Arial</vt:lpstr>
      <vt:lpstr>ＭＳ Ｐゴシック</vt:lpstr>
      <vt:lpstr>Goudy Old Style</vt:lpstr>
      <vt:lpstr>Times New Roman</vt:lpstr>
      <vt:lpstr>Times</vt:lpstr>
      <vt:lpstr>Symbol</vt:lpstr>
      <vt:lpstr>Cecchetti3e_PPT_Template</vt:lpstr>
      <vt:lpstr>Equation</vt:lpstr>
      <vt:lpstr>Presentación de PowerPoint</vt:lpstr>
      <vt:lpstr>Introduction</vt:lpstr>
      <vt:lpstr>Introduction</vt:lpstr>
      <vt:lpstr>Goals of the Chapter</vt:lpstr>
      <vt:lpstr>Bond Prices</vt:lpstr>
      <vt:lpstr>Bond Prices</vt:lpstr>
      <vt:lpstr>Zero-Coupon Bonds</vt:lpstr>
      <vt:lpstr>Zero-Coupon Bonds</vt:lpstr>
      <vt:lpstr>Zero-Coupon Bonds</vt:lpstr>
      <vt:lpstr>Fixed-Payment Loans</vt:lpstr>
      <vt:lpstr>Coupon Bonds</vt:lpstr>
      <vt:lpstr>Presentación de PowerPoint</vt:lpstr>
      <vt:lpstr>Consols</vt:lpstr>
      <vt:lpstr>Bond Yields</vt:lpstr>
      <vt:lpstr>Yield to Maturity</vt:lpstr>
      <vt:lpstr>Yield to Maturity</vt:lpstr>
      <vt:lpstr>Yield to Maturity</vt:lpstr>
      <vt:lpstr>Current Yield</vt:lpstr>
      <vt:lpstr>Current Yield</vt:lpstr>
      <vt:lpstr>Current Yield</vt:lpstr>
      <vt:lpstr>Holding Period Returns</vt:lpstr>
      <vt:lpstr>Holding Period Returns</vt:lpstr>
      <vt:lpstr>Holding Period Returns</vt:lpstr>
      <vt:lpstr>Holding Period Returns</vt:lpstr>
      <vt:lpstr>Holding Period Returns</vt:lpstr>
      <vt:lpstr>Holding Period Returns</vt:lpstr>
      <vt:lpstr>The Bond Market and the Determination of Interest Rates</vt:lpstr>
      <vt:lpstr>The Bond Market and the Determination of Interest Rates</vt:lpstr>
      <vt:lpstr>Presentación de PowerPoint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Bond Supply, Bond Demand and Equilibrium in the Bond Market</vt:lpstr>
      <vt:lpstr>Factors That Shift Bond Supply</vt:lpstr>
      <vt:lpstr>Factors That Shift Bond Supply</vt:lpstr>
      <vt:lpstr>Presentación de PowerPoint</vt:lpstr>
      <vt:lpstr>Factors That Shift Bond Demand</vt:lpstr>
      <vt:lpstr>Factors That Shift Bond Demand</vt:lpstr>
      <vt:lpstr>Factors That Shift Bond Demand</vt:lpstr>
      <vt:lpstr>Factors That Shift Bond Demand</vt:lpstr>
      <vt:lpstr>Factors That Shift Bond Demand</vt:lpstr>
      <vt:lpstr>Presentación de PowerPoint</vt:lpstr>
      <vt:lpstr>Understanding Changes in Equilibrium Bond Prices and Interest Rates</vt:lpstr>
      <vt:lpstr>Understanding Changes in Equilibrium Bond Prices and Interest Rates</vt:lpstr>
      <vt:lpstr>Understanding Changes in Equilibrium Bond Prices and Interest Rates</vt:lpstr>
      <vt:lpstr>Understanding Changes in Equilibrium Bond Prices and Interest Rates</vt:lpstr>
      <vt:lpstr>Presentación de PowerPoint</vt:lpstr>
      <vt:lpstr>Why Bonds are Risky</vt:lpstr>
      <vt:lpstr>Why Bonds are Risky</vt:lpstr>
      <vt:lpstr>Default Risk</vt:lpstr>
      <vt:lpstr>Default Risk</vt:lpstr>
      <vt:lpstr>Default Risk</vt:lpstr>
      <vt:lpstr>Presentación de PowerPoint</vt:lpstr>
      <vt:lpstr>Presentación de PowerPoint</vt:lpstr>
      <vt:lpstr>Presentación de PowerPoint</vt:lpstr>
      <vt:lpstr>Inflation Risk</vt:lpstr>
      <vt:lpstr>Inflation Risk</vt:lpstr>
      <vt:lpstr>Inflation Risk</vt:lpstr>
      <vt:lpstr>Interest-Rate Risk</vt:lpstr>
      <vt:lpstr>Presentación de PowerPoint</vt:lpstr>
      <vt:lpstr>Presentación de PowerPoint</vt:lpstr>
    </vt:vector>
  </TitlesOfParts>
  <Company>SBA Information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 Bonds, Bond Prices and the Determination of Interest Rates</dc:title>
  <dc:creator>Richard T Farmer School of Business</dc:creator>
  <cp:lastModifiedBy>Clemente Landa</cp:lastModifiedBy>
  <cp:revision>82</cp:revision>
  <dcterms:created xsi:type="dcterms:W3CDTF">2004-06-15T14:53:12Z</dcterms:created>
  <dcterms:modified xsi:type="dcterms:W3CDTF">2014-08-06T07:30:13Z</dcterms:modified>
</cp:coreProperties>
</file>