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60"/>
  </p:notesMasterIdLst>
  <p:sldIdLst>
    <p:sldId id="274" r:id="rId2"/>
    <p:sldId id="292" r:id="rId3"/>
    <p:sldId id="257" r:id="rId4"/>
    <p:sldId id="258" r:id="rId5"/>
    <p:sldId id="277" r:id="rId6"/>
    <p:sldId id="293" r:id="rId7"/>
    <p:sldId id="278" r:id="rId8"/>
    <p:sldId id="294" r:id="rId9"/>
    <p:sldId id="296" r:id="rId10"/>
    <p:sldId id="297" r:id="rId11"/>
    <p:sldId id="298" r:id="rId12"/>
    <p:sldId id="261" r:id="rId13"/>
    <p:sldId id="295" r:id="rId14"/>
    <p:sldId id="280" r:id="rId15"/>
    <p:sldId id="281" r:id="rId16"/>
    <p:sldId id="299" r:id="rId17"/>
    <p:sldId id="262" r:id="rId18"/>
    <p:sldId id="263" r:id="rId19"/>
    <p:sldId id="300" r:id="rId20"/>
    <p:sldId id="301" r:id="rId21"/>
    <p:sldId id="264" r:id="rId22"/>
    <p:sldId id="302" r:id="rId23"/>
    <p:sldId id="282" r:id="rId24"/>
    <p:sldId id="265" r:id="rId25"/>
    <p:sldId id="266" r:id="rId26"/>
    <p:sldId id="267" r:id="rId27"/>
    <p:sldId id="303" r:id="rId28"/>
    <p:sldId id="304" r:id="rId29"/>
    <p:sldId id="287" r:id="rId30"/>
    <p:sldId id="305" r:id="rId31"/>
    <p:sldId id="306" r:id="rId32"/>
    <p:sldId id="307" r:id="rId33"/>
    <p:sldId id="283" r:id="rId34"/>
    <p:sldId id="308" r:id="rId35"/>
    <p:sldId id="309" r:id="rId36"/>
    <p:sldId id="310" r:id="rId37"/>
    <p:sldId id="288" r:id="rId38"/>
    <p:sldId id="311" r:id="rId39"/>
    <p:sldId id="312" r:id="rId40"/>
    <p:sldId id="313" r:id="rId41"/>
    <p:sldId id="268" r:id="rId42"/>
    <p:sldId id="314" r:id="rId43"/>
    <p:sldId id="284" r:id="rId44"/>
    <p:sldId id="315" r:id="rId45"/>
    <p:sldId id="316" r:id="rId46"/>
    <p:sldId id="291" r:id="rId47"/>
    <p:sldId id="317" r:id="rId48"/>
    <p:sldId id="318" r:id="rId49"/>
    <p:sldId id="319" r:id="rId50"/>
    <p:sldId id="320" r:id="rId51"/>
    <p:sldId id="273" r:id="rId52"/>
    <p:sldId id="289" r:id="rId53"/>
    <p:sldId id="321" r:id="rId54"/>
    <p:sldId id="322" r:id="rId55"/>
    <p:sldId id="323" r:id="rId56"/>
    <p:sldId id="271" r:id="rId57"/>
    <p:sldId id="285" r:id="rId58"/>
    <p:sldId id="275" r:id="rId5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Osaka"/>
        <a:cs typeface="Osaka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Osaka"/>
        <a:cs typeface="Osaka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Osaka"/>
        <a:cs typeface="Osaka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Osaka"/>
        <a:cs typeface="Osaka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Osaka"/>
        <a:cs typeface="Osak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8" autoAdjust="0"/>
    <p:restoredTop sz="94660"/>
  </p:normalViewPr>
  <p:slideViewPr>
    <p:cSldViewPr>
      <p:cViewPr varScale="1">
        <p:scale>
          <a:sx n="67" d="100"/>
          <a:sy n="67" d="100"/>
        </p:scale>
        <p:origin x="157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>
                <a:latin typeface="Arial" pitchFamily="127" charset="0"/>
                <a:ea typeface="Osaka" pitchFamily="127" charset="-128"/>
                <a:cs typeface="Osaka" pitchFamily="12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pitchFamily="127" charset="0"/>
                <a:ea typeface="Osaka" pitchFamily="127" charset="-128"/>
                <a:cs typeface="Osaka" pitchFamily="12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Placeholder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>
                <a:latin typeface="Arial" pitchFamily="127" charset="0"/>
                <a:ea typeface="Osaka" pitchFamily="127" charset="-128"/>
                <a:cs typeface="Osaka" pitchFamily="12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C099C7-29FD-47E7-A6E1-B5F083EDED08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282890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ＭＳ Ｐゴシック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2CB17A9C-0384-4F76-B575-0612144A994A}" type="slidenum">
              <a:rPr lang="en-US" altLang="es-MX" sz="1200"/>
              <a:pPr eaLnBrk="1" hangingPunct="1"/>
              <a:t>1</a:t>
            </a:fld>
            <a:endParaRPr lang="en-US" altLang="es-MX" sz="1200"/>
          </a:p>
        </p:txBody>
      </p:sp>
      <p:sp>
        <p:nvSpPr>
          <p:cNvPr id="63491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800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7B092597-3F5C-4045-BEC9-CAE507277F0E}" type="slidenum">
              <a:rPr lang="en-US" altLang="es-MX" sz="1200"/>
              <a:pPr eaLnBrk="1" hangingPunct="1"/>
              <a:t>18</a:t>
            </a:fld>
            <a:endParaRPr lang="en-US" altLang="es-MX" sz="1200"/>
          </a:p>
        </p:txBody>
      </p:sp>
      <p:sp>
        <p:nvSpPr>
          <p:cNvPr id="72707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364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439BF1F6-5133-4B70-BBE6-B693B1E60132}" type="slidenum">
              <a:rPr lang="en-US" altLang="es-MX" sz="1200"/>
              <a:pPr eaLnBrk="1" hangingPunct="1"/>
              <a:t>21</a:t>
            </a:fld>
            <a:endParaRPr lang="en-US" altLang="es-MX" sz="1200"/>
          </a:p>
        </p:txBody>
      </p:sp>
      <p:sp>
        <p:nvSpPr>
          <p:cNvPr id="73731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5933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23D04D9B-2ECD-4BE2-894D-95B44F12A127}" type="slidenum">
              <a:rPr lang="en-US" altLang="es-MX" sz="1200"/>
              <a:pPr eaLnBrk="1" hangingPunct="1"/>
              <a:t>23</a:t>
            </a:fld>
            <a:endParaRPr lang="en-US" altLang="es-MX" sz="1200"/>
          </a:p>
        </p:txBody>
      </p:sp>
      <p:sp>
        <p:nvSpPr>
          <p:cNvPr id="74755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476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4ED38BD5-1177-4F99-AFA6-2031F6E14D49}" type="slidenum">
              <a:rPr lang="en-US" altLang="es-MX" sz="1200"/>
              <a:pPr eaLnBrk="1" hangingPunct="1"/>
              <a:t>24</a:t>
            </a:fld>
            <a:endParaRPr lang="en-US" altLang="es-MX" sz="1200"/>
          </a:p>
        </p:txBody>
      </p:sp>
      <p:sp>
        <p:nvSpPr>
          <p:cNvPr id="75779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324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F0CECD0D-3B73-400E-87D4-423630B603B7}" type="slidenum">
              <a:rPr lang="en-US" altLang="es-MX" sz="1200"/>
              <a:pPr eaLnBrk="1" hangingPunct="1"/>
              <a:t>25</a:t>
            </a:fld>
            <a:endParaRPr lang="en-US" altLang="es-MX" sz="1200"/>
          </a:p>
        </p:txBody>
      </p:sp>
      <p:sp>
        <p:nvSpPr>
          <p:cNvPr id="76803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4340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8E345821-0DAD-4A81-BA1B-2105F1086402}" type="slidenum">
              <a:rPr lang="en-US" altLang="es-MX" sz="1200"/>
              <a:pPr eaLnBrk="1" hangingPunct="1"/>
              <a:t>26</a:t>
            </a:fld>
            <a:endParaRPr lang="en-US" altLang="es-MX" sz="1200"/>
          </a:p>
        </p:txBody>
      </p:sp>
      <p:sp>
        <p:nvSpPr>
          <p:cNvPr id="77827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8650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6B9128C9-C6B6-4B54-9479-B4A3FE393DF6}" type="slidenum">
              <a:rPr lang="en-US" altLang="es-MX" sz="1200"/>
              <a:pPr eaLnBrk="1" hangingPunct="1"/>
              <a:t>29</a:t>
            </a:fld>
            <a:endParaRPr lang="en-US" altLang="es-MX" sz="1200"/>
          </a:p>
        </p:txBody>
      </p:sp>
      <p:sp>
        <p:nvSpPr>
          <p:cNvPr id="78851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7954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77289E25-61DD-49D0-9041-ECF19A6506AF}" type="slidenum">
              <a:rPr lang="en-US" altLang="es-MX" sz="1200"/>
              <a:pPr eaLnBrk="1" hangingPunct="1"/>
              <a:t>33</a:t>
            </a:fld>
            <a:endParaRPr lang="en-US" altLang="es-MX" sz="1200"/>
          </a:p>
        </p:txBody>
      </p:sp>
      <p:sp>
        <p:nvSpPr>
          <p:cNvPr id="79875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7366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93E96DB4-6105-4865-9C4F-960544592777}" type="slidenum">
              <a:rPr lang="en-US" altLang="es-MX" sz="1200"/>
              <a:pPr eaLnBrk="1" hangingPunct="1"/>
              <a:t>37</a:t>
            </a:fld>
            <a:endParaRPr lang="en-US" altLang="es-MX" sz="1200"/>
          </a:p>
        </p:txBody>
      </p:sp>
      <p:sp>
        <p:nvSpPr>
          <p:cNvPr id="80899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6501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8F7231F1-89FD-43BF-A96D-152252E5F8D1}" type="slidenum">
              <a:rPr lang="en-US" altLang="es-MX" sz="1200"/>
              <a:pPr eaLnBrk="1" hangingPunct="1"/>
              <a:t>41</a:t>
            </a:fld>
            <a:endParaRPr lang="en-US" altLang="es-MX" sz="1200"/>
          </a:p>
        </p:txBody>
      </p:sp>
      <p:sp>
        <p:nvSpPr>
          <p:cNvPr id="81923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394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BE1AEED1-9A2F-4F98-A0E9-E6E71DB9FFD9}" type="slidenum">
              <a:rPr lang="en-US" altLang="es-MX" sz="1200"/>
              <a:pPr eaLnBrk="1" hangingPunct="1"/>
              <a:t>3</a:t>
            </a:fld>
            <a:endParaRPr lang="en-US" altLang="es-MX" sz="1200"/>
          </a:p>
        </p:txBody>
      </p:sp>
      <p:sp>
        <p:nvSpPr>
          <p:cNvPr id="64515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9363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E4B7D041-CA4F-47B4-8317-891A3E40AF12}" type="slidenum">
              <a:rPr lang="en-US" altLang="es-MX" sz="1200"/>
              <a:pPr eaLnBrk="1" hangingPunct="1"/>
              <a:t>43</a:t>
            </a:fld>
            <a:endParaRPr lang="en-US" altLang="es-MX" sz="1200"/>
          </a:p>
        </p:txBody>
      </p:sp>
      <p:sp>
        <p:nvSpPr>
          <p:cNvPr id="82947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4156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7577DADC-0727-4220-A715-182CB976E92E}" type="slidenum">
              <a:rPr lang="en-US" altLang="es-MX" sz="1200"/>
              <a:pPr eaLnBrk="1" hangingPunct="1"/>
              <a:t>46</a:t>
            </a:fld>
            <a:endParaRPr lang="en-US" altLang="es-MX" sz="1200"/>
          </a:p>
        </p:txBody>
      </p:sp>
      <p:sp>
        <p:nvSpPr>
          <p:cNvPr id="83971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8575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CB9A2527-1767-4182-AC1F-CC530B8D19AB}" type="slidenum">
              <a:rPr lang="en-US" altLang="es-MX" sz="1200"/>
              <a:pPr eaLnBrk="1" hangingPunct="1"/>
              <a:t>51</a:t>
            </a:fld>
            <a:endParaRPr lang="en-US" altLang="es-MX" sz="1200"/>
          </a:p>
        </p:txBody>
      </p:sp>
      <p:sp>
        <p:nvSpPr>
          <p:cNvPr id="84995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4095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D8E3BCAC-E765-4B88-98E6-6410B120385B}" type="slidenum">
              <a:rPr lang="en-US" altLang="es-MX" sz="1200"/>
              <a:pPr eaLnBrk="1" hangingPunct="1"/>
              <a:t>52</a:t>
            </a:fld>
            <a:endParaRPr lang="en-US" altLang="es-MX" sz="1200"/>
          </a:p>
        </p:txBody>
      </p:sp>
      <p:sp>
        <p:nvSpPr>
          <p:cNvPr id="86019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9641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209B928D-C0F5-4B30-B711-44B025CAB223}" type="slidenum">
              <a:rPr lang="en-US" altLang="es-MX" sz="1200"/>
              <a:pPr eaLnBrk="1" hangingPunct="1"/>
              <a:t>56</a:t>
            </a:fld>
            <a:endParaRPr lang="en-US" altLang="es-MX" sz="1200"/>
          </a:p>
        </p:txBody>
      </p:sp>
      <p:sp>
        <p:nvSpPr>
          <p:cNvPr id="87043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729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1493AC84-4448-4B51-82FB-4823704554C6}" type="slidenum">
              <a:rPr lang="en-US" altLang="es-MX" sz="1200"/>
              <a:pPr eaLnBrk="1" hangingPunct="1"/>
              <a:t>57</a:t>
            </a:fld>
            <a:endParaRPr lang="en-US" altLang="es-MX" sz="1200"/>
          </a:p>
        </p:txBody>
      </p:sp>
      <p:sp>
        <p:nvSpPr>
          <p:cNvPr id="88067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3172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E330465C-5DB8-426F-A611-6DF67C0F705C}" type="slidenum">
              <a:rPr lang="en-US" altLang="es-MX" sz="1200"/>
              <a:pPr eaLnBrk="1" hangingPunct="1"/>
              <a:t>58</a:t>
            </a:fld>
            <a:endParaRPr lang="en-US" altLang="es-MX" sz="1200"/>
          </a:p>
        </p:txBody>
      </p:sp>
      <p:sp>
        <p:nvSpPr>
          <p:cNvPr id="89091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803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B0148D40-CB21-4BF3-B2D5-9431DB37819E}" type="slidenum">
              <a:rPr lang="en-US" altLang="es-MX" sz="1200"/>
              <a:pPr eaLnBrk="1" hangingPunct="1"/>
              <a:t>4</a:t>
            </a:fld>
            <a:endParaRPr lang="en-US" altLang="es-MX" sz="1200"/>
          </a:p>
        </p:txBody>
      </p:sp>
      <p:sp>
        <p:nvSpPr>
          <p:cNvPr id="65539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927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4B16FD36-C1B4-4522-910D-42AE8D93A513}" type="slidenum">
              <a:rPr lang="en-US" altLang="es-MX" sz="1200"/>
              <a:pPr eaLnBrk="1" hangingPunct="1"/>
              <a:t>5</a:t>
            </a:fld>
            <a:endParaRPr lang="en-US" altLang="es-MX" sz="1200"/>
          </a:p>
        </p:txBody>
      </p:sp>
      <p:sp>
        <p:nvSpPr>
          <p:cNvPr id="66563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770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99A4EDF9-BDA1-4B0D-89E0-7B09159B21BE}" type="slidenum">
              <a:rPr lang="en-US" altLang="es-MX" sz="1200"/>
              <a:pPr eaLnBrk="1" hangingPunct="1"/>
              <a:t>7</a:t>
            </a:fld>
            <a:endParaRPr lang="en-US" altLang="es-MX" sz="1200"/>
          </a:p>
        </p:txBody>
      </p:sp>
      <p:sp>
        <p:nvSpPr>
          <p:cNvPr id="67587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060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E39ABC12-58E7-4CF8-BDF7-CA16E9C01C76}" type="slidenum">
              <a:rPr lang="en-US" altLang="es-MX" sz="1200"/>
              <a:pPr eaLnBrk="1" hangingPunct="1"/>
              <a:t>12</a:t>
            </a:fld>
            <a:endParaRPr lang="en-US" altLang="es-MX" sz="1200"/>
          </a:p>
        </p:txBody>
      </p:sp>
      <p:sp>
        <p:nvSpPr>
          <p:cNvPr id="68611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127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8570E52E-931C-488D-9D63-F5F1688EFA49}" type="slidenum">
              <a:rPr lang="en-US" altLang="es-MX" sz="1200"/>
              <a:pPr eaLnBrk="1" hangingPunct="1"/>
              <a:t>14</a:t>
            </a:fld>
            <a:endParaRPr lang="en-US" altLang="es-MX" sz="1200"/>
          </a:p>
        </p:txBody>
      </p:sp>
      <p:sp>
        <p:nvSpPr>
          <p:cNvPr id="69635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048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BC8BF8FC-D580-43C5-92C6-5E6234874936}" type="slidenum">
              <a:rPr lang="en-US" altLang="es-MX" sz="1200"/>
              <a:pPr eaLnBrk="1" hangingPunct="1"/>
              <a:t>15</a:t>
            </a:fld>
            <a:endParaRPr lang="en-US" altLang="es-MX" sz="1200"/>
          </a:p>
        </p:txBody>
      </p:sp>
      <p:sp>
        <p:nvSpPr>
          <p:cNvPr id="70659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911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fld id="{AE783087-BE43-4DE8-8347-791C8CE79DC4}" type="slidenum">
              <a:rPr lang="en-US" altLang="es-MX" sz="1200"/>
              <a:pPr eaLnBrk="1" hangingPunct="1"/>
              <a:t>17</a:t>
            </a:fld>
            <a:endParaRPr lang="en-US" altLang="es-MX" sz="1200"/>
          </a:p>
        </p:txBody>
      </p:sp>
      <p:sp>
        <p:nvSpPr>
          <p:cNvPr id="71683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607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676400" y="381000"/>
            <a:ext cx="58007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900" b="1">
                <a:solidFill>
                  <a:srgbClr val="9999FF"/>
                </a:solidFill>
                <a:latin typeface="Goudy Old Style" pitchFamily="18" charset="0"/>
              </a:rPr>
              <a:t>Stephen G.</a:t>
            </a:r>
            <a:r>
              <a:rPr lang="en-US" sz="1900" b="1">
                <a:solidFill>
                  <a:schemeClr val="accent1"/>
                </a:solidFill>
                <a:latin typeface="Goudy Old Style" pitchFamily="18" charset="0"/>
              </a:rPr>
              <a:t> CECCHETTI </a:t>
            </a:r>
            <a:r>
              <a:rPr lang="en-US" sz="1900" b="1">
                <a:solidFill>
                  <a:srgbClr val="FF9933"/>
                </a:solidFill>
                <a:latin typeface="Goudy Old Style" pitchFamily="18" charset="0"/>
              </a:rPr>
              <a:t>•</a:t>
            </a:r>
            <a:r>
              <a:rPr lang="en-US" sz="1900" b="1">
                <a:solidFill>
                  <a:schemeClr val="accent1"/>
                </a:solidFill>
                <a:latin typeface="Goudy Old Style" pitchFamily="18" charset="0"/>
              </a:rPr>
              <a:t> </a:t>
            </a:r>
            <a:r>
              <a:rPr lang="en-US" sz="1900" b="1">
                <a:solidFill>
                  <a:srgbClr val="9999FF"/>
                </a:solidFill>
                <a:latin typeface="Goudy Old Style" pitchFamily="18" charset="0"/>
              </a:rPr>
              <a:t>Kermit L.</a:t>
            </a:r>
            <a:r>
              <a:rPr lang="en-US" sz="1900" b="1">
                <a:solidFill>
                  <a:schemeClr val="accent2"/>
                </a:solidFill>
                <a:latin typeface="Goudy Old Style" pitchFamily="18" charset="0"/>
              </a:rPr>
              <a:t> </a:t>
            </a:r>
            <a:r>
              <a:rPr lang="en-US" sz="1900" b="1">
                <a:solidFill>
                  <a:schemeClr val="accent1"/>
                </a:solidFill>
                <a:latin typeface="Goudy Old Style" pitchFamily="18" charset="0"/>
              </a:rPr>
              <a:t>SCHOENHOLTZ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1000" y="5154613"/>
            <a:ext cx="853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defRPr sz="28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defRPr sz="28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defRPr sz="28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defRPr sz="28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defRPr sz="28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4000" smtClean="0">
                <a:solidFill>
                  <a:schemeClr val="bg1"/>
                </a:solidFill>
                <a:latin typeface="Goudy Old Style" pitchFamily="18" charset="0"/>
              </a:rPr>
              <a:t>Financial Instruments, Financial Markets, and Financial Institutions</a:t>
            </a:r>
          </a:p>
        </p:txBody>
      </p:sp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4911725" y="6645275"/>
            <a:ext cx="4152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000" b="1" i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Copyright © 2011 by The McGraw-Hill Companies, Inc. All rights reserved.</a:t>
            </a: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77788" y="6638925"/>
            <a:ext cx="12112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000" b="1" i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McGraw-Hill/Irwin</a:t>
            </a:r>
          </a:p>
        </p:txBody>
      </p:sp>
    </p:spTree>
    <p:extLst>
      <p:ext uri="{BB962C8B-B14F-4D97-AF65-F5344CB8AC3E}">
        <p14:creationId xmlns:p14="http://schemas.microsoft.com/office/powerpoint/2010/main" val="19574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MX"/>
              <a:t>3-</a:t>
            </a:r>
            <a:fld id="{DFCFCDE9-FBD4-43BE-B83B-C765938A9EEA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17230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152400"/>
            <a:ext cx="2057400" cy="5135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152400"/>
            <a:ext cx="6019800" cy="5135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MX"/>
              <a:t>3-</a:t>
            </a:r>
            <a:fld id="{6DA58CB2-DF32-458A-AB35-53CCE40534F1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97358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MX"/>
              <a:t>3-</a:t>
            </a:r>
            <a:fld id="{2CE74A0C-778E-4D66-9F0C-4D60F8AB34AA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48610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MX"/>
              <a:t>3-</a:t>
            </a:r>
            <a:fld id="{F2CD337D-53FA-4729-A3FF-29809B9E28ED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07454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447800"/>
            <a:ext cx="3581400" cy="3840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581400" cy="3840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MX"/>
              <a:t>3-</a:t>
            </a:r>
            <a:fld id="{4ED622E6-0EDD-4348-8A91-1145053B7EDB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51172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MX"/>
              <a:t>3-</a:t>
            </a:r>
            <a:fld id="{C8F9AFE7-3E7C-426B-838B-E8575BBD9845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756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MX"/>
              <a:t>3-</a:t>
            </a:r>
            <a:fld id="{B00FF970-4CA5-43A2-A2DA-FC195A1595EA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88451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MX"/>
              <a:t>3-</a:t>
            </a:r>
            <a:fld id="{1E879EA8-F338-4E67-9F76-A9F8DF3871EC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61939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MX"/>
              <a:t>3-</a:t>
            </a:r>
            <a:fld id="{A7317B91-2297-49CA-9461-F8A7273B0AF0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82778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MX"/>
              <a:t>3-</a:t>
            </a:r>
            <a:fld id="{F19C7940-F8E9-464B-830C-D2F0853E24E7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288606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447800"/>
            <a:ext cx="7315200" cy="384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 smtClean="0"/>
              <a:t>Click to edit Master text styles</a:t>
            </a:r>
          </a:p>
          <a:p>
            <a:pPr lvl="1"/>
            <a:r>
              <a:rPr lang="en-US" altLang="es-MX" smtClean="0"/>
              <a:t>Second level</a:t>
            </a:r>
          </a:p>
          <a:p>
            <a:pPr lvl="2"/>
            <a:r>
              <a:rPr lang="en-US" altLang="es-MX" smtClean="0"/>
              <a:t>Third level</a:t>
            </a:r>
          </a:p>
          <a:p>
            <a:pPr lvl="3"/>
            <a:r>
              <a:rPr lang="en-US" altLang="es-MX" smtClean="0"/>
              <a:t>Fourth level</a:t>
            </a:r>
          </a:p>
          <a:p>
            <a:pPr lvl="4"/>
            <a:r>
              <a:rPr lang="en-US" altLang="es-MX" smtClean="0"/>
              <a:t>Fifth level</a:t>
            </a:r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Goudy Old Style" panose="02020502050305020303" pitchFamily="18" charset="0"/>
              </a:defRPr>
            </a:lvl1pPr>
          </a:lstStyle>
          <a:p>
            <a:r>
              <a:rPr lang="en-US" altLang="es-MX"/>
              <a:t>3-</a:t>
            </a:r>
            <a:fld id="{3DC496BE-BAF2-42AB-9F0F-18684E64CB36}" type="slidenum">
              <a:rPr lang="en-US" altLang="es-MX"/>
              <a:pPr/>
              <a:t>‹Nº›</a:t>
            </a:fld>
            <a:endParaRPr lang="en-US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oudy Old Style" pitchFamily="127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oudy Old Style" pitchFamily="127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oudy Old Style" pitchFamily="127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oudy Old Style" pitchFamily="12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oudy Old Style" pitchFamily="12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oudy Old Style" pitchFamily="12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oudy Old Style" pitchFamily="12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oudy Old Style" pitchFamily="12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12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12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12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12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755650" y="22764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algn="ctr"/>
            <a:r>
              <a:rPr lang="en-US" altLang="es-MX" sz="4800" b="1">
                <a:latin typeface="Goudy Old Style" panose="02020502050305020303" pitchFamily="18" charset="0"/>
              </a:rPr>
              <a:t>Chapter Three</a:t>
            </a:r>
            <a:endParaRPr lang="en-US" altLang="es-MX" sz="4800" b="1">
              <a:solidFill>
                <a:schemeClr val="tx2"/>
              </a:solidFill>
              <a:latin typeface="Goudy Old Style" panose="020205020503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962323F2-8966-4745-8394-1E8A1A2DD21A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10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How did this happen? (cont.)</a:t>
            </a:r>
          </a:p>
          <a:p>
            <a:pPr lvl="1" eaLnBrk="1" hangingPunct="1"/>
            <a:r>
              <a:rPr lang="en-US" altLang="es-MX" smtClean="0"/>
              <a:t>Some important financial institutions, during the crisis, were leveraged at more than 30 times their net worth.</a:t>
            </a:r>
          </a:p>
          <a:p>
            <a:pPr lvl="1" eaLnBrk="1" hangingPunct="1"/>
            <a:r>
              <a:rPr lang="en-US" altLang="es-MX" smtClean="0"/>
              <a:t>When losses are experienced, firms try to </a:t>
            </a:r>
            <a:r>
              <a:rPr lang="en-US" altLang="es-MX" i="1" smtClean="0"/>
              <a:t>deleverage </a:t>
            </a:r>
            <a:r>
              <a:rPr lang="en-US" altLang="es-MX" smtClean="0"/>
              <a:t>to raise net worth.</a:t>
            </a:r>
          </a:p>
          <a:p>
            <a:pPr lvl="2" eaLnBrk="1" hangingPunct="1"/>
            <a:r>
              <a:rPr lang="en-US" altLang="es-MX" smtClean="0"/>
              <a:t>When too many institutions deleverage, prices fall, losses increase, net worth falls more.</a:t>
            </a:r>
          </a:p>
          <a:p>
            <a:pPr lvl="1" eaLnBrk="1" hangingPunct="1"/>
            <a:r>
              <a:rPr lang="en-US" altLang="es-MX" smtClean="0"/>
              <a:t>This is called the “paradox of leverage”.</a:t>
            </a: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33375"/>
            <a:ext cx="4319588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77EB7139-8F65-4FDB-A1CD-E8534263D937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11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The “paradox of leverage” reinforces the destabilizing liquidity spiral from Chapter 2.</a:t>
            </a:r>
          </a:p>
          <a:p>
            <a:pPr eaLnBrk="1" hangingPunct="1"/>
            <a:r>
              <a:rPr lang="en-US" altLang="es-MX" smtClean="0"/>
              <a:t>Both spirals feed the cycle of falling prices and widespread deleveraging that was the hallmark of the financial crisis of 2007-2009.</a:t>
            </a: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33375"/>
            <a:ext cx="4319588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0DAD86EB-6A8B-4D1E-BC53-FF17F521AACF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12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Characteristics of Financial Instruments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These contracts are very complex.</a:t>
            </a:r>
          </a:p>
          <a:p>
            <a:pPr eaLnBrk="1" hangingPunct="1"/>
            <a:r>
              <a:rPr lang="en-US" altLang="es-MX" smtClean="0"/>
              <a:t>This complexity is costly, and people do not want to bear these costs.</a:t>
            </a:r>
          </a:p>
          <a:p>
            <a:pPr eaLnBrk="1" hangingPunct="1"/>
            <a:r>
              <a:rPr lang="en-US" altLang="es-MX" i="1" smtClean="0"/>
              <a:t>Standardization</a:t>
            </a:r>
            <a:r>
              <a:rPr lang="en-US" altLang="es-MX" smtClean="0"/>
              <a:t> of financial instruments overcomes potential costs of complexity.</a:t>
            </a:r>
          </a:p>
          <a:p>
            <a:pPr lvl="1" eaLnBrk="1" hangingPunct="1"/>
            <a:r>
              <a:rPr lang="en-US" altLang="es-MX" smtClean="0"/>
              <a:t>Most mortgages feature a standard application with standardized terms.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8AB88701-9B90-4A94-85FE-7898C3863FE1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13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Characteristics of Financial Instruments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s-MX" smtClean="0"/>
              <a:t>Financial instruments also communicate </a:t>
            </a:r>
            <a:r>
              <a:rPr lang="en-US" altLang="es-MX" i="1" smtClean="0"/>
              <a:t>information</a:t>
            </a:r>
            <a:r>
              <a:rPr lang="en-US" altLang="es-MX" smtClean="0"/>
              <a:t>, summarizing certain details about the issuer.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MX" smtClean="0"/>
              <a:t>Continuous monitoring of an issuer is costly and difficult.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MX" smtClean="0"/>
              <a:t>Mechanisms exist to reduce the cost of monitoring the behavior of </a:t>
            </a:r>
            <a:r>
              <a:rPr lang="en-US" altLang="es-MX" i="1" smtClean="0"/>
              <a:t>counterparties</a:t>
            </a:r>
            <a:r>
              <a:rPr lang="en-US" altLang="es-MX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MX" smtClean="0"/>
              <a:t>A counterparty is the person or institution on the other side of the contract.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13A642D8-A45F-4BAD-8EC7-7971A2116E5C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14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The solution to high cost of obtaining information is to standardize both the instrument and the information about the issuer.</a:t>
            </a:r>
          </a:p>
          <a:p>
            <a:pPr eaLnBrk="1" hangingPunct="1"/>
            <a:r>
              <a:rPr lang="en-US" altLang="es-MX" smtClean="0"/>
              <a:t>Financial instruments are designed to handle the problem of </a:t>
            </a:r>
            <a:r>
              <a:rPr lang="en-US" altLang="es-MX" i="1" smtClean="0"/>
              <a:t>asymmetric information</a:t>
            </a:r>
            <a:r>
              <a:rPr lang="en-US" altLang="es-MX" smtClean="0"/>
              <a:t>.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Characteristics of Financial Instruments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2B4609F3-18FA-4393-8903-DBBE12F0EA0F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15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Underlying Versus Derivative Instruments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Two fundamental classes of financial instruments.</a:t>
            </a:r>
          </a:p>
          <a:p>
            <a:pPr lvl="1" eaLnBrk="1" hangingPunct="1"/>
            <a:r>
              <a:rPr lang="en-US" altLang="es-MX" smtClean="0">
                <a:solidFill>
                  <a:srgbClr val="FF0000"/>
                </a:solidFill>
              </a:rPr>
              <a:t>Underlying instruments</a:t>
            </a:r>
            <a:r>
              <a:rPr lang="en-US" altLang="es-MX" smtClean="0"/>
              <a:t> are used by savers/lenders to transfer resources directly to investors/borrowers.</a:t>
            </a:r>
          </a:p>
          <a:p>
            <a:pPr lvl="2" eaLnBrk="1" hangingPunct="1"/>
            <a:r>
              <a:rPr lang="en-US" altLang="es-MX" smtClean="0"/>
              <a:t>This improves the efficient allocation of resources.</a:t>
            </a:r>
          </a:p>
          <a:p>
            <a:pPr lvl="2" eaLnBrk="1" hangingPunct="1"/>
            <a:r>
              <a:rPr lang="en-US" altLang="es-MX" smtClean="0"/>
              <a:t>Examples:  stocks and bonds.</a:t>
            </a:r>
          </a:p>
          <a:p>
            <a:pPr eaLnBrk="1" hangingPunct="1"/>
            <a:endParaRPr lang="en-US" altLang="es-MX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9DA17529-681C-4AA5-A2DF-5A6C85E1DE4B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16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Underlying Versus Derivative Instruments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>
                <a:solidFill>
                  <a:srgbClr val="FF0000"/>
                </a:solidFill>
              </a:rPr>
              <a:t>Derivative instruments</a:t>
            </a:r>
            <a:r>
              <a:rPr lang="en-US" altLang="es-MX" smtClean="0"/>
              <a:t> are those where their value and payoffs are “derived” from the behavior of the underlying instruments.</a:t>
            </a:r>
          </a:p>
          <a:p>
            <a:pPr lvl="1" eaLnBrk="1" hangingPunct="1"/>
            <a:r>
              <a:rPr lang="en-US" altLang="es-MX" smtClean="0"/>
              <a:t>Examples are futures and options.</a:t>
            </a:r>
          </a:p>
          <a:p>
            <a:pPr lvl="1" eaLnBrk="1" hangingPunct="1"/>
            <a:r>
              <a:rPr lang="en-US" altLang="es-MX" smtClean="0"/>
              <a:t>The primary use is to shift risk among investors.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C571910E-0E24-476B-9BE1-25511622609A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17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A Primer for Valuing Financial Instruments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altLang="es-MX" sz="2400" smtClean="0"/>
              <a:t>Four fundamental characteristics influence the value of a financial instrument: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s-MX" sz="2400" smtClean="0"/>
              <a:t>Size of the payment: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s-MX" sz="2000" smtClean="0"/>
              <a:t>Larger payment - more valuable.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s-MX" sz="2400" smtClean="0"/>
              <a:t>Timing of payment: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s-MX" sz="2000" smtClean="0"/>
              <a:t>Payment is sooner - more valuable.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s-MX" sz="2400" smtClean="0"/>
              <a:t>Likelihood payment is made: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s-MX" sz="2000" smtClean="0"/>
              <a:t>More likely to be made - more valuable.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s-MX" sz="2400" smtClean="0"/>
              <a:t>Conditions under with payment is made: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s-MX" sz="2000" smtClean="0">
                <a:sym typeface="Symbol" panose="05050102010706020507" pitchFamily="18" charset="2"/>
              </a:rPr>
              <a:t>Made when we need them - more valuable.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9D0BD556-AB27-4B5E-AC8D-DBD974390BAB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18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A Primer for Valuing Financial Instruments</a:t>
            </a:r>
            <a:endParaRPr lang="en-US" altLang="es-MX" smtClean="0"/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315200" cy="4648200"/>
          </a:xfrm>
        </p:spPr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en-US" dirty="0" smtClean="0"/>
              <a:t>We organize financial instruments by how they are used:</a:t>
            </a:r>
          </a:p>
          <a:p>
            <a:pPr eaLnBrk="1" hangingPunct="1">
              <a:defRPr/>
            </a:pPr>
            <a:r>
              <a:rPr lang="en-US" dirty="0" smtClean="0"/>
              <a:t>Primarily used as stores of value</a:t>
            </a:r>
          </a:p>
          <a:p>
            <a:pPr marL="914400" lvl="1" indent="-457200" eaLnBrk="1" hangingPunct="1">
              <a:buFontTx/>
              <a:buAutoNum type="arabicPeriod"/>
              <a:defRPr/>
            </a:pPr>
            <a:r>
              <a:rPr lang="en-US" dirty="0" smtClean="0">
                <a:ea typeface="MS PGothic" pitchFamily="34" charset="-128"/>
              </a:rPr>
              <a:t>Bank loans</a:t>
            </a:r>
          </a:p>
          <a:p>
            <a:pPr marL="1371600" lvl="2" indent="-457200" eaLnBrk="1" hangingPunct="1">
              <a:defRPr/>
            </a:pPr>
            <a:r>
              <a:rPr lang="en-US" dirty="0" smtClean="0">
                <a:ea typeface="MS PGothic" pitchFamily="34" charset="-128"/>
              </a:rPr>
              <a:t>Borrower obtains resources from a lender to be repaid in the future.</a:t>
            </a:r>
          </a:p>
          <a:p>
            <a:pPr marL="914400" lvl="1" indent="-457200" eaLnBrk="1" hangingPunct="1">
              <a:buFontTx/>
              <a:buAutoNum type="arabicPeriod"/>
              <a:defRPr/>
            </a:pPr>
            <a:r>
              <a:rPr lang="en-US" dirty="0" smtClean="0">
                <a:ea typeface="MS PGothic" pitchFamily="34" charset="-128"/>
              </a:rPr>
              <a:t>Bonds</a:t>
            </a:r>
          </a:p>
          <a:p>
            <a:pPr marL="1371600" lvl="2" indent="-457200" eaLnBrk="1" hangingPunct="1">
              <a:defRPr/>
            </a:pPr>
            <a:r>
              <a:rPr lang="en-US" dirty="0" smtClean="0">
                <a:ea typeface="MS PGothic" pitchFamily="34" charset="-128"/>
              </a:rPr>
              <a:t>A form of a loan issued by a corporation or government.</a:t>
            </a:r>
          </a:p>
          <a:p>
            <a:pPr marL="1371600" lvl="2" indent="-457200" eaLnBrk="1" hangingPunct="1">
              <a:defRPr/>
            </a:pPr>
            <a:r>
              <a:rPr lang="en-US" dirty="0" smtClean="0">
                <a:ea typeface="MS PGothic" pitchFamily="34" charset="-128"/>
              </a:rPr>
              <a:t>Can be bought and sold in financial markets.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72737555-A32D-4C2B-A711-05E12227F2A4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19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A Primer for Valuing Financial Instruments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>
              <a:lnSpc>
                <a:spcPct val="90000"/>
              </a:lnSpc>
              <a:buFontTx/>
              <a:buAutoNum type="arabicPeriod" startAt="3"/>
            </a:pPr>
            <a:r>
              <a:rPr lang="en-US" altLang="es-MX" smtClean="0"/>
              <a:t>Home mortgages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altLang="es-MX" smtClean="0"/>
              <a:t>Home buyers usually need to borrow using the home as </a:t>
            </a:r>
            <a:r>
              <a:rPr lang="en-US" altLang="es-MX" smtClean="0">
                <a:solidFill>
                  <a:srgbClr val="FF0000"/>
                </a:solidFill>
              </a:rPr>
              <a:t>collateral</a:t>
            </a:r>
            <a:r>
              <a:rPr lang="en-US" altLang="es-MX" smtClean="0"/>
              <a:t> for the loan.</a:t>
            </a:r>
          </a:p>
          <a:p>
            <a:pPr marL="1752600" lvl="3" indent="-381000" eaLnBrk="1" hangingPunct="1">
              <a:lnSpc>
                <a:spcPct val="90000"/>
              </a:lnSpc>
            </a:pPr>
            <a:r>
              <a:rPr lang="en-US" altLang="es-MX" smtClean="0"/>
              <a:t>A specific asset the borrower pledges to protect the lender’s interests.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4"/>
            </a:pPr>
            <a:r>
              <a:rPr lang="en-US" altLang="es-MX" smtClean="0"/>
              <a:t>Stocks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altLang="es-MX" smtClean="0"/>
              <a:t>The holder owns a small piece of the firm and entitled to part of its profits.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altLang="es-MX" smtClean="0"/>
              <a:t>Firms sell stocks to raise money.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altLang="es-MX" smtClean="0"/>
              <a:t>Primarily used as a stores of wealth.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95C70BD4-F1CE-4CE7-9E7F-53E0CF2FF069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2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Introduction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The international financial system exists to facilitate the design, sale, and exchange of a broad set of contracts with a very specific set of characteristics.</a:t>
            </a:r>
          </a:p>
          <a:p>
            <a:pPr eaLnBrk="1" hangingPunct="1"/>
            <a:r>
              <a:rPr lang="en-US" altLang="es-MX" smtClean="0"/>
              <a:t>We obtain financial resources through this system:</a:t>
            </a:r>
          </a:p>
          <a:p>
            <a:pPr lvl="1" eaLnBrk="1" hangingPunct="1"/>
            <a:r>
              <a:rPr lang="en-US" altLang="es-MX" smtClean="0"/>
              <a:t>Directly from markets, and </a:t>
            </a:r>
          </a:p>
          <a:p>
            <a:pPr lvl="1" eaLnBrk="1" hangingPunct="1"/>
            <a:r>
              <a:rPr lang="en-US" altLang="es-MX" smtClean="0"/>
              <a:t>Indirectly through institutions.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12D5AE1C-0D7E-4DD0-A9D6-472032C881B2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20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A Primer for Valuing Financial Instruments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>
              <a:buFontTx/>
              <a:buAutoNum type="arabicPeriod" startAt="5"/>
            </a:pPr>
            <a:r>
              <a:rPr lang="en-US" altLang="es-MX" smtClean="0"/>
              <a:t>Asset-backed securities</a:t>
            </a:r>
          </a:p>
          <a:p>
            <a:pPr marL="1371600" lvl="2" indent="-457200" eaLnBrk="1" hangingPunct="1"/>
            <a:r>
              <a:rPr lang="en-US" altLang="es-MX" smtClean="0"/>
              <a:t>Shares in the returns or payments arising from specific assets, such as home mortgages and student loans.</a:t>
            </a:r>
          </a:p>
          <a:p>
            <a:pPr marL="1371600" lvl="2" indent="-457200" eaLnBrk="1" hangingPunct="1"/>
            <a:r>
              <a:rPr lang="en-US" altLang="es-MX" smtClean="0">
                <a:solidFill>
                  <a:srgbClr val="FF0000"/>
                </a:solidFill>
              </a:rPr>
              <a:t>Mortgage backed securities</a:t>
            </a:r>
            <a:r>
              <a:rPr lang="en-US" altLang="es-MX" smtClean="0"/>
              <a:t> bundle a large number of mortgages together into a pool in which shares are sold.</a:t>
            </a:r>
          </a:p>
          <a:p>
            <a:pPr marL="1752600" lvl="3" indent="-381000" eaLnBrk="1" hangingPunct="1"/>
            <a:r>
              <a:rPr lang="en-US" altLang="es-MX" smtClean="0"/>
              <a:t>Securities backed by </a:t>
            </a:r>
            <a:r>
              <a:rPr lang="en-US" altLang="es-MX" i="1" smtClean="0"/>
              <a:t>sub-prime mortgages</a:t>
            </a:r>
            <a:r>
              <a:rPr lang="en-US" altLang="es-MX" smtClean="0"/>
              <a:t> played an important role in the financial crisis of 2007-2009.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6F2751F4-3352-4407-8E46-D2E655A02CD2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21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A Primer for Valuing Financial Instruments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315200" cy="46482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s-MX" smtClean="0"/>
              <a:t>Primarily used to Transfer Risk</a:t>
            </a:r>
            <a:endParaRPr lang="en-US" altLang="es-MX" b="1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es-MX" smtClean="0"/>
              <a:t>Insurance contracts.</a:t>
            </a:r>
          </a:p>
          <a:p>
            <a:pPr marL="1371600" lvl="2" indent="-457200" eaLnBrk="1" hangingPunct="1"/>
            <a:r>
              <a:rPr lang="en-US" altLang="es-MX" smtClean="0"/>
              <a:t>Primary purpose is to assure that payments will be made under particular, and often rare, circumstances.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es-MX" smtClean="0"/>
              <a:t>Futures contracts.</a:t>
            </a:r>
          </a:p>
          <a:p>
            <a:pPr marL="1371600" lvl="2" indent="-457200" eaLnBrk="1" hangingPunct="1"/>
            <a:r>
              <a:rPr lang="en-US" altLang="es-MX" smtClean="0"/>
              <a:t>An agreement between two parties to exchange a fixed quantity of a commodity or an asset at a fixed price on a set future date.</a:t>
            </a:r>
          </a:p>
          <a:p>
            <a:pPr marL="1371600" lvl="2" indent="-457200" eaLnBrk="1" hangingPunct="1"/>
            <a:r>
              <a:rPr lang="en-US" altLang="es-MX" smtClean="0"/>
              <a:t>A </a:t>
            </a:r>
            <a:r>
              <a:rPr lang="en-US" altLang="es-MX" i="1" smtClean="0"/>
              <a:t>price </a:t>
            </a:r>
            <a:r>
              <a:rPr lang="en-US" altLang="es-MX" smtClean="0"/>
              <a:t>is always specified.</a:t>
            </a:r>
          </a:p>
          <a:p>
            <a:pPr marL="1371600" lvl="2" indent="-457200" eaLnBrk="1" hangingPunct="1"/>
            <a:r>
              <a:rPr lang="en-US" altLang="es-MX" smtClean="0"/>
              <a:t>This is a type of derivative instrument.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76DD9EB8-C10D-4E18-85F1-F301BF84CF53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22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A Primer for Valuing Financial Instruments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>
              <a:buFontTx/>
              <a:buAutoNum type="arabicPeriod" startAt="3"/>
            </a:pPr>
            <a:r>
              <a:rPr lang="en-US" altLang="es-MX" smtClean="0"/>
              <a:t>Options</a:t>
            </a:r>
          </a:p>
          <a:p>
            <a:pPr marL="1371600" lvl="2" indent="-457200" eaLnBrk="1" hangingPunct="1"/>
            <a:r>
              <a:rPr lang="en-US" altLang="es-MX" smtClean="0"/>
              <a:t>Derivative instruments whose prices are based on the value of an underlying asset.</a:t>
            </a:r>
          </a:p>
          <a:p>
            <a:pPr marL="1371600" lvl="2" indent="-457200" eaLnBrk="1" hangingPunct="1"/>
            <a:r>
              <a:rPr lang="en-US" altLang="es-MX" smtClean="0"/>
              <a:t>Give the holder the right, not obligation, to buy or sell a fixed quantity of the asset at a pre-determined price on either a specific date or at any time during a specified period.</a:t>
            </a:r>
          </a:p>
          <a:p>
            <a:pPr marL="609600" indent="-609600" eaLnBrk="1" hangingPunct="1"/>
            <a:r>
              <a:rPr lang="en-US" altLang="es-MX" smtClean="0"/>
              <a:t>These offer an opportunity to store value and trade risk in almost any way one would like.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1B85EE70-7C23-4DEE-92DF-8199E95A4C85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23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The biggest risk we all face is becoming disabled and losing our earning capacity.</a:t>
            </a:r>
          </a:p>
          <a:p>
            <a:pPr lvl="1" eaLnBrk="1" hangingPunct="1"/>
            <a:r>
              <a:rPr lang="en-US" altLang="es-MX" smtClean="0"/>
              <a:t>Insuring against this should be one of our highest priorities.</a:t>
            </a:r>
          </a:p>
          <a:p>
            <a:pPr lvl="1" eaLnBrk="1" hangingPunct="1"/>
            <a:r>
              <a:rPr lang="en-US" altLang="es-MX" smtClean="0"/>
              <a:t>More likely than our house burning down.</a:t>
            </a:r>
          </a:p>
          <a:p>
            <a:pPr eaLnBrk="1" hangingPunct="1"/>
            <a:r>
              <a:rPr lang="en-US" altLang="es-MX" smtClean="0"/>
              <a:t>It is important to assess to make sure you have enough insurance.</a:t>
            </a:r>
          </a:p>
          <a:p>
            <a:pPr eaLnBrk="1" hangingPunct="1"/>
            <a:r>
              <a:rPr lang="en-US" altLang="es-MX" smtClean="0"/>
              <a:t>One risk better transferred to someone else.</a:t>
            </a:r>
          </a:p>
        </p:txBody>
      </p:sp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46088"/>
            <a:ext cx="59055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09C47BC1-4695-4B1C-AD7E-D2DC3C9C5ABB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24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Financial Markets</a:t>
            </a:r>
            <a:endParaRPr lang="en-US" altLang="es-MX" sz="4000" smtClean="0"/>
          </a:p>
        </p:txBody>
      </p:sp>
      <p:sp>
        <p:nvSpPr>
          <p:cNvPr id="2662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s-MX" smtClean="0"/>
              <a:t>Financial markets are places where financial instruments are bought and sold.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MX" smtClean="0"/>
              <a:t>These markets are the economy’s central nervous system.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MX" smtClean="0"/>
              <a:t>These markets enable both firms and individuals to find financing for their activities.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MX" smtClean="0"/>
              <a:t>These markets promote economic efficiency: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MX" smtClean="0"/>
              <a:t>They ensure resources are available to those who put them to their best use.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MX" smtClean="0"/>
              <a:t>They keep transactions costs 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9527FDC4-AA33-4624-8DBA-6D1351FE7440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25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The Role of Financial Markets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315200" cy="44958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s-MX" smtClean="0"/>
              <a:t>Liquidity:</a:t>
            </a:r>
          </a:p>
          <a:p>
            <a:pPr marL="914400" lvl="1" indent="-457200" eaLnBrk="1" hangingPunct="1"/>
            <a:r>
              <a:rPr lang="en-US" altLang="es-MX" smtClean="0"/>
              <a:t>Ensure owners can buy and sell financial instruments cheaply.</a:t>
            </a:r>
          </a:p>
          <a:p>
            <a:pPr marL="914400" lvl="1" indent="-457200" eaLnBrk="1" hangingPunct="1"/>
            <a:r>
              <a:rPr lang="en-US" altLang="es-MX" smtClean="0"/>
              <a:t>Keeps transactions costs low.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s-MX" smtClean="0"/>
              <a:t>Information:</a:t>
            </a:r>
          </a:p>
          <a:p>
            <a:pPr marL="914400" lvl="1" indent="-457200" eaLnBrk="1" hangingPunct="1"/>
            <a:r>
              <a:rPr lang="en-US" altLang="es-MX" smtClean="0"/>
              <a:t>Pool and communication information about issuers of financial instruments.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s-MX" smtClean="0"/>
              <a:t>Risk sharing:</a:t>
            </a:r>
          </a:p>
          <a:p>
            <a:pPr marL="914400" lvl="1" indent="-457200" eaLnBrk="1" hangingPunct="1"/>
            <a:r>
              <a:rPr lang="en-US" altLang="es-MX" smtClean="0"/>
              <a:t>Provide individuals a place to buy and sell risk.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77BB2C3D-A465-4BE6-BBE3-4483B7760DB9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26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The Structure of Financial Markets</a:t>
            </a:r>
          </a:p>
        </p:txBody>
      </p:sp>
      <p:sp>
        <p:nvSpPr>
          <p:cNvPr id="2867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s-MX" smtClean="0"/>
              <a:t>Distinguish between markets where new financial instruments are sold and where they are resold or traded:  primary or secondary markets.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s-MX" smtClean="0"/>
              <a:t>Categorize by the way they trade:  centralized exchange or not.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s-MX" smtClean="0"/>
              <a:t>Group based on the type of instrument they trade: as a store of value or to transfer risk.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15C76879-B46B-485F-976A-8760406D874B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27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Primary versus Secondary Markets</a:t>
            </a:r>
            <a:endParaRPr lang="en-US" altLang="es-MX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A </a:t>
            </a:r>
            <a:r>
              <a:rPr lang="en-US" altLang="es-MX" smtClean="0">
                <a:solidFill>
                  <a:srgbClr val="FF0000"/>
                </a:solidFill>
              </a:rPr>
              <a:t>primary market</a:t>
            </a:r>
            <a:r>
              <a:rPr lang="en-US" altLang="es-MX" smtClean="0"/>
              <a:t> is one in which a borrower obtains funds from a lender by selling newly issued securities.</a:t>
            </a:r>
          </a:p>
          <a:p>
            <a:pPr lvl="1" eaLnBrk="1" hangingPunct="1"/>
            <a:r>
              <a:rPr lang="en-US" altLang="es-MX" smtClean="0"/>
              <a:t>Occurs out of the public views.</a:t>
            </a:r>
          </a:p>
          <a:p>
            <a:pPr lvl="1" eaLnBrk="1" hangingPunct="1"/>
            <a:r>
              <a:rPr lang="en-US" altLang="es-MX" smtClean="0"/>
              <a:t>An investment bank determines the price, purchases the securities, and resells to clients.</a:t>
            </a:r>
          </a:p>
          <a:p>
            <a:pPr lvl="2" eaLnBrk="1" hangingPunct="1"/>
            <a:r>
              <a:rPr lang="en-US" altLang="es-MX" smtClean="0"/>
              <a:t>This is called </a:t>
            </a:r>
            <a:r>
              <a:rPr lang="en-US" altLang="es-MX" i="1" smtClean="0"/>
              <a:t>underwriting</a:t>
            </a:r>
            <a:r>
              <a:rPr lang="en-US" altLang="es-MX" smtClean="0"/>
              <a:t> and is usually very profitable.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B2D12EC4-605B-4D12-931B-3CD148DAC1BE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28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Primary versus Secondary Markets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>
                <a:solidFill>
                  <a:srgbClr val="FF0000"/>
                </a:solidFill>
              </a:rPr>
              <a:t>Secondary financial markets</a:t>
            </a:r>
            <a:r>
              <a:rPr lang="en-US" altLang="es-MX" smtClean="0"/>
              <a:t> are those where people can buy and sell existing securities.</a:t>
            </a:r>
          </a:p>
          <a:p>
            <a:pPr lvl="1" eaLnBrk="1" hangingPunct="1"/>
            <a:r>
              <a:rPr lang="en-US" altLang="es-MX" smtClean="0"/>
              <a:t>Buying a share of IBM stock is not purchased from the company, but from another investor in a secondary market.</a:t>
            </a:r>
          </a:p>
          <a:p>
            <a:pPr lvl="1" eaLnBrk="1" hangingPunct="1"/>
            <a:r>
              <a:rPr lang="en-US" altLang="es-MX" smtClean="0"/>
              <a:t>These are the prices we hear about in the news.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79A2D019-9AAC-4F4E-9EB9-BA203C3C8285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29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Centralized Exchanges, OTC’s, and ECN’s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>
                <a:solidFill>
                  <a:srgbClr val="FF0000"/>
                </a:solidFill>
              </a:rPr>
              <a:t>Centralized exchanges</a:t>
            </a:r>
            <a:r>
              <a:rPr lang="en-US" altLang="es-MX" smtClean="0"/>
              <a:t> - buyers and sellers meet in a central, physical location.</a:t>
            </a:r>
          </a:p>
          <a:p>
            <a:pPr eaLnBrk="1" hangingPunct="1"/>
            <a:r>
              <a:rPr lang="en-US" altLang="es-MX" smtClean="0">
                <a:solidFill>
                  <a:srgbClr val="FF0000"/>
                </a:solidFill>
              </a:rPr>
              <a:t>Over-the-counter markets (OTS’s)</a:t>
            </a:r>
            <a:r>
              <a:rPr lang="en-US" altLang="es-MX" smtClean="0"/>
              <a:t> - decentralized markets where dealers stand ready to buy and sell securities electronically.</a:t>
            </a:r>
          </a:p>
          <a:p>
            <a:pPr eaLnBrk="1" hangingPunct="1"/>
            <a:r>
              <a:rPr lang="en-US" altLang="es-MX" smtClean="0">
                <a:solidFill>
                  <a:srgbClr val="FF0000"/>
                </a:solidFill>
              </a:rPr>
              <a:t>Electronic communication networks (ECN’s)</a:t>
            </a:r>
            <a:r>
              <a:rPr lang="en-US" altLang="es-MX" smtClean="0"/>
              <a:t> - electronic system bringing buyers and sellers together without the use of a broker or dealer.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97B6B03D-A918-4798-A22E-FCDEA15E754D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3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Introduction</a:t>
            </a:r>
            <a:endParaRPr lang="en-US" altLang="es-MX" sz="400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es-MX" sz="2400" smtClean="0">
                <a:solidFill>
                  <a:srgbClr val="FF0000"/>
                </a:solidFill>
              </a:rPr>
              <a:t>Indirect Finance</a:t>
            </a:r>
            <a:r>
              <a:rPr lang="en-US" altLang="es-MX" sz="2400" smtClean="0"/>
              <a:t>: An institution stands between lender and borrower.</a:t>
            </a:r>
          </a:p>
          <a:p>
            <a:pPr marL="914400" lvl="1" indent="-457200" eaLnBrk="1" hangingPunct="1"/>
            <a:r>
              <a:rPr lang="en-US" altLang="es-MX" sz="2000" smtClean="0"/>
              <a:t>We get a loan from a bank or finance company to buy a car.</a:t>
            </a:r>
          </a:p>
          <a:p>
            <a:pPr marL="533400" indent="-533400" eaLnBrk="1" hangingPunct="1"/>
            <a:r>
              <a:rPr lang="en-US" altLang="es-MX" sz="2400" smtClean="0">
                <a:solidFill>
                  <a:srgbClr val="FF0000"/>
                </a:solidFill>
              </a:rPr>
              <a:t>Direct Finance</a:t>
            </a:r>
            <a:r>
              <a:rPr lang="en-US" altLang="es-MX" sz="2400" smtClean="0"/>
              <a:t>: Borrowers sell securities directly to lenders in the financial markets.</a:t>
            </a:r>
          </a:p>
          <a:p>
            <a:pPr marL="914400" lvl="1" indent="-457200" eaLnBrk="1" hangingPunct="1"/>
            <a:r>
              <a:rPr lang="en-US" altLang="es-MX" sz="2000" smtClean="0"/>
              <a:t>Direct finance provides financing for governments and corporations.</a:t>
            </a:r>
          </a:p>
          <a:p>
            <a:pPr marL="533400" indent="-533400" eaLnBrk="1" hangingPunct="1"/>
            <a:r>
              <a:rPr lang="en-US" altLang="es-MX" sz="2400" smtClean="0">
                <a:solidFill>
                  <a:srgbClr val="FF0000"/>
                </a:solidFill>
              </a:rPr>
              <a:t>Asset</a:t>
            </a:r>
            <a:r>
              <a:rPr lang="en-US" altLang="es-MX" sz="2400" smtClean="0"/>
              <a:t>: Something of value that you own.</a:t>
            </a:r>
          </a:p>
          <a:p>
            <a:pPr marL="533400" indent="-533400" eaLnBrk="1" hangingPunct="1"/>
            <a:r>
              <a:rPr lang="en-US" altLang="es-MX" sz="2400" smtClean="0">
                <a:solidFill>
                  <a:srgbClr val="FF0000"/>
                </a:solidFill>
              </a:rPr>
              <a:t>Liability</a:t>
            </a:r>
            <a:r>
              <a:rPr lang="en-US" altLang="es-MX" sz="2400" smtClean="0"/>
              <a:t>: Something you owe.</a:t>
            </a:r>
          </a:p>
          <a:p>
            <a:pPr marL="914400" lvl="1" indent="-457200" eaLnBrk="1" hangingPunct="1"/>
            <a:endParaRPr lang="en-US" altLang="es-MX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814A7C03-AB7E-49A3-98C0-AECF1B494FF0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30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Centralized Exchanges, OTC’s, and ECN’s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History</a:t>
            </a:r>
          </a:p>
          <a:p>
            <a:pPr lvl="1" eaLnBrk="1" hangingPunct="1"/>
            <a:r>
              <a:rPr lang="en-US" altLang="es-MX" smtClean="0"/>
              <a:t>The New York Stock Exchange (NYSE) is a place with an address where trading takes place in person on the floor of the exchange.  </a:t>
            </a:r>
          </a:p>
          <a:p>
            <a:pPr lvl="2" eaLnBrk="1" hangingPunct="1"/>
            <a:r>
              <a:rPr lang="en-US" altLang="es-MX" smtClean="0"/>
              <a:t>A firm purchases a license issued by the Exchange.</a:t>
            </a:r>
          </a:p>
          <a:p>
            <a:pPr lvl="2" eaLnBrk="1" hangingPunct="1"/>
            <a:r>
              <a:rPr lang="en-US" altLang="es-MX" smtClean="0"/>
              <a:t>Others were acquired by specialists who oversaw the trading.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D89FF9CE-0014-4F72-A8A4-6AD7A47D9639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31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Centralized Exchanges, OTC’s, and ECN’s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History (cont.)</a:t>
            </a:r>
          </a:p>
          <a:p>
            <a:pPr lvl="1" eaLnBrk="1" hangingPunct="1"/>
            <a:r>
              <a:rPr lang="en-US" altLang="es-MX" smtClean="0"/>
              <a:t>In the past, the only alternative was an OTC market.</a:t>
            </a:r>
          </a:p>
          <a:p>
            <a:pPr lvl="2" eaLnBrk="1" hangingPunct="1"/>
            <a:r>
              <a:rPr lang="en-US" altLang="es-MX" smtClean="0"/>
              <a:t>Networks of physically dispersed dealers, who buy and sell electronically.</a:t>
            </a:r>
          </a:p>
          <a:p>
            <a:pPr lvl="2" eaLnBrk="1" hangingPunct="1"/>
            <a:r>
              <a:rPr lang="en-US" altLang="es-MX" smtClean="0"/>
              <a:t>The largest is the Nasdaq.</a:t>
            </a:r>
          </a:p>
          <a:p>
            <a:pPr lvl="1" eaLnBrk="1" hangingPunct="1"/>
            <a:r>
              <a:rPr lang="en-US" altLang="es-MX" smtClean="0"/>
              <a:t>In 2005, the NYSE merged with Archipelago (now NYSE Arca), and Nasdaq merged with Instinet.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FCC76DC9-C952-4F10-AA8D-070CD55EAA97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32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Centralized Exchanges, OTC’s, and ECN’s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History (cont.)</a:t>
            </a:r>
          </a:p>
          <a:p>
            <a:pPr lvl="1" eaLnBrk="1" hangingPunct="1"/>
            <a:r>
              <a:rPr lang="en-US" altLang="es-MX" smtClean="0"/>
              <a:t>Market continues to globalize.</a:t>
            </a:r>
          </a:p>
          <a:p>
            <a:pPr lvl="1" eaLnBrk="1" hangingPunct="1"/>
            <a:r>
              <a:rPr lang="en-US" altLang="es-MX" smtClean="0"/>
              <a:t>In 2007, the NYSE merged with Paris-based Euronext becoming the first international operator of major exchanges.</a:t>
            </a:r>
          </a:p>
          <a:p>
            <a:pPr lvl="1" eaLnBrk="1" hangingPunct="1"/>
            <a:r>
              <a:rPr lang="en-US" altLang="es-MX" smtClean="0"/>
              <a:t>Nasdaq attempted to acquire the London Stock Exchange but dropped its bid in 2007 right before the financial crisis.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ACC1CBAA-C5D0-4BCF-BE3B-ED2BD4988DAB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33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Trading is what makes financial markets work.</a:t>
            </a:r>
          </a:p>
          <a:p>
            <a:pPr eaLnBrk="1" hangingPunct="1"/>
            <a:r>
              <a:rPr lang="en-US" altLang="es-MX" smtClean="0"/>
              <a:t>Placing an order in a stock market has the following characteristics:</a:t>
            </a:r>
          </a:p>
          <a:p>
            <a:pPr lvl="1" eaLnBrk="1" hangingPunct="1"/>
            <a:r>
              <a:rPr lang="en-US" altLang="es-MX" smtClean="0"/>
              <a:t>The stock you wish to trade.</a:t>
            </a:r>
          </a:p>
          <a:p>
            <a:pPr lvl="1" eaLnBrk="1" hangingPunct="1"/>
            <a:r>
              <a:rPr lang="en-US" altLang="es-MX" smtClean="0"/>
              <a:t>Whether you wish to buy or sell.</a:t>
            </a:r>
          </a:p>
          <a:p>
            <a:pPr lvl="1" eaLnBrk="1" hangingPunct="1"/>
            <a:r>
              <a:rPr lang="en-US" altLang="es-MX" smtClean="0"/>
              <a:t>The size of the order - number of shares.</a:t>
            </a:r>
          </a:p>
          <a:p>
            <a:pPr lvl="1" eaLnBrk="1" hangingPunct="1"/>
            <a:r>
              <a:rPr lang="en-US" altLang="es-MX" smtClean="0"/>
              <a:t>The price you would like to trade.</a:t>
            </a:r>
          </a:p>
        </p:txBody>
      </p:sp>
      <p:pic>
        <p:nvPicPr>
          <p:cNvPr id="3584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33375"/>
            <a:ext cx="5545138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59FC138A-C4DA-42AB-9C94-9304C6EB6E03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34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You can place a market order.</a:t>
            </a:r>
          </a:p>
          <a:p>
            <a:pPr lvl="1" eaLnBrk="1" hangingPunct="1"/>
            <a:r>
              <a:rPr lang="en-US" altLang="es-MX" smtClean="0"/>
              <a:t>Your order is executed at the most favorable price currently available.</a:t>
            </a:r>
          </a:p>
          <a:p>
            <a:pPr lvl="1" eaLnBrk="1" hangingPunct="1"/>
            <a:r>
              <a:rPr lang="en-US" altLang="es-MX" smtClean="0"/>
              <a:t>Values speed over price.</a:t>
            </a:r>
          </a:p>
          <a:p>
            <a:pPr eaLnBrk="1" hangingPunct="1"/>
            <a:r>
              <a:rPr lang="en-US" altLang="es-MX" smtClean="0"/>
              <a:t>You can place a limit order:</a:t>
            </a:r>
          </a:p>
          <a:p>
            <a:pPr lvl="1" eaLnBrk="1" hangingPunct="1"/>
            <a:r>
              <a:rPr lang="en-US" altLang="es-MX" smtClean="0"/>
              <a:t>Places a maximum on the price to buy or a minimum price to sell.</a:t>
            </a:r>
          </a:p>
        </p:txBody>
      </p:sp>
      <p:pic>
        <p:nvPicPr>
          <p:cNvPr id="368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33375"/>
            <a:ext cx="5545138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B118516C-05C0-433D-9590-09C23D30CFDC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35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Executing a trade requires someone on the other side.</a:t>
            </a:r>
          </a:p>
          <a:p>
            <a:pPr lvl="1" eaLnBrk="1" hangingPunct="1"/>
            <a:r>
              <a:rPr lang="en-US" altLang="es-MX" smtClean="0"/>
              <a:t>Broker</a:t>
            </a:r>
          </a:p>
          <a:p>
            <a:pPr lvl="1" eaLnBrk="1" hangingPunct="1"/>
            <a:r>
              <a:rPr lang="en-US" altLang="es-MX" smtClean="0"/>
              <a:t>Direct access to electronic trading network through an ECN like Acra or Instinet.</a:t>
            </a:r>
          </a:p>
          <a:p>
            <a:pPr lvl="2" eaLnBrk="1" hangingPunct="1"/>
            <a:r>
              <a:rPr lang="en-US" altLang="es-MX" smtClean="0"/>
              <a:t>Customer orders interact automatically without an intermediary.</a:t>
            </a:r>
          </a:p>
          <a:p>
            <a:pPr lvl="2" eaLnBrk="1" hangingPunct="1"/>
            <a:r>
              <a:rPr lang="en-US" altLang="es-MX" smtClean="0"/>
              <a:t>Liquidity is provided by customers.</a:t>
            </a:r>
          </a:p>
        </p:txBody>
      </p:sp>
      <p:pic>
        <p:nvPicPr>
          <p:cNvPr id="3789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33375"/>
            <a:ext cx="5545138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8A3CFCBC-7ED0-4D15-8974-A2FA31B3140F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36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For a well known stock, the NYSE is another place from which to order.</a:t>
            </a:r>
          </a:p>
          <a:p>
            <a:pPr lvl="1" eaLnBrk="1" hangingPunct="1"/>
            <a:r>
              <a:rPr lang="en-US" altLang="es-MX" smtClean="0"/>
              <a:t>Liquidity is supplemented by designated market makers (DMMs).</a:t>
            </a:r>
          </a:p>
          <a:p>
            <a:pPr lvl="2" eaLnBrk="1" hangingPunct="1"/>
            <a:r>
              <a:rPr lang="en-US" altLang="es-MX" smtClean="0"/>
              <a:t>The person on the floor charged with making a market.</a:t>
            </a:r>
          </a:p>
          <a:p>
            <a:pPr lvl="2" eaLnBrk="1" hangingPunct="1"/>
            <a:r>
              <a:rPr lang="en-US" altLang="es-MX" smtClean="0"/>
              <a:t>To make the market work, they often buy and sell on their own account.</a:t>
            </a:r>
          </a:p>
        </p:txBody>
      </p:sp>
      <p:pic>
        <p:nvPicPr>
          <p:cNvPr id="3891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33375"/>
            <a:ext cx="5545138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5B223880-3F37-417B-8968-5FF0ECE63C67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37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Debt and Equity versus Derivative Markets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Used to distinguish between markets where </a:t>
            </a:r>
            <a:r>
              <a:rPr lang="en-US" altLang="es-MX" i="1" smtClean="0"/>
              <a:t>debt and equity</a:t>
            </a:r>
            <a:r>
              <a:rPr lang="en-US" altLang="es-MX" smtClean="0"/>
              <a:t> are traded and those where </a:t>
            </a:r>
            <a:r>
              <a:rPr lang="en-US" altLang="es-MX" i="1" smtClean="0"/>
              <a:t>derivative instruments</a:t>
            </a:r>
            <a:r>
              <a:rPr lang="en-US" altLang="es-MX" smtClean="0"/>
              <a:t> are traded.</a:t>
            </a:r>
          </a:p>
          <a:p>
            <a:pPr eaLnBrk="1" hangingPunct="1"/>
            <a:r>
              <a:rPr lang="en-US" altLang="es-MX" smtClean="0">
                <a:solidFill>
                  <a:srgbClr val="FF0000"/>
                </a:solidFill>
              </a:rPr>
              <a:t>Equity markets</a:t>
            </a:r>
            <a:r>
              <a:rPr lang="en-US" altLang="es-MX" smtClean="0"/>
              <a:t> are the markets for stocks.</a:t>
            </a:r>
          </a:p>
          <a:p>
            <a:pPr eaLnBrk="1" hangingPunct="1"/>
            <a:r>
              <a:rPr lang="en-US" altLang="es-MX" smtClean="0">
                <a:solidFill>
                  <a:srgbClr val="FF0000"/>
                </a:solidFill>
              </a:rPr>
              <a:t>Derivative markets</a:t>
            </a:r>
            <a:r>
              <a:rPr lang="en-US" altLang="es-MX" smtClean="0"/>
              <a:t> are the markets where investors trade instruments like futures and options.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78818857-3510-4373-8BE5-2DAA21DC0258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38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Debt and Equity versus Derivative Markets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315200" cy="4495800"/>
          </a:xfrm>
        </p:spPr>
        <p:txBody>
          <a:bodyPr/>
          <a:lstStyle/>
          <a:p>
            <a:pPr eaLnBrk="1" hangingPunct="1"/>
            <a:r>
              <a:rPr lang="en-US" altLang="es-MX" smtClean="0"/>
              <a:t>In debt and equity markets, actual claims are bought and sold for immediate cash payments.</a:t>
            </a:r>
          </a:p>
          <a:p>
            <a:pPr eaLnBrk="1" hangingPunct="1"/>
            <a:r>
              <a:rPr lang="en-US" altLang="es-MX" smtClean="0"/>
              <a:t>In derivative markets, investors make agreements that are settled later.</a:t>
            </a:r>
          </a:p>
          <a:p>
            <a:pPr eaLnBrk="1" hangingPunct="1"/>
            <a:r>
              <a:rPr lang="en-US" altLang="es-MX" smtClean="0"/>
              <a:t>Debt instruments categorized by the loan’s maturity</a:t>
            </a:r>
          </a:p>
          <a:p>
            <a:pPr lvl="1" eaLnBrk="1" hangingPunct="1"/>
            <a:r>
              <a:rPr lang="en-US" altLang="es-MX" smtClean="0"/>
              <a:t>Repaid in less than a year - traded in </a:t>
            </a:r>
            <a:r>
              <a:rPr lang="en-US" altLang="es-MX" smtClean="0">
                <a:solidFill>
                  <a:srgbClr val="FF0000"/>
                </a:solidFill>
              </a:rPr>
              <a:t>money markets</a:t>
            </a:r>
            <a:r>
              <a:rPr lang="en-US" altLang="es-MX" smtClean="0"/>
              <a:t>.</a:t>
            </a:r>
          </a:p>
          <a:p>
            <a:pPr lvl="1" eaLnBrk="1" hangingPunct="1"/>
            <a:r>
              <a:rPr lang="en-US" altLang="es-MX" smtClean="0"/>
              <a:t>Maturity of more than a year - traded in </a:t>
            </a:r>
            <a:r>
              <a:rPr lang="en-US" altLang="es-MX" smtClean="0">
                <a:solidFill>
                  <a:srgbClr val="FF0000"/>
                </a:solidFill>
              </a:rPr>
              <a:t>bond markets</a:t>
            </a:r>
            <a:r>
              <a:rPr lang="en-US" altLang="es-MX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AD8C4ED8-B479-4903-8A12-4819AD02C9CE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39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315200" cy="4724400"/>
          </a:xfrm>
        </p:spPr>
        <p:txBody>
          <a:bodyPr/>
          <a:lstStyle/>
          <a:p>
            <a:pPr eaLnBrk="1" hangingPunct="1"/>
            <a:r>
              <a:rPr lang="en-US" altLang="es-MX" smtClean="0"/>
              <a:t>This article highlights large swings in financial markets during the financial crisis from 2007-2009.</a:t>
            </a:r>
          </a:p>
          <a:p>
            <a:pPr eaLnBrk="1" hangingPunct="1"/>
            <a:r>
              <a:rPr lang="en-US" altLang="es-MX" smtClean="0"/>
              <a:t>Before the crisis, professional investors made their own institutions and the overall financial system vulnerable by taking on too much risk.</a:t>
            </a:r>
          </a:p>
          <a:p>
            <a:pPr eaLnBrk="1" hangingPunct="1"/>
            <a:r>
              <a:rPr lang="en-US" altLang="es-MX" smtClean="0"/>
              <a:t>When the crisis hit, they faced a shortfall of liquidity.</a:t>
            </a:r>
          </a:p>
          <a:p>
            <a:pPr eaLnBrk="1" hangingPunct="1"/>
            <a:r>
              <a:rPr lang="en-US" altLang="es-MX" smtClean="0"/>
              <a:t>Liquidity swings caused many financial markets to plunge and rebound together.</a:t>
            </a:r>
          </a:p>
        </p:txBody>
      </p:sp>
      <p:pic>
        <p:nvPicPr>
          <p:cNvPr id="4198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04813"/>
            <a:ext cx="7489825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26F7E377-DD17-4C4A-9E56-14EFB3FCD015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4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3600" smtClean="0"/>
              <a:t>Figure 3.1: Funds Flowing through the Financial System</a:t>
            </a:r>
            <a:endParaRPr lang="en-US" altLang="es-MX" sz="4000" smtClean="0"/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557338"/>
            <a:ext cx="5688013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28D589FE-FC28-44DB-85DA-C796A2D5C97E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40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pic>
        <p:nvPicPr>
          <p:cNvPr id="4301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04813"/>
            <a:ext cx="7489825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916113"/>
            <a:ext cx="5975350" cy="406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86406633-7FC3-4ED3-8C93-EDF5EC653DB9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41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Characteristics of a Well-Run Financial Market</a:t>
            </a:r>
          </a:p>
        </p:txBody>
      </p:sp>
      <p:sp>
        <p:nvSpPr>
          <p:cNvPr id="4403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Essential characteristics of a well-run financial market:</a:t>
            </a:r>
          </a:p>
          <a:p>
            <a:pPr lvl="1" eaLnBrk="1" hangingPunct="1"/>
            <a:r>
              <a:rPr lang="en-US" altLang="es-MX" smtClean="0"/>
              <a:t>Must be designed to keep transaction costs low.</a:t>
            </a:r>
          </a:p>
          <a:p>
            <a:pPr lvl="1" eaLnBrk="1" hangingPunct="1"/>
            <a:r>
              <a:rPr lang="en-US" altLang="es-MX" smtClean="0"/>
              <a:t>Information the market pools and communicates must be accurate and widely available.</a:t>
            </a:r>
          </a:p>
          <a:p>
            <a:pPr lvl="1" eaLnBrk="1" hangingPunct="1"/>
            <a:r>
              <a:rPr lang="en-US" altLang="es-MX" smtClean="0"/>
              <a:t>Borrowers promises to pay lenders much be credible.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F0BC1F41-1EC1-4039-BCBB-1829B7AAC592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42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Characteristics of a Well-Run Financial Market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Because of these criteria, the governments are an essential part of financial markets as they enforce the rules of the game.</a:t>
            </a:r>
          </a:p>
          <a:p>
            <a:pPr lvl="1" eaLnBrk="1" hangingPunct="1"/>
            <a:r>
              <a:rPr lang="en-US" altLang="es-MX" smtClean="0"/>
              <a:t>Countries with better investor protections have bigger and deeper financial markets.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412BC22F-C209-4A98-80B3-7769C2065799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43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s-MX" smtClean="0"/>
              <a:t>Liquid, interbank loans are the marginal source of funds for many banks, with their cost guiding other lending rates.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MX" smtClean="0"/>
              <a:t>The financial crisis of 2007-2009 strained interbank lending.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MX" smtClean="0"/>
              <a:t>Anxious banks preferred to hold their liquid assets in case their own needs arose.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MX" smtClean="0"/>
              <a:t>They also were concerned about the safety of their trading partners.</a:t>
            </a:r>
          </a:p>
        </p:txBody>
      </p:sp>
      <p:pic>
        <p:nvPicPr>
          <p:cNvPr id="4608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81000"/>
            <a:ext cx="4392613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3B6845BC-93C7-4D3C-B59D-1E2108DF548D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44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The rising cost and reduced availability of interbank loans created a vicious circle of:</a:t>
            </a:r>
          </a:p>
          <a:p>
            <a:pPr lvl="1" eaLnBrk="1" hangingPunct="1"/>
            <a:r>
              <a:rPr lang="en-US" altLang="es-MX" smtClean="0"/>
              <a:t> increased caution, </a:t>
            </a:r>
          </a:p>
          <a:p>
            <a:pPr lvl="1" eaLnBrk="1" hangingPunct="1"/>
            <a:r>
              <a:rPr lang="en-US" altLang="es-MX" smtClean="0"/>
              <a:t>greater demand for liquid assets, </a:t>
            </a:r>
          </a:p>
          <a:p>
            <a:pPr lvl="1" eaLnBrk="1" hangingPunct="1"/>
            <a:r>
              <a:rPr lang="en-US" altLang="es-MX" smtClean="0"/>
              <a:t>reduced willingness to lend, and </a:t>
            </a:r>
          </a:p>
          <a:p>
            <a:pPr lvl="1" eaLnBrk="1" hangingPunct="1"/>
            <a:r>
              <a:rPr lang="en-US" altLang="es-MX" smtClean="0"/>
              <a:t>higher loan rates.</a:t>
            </a:r>
          </a:p>
        </p:txBody>
      </p:sp>
      <p:pic>
        <p:nvPicPr>
          <p:cNvPr id="4710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81000"/>
            <a:ext cx="4392613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13508FCE-B524-4469-992B-348694123FC2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45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pic>
        <p:nvPicPr>
          <p:cNvPr id="4813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81000"/>
            <a:ext cx="4392613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989138"/>
            <a:ext cx="5903913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9CFA42B3-5AAC-4557-8148-43F346488485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46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Financial Institutions</a:t>
            </a:r>
            <a:endParaRPr lang="en-US" altLang="es-MX" sz="4000" smtClean="0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z="2400" smtClean="0"/>
              <a:t>Firms that provide access to the financial markets, both </a:t>
            </a:r>
          </a:p>
          <a:p>
            <a:pPr lvl="1" eaLnBrk="1" hangingPunct="1"/>
            <a:r>
              <a:rPr lang="en-US" altLang="es-MX" sz="2000" smtClean="0"/>
              <a:t>to savers who wish to purchase financial instruments directly and </a:t>
            </a:r>
          </a:p>
          <a:p>
            <a:pPr lvl="1" eaLnBrk="1" hangingPunct="1"/>
            <a:r>
              <a:rPr lang="en-US" altLang="es-MX" sz="2000" smtClean="0"/>
              <a:t>to borrowers who want to issue them.</a:t>
            </a:r>
          </a:p>
          <a:p>
            <a:pPr eaLnBrk="1" hangingPunct="1"/>
            <a:r>
              <a:rPr lang="en-US" altLang="es-MX" sz="2400" smtClean="0"/>
              <a:t>Also known as financial intermediaries.</a:t>
            </a:r>
          </a:p>
          <a:p>
            <a:pPr lvl="1" eaLnBrk="1" hangingPunct="1"/>
            <a:r>
              <a:rPr lang="en-US" altLang="es-MX" sz="2000" smtClean="0"/>
              <a:t>Examples:  banks, insurance companies, securities firms, and pension funds.</a:t>
            </a:r>
          </a:p>
          <a:p>
            <a:pPr eaLnBrk="1" hangingPunct="1"/>
            <a:r>
              <a:rPr lang="en-US" altLang="es-MX" sz="2400" smtClean="0"/>
              <a:t>Healthy financial institutions open the flow of resources, increasing the system’s efficiency.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8C0FF987-C192-4958-8334-CBE62C494A1E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47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501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The Role of Financial Institutions</a:t>
            </a:r>
          </a:p>
        </p:txBody>
      </p:sp>
      <p:sp>
        <p:nvSpPr>
          <p:cNvPr id="5018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To reduce transaction costs by specializing in the issuance of standardized securities.</a:t>
            </a:r>
          </a:p>
          <a:p>
            <a:pPr eaLnBrk="1" hangingPunct="1"/>
            <a:r>
              <a:rPr lang="en-US" altLang="es-MX" smtClean="0"/>
              <a:t>To reduce the information costs of screening and monitoring borrowers.</a:t>
            </a:r>
          </a:p>
          <a:p>
            <a:pPr lvl="1" eaLnBrk="1" hangingPunct="1"/>
            <a:r>
              <a:rPr lang="en-US" altLang="es-MX" smtClean="0"/>
              <a:t>They curb asymmetries, helping resources flow to most productive uses.</a:t>
            </a:r>
          </a:p>
          <a:p>
            <a:pPr eaLnBrk="1" hangingPunct="1"/>
            <a:r>
              <a:rPr lang="en-US" altLang="es-MX" smtClean="0"/>
              <a:t>To give savers ready access to their funds.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EDDDC73C-7084-4CA7-8401-09CA0B620606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48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512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315200" cy="4800600"/>
          </a:xfrm>
        </p:spPr>
        <p:txBody>
          <a:bodyPr/>
          <a:lstStyle/>
          <a:p>
            <a:pPr eaLnBrk="1" hangingPunct="1"/>
            <a:r>
              <a:rPr lang="en-US" altLang="es-MX" smtClean="0"/>
              <a:t>Financial intermediation and leverage in the US have shifted away from traditional banks and toward other financial institutions less subject to government regulations.</a:t>
            </a:r>
          </a:p>
          <a:p>
            <a:pPr lvl="1" eaLnBrk="1" hangingPunct="1"/>
            <a:r>
              <a:rPr lang="en-US" altLang="es-MX" smtClean="0"/>
              <a:t>Brokerages, insurers, hedge funds, etc.</a:t>
            </a:r>
          </a:p>
          <a:p>
            <a:pPr eaLnBrk="1" hangingPunct="1"/>
            <a:r>
              <a:rPr lang="en-US" altLang="es-MX" smtClean="0"/>
              <a:t>These have become known as shadow banks.</a:t>
            </a:r>
          </a:p>
          <a:p>
            <a:pPr lvl="1" eaLnBrk="1" hangingPunct="1"/>
            <a:r>
              <a:rPr lang="en-US" altLang="es-MX" smtClean="0"/>
              <a:t>Provide services that compete with banks but do not accept deposits.</a:t>
            </a:r>
          </a:p>
          <a:p>
            <a:pPr lvl="1" eaLnBrk="1" hangingPunct="1"/>
            <a:r>
              <a:rPr lang="en-US" altLang="es-MX" smtClean="0"/>
              <a:t>Take on more risk than traditional banks and are less transparent.</a:t>
            </a:r>
          </a:p>
        </p:txBody>
      </p:sp>
      <p:pic>
        <p:nvPicPr>
          <p:cNvPr id="5120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04813"/>
            <a:ext cx="4176712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6FCA05E3-B020-4E35-9F08-3450F8D40C46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49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The rise of highly leveraged shadow banks, combined with government relaxation of rules for traditional banks, permitted a rise of leverage in the financial system as a whole.</a:t>
            </a:r>
          </a:p>
          <a:p>
            <a:pPr lvl="1" eaLnBrk="1" hangingPunct="1"/>
            <a:r>
              <a:rPr lang="en-US" altLang="es-MX" smtClean="0"/>
              <a:t>This made the financial system more vulnerable to shocks.</a:t>
            </a:r>
          </a:p>
          <a:p>
            <a:pPr eaLnBrk="1" hangingPunct="1"/>
            <a:r>
              <a:rPr lang="en-US" altLang="es-MX" smtClean="0"/>
              <a:t>Rapid growth in some financial instruments made it easier to conceal leverage and risk-taking.</a:t>
            </a:r>
          </a:p>
        </p:txBody>
      </p:sp>
      <p:pic>
        <p:nvPicPr>
          <p:cNvPr id="5222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04813"/>
            <a:ext cx="4176712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729E2000-960D-4682-A4E9-AF35E092FBD2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5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Introduction</a:t>
            </a:r>
            <a:endParaRPr lang="en-US" altLang="es-MX" sz="400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Financial development is linked to economic growth.</a:t>
            </a:r>
          </a:p>
          <a:p>
            <a:pPr eaLnBrk="1" hangingPunct="1"/>
            <a:r>
              <a:rPr lang="en-US" altLang="es-MX" smtClean="0"/>
              <a:t>The role of the financial system is to facilitate production, employment, and consumption.</a:t>
            </a:r>
          </a:p>
          <a:p>
            <a:pPr eaLnBrk="1" hangingPunct="1"/>
            <a:r>
              <a:rPr lang="en-US" altLang="es-MX" smtClean="0"/>
              <a:t>Resources are funneled through the system so resources flow to their most efficient uses.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A7E92739-F739-4164-9D28-EF0E0CF58098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50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s-MX" smtClean="0"/>
              <a:t>The financial crisis transformed shadow banking.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MX" smtClean="0"/>
              <a:t>The largest US brokerages failed, merged, or converted themselves into traditional banks to gain access to funding.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MX" smtClean="0"/>
              <a:t>The crisis has encouraged the government to scrutinize any financial institution that could, by risk taking, pose a threat to the financial system.</a:t>
            </a:r>
          </a:p>
        </p:txBody>
      </p:sp>
      <p:pic>
        <p:nvPicPr>
          <p:cNvPr id="5325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04813"/>
            <a:ext cx="4176712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A3C5252F-FF7D-4830-A30E-DE57039700C8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51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The Structure of the Financial Industry</a:t>
            </a:r>
            <a:endParaRPr lang="en-US" altLang="es-MX" smtClean="0"/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19200" y="1570038"/>
            <a:ext cx="7315200" cy="4602162"/>
          </a:xfrm>
        </p:spPr>
        <p:txBody>
          <a:bodyPr/>
          <a:lstStyle/>
          <a:p>
            <a:pPr eaLnBrk="1" hangingPunct="1"/>
            <a:r>
              <a:rPr lang="en-US" altLang="es-MX" smtClean="0"/>
              <a:t>We can divide intermediaries into two broad categories:</a:t>
            </a:r>
          </a:p>
          <a:p>
            <a:pPr lvl="1" eaLnBrk="1" hangingPunct="1"/>
            <a:r>
              <a:rPr lang="en-US" altLang="es-MX" smtClean="0"/>
              <a:t>Depository institutions,</a:t>
            </a:r>
          </a:p>
          <a:p>
            <a:pPr lvl="2" eaLnBrk="1" hangingPunct="1"/>
            <a:r>
              <a:rPr lang="en-US" altLang="es-MX" smtClean="0"/>
              <a:t>Take deposits and make loans</a:t>
            </a:r>
          </a:p>
          <a:p>
            <a:pPr lvl="2" eaLnBrk="1" hangingPunct="1"/>
            <a:r>
              <a:rPr lang="en-US" altLang="es-MX" smtClean="0"/>
              <a:t>What most people think of as banks</a:t>
            </a:r>
          </a:p>
          <a:p>
            <a:pPr lvl="1" eaLnBrk="1" hangingPunct="1"/>
            <a:r>
              <a:rPr lang="en-US" altLang="es-MX" smtClean="0"/>
              <a:t>Non-depository institutions.</a:t>
            </a:r>
          </a:p>
          <a:p>
            <a:pPr lvl="2" eaLnBrk="1" hangingPunct="1"/>
            <a:r>
              <a:rPr lang="en-US" altLang="es-MX" smtClean="0"/>
              <a:t>Include insurance companies, securities firms, mutual fund companies,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824A6A9A-9160-4C73-9C75-F54CA9D7F942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52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552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The Structure of the Financial Industry</a:t>
            </a:r>
            <a:endParaRPr lang="en-US" altLang="es-MX" smtClean="0"/>
          </a:p>
        </p:txBody>
      </p:sp>
      <p:sp>
        <p:nvSpPr>
          <p:cNvPr id="553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315200" cy="46482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s-MX" smtClean="0"/>
              <a:t>Depository institutions take deposits and make loans.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s-MX" smtClean="0"/>
              <a:t>Insurance companies accept premiums, which they invest, in return for promising compensation to policy holders under certain events.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s-MX" smtClean="0"/>
              <a:t>Pension funds invest individual and company contributions in stocks, bonds, and real estate in order to provide payments to retired workers.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E57FD695-387A-4862-B13A-200028032781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53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563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The Structure of the Financial Industry</a:t>
            </a:r>
            <a:endParaRPr lang="en-US" altLang="es-MX" smtClean="0"/>
          </a:p>
        </p:txBody>
      </p:sp>
      <p:sp>
        <p:nvSpPr>
          <p:cNvPr id="563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315200" cy="4724400"/>
          </a:xfrm>
        </p:spPr>
        <p:txBody>
          <a:bodyPr/>
          <a:lstStyle/>
          <a:p>
            <a:pPr marL="533400" indent="-533400" eaLnBrk="1" hangingPunct="1">
              <a:buFontTx/>
              <a:buAutoNum type="arabicPeriod" startAt="4"/>
            </a:pPr>
            <a:r>
              <a:rPr lang="en-US" altLang="es-MX" smtClean="0"/>
              <a:t>Securities firms include brokers, investment banks, underwriters, and mutual fund companies.</a:t>
            </a:r>
          </a:p>
          <a:p>
            <a:pPr marL="914400" lvl="1" indent="-457200" eaLnBrk="1" hangingPunct="1"/>
            <a:r>
              <a:rPr lang="en-US" altLang="es-MX" smtClean="0"/>
              <a:t>Brokers and investment banks issue stocks and bonds to corporate customers, trade them, and advise customers.</a:t>
            </a:r>
          </a:p>
          <a:p>
            <a:pPr marL="914400" lvl="1" indent="-457200" eaLnBrk="1" hangingPunct="1"/>
            <a:r>
              <a:rPr lang="en-US" altLang="es-MX" smtClean="0"/>
              <a:t>Mutual-fund companies pool the resources of individuals and companies and invest them in portfolios.</a:t>
            </a:r>
          </a:p>
          <a:p>
            <a:pPr marL="914400" lvl="1" indent="-457200" eaLnBrk="1" hangingPunct="1"/>
            <a:r>
              <a:rPr lang="en-US" altLang="es-MX" smtClean="0"/>
              <a:t>Hedge funds do the same for small groups of wealthy investors.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00073A8A-0685-4CBC-B6EB-3F8925E28E0A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54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The Structure of the Financial Industry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5"/>
            </a:pPr>
            <a:r>
              <a:rPr lang="en-US" altLang="es-MX" smtClean="0"/>
              <a:t>Finance companies raise funds directly in the financial markets in order to make loans to individuals and firms.</a:t>
            </a:r>
          </a:p>
          <a:p>
            <a:pPr marL="990600" lvl="1" indent="-533400" eaLnBrk="1" hangingPunct="1"/>
            <a:r>
              <a:rPr lang="en-US" altLang="es-MX" smtClean="0"/>
              <a:t>Finance companies tend to specialize in particular types of loans, such as mortgage, automobile, or business equipment.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AD3CA064-5104-4A22-AAD5-603922D8FA98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55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The Structure of the Financial Industry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6"/>
            </a:pPr>
            <a:r>
              <a:rPr lang="en-US" altLang="es-MX" smtClean="0"/>
              <a:t>Government-sponsored enterprises are federal credit agencies that provide loans directly for farmers and home mortgagors.</a:t>
            </a:r>
          </a:p>
          <a:p>
            <a:pPr marL="990600" lvl="1" indent="-533400" eaLnBrk="1" hangingPunct="1"/>
            <a:r>
              <a:rPr lang="en-US" altLang="es-MX" smtClean="0"/>
              <a:t>Guarantee programs that insure loans made by private lenders.</a:t>
            </a:r>
          </a:p>
          <a:p>
            <a:pPr marL="990600" lvl="1" indent="-533400" eaLnBrk="1" hangingPunct="1"/>
            <a:r>
              <a:rPr lang="en-US" altLang="es-MX" smtClean="0"/>
              <a:t>Provides retirement income and medical care through Social Security and Medicare.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25EEFF4B-5F35-4A2D-B63F-ECB6CEF4F571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56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z="4000" smtClean="0"/>
              <a:t>Figure 3.2: Flow of Funds through Financial Institutions</a:t>
            </a:r>
          </a:p>
        </p:txBody>
      </p:sp>
      <p:pic>
        <p:nvPicPr>
          <p:cNvPr id="5939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484313"/>
            <a:ext cx="546735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221EDDEA-C623-4FF6-A070-C79F33C73E69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57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604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Most people need to borrow to buy a house.</a:t>
            </a:r>
          </a:p>
          <a:p>
            <a:pPr eaLnBrk="1" hangingPunct="1"/>
            <a:r>
              <a:rPr lang="en-US" altLang="es-MX" smtClean="0"/>
              <a:t>Mortgage payment will be your biggest monthly expense so shop around.</a:t>
            </a:r>
          </a:p>
          <a:p>
            <a:pPr eaLnBrk="1" hangingPunct="1"/>
            <a:r>
              <a:rPr lang="en-US" altLang="es-MX" smtClean="0"/>
              <a:t>Many offers are from </a:t>
            </a:r>
            <a:r>
              <a:rPr lang="en-US" altLang="es-MX" i="1" smtClean="0"/>
              <a:t>mortgage brokers</a:t>
            </a:r>
            <a:r>
              <a:rPr lang="en-US" altLang="es-MX" smtClean="0"/>
              <a:t> - firms that have access to pools of funds earmarked for use as mortgages.</a:t>
            </a:r>
          </a:p>
          <a:p>
            <a:pPr eaLnBrk="1" hangingPunct="1"/>
            <a:r>
              <a:rPr lang="en-US" altLang="es-MX" smtClean="0"/>
              <a:t>Who offers your mortgage is not important - get the best rate you can.</a:t>
            </a:r>
          </a:p>
        </p:txBody>
      </p:sp>
      <p:pic>
        <p:nvPicPr>
          <p:cNvPr id="604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33375"/>
            <a:ext cx="5616575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ChangeArrowheads="1"/>
          </p:cNvSpPr>
          <p:nvPr/>
        </p:nvSpPr>
        <p:spPr bwMode="auto">
          <a:xfrm>
            <a:off x="755650" y="22764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algn="ctr"/>
            <a:r>
              <a:rPr lang="en-US" altLang="es-MX" sz="4800" b="1">
                <a:latin typeface="Goudy Old Style" panose="02020502050305020303" pitchFamily="18" charset="0"/>
              </a:rPr>
              <a:t>End of</a:t>
            </a:r>
            <a:br>
              <a:rPr lang="en-US" altLang="es-MX" sz="4800" b="1">
                <a:latin typeface="Goudy Old Style" panose="02020502050305020303" pitchFamily="18" charset="0"/>
              </a:rPr>
            </a:br>
            <a:r>
              <a:rPr lang="en-US" altLang="es-MX" sz="4800" b="1">
                <a:latin typeface="Goudy Old Style" panose="02020502050305020303" pitchFamily="18" charset="0"/>
              </a:rPr>
              <a:t>Chapter Three</a:t>
            </a:r>
            <a:endParaRPr lang="en-US" altLang="es-MX" sz="4800" b="1">
              <a:solidFill>
                <a:schemeClr val="tx2"/>
              </a:solidFill>
              <a:latin typeface="Goudy Old Style" panose="020205020503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17264D3C-B8D0-486A-996E-07BC2C072609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6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Introduction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s-MX" smtClean="0"/>
              <a:t>We will survey the financial system in three steps: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s-MX" smtClean="0"/>
              <a:t>Financial instruments or securities</a:t>
            </a:r>
          </a:p>
          <a:p>
            <a:pPr marL="990600" lvl="1" indent="-533400" eaLnBrk="1" hangingPunct="1"/>
            <a:r>
              <a:rPr lang="en-US" altLang="es-MX" smtClean="0"/>
              <a:t>Stocks, bonds, loans and insurance.</a:t>
            </a:r>
          </a:p>
          <a:p>
            <a:pPr marL="990600" lvl="1" indent="-533400" eaLnBrk="1" hangingPunct="1"/>
            <a:r>
              <a:rPr lang="en-US" altLang="es-MX" smtClean="0"/>
              <a:t>What is their role in our economy?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s-MX" smtClean="0"/>
              <a:t>Financial Markets</a:t>
            </a:r>
          </a:p>
          <a:p>
            <a:pPr marL="990600" lvl="1" indent="-533400" eaLnBrk="1" hangingPunct="1"/>
            <a:r>
              <a:rPr lang="en-US" altLang="es-MX" smtClean="0"/>
              <a:t>New York Stock Exchange, Nasdaq.</a:t>
            </a:r>
          </a:p>
          <a:p>
            <a:pPr marL="990600" lvl="1" indent="-533400" eaLnBrk="1" hangingPunct="1"/>
            <a:r>
              <a:rPr lang="en-US" altLang="es-MX" smtClean="0"/>
              <a:t>Where investors trade financial instruments.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s-MX" smtClean="0"/>
              <a:t>Financial institutions</a:t>
            </a:r>
          </a:p>
          <a:p>
            <a:pPr marL="990600" lvl="1" indent="-533400" eaLnBrk="1" hangingPunct="1"/>
            <a:r>
              <a:rPr lang="en-US" altLang="es-MX" smtClean="0"/>
              <a:t>What they are and what they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A1C31F3A-D475-4F27-9783-48B59459DB00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7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Financial Instruments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3152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s-MX" b="1" smtClean="0"/>
              <a:t>Financial Instruments</a:t>
            </a:r>
            <a:r>
              <a:rPr lang="en-US" altLang="es-MX" i="1" smtClean="0"/>
              <a:t>: The written legal obligation of one party to transfer something of value, usually money, to another party at some future date, under certain conditions</a:t>
            </a:r>
            <a:r>
              <a:rPr lang="en-US" altLang="es-MX" smtClean="0"/>
              <a:t>.</a:t>
            </a:r>
          </a:p>
          <a:p>
            <a:pPr lvl="1" eaLnBrk="1" hangingPunct="1"/>
            <a:r>
              <a:rPr lang="en-US" altLang="es-MX" smtClean="0"/>
              <a:t>The enforceability of the obligation is important.</a:t>
            </a:r>
          </a:p>
          <a:p>
            <a:pPr lvl="1" eaLnBrk="1" hangingPunct="1"/>
            <a:r>
              <a:rPr lang="en-US" altLang="es-MX" smtClean="0"/>
              <a:t>Financial instruments </a:t>
            </a:r>
            <a:r>
              <a:rPr lang="en-US" altLang="es-MX" i="1" smtClean="0"/>
              <a:t>obligate one party</a:t>
            </a:r>
            <a:r>
              <a:rPr lang="en-US" altLang="es-MX" smtClean="0"/>
              <a:t> (person, company, or government) to transfer something to another party.</a:t>
            </a:r>
          </a:p>
          <a:p>
            <a:pPr lvl="1" eaLnBrk="1" hangingPunct="1"/>
            <a:r>
              <a:rPr lang="en-US" altLang="es-MX" smtClean="0"/>
              <a:t>Financial instruments specify payment will be made at </a:t>
            </a:r>
            <a:r>
              <a:rPr lang="en-US" altLang="es-MX" i="1" smtClean="0"/>
              <a:t>some future date</a:t>
            </a:r>
            <a:r>
              <a:rPr lang="en-US" altLang="es-MX" smtClean="0"/>
              <a:t>.</a:t>
            </a:r>
          </a:p>
          <a:p>
            <a:pPr lvl="1" eaLnBrk="1" hangingPunct="1"/>
            <a:r>
              <a:rPr lang="en-US" altLang="es-MX" smtClean="0"/>
              <a:t>Financial instruments </a:t>
            </a:r>
            <a:r>
              <a:rPr lang="en-US" altLang="es-MX" i="1" smtClean="0"/>
              <a:t>specify certain conditions</a:t>
            </a:r>
            <a:r>
              <a:rPr lang="en-US" altLang="es-MX" smtClean="0"/>
              <a:t> under which a payment will be made.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DED71E9F-3491-4910-86D1-5FF00085EA60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8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Uses of Financial Instruments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47800"/>
            <a:ext cx="7993063" cy="4645025"/>
          </a:xfrm>
        </p:spPr>
        <p:txBody>
          <a:bodyPr/>
          <a:lstStyle/>
          <a:p>
            <a:pPr eaLnBrk="1" hangingPunct="1"/>
            <a:r>
              <a:rPr lang="en-US" altLang="es-MX" sz="2400" smtClean="0"/>
              <a:t>Three functions:</a:t>
            </a:r>
          </a:p>
          <a:p>
            <a:pPr lvl="1" eaLnBrk="1" hangingPunct="1"/>
            <a:r>
              <a:rPr lang="en-US" altLang="es-MX" sz="2000" smtClean="0"/>
              <a:t>Financial instruments act as a means of payment (like money).</a:t>
            </a:r>
          </a:p>
          <a:p>
            <a:pPr lvl="2" eaLnBrk="1" hangingPunct="1"/>
            <a:r>
              <a:rPr lang="en-US" altLang="es-MX" sz="2000" smtClean="0"/>
              <a:t>Employees take stock options as payment for working.</a:t>
            </a:r>
          </a:p>
          <a:p>
            <a:pPr lvl="1" eaLnBrk="1" hangingPunct="1"/>
            <a:r>
              <a:rPr lang="en-US" altLang="es-MX" sz="2000" smtClean="0"/>
              <a:t>Financial instruments act as stores of value (like money).</a:t>
            </a:r>
          </a:p>
          <a:p>
            <a:pPr lvl="2" eaLnBrk="1" hangingPunct="1"/>
            <a:r>
              <a:rPr lang="en-US" altLang="es-MX" sz="2000" smtClean="0"/>
              <a:t>Financial instruments generate increases in wealth that are larger than from holding money.</a:t>
            </a:r>
          </a:p>
          <a:p>
            <a:pPr lvl="2" eaLnBrk="1" hangingPunct="1"/>
            <a:r>
              <a:rPr lang="en-US" altLang="es-MX" sz="2000" smtClean="0"/>
              <a:t>Financial instruments can be used to transfer purchasing power into the future.</a:t>
            </a:r>
          </a:p>
          <a:p>
            <a:pPr lvl="1" eaLnBrk="1" hangingPunct="1"/>
            <a:r>
              <a:rPr lang="en-US" altLang="es-MX" sz="2000" smtClean="0"/>
              <a:t>Financial instruments allow for the transfer of risk (unlike money).</a:t>
            </a:r>
          </a:p>
          <a:p>
            <a:pPr lvl="2" eaLnBrk="1" hangingPunct="1"/>
            <a:r>
              <a:rPr lang="en-US" altLang="es-MX" sz="2000" smtClean="0"/>
              <a:t>Futures and insurance contracts allows one person to transfer risk to another.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es-MX" sz="1400">
                <a:latin typeface="Goudy Old Style" panose="02020502050305020303" pitchFamily="18" charset="0"/>
              </a:rPr>
              <a:t>3-</a:t>
            </a:r>
            <a:fld id="{18477502-06C2-468B-981C-6D7BB1E716AD}" type="slidenum">
              <a:rPr lang="en-US" altLang="es-MX" sz="1400">
                <a:latin typeface="Goudy Old Style" panose="02020502050305020303" pitchFamily="18" charset="0"/>
              </a:rPr>
              <a:pPr eaLnBrk="1" hangingPunct="1"/>
              <a:t>9</a:t>
            </a:fld>
            <a:endParaRPr lang="en-US" altLang="es-MX" sz="1400">
              <a:latin typeface="Goudy Old Style" panose="02020502050305020303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mtClean="0"/>
              <a:t>The use of borrowing to finance part of an investment is called </a:t>
            </a:r>
            <a:r>
              <a:rPr lang="en-US" altLang="es-MX" i="1" smtClean="0"/>
              <a:t>leverage.</a:t>
            </a:r>
            <a:endParaRPr lang="en-US" altLang="es-MX" smtClean="0"/>
          </a:p>
          <a:p>
            <a:pPr lvl="1" eaLnBrk="1" hangingPunct="1"/>
            <a:r>
              <a:rPr lang="en-US" altLang="es-MX" smtClean="0"/>
              <a:t>Leverage played a key role in the financial crisis of 2007-2009.</a:t>
            </a:r>
          </a:p>
          <a:p>
            <a:pPr eaLnBrk="1" hangingPunct="1"/>
            <a:r>
              <a:rPr lang="en-US" altLang="es-MX" smtClean="0"/>
              <a:t>How did this happen?</a:t>
            </a:r>
          </a:p>
          <a:p>
            <a:pPr lvl="1" eaLnBrk="1" hangingPunct="1"/>
            <a:r>
              <a:rPr lang="en-US" altLang="es-MX" smtClean="0"/>
              <a:t>The more leverage, the greater the risk that an adverse surprise will lead to bankruptcy.</a:t>
            </a:r>
          </a:p>
          <a:p>
            <a:pPr lvl="2" eaLnBrk="1" hangingPunct="1"/>
            <a:r>
              <a:rPr lang="en-US" altLang="es-MX" smtClean="0"/>
              <a:t>The more highly leveraged, the less net worth.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33375"/>
            <a:ext cx="4319588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cchetti3e_PPT_Template">
  <a:themeElements>
    <a:clrScheme name="Cecchetti3e_PP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ecchetti3e_PPT_Template">
      <a:majorFont>
        <a:latin typeface="Goudy Old Style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27" charset="0"/>
            <a:ea typeface="Osaka" pitchFamily="127" charset="-128"/>
            <a:cs typeface="Osaka" pitchFamily="12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27" charset="0"/>
            <a:ea typeface="Osaka" pitchFamily="127" charset="-128"/>
            <a:cs typeface="Osaka" pitchFamily="127" charset="-128"/>
          </a:defRPr>
        </a:defPPr>
      </a:lstStyle>
    </a:lnDef>
  </a:objectDefaults>
  <a:extraClrSchemeLst>
    <a:extraClrScheme>
      <a:clrScheme name="Cecchetti3e_PP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cchetti3e_PP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cchetti3e_PP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cchetti3e_PP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cchetti3e_PP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cchetti3e_PP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cchetti3e_PP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cchetti3e_PP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cchetti3e_PP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cchetti3e_PP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cchetti3e_PP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cchetti3e_PP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HD:Users:mtrue1940:Documents:Work Stuff 8-08:Powerpoint project - McGraw Hill:Cecchetti3e_PPT_Template.pot</Template>
  <TotalTime>8653</TotalTime>
  <Words>2995</Words>
  <Application>Microsoft Office PowerPoint</Application>
  <PresentationFormat>Presentación en pantalla (4:3)</PresentationFormat>
  <Paragraphs>359</Paragraphs>
  <Slides>58</Slides>
  <Notes>26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58</vt:i4>
      </vt:variant>
    </vt:vector>
  </HeadingPairs>
  <TitlesOfParts>
    <vt:vector size="65" baseType="lpstr">
      <vt:lpstr>Arial</vt:lpstr>
      <vt:lpstr>Osaka</vt:lpstr>
      <vt:lpstr>Goudy Old Style</vt:lpstr>
      <vt:lpstr>Times New Roman</vt:lpstr>
      <vt:lpstr>ＭＳ Ｐゴシック</vt:lpstr>
      <vt:lpstr>Symbol</vt:lpstr>
      <vt:lpstr>Cecchetti3e_PPT_Template</vt:lpstr>
      <vt:lpstr>Presentación de PowerPoint</vt:lpstr>
      <vt:lpstr>Introduction</vt:lpstr>
      <vt:lpstr>Introduction</vt:lpstr>
      <vt:lpstr>Figure 3.1: Funds Flowing through the Financial System</vt:lpstr>
      <vt:lpstr>Introduction</vt:lpstr>
      <vt:lpstr>Introduction</vt:lpstr>
      <vt:lpstr>Financial Instruments</vt:lpstr>
      <vt:lpstr>Uses of Financial Instruments</vt:lpstr>
      <vt:lpstr>Presentación de PowerPoint</vt:lpstr>
      <vt:lpstr>Presentación de PowerPoint</vt:lpstr>
      <vt:lpstr>Presentación de PowerPoint</vt:lpstr>
      <vt:lpstr>Characteristics of Financial Instruments</vt:lpstr>
      <vt:lpstr>Characteristics of Financial Instruments</vt:lpstr>
      <vt:lpstr>Characteristics of Financial Instruments</vt:lpstr>
      <vt:lpstr>Underlying Versus Derivative Instruments</vt:lpstr>
      <vt:lpstr>Underlying Versus Derivative Instruments</vt:lpstr>
      <vt:lpstr>A Primer for Valuing Financial Instruments</vt:lpstr>
      <vt:lpstr>A Primer for Valuing Financial Instruments</vt:lpstr>
      <vt:lpstr>A Primer for Valuing Financial Instruments</vt:lpstr>
      <vt:lpstr>A Primer for Valuing Financial Instruments</vt:lpstr>
      <vt:lpstr>A Primer for Valuing Financial Instruments</vt:lpstr>
      <vt:lpstr>A Primer for Valuing Financial Instruments</vt:lpstr>
      <vt:lpstr>Presentación de PowerPoint</vt:lpstr>
      <vt:lpstr>Financial Markets</vt:lpstr>
      <vt:lpstr>The Role of Financial Markets</vt:lpstr>
      <vt:lpstr>The Structure of Financial Markets</vt:lpstr>
      <vt:lpstr>Primary versus Secondary Markets</vt:lpstr>
      <vt:lpstr>Primary versus Secondary Markets</vt:lpstr>
      <vt:lpstr>Centralized Exchanges, OTC’s, and ECN’s</vt:lpstr>
      <vt:lpstr>Centralized Exchanges, OTC’s, and ECN’s</vt:lpstr>
      <vt:lpstr>Centralized Exchanges, OTC’s, and ECN’s</vt:lpstr>
      <vt:lpstr>Centralized Exchanges, OTC’s, and ECN’s</vt:lpstr>
      <vt:lpstr>Presentación de PowerPoint</vt:lpstr>
      <vt:lpstr>Presentación de PowerPoint</vt:lpstr>
      <vt:lpstr>Presentación de PowerPoint</vt:lpstr>
      <vt:lpstr>Presentación de PowerPoint</vt:lpstr>
      <vt:lpstr>Debt and Equity versus Derivative Markets</vt:lpstr>
      <vt:lpstr>Debt and Equity versus Derivative Markets</vt:lpstr>
      <vt:lpstr>Presentación de PowerPoint</vt:lpstr>
      <vt:lpstr>Presentación de PowerPoint</vt:lpstr>
      <vt:lpstr>Characteristics of a Well-Run Financial Market</vt:lpstr>
      <vt:lpstr>Characteristics of a Well-Run Financial Market</vt:lpstr>
      <vt:lpstr>Presentación de PowerPoint</vt:lpstr>
      <vt:lpstr>Presentación de PowerPoint</vt:lpstr>
      <vt:lpstr>Presentación de PowerPoint</vt:lpstr>
      <vt:lpstr>Financial Institutions</vt:lpstr>
      <vt:lpstr>The Role of Financial Institutions</vt:lpstr>
      <vt:lpstr>Presentación de PowerPoint</vt:lpstr>
      <vt:lpstr>Presentación de PowerPoint</vt:lpstr>
      <vt:lpstr>Presentación de PowerPoint</vt:lpstr>
      <vt:lpstr>The Structure of the Financial Industry</vt:lpstr>
      <vt:lpstr>The Structure of the Financial Industry</vt:lpstr>
      <vt:lpstr>The Structure of the Financial Industry</vt:lpstr>
      <vt:lpstr>The Structure of the Financial Industry</vt:lpstr>
      <vt:lpstr>The Structure of the Financial Industry</vt:lpstr>
      <vt:lpstr>Figure 3.2: Flow of Funds through Financial Institutions</vt:lpstr>
      <vt:lpstr>Presentación de PowerPoint</vt:lpstr>
      <vt:lpstr>Presentación de PowerPoint</vt:lpstr>
    </vt:vector>
  </TitlesOfParts>
  <Company>SBA Information Technologies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 Financial Instruments, Financial Markets,  and Financial Institutions</dc:title>
  <dc:creator>Richard T Farmer School of Business</dc:creator>
  <cp:lastModifiedBy>Clemente Landa</cp:lastModifiedBy>
  <cp:revision>55</cp:revision>
  <dcterms:created xsi:type="dcterms:W3CDTF">2004-06-08T16:44:08Z</dcterms:created>
  <dcterms:modified xsi:type="dcterms:W3CDTF">2014-08-06T07:28:39Z</dcterms:modified>
</cp:coreProperties>
</file>