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74" r:id="rId5"/>
    <p:sldId id="275" r:id="rId6"/>
    <p:sldId id="276" r:id="rId7"/>
    <p:sldId id="277" r:id="rId8"/>
    <p:sldId id="278" r:id="rId9"/>
    <p:sldId id="260" r:id="rId10"/>
    <p:sldId id="261" r:id="rId11"/>
    <p:sldId id="262" r:id="rId12"/>
    <p:sldId id="266" r:id="rId13"/>
    <p:sldId id="263" r:id="rId14"/>
    <p:sldId id="264" r:id="rId15"/>
    <p:sldId id="265" r:id="rId16"/>
    <p:sldId id="267" r:id="rId17"/>
    <p:sldId id="268" r:id="rId18"/>
    <p:sldId id="270" r:id="rId19"/>
    <p:sldId id="269" r:id="rId20"/>
    <p:sldId id="271" r:id="rId21"/>
    <p:sldId id="272" r:id="rId22"/>
    <p:sldId id="27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>
        <p:scale>
          <a:sx n="81" d="100"/>
          <a:sy n="81" d="100"/>
        </p:scale>
        <p:origin x="-25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es-MX" dirty="0" smtClean="0"/>
              <a:t>Medidas de control interno.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es-MX" smtClean="0"/>
              <a:t>Pasivo 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974846" y="5392918"/>
            <a:ext cx="882565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just"/>
            <a:r>
              <a:rPr lang="es-MX" dirty="0" smtClean="0"/>
              <a:t>Ismael Hernández Martínez, Raúl Eloísa Domínguez, Carlos Evaristo carrera castillo, Aarón Baizabal García.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60893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Medidas de control interno.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3600" dirty="0"/>
              <a:t>¿Hay un uso y control efectivo de ordenes de compra y notas de recepción pre numeradas para todo gasto y compra?</a:t>
            </a:r>
            <a:endParaRPr lang="es-MX" sz="3600" dirty="0"/>
          </a:p>
          <a:p>
            <a:pPr algn="just"/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2141153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Medidas de control interno.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s-ES_tradnl" sz="2800" dirty="0"/>
              <a:t>Ordenar las notas de recepción y ordenes de compra por </a:t>
            </a:r>
            <a:r>
              <a:rPr lang="es-ES_tradnl" sz="2800" dirty="0" smtClean="0"/>
              <a:t>fecha.</a:t>
            </a:r>
          </a:p>
          <a:p>
            <a:pPr marL="0" lvl="0" indent="0" algn="just">
              <a:buNone/>
            </a:pPr>
            <a:endParaRPr lang="es-MX" sz="2800" dirty="0"/>
          </a:p>
          <a:p>
            <a:pPr lvl="0" algn="just"/>
            <a:r>
              <a:rPr lang="es-ES_tradnl" sz="2800" dirty="0"/>
              <a:t>Tener una clave para cada </a:t>
            </a:r>
            <a:r>
              <a:rPr lang="es-ES_tradnl" sz="2800" dirty="0" smtClean="0"/>
              <a:t>una.</a:t>
            </a:r>
          </a:p>
          <a:p>
            <a:pPr marL="0" lvl="0" indent="0" algn="just">
              <a:buNone/>
            </a:pPr>
            <a:endParaRPr lang="es-MX" sz="2800" dirty="0"/>
          </a:p>
          <a:p>
            <a:pPr algn="just"/>
            <a:r>
              <a:rPr lang="es-ES_tradnl" sz="2800" dirty="0"/>
              <a:t>Tener destinado un lugar especifico para su </a:t>
            </a:r>
            <a:r>
              <a:rPr lang="es-ES_tradnl" sz="2800" dirty="0" smtClean="0"/>
              <a:t>almacenaje.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836782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Medidas de control interno.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3600" dirty="0"/>
              <a:t>¿Se revisan las facturas, precios, cálculos y cotejo contra la ordenes de compra y notas de recepción?</a:t>
            </a:r>
            <a:endParaRPr lang="es-MX" sz="3600" dirty="0"/>
          </a:p>
          <a:p>
            <a:pPr algn="just"/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499726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Medidas de control interno.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s-ES_tradnl" sz="2800" dirty="0"/>
              <a:t>Comprobar que los valores estén </a:t>
            </a:r>
            <a:r>
              <a:rPr lang="es-ES_tradnl" sz="2800" dirty="0" smtClean="0"/>
              <a:t>correctos.</a:t>
            </a:r>
          </a:p>
          <a:p>
            <a:pPr marL="0" lvl="0" indent="0" algn="just">
              <a:buNone/>
            </a:pPr>
            <a:endParaRPr lang="es-MX" sz="2800" dirty="0"/>
          </a:p>
          <a:p>
            <a:pPr lvl="0" algn="just"/>
            <a:r>
              <a:rPr lang="es-ES_tradnl" sz="2800" dirty="0"/>
              <a:t>Mantener en orden por fecha los </a:t>
            </a:r>
            <a:r>
              <a:rPr lang="es-ES_tradnl" sz="2800" dirty="0" smtClean="0"/>
              <a:t>documentos.</a:t>
            </a:r>
          </a:p>
          <a:p>
            <a:pPr marL="0" lvl="0" indent="0" algn="just">
              <a:buNone/>
            </a:pPr>
            <a:endParaRPr lang="es-MX" sz="2800" dirty="0"/>
          </a:p>
          <a:p>
            <a:pPr lvl="0" algn="just"/>
            <a:r>
              <a:rPr lang="es-ES_tradnl" sz="2800" dirty="0"/>
              <a:t>Corroborar que los valores coincidan entre facturas y ordenes de compra y notas de </a:t>
            </a:r>
            <a:r>
              <a:rPr lang="es-ES_tradnl" sz="2800" dirty="0" smtClean="0"/>
              <a:t>recepción.</a:t>
            </a:r>
            <a:endParaRPr lang="es-MX" sz="2800" dirty="0"/>
          </a:p>
          <a:p>
            <a:pPr algn="just"/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103078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Medidas de control interno.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600" dirty="0" smtClean="0"/>
              <a:t>¿Hay ajustes importantes y frecuentes de partidas relacionadas con los pasivos previamente autorizados?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924652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Medidas de control interno.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b="1" dirty="0" smtClean="0"/>
              <a:t>Partidas:</a:t>
            </a:r>
            <a:r>
              <a:rPr lang="es-MX" sz="2800" dirty="0" smtClean="0"/>
              <a:t> cantidad que se anota en una cuenta.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b="1" dirty="0" smtClean="0"/>
              <a:t>Ajuste del valor de los pasivos: </a:t>
            </a:r>
            <a:r>
              <a:rPr lang="es-MX" sz="2800" dirty="0" smtClean="0"/>
              <a:t>el valor de los pasivos poseídos el último día del período o del mes, se debe ajustar con base en la tasa de cambio vigente al cierre del período o del mes para la moneda en la cual fueron pactados, en la cotización de la UPAC (hoy UVR)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822351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Medidas de control interno.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600" dirty="0" smtClean="0"/>
              <a:t>¿La liquidación y pago de intereses es revisada frecuentemente?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858797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Medidas de control interno.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800" dirty="0" smtClean="0"/>
              <a:t>De no efectuarse este paso los intereses pueden aumentar y sobre ello podría generar IVA.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 smtClean="0"/>
              <a:t>Los pagos que realiza la empresa, se registran en cuentas corrientes para llevar un mejor control.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 smtClean="0"/>
              <a:t>En este apartado, es de gran ayuda las facturas electrónicas.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220825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Medidas de control interno.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600" dirty="0" smtClean="0"/>
              <a:t>¿Se </a:t>
            </a:r>
            <a:r>
              <a:rPr lang="es-MX" sz="3600" dirty="0"/>
              <a:t>revisan y se comparan los estados de cuentas que se envían a los proveedores con las cuentas por pagar contabilizadas?</a:t>
            </a:r>
          </a:p>
        </p:txBody>
      </p:sp>
    </p:spTree>
    <p:extLst>
      <p:ext uri="{BB962C8B-B14F-4D97-AF65-F5344CB8AC3E}">
        <p14:creationId xmlns:p14="http://schemas.microsoft.com/office/powerpoint/2010/main" val="4100806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Medidas de control interno.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/>
              <a:t>P</a:t>
            </a:r>
            <a:r>
              <a:rPr lang="es-MX" sz="2800" dirty="0" smtClean="0"/>
              <a:t>ara </a:t>
            </a:r>
            <a:r>
              <a:rPr lang="es-MX" sz="2800" dirty="0"/>
              <a:t>poder mantener una base de datos sobre los proveedores de la empresa, y viendo el estado actual de cada proveedor y poder llevar un </a:t>
            </a:r>
            <a:r>
              <a:rPr lang="es-MX" sz="2800" dirty="0" smtClean="0"/>
              <a:t>control </a:t>
            </a:r>
            <a:r>
              <a:rPr lang="es-MX" sz="2800" dirty="0"/>
              <a:t>preciso sobre las cuentas por pagar obteniendo información sobre los movimientos </a:t>
            </a:r>
            <a:r>
              <a:rPr lang="es-MX" sz="2800" dirty="0" smtClean="0"/>
              <a:t>contables.</a:t>
            </a:r>
            <a:endParaRPr lang="es-MX" sz="2800" dirty="0"/>
          </a:p>
          <a:p>
            <a:pPr algn="just"/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8496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Medidas de control interno.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600" dirty="0"/>
              <a:t>¿Se cuenta con la segregación adecuada de las funciones de autorización, compra, recepción, verificación de documentos, registro y pago?</a:t>
            </a:r>
          </a:p>
        </p:txBody>
      </p:sp>
    </p:spTree>
    <p:extLst>
      <p:ext uri="{BB962C8B-B14F-4D97-AF65-F5344CB8AC3E}">
        <p14:creationId xmlns:p14="http://schemas.microsoft.com/office/powerpoint/2010/main" val="3023104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Medidas de control interno.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600" dirty="0" smtClean="0"/>
              <a:t>¿</a:t>
            </a:r>
            <a:r>
              <a:rPr lang="es-MX" sz="3600" dirty="0"/>
              <a:t>S</a:t>
            </a:r>
            <a:r>
              <a:rPr lang="es-MX" sz="3600" dirty="0" smtClean="0"/>
              <a:t>e </a:t>
            </a:r>
            <a:r>
              <a:rPr lang="es-MX" sz="3600" dirty="0"/>
              <a:t>revisa y se tiene un control adecuado sobre los saldos “debito” de las cuentas por pagar?</a:t>
            </a:r>
          </a:p>
        </p:txBody>
      </p:sp>
    </p:spTree>
    <p:extLst>
      <p:ext uri="{BB962C8B-B14F-4D97-AF65-F5344CB8AC3E}">
        <p14:creationId xmlns:p14="http://schemas.microsoft.com/office/powerpoint/2010/main" val="3962026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Medidas de control interno.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/>
              <a:t>P</a:t>
            </a:r>
            <a:r>
              <a:rPr lang="es-MX" sz="2800" dirty="0" smtClean="0"/>
              <a:t>ara </a:t>
            </a:r>
            <a:r>
              <a:rPr lang="es-MX" sz="2800" dirty="0"/>
              <a:t>poder salvaguardar los recursos de las empresas contra fraudes o ineficiencias ya que es el activo más liquido de la empresa, para esto hay que tener un buen sistema de control interno para prevenir robos y evitar que los empleados utilicen dinero de la empresa para uso personal.</a:t>
            </a:r>
          </a:p>
          <a:p>
            <a:pPr algn="just"/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2324878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Medidas de control interno.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/>
              <a:t>Los beneficios de estos controles son que la empresa tenga  la seguridad de que su dinero esta  siendo manejo por personal autorizado y confiable donde el empresario este seguro de </a:t>
            </a:r>
            <a:r>
              <a:rPr lang="es-MX" sz="2800" dirty="0" smtClean="0"/>
              <a:t>que esa </a:t>
            </a:r>
            <a:r>
              <a:rPr lang="es-MX" sz="2800" dirty="0"/>
              <a:t>persona </a:t>
            </a:r>
            <a:r>
              <a:rPr lang="es-MX" sz="2800" dirty="0" smtClean="0"/>
              <a:t>este </a:t>
            </a:r>
            <a:r>
              <a:rPr lang="es-MX" sz="2800" dirty="0"/>
              <a:t>llevando a cabo correctamente las cosas y no darle un mal uso al efectivo.</a:t>
            </a:r>
          </a:p>
          <a:p>
            <a:pPr algn="just"/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68359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Medidas de control interno.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1138335" y="2799183"/>
            <a:ext cx="2500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Encargado de la autorización.</a:t>
            </a:r>
            <a:endParaRPr lang="es-MX" sz="2400" dirty="0"/>
          </a:p>
        </p:txBody>
      </p:sp>
      <p:cxnSp>
        <p:nvCxnSpPr>
          <p:cNvPr id="6" name="Conector recto 5"/>
          <p:cNvCxnSpPr/>
          <p:nvPr/>
        </p:nvCxnSpPr>
        <p:spPr>
          <a:xfrm flipV="1">
            <a:off x="3881537" y="2743199"/>
            <a:ext cx="279918" cy="839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V="1">
            <a:off x="4033937" y="2783633"/>
            <a:ext cx="279918" cy="839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3788232" y="3004455"/>
            <a:ext cx="671804" cy="415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4799042" y="2802295"/>
            <a:ext cx="2500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Encargado de compras.</a:t>
            </a:r>
            <a:endParaRPr lang="es-MX" sz="2400" dirty="0"/>
          </a:p>
        </p:txBody>
      </p:sp>
      <p:cxnSp>
        <p:nvCxnSpPr>
          <p:cNvPr id="11" name="Conector recto 10"/>
          <p:cNvCxnSpPr/>
          <p:nvPr/>
        </p:nvCxnSpPr>
        <p:spPr>
          <a:xfrm flipV="1">
            <a:off x="7374295" y="2820952"/>
            <a:ext cx="279918" cy="839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V="1">
            <a:off x="7526695" y="2861386"/>
            <a:ext cx="279918" cy="839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7280990" y="3082208"/>
            <a:ext cx="671804" cy="415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8291800" y="2824068"/>
            <a:ext cx="2500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Encargado </a:t>
            </a:r>
            <a:r>
              <a:rPr lang="es-MX" sz="2400" smtClean="0"/>
              <a:t>de almacén.</a:t>
            </a:r>
            <a:endParaRPr lang="es-MX" sz="24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085485" y="5525859"/>
            <a:ext cx="10246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/>
              <a:t>Para evitar robos, “pérdida” de mercancía, un inventario saturado.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085485" y="4472906"/>
            <a:ext cx="3919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/>
              <a:t>Pago en tiempo y forma.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323081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Medidas de control interno.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600" dirty="0" smtClean="0"/>
              <a:t>¿Opera la autorización a diferentes niveles para contraer pasivos y garantizarlos? 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750665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Medidas de control interno.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400" dirty="0" smtClean="0"/>
              <a:t>Se tienes que contar con el recurso financiero para poder cumplir con la obligación de hacer el pago de la obligación.</a:t>
            </a:r>
          </a:p>
          <a:p>
            <a:pPr algn="just"/>
            <a:r>
              <a:rPr lang="es-MX" sz="2400" dirty="0" smtClean="0"/>
              <a:t>La autorización para adquirir nuevas obligaciones (deudas), ya sea por la adquisición de nueva mercancía, préstamos, etc., deberá ser en conjunto y no de manera individual.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973014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Medidas de control interno.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600" dirty="0" smtClean="0"/>
              <a:t>¿Hay un uso y control efectivo de órdenes de compra y notas de recepción </a:t>
            </a:r>
            <a:r>
              <a:rPr lang="es-MX" sz="3600" dirty="0" err="1" smtClean="0"/>
              <a:t>prenumeradas</a:t>
            </a:r>
            <a:r>
              <a:rPr lang="es-MX" sz="3600" dirty="0" smtClean="0"/>
              <a:t> para todo gasto y compra?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4131552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Medidas de control interno.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400" dirty="0" smtClean="0"/>
              <a:t>Llevar un control de las obligaciones que contraemos, de lo que tenemos en inventario; nos ayudará a poder determinar con que medios podremos cumplir con nuestro pagos o en determinados casos cuales no podremos cubrir, y que medida es la que se implementaría para poder cubrir esa obligación.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08682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Medidas de control interno.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400" dirty="0" smtClean="0"/>
              <a:t>Llevar el orden de las facturas, órdenes de compra y cualquier documento parecido a los anteriores, permitirá determinar los tiempos en los que se adquirió dicha obligación, y también podremos saber que tiempo tenemos para cumplirla.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886444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303430"/>
            <a:ext cx="9404723" cy="1400530"/>
          </a:xfrm>
        </p:spPr>
        <p:txBody>
          <a:bodyPr/>
          <a:lstStyle/>
          <a:p>
            <a:r>
              <a:rPr lang="es-MX" dirty="0" smtClean="0"/>
              <a:t>Medidas de control interno.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213163"/>
            <a:ext cx="8946541" cy="4195481"/>
          </a:xfrm>
        </p:spPr>
        <p:txBody>
          <a:bodyPr>
            <a:noAutofit/>
          </a:bodyPr>
          <a:lstStyle/>
          <a:p>
            <a:pPr algn="just"/>
            <a:r>
              <a:rPr lang="es-ES_tradnl" sz="2800" dirty="0"/>
              <a:t>Todos los prestamos deben ser autorizados por la </a:t>
            </a:r>
            <a:r>
              <a:rPr lang="es-ES_tradnl" sz="2800" dirty="0" smtClean="0"/>
              <a:t>gerencia.</a:t>
            </a:r>
            <a:endParaRPr lang="es-MX" sz="2800" dirty="0"/>
          </a:p>
          <a:p>
            <a:pPr marL="0" indent="0" algn="just">
              <a:buNone/>
            </a:pPr>
            <a:r>
              <a:rPr lang="es-ES_tradnl" sz="2800" dirty="0"/>
              <a:t> </a:t>
            </a:r>
            <a:endParaRPr lang="es-MX" sz="2800" dirty="0"/>
          </a:p>
          <a:p>
            <a:pPr algn="just"/>
            <a:r>
              <a:rPr lang="es-ES_tradnl" sz="2800" dirty="0"/>
              <a:t>La gerencia debe designar a alguien que sea el encargado de firmar los </a:t>
            </a:r>
            <a:r>
              <a:rPr lang="es-ES_tradnl" sz="2800" dirty="0" smtClean="0"/>
              <a:t>documentos.</a:t>
            </a:r>
            <a:endParaRPr lang="es-MX" sz="2800" dirty="0"/>
          </a:p>
          <a:p>
            <a:pPr marL="0" indent="0" algn="just">
              <a:buNone/>
            </a:pPr>
            <a:r>
              <a:rPr lang="es-ES_tradnl" sz="2800" dirty="0"/>
              <a:t> </a:t>
            </a:r>
            <a:endParaRPr lang="es-MX" sz="2800" dirty="0"/>
          </a:p>
          <a:p>
            <a:pPr algn="just"/>
            <a:r>
              <a:rPr lang="es-ES_tradnl" sz="2800" dirty="0"/>
              <a:t>Cancelar y archivar los documentos </a:t>
            </a:r>
            <a:r>
              <a:rPr lang="es-ES_tradnl" sz="2800" dirty="0" smtClean="0"/>
              <a:t>pagados.</a:t>
            </a:r>
          </a:p>
          <a:p>
            <a:pPr marL="0" indent="0" algn="just">
              <a:buNone/>
            </a:pPr>
            <a:endParaRPr lang="es-ES_tradnl" sz="2800" dirty="0" smtClean="0"/>
          </a:p>
          <a:p>
            <a:r>
              <a:rPr lang="es-ES_tradnl" sz="2800" dirty="0"/>
              <a:t>Deben existir limites para la contratación de prestamos </a:t>
            </a:r>
            <a:endParaRPr lang="es-MX" sz="2800" dirty="0"/>
          </a:p>
          <a:p>
            <a:endParaRPr lang="es-MX" sz="2800" dirty="0"/>
          </a:p>
          <a:p>
            <a:r>
              <a:rPr lang="es-ES_tradnl" sz="2800" dirty="0"/>
              <a:t>Debe existir un manual para la contratación de proveedores </a:t>
            </a:r>
            <a:endParaRPr lang="es-MX" sz="2800" dirty="0"/>
          </a:p>
          <a:p>
            <a:pPr marL="0" indent="0" algn="just">
              <a:buNone/>
            </a:pP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005564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87</TotalTime>
  <Words>805</Words>
  <Application>Microsoft Office PowerPoint</Application>
  <PresentationFormat>Personalizado</PresentationFormat>
  <Paragraphs>72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Ion</vt:lpstr>
      <vt:lpstr>Medidas de control interno.</vt:lpstr>
      <vt:lpstr>Medidas de control interno.</vt:lpstr>
      <vt:lpstr>Medidas de control interno.</vt:lpstr>
      <vt:lpstr>Medidas de control interno.</vt:lpstr>
      <vt:lpstr>Medidas de control interno.</vt:lpstr>
      <vt:lpstr>Medidas de control interno.</vt:lpstr>
      <vt:lpstr>Medidas de control interno.</vt:lpstr>
      <vt:lpstr>Medidas de control interno.</vt:lpstr>
      <vt:lpstr>Medidas de control interno.</vt:lpstr>
      <vt:lpstr>Medidas de control interno.</vt:lpstr>
      <vt:lpstr>Medidas de control interno.</vt:lpstr>
      <vt:lpstr>Medidas de control interno.</vt:lpstr>
      <vt:lpstr>Medidas de control interno.</vt:lpstr>
      <vt:lpstr>Medidas de control interno.</vt:lpstr>
      <vt:lpstr>Medidas de control interno.</vt:lpstr>
      <vt:lpstr>Medidas de control interno.</vt:lpstr>
      <vt:lpstr>Medidas de control interno.</vt:lpstr>
      <vt:lpstr>Medidas de control interno.</vt:lpstr>
      <vt:lpstr>Medidas de control interno.</vt:lpstr>
      <vt:lpstr>Medidas de control interno.</vt:lpstr>
      <vt:lpstr>Medidas de control interno.</vt:lpstr>
      <vt:lpstr>Medidas de control interno.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Medidas de control interno.</dc:title>
  <dc:creator>Aaron</dc:creator>
  <cp:lastModifiedBy>Usuario</cp:lastModifiedBy>
  <cp:revision>10</cp:revision>
  <dcterms:created xsi:type="dcterms:W3CDTF">2014-03-20T23:15:50Z</dcterms:created>
  <dcterms:modified xsi:type="dcterms:W3CDTF">2014-03-25T16:57:36Z</dcterms:modified>
</cp:coreProperties>
</file>