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54003A9-F260-469C-807F-A037D6B1F9A4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183DB67-B7DB-4CA1-9731-27CAD635D03B}" type="slidenum">
              <a:rPr lang="es-MX" smtClean="0"/>
              <a:t>‹Nº›</a:t>
            </a:fld>
            <a:endParaRPr lang="es-MX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3A9-F260-469C-807F-A037D6B1F9A4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B67-B7DB-4CA1-9731-27CAD635D03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3A9-F260-469C-807F-A037D6B1F9A4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B67-B7DB-4CA1-9731-27CAD635D03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3A9-F260-469C-807F-A037D6B1F9A4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B67-B7DB-4CA1-9731-27CAD635D03B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3A9-F260-469C-807F-A037D6B1F9A4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B67-B7DB-4CA1-9731-27CAD635D03B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3A9-F260-469C-807F-A037D6B1F9A4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B67-B7DB-4CA1-9731-27CAD635D03B}" type="slidenum">
              <a:rPr lang="es-MX" smtClean="0"/>
              <a:t>‹Nº›</a:t>
            </a:fld>
            <a:endParaRPr lang="es-MX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3A9-F260-469C-807F-A037D6B1F9A4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B67-B7DB-4CA1-9731-27CAD635D03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3A9-F260-469C-807F-A037D6B1F9A4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B67-B7DB-4CA1-9731-27CAD635D03B}" type="slidenum">
              <a:rPr lang="es-MX" smtClean="0"/>
              <a:t>‹Nº›</a:t>
            </a:fld>
            <a:endParaRPr lang="es-MX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3A9-F260-469C-807F-A037D6B1F9A4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B67-B7DB-4CA1-9731-27CAD635D0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3A9-F260-469C-807F-A037D6B1F9A4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B67-B7DB-4CA1-9731-27CAD635D0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003A9-F260-469C-807F-A037D6B1F9A4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DB67-B7DB-4CA1-9731-27CAD635D03B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54003A9-F260-469C-807F-A037D6B1F9A4}" type="datetimeFigureOut">
              <a:rPr lang="es-MX" smtClean="0"/>
              <a:t>25/03/2014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183DB67-B7DB-4CA1-9731-27CAD635D03B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5400" dirty="0" smtClean="0">
                <a:latin typeface="Andalus" pitchFamily="18" charset="-78"/>
                <a:cs typeface="Andalus" pitchFamily="18" charset="-78"/>
              </a:rPr>
              <a:t>CONTROL INTERNO	</a:t>
            </a:r>
            <a:endParaRPr lang="es-MX" sz="54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>
                <a:latin typeface="Arial Rounded MT Bold" pitchFamily="34" charset="0"/>
              </a:rPr>
              <a:t>EFECTIVO</a:t>
            </a:r>
            <a:endParaRPr lang="es-MX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76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es-MX" b="1" dirty="0"/>
              <a:t>Informes exactos</a:t>
            </a:r>
          </a:p>
          <a:p>
            <a:r>
              <a:rPr lang="es-MX" b="1" dirty="0"/>
              <a:t>Pagar en cheque</a:t>
            </a:r>
          </a:p>
          <a:p>
            <a:r>
              <a:rPr lang="es-MX" b="1" dirty="0"/>
              <a:t>Depósitos diarios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8490" y="620688"/>
            <a:ext cx="7756263" cy="1054250"/>
          </a:xfrm>
        </p:spPr>
        <p:txBody>
          <a:bodyPr>
            <a:noAutofit/>
          </a:bodyPr>
          <a:lstStyle/>
          <a:p>
            <a:r>
              <a:rPr lang="es-MX" sz="4400" dirty="0" smtClean="0"/>
              <a:t>QUE AYUDA AL CONTROLAR EL EFECTIVO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276567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068960"/>
            <a:ext cx="8229600" cy="2664296"/>
          </a:xfrm>
        </p:spPr>
        <p:txBody>
          <a:bodyPr>
            <a:normAutofit/>
          </a:bodyPr>
          <a:lstStyle/>
          <a:p>
            <a:r>
              <a:rPr lang="es-MX" sz="3600" b="1" dirty="0"/>
              <a:t>Reducción del robo</a:t>
            </a:r>
          </a:p>
          <a:p>
            <a:r>
              <a:rPr lang="es-MX" sz="3600" b="1" dirty="0"/>
              <a:t>Minimizar errores</a:t>
            </a:r>
          </a:p>
          <a:p>
            <a:endParaRPr lang="es-MX" sz="36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800" dirty="0" smtClean="0"/>
              <a:t>QUE EVITA EL CONTROL INTERNO DE EFECTIVO.</a:t>
            </a:r>
            <a:endParaRPr lang="es-MX" sz="4800" dirty="0"/>
          </a:p>
        </p:txBody>
      </p:sp>
    </p:spTree>
    <p:extLst>
      <p:ext uri="{BB962C8B-B14F-4D97-AF65-F5344CB8AC3E}">
        <p14:creationId xmlns:p14="http://schemas.microsoft.com/office/powerpoint/2010/main" val="59421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s-MX" sz="3600" dirty="0"/>
          </a:p>
          <a:p>
            <a:r>
              <a:rPr lang="es-MX" sz="3600" dirty="0"/>
              <a:t>El control interno es una función que tiene por objeto salvaguardar y preservar los bienes de la empresa.</a:t>
            </a:r>
          </a:p>
          <a:p>
            <a:endParaRPr lang="es-MX" sz="36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QUE ES EL CONTROL INTERNO?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2132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s-MX" dirty="0"/>
              <a:t>Proteger los activos de la organización evitando pérdidas por fraudes o negligencias.</a:t>
            </a:r>
          </a:p>
          <a:p>
            <a:pPr lvl="0"/>
            <a:r>
              <a:rPr lang="es-MX" dirty="0"/>
              <a:t>Asegurar la exactitud y veracidad de los datos </a:t>
            </a:r>
            <a:r>
              <a:rPr lang="es-MX" dirty="0" smtClean="0"/>
              <a:t>contables, </a:t>
            </a:r>
            <a:r>
              <a:rPr lang="es-MX" dirty="0"/>
              <a:t>los cuales son utilizados por la dirección para la toma de decisiones.</a:t>
            </a:r>
          </a:p>
          <a:p>
            <a:pPr lvl="0"/>
            <a:r>
              <a:rPr lang="es-MX" dirty="0" smtClean="0"/>
              <a:t>Estimular </a:t>
            </a:r>
            <a:r>
              <a:rPr lang="es-MX" dirty="0"/>
              <a:t>el seguimiento de las prácticas ordenadas por la gerencia.</a:t>
            </a:r>
          </a:p>
          <a:p>
            <a:pPr lvl="0"/>
            <a:r>
              <a:rPr lang="es-MX" dirty="0"/>
              <a:t>Promover y evaluar la seguridad, la calidad y la mejora continua.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27754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MX" dirty="0"/>
              <a:t>Un plan de organización que proporcione una apropiada distribución funcional de la autoridad y la responsabilidad.</a:t>
            </a:r>
          </a:p>
          <a:p>
            <a:pPr lvl="0"/>
            <a:r>
              <a:rPr lang="es-MX" dirty="0"/>
              <a:t>Un plan de autorizaciones, registros contables y procedimientos adecuados para proporcionar un buen control contables sobre el activo y el pasivo, los ingresos y los gastos.</a:t>
            </a:r>
          </a:p>
          <a:p>
            <a:pPr lvl="0"/>
            <a:r>
              <a:rPr lang="es-MX" dirty="0"/>
              <a:t>P</a:t>
            </a:r>
            <a:r>
              <a:rPr lang="es-MX" dirty="0" smtClean="0"/>
              <a:t>rocedimientos </a:t>
            </a:r>
            <a:r>
              <a:rPr lang="es-MX" dirty="0"/>
              <a:t>eficaces con los </a:t>
            </a:r>
            <a:r>
              <a:rPr lang="es-MX" dirty="0" smtClean="0"/>
              <a:t>que se lleve a </a:t>
            </a:r>
            <a:r>
              <a:rPr lang="es-MX" dirty="0"/>
              <a:t>cabo el plan proyectado.</a:t>
            </a:r>
          </a:p>
          <a:p>
            <a:pPr lvl="0"/>
            <a:r>
              <a:rPr lang="es-MX" dirty="0"/>
              <a:t>Un personal debidamente instruido sobre sus derechos y obligaciones, en proporción con sus responsabilidades.</a:t>
            </a:r>
          </a:p>
          <a:p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600" dirty="0" smtClean="0"/>
              <a:t>ELEMENTOS DE UN BUEN SISTEMA DE CONTROL INTERNO 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31099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Monedas y billetes </a:t>
            </a:r>
            <a:endParaRPr lang="es-MX" dirty="0"/>
          </a:p>
          <a:p>
            <a:r>
              <a:rPr lang="es-MX" dirty="0" smtClean="0"/>
              <a:t>Saldos de las cuentas corrientes </a:t>
            </a:r>
          </a:p>
          <a:p>
            <a:r>
              <a:rPr lang="es-MX" dirty="0" smtClean="0"/>
              <a:t>Saldos de las cuentas de ahorros </a:t>
            </a:r>
          </a:p>
          <a:p>
            <a:r>
              <a:rPr lang="es-MX" dirty="0" smtClean="0"/>
              <a:t>Cheques negociables </a:t>
            </a:r>
          </a:p>
          <a:p>
            <a:r>
              <a:rPr lang="es-MX" dirty="0" smtClean="0"/>
              <a:t>Giros bancarios</a:t>
            </a: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QUE ES EFECTIVO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563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sz="2800" dirty="0"/>
              <a:t>Comprende  toda una serie de medidas </a:t>
            </a:r>
            <a:r>
              <a:rPr lang="es-MX" sz="2800" dirty="0" smtClean="0"/>
              <a:t>           administrativas</a:t>
            </a:r>
            <a:r>
              <a:rPr lang="es-MX" sz="2800" dirty="0"/>
              <a:t>, </a:t>
            </a:r>
            <a:r>
              <a:rPr lang="es-MX" sz="2800" dirty="0" smtClean="0"/>
              <a:t>para que</a:t>
            </a:r>
            <a:r>
              <a:rPr lang="es-MX" sz="2800" dirty="0"/>
              <a:t> ciertas operaciones </a:t>
            </a:r>
            <a:r>
              <a:rPr lang="es-MX" sz="2800" dirty="0" smtClean="0"/>
              <a:t>sean ejecutadas</a:t>
            </a:r>
            <a:r>
              <a:rPr lang="es-MX" sz="2800" dirty="0"/>
              <a:t> por dos o más personas, con el deliberado propósito de evitar errores, </a:t>
            </a:r>
            <a:r>
              <a:rPr lang="es-MX" sz="2800" dirty="0" smtClean="0"/>
              <a:t>dificultar</a:t>
            </a:r>
            <a:r>
              <a:rPr lang="es-MX" sz="2800" dirty="0"/>
              <a:t> </a:t>
            </a:r>
            <a:r>
              <a:rPr lang="es-MX" sz="2800" dirty="0" smtClean="0"/>
              <a:t>eventuales manejos</a:t>
            </a:r>
            <a:r>
              <a:rPr lang="es-MX" sz="2800" dirty="0"/>
              <a:t> dolosos y </a:t>
            </a:r>
            <a:r>
              <a:rPr lang="es-MX" sz="2800" dirty="0" smtClean="0"/>
              <a:t>detectar</a:t>
            </a:r>
            <a:r>
              <a:rPr lang="es-MX" sz="2800" dirty="0"/>
              <a:t> las irregularidades </a:t>
            </a:r>
            <a:r>
              <a:rPr lang="es-MX" sz="2800" dirty="0" smtClean="0"/>
              <a:t>a tiempo</a:t>
            </a:r>
            <a:r>
              <a:rPr lang="es-MX" sz="2800" dirty="0"/>
              <a:t>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CONTROL DEL EFECTIVO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236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Las </a:t>
            </a:r>
            <a:r>
              <a:rPr lang="es-MX" dirty="0"/>
              <a:t>funciones  del manejo  del </a:t>
            </a:r>
            <a:r>
              <a:rPr lang="es-MX" dirty="0" smtClean="0"/>
              <a:t>efectivo</a:t>
            </a:r>
            <a:r>
              <a:rPr lang="es-MX" dirty="0"/>
              <a:t>  las realicen personas diferentes de las que se encargan  de su registro</a:t>
            </a:r>
            <a:r>
              <a:rPr lang="es-MX" dirty="0" smtClean="0"/>
              <a:t>.</a:t>
            </a:r>
          </a:p>
          <a:p>
            <a:r>
              <a:rPr lang="es-MX" dirty="0" smtClean="0"/>
              <a:t>La persona que maneja el efectivo sea </a:t>
            </a:r>
            <a:r>
              <a:rPr lang="es-MX" dirty="0"/>
              <a:t>formalmente verificada y controlada por otra persona</a:t>
            </a:r>
            <a:r>
              <a:rPr lang="es-MX" dirty="0" smtClean="0"/>
              <a:t>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3200" dirty="0" smtClean="0"/>
              <a:t>LAS REGLAS DE ORO DEL CONTROL INTERNO DEL EFECTIVO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52128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Caja: </a:t>
            </a:r>
            <a:r>
              <a:rPr lang="es-MX" dirty="0"/>
              <a:t>El CAJERO sólo llevará el libro de "INGRESOS Y EGRESOS DE CAJA",  y conservará solamente una COPIA de cada comprobante; enviando los originales al departamento de Contabilidad. Depositará en el banco TODOS los ingresos de efectivo, INTEGROS, lo antes posible, y mantendrá TODOS sus REGISTROS al día, en todo momento.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Ejemplo de control interno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0496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Es una inspección ocular del efectivo, por medio de la cual se hace un recuento de TODO el dinero, en monedas, billetes y cheques; así como de los vales y comprobantes en poder del cajero. Luego se compara el total con el saldo que indiquen los libros de Contabilidad.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ARQUEO DE CAJA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8221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66</TotalTime>
  <Words>295</Words>
  <Application>Microsoft Office PowerPoint</Application>
  <PresentationFormat>Presentación en pantalla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Cartoné</vt:lpstr>
      <vt:lpstr>CONTROL INTERNO </vt:lpstr>
      <vt:lpstr>QUE ES EL CONTROL INTERNO?</vt:lpstr>
      <vt:lpstr>OBJETIVOS</vt:lpstr>
      <vt:lpstr>ELEMENTOS DE UN BUEN SISTEMA DE CONTROL INTERNO </vt:lpstr>
      <vt:lpstr>QUE ES EFECTIVO</vt:lpstr>
      <vt:lpstr>CONTROL DEL EFECTIVO</vt:lpstr>
      <vt:lpstr>LAS REGLAS DE ORO DEL CONTROL INTERNO DEL EFECTIVO</vt:lpstr>
      <vt:lpstr>Ejemplo de control interno</vt:lpstr>
      <vt:lpstr>ARQUEO DE CAJA</vt:lpstr>
      <vt:lpstr>QUE AYUDA AL CONTROLAR EL EFECTIVO</vt:lpstr>
      <vt:lpstr>QUE EVITA EL CONTROL INTERNO DE EFECTIVO.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INTERNO</dc:title>
  <dc:creator>sony</dc:creator>
  <cp:lastModifiedBy>Usuario</cp:lastModifiedBy>
  <cp:revision>8</cp:revision>
  <dcterms:created xsi:type="dcterms:W3CDTF">2014-03-09T21:07:58Z</dcterms:created>
  <dcterms:modified xsi:type="dcterms:W3CDTF">2014-03-25T17:03:33Z</dcterms:modified>
</cp:coreProperties>
</file>