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5"/>
  </p:notesMasterIdLst>
  <p:sldIdLst>
    <p:sldId id="256" r:id="rId2"/>
    <p:sldId id="259" r:id="rId3"/>
    <p:sldId id="258" r:id="rId4"/>
    <p:sldId id="263" r:id="rId5"/>
    <p:sldId id="262" r:id="rId6"/>
    <p:sldId id="264" r:id="rId7"/>
    <p:sldId id="265" r:id="rId8"/>
    <p:sldId id="266" r:id="rId9"/>
    <p:sldId id="267" r:id="rId10"/>
    <p:sldId id="268" r:id="rId11"/>
    <p:sldId id="270" r:id="rId12"/>
    <p:sldId id="269" r:id="rId13"/>
    <p:sldId id="275" r:id="rId14"/>
    <p:sldId id="278" r:id="rId15"/>
    <p:sldId id="277" r:id="rId16"/>
    <p:sldId id="279" r:id="rId17"/>
    <p:sldId id="281" r:id="rId18"/>
    <p:sldId id="282" r:id="rId19"/>
    <p:sldId id="283" r:id="rId20"/>
    <p:sldId id="284" r:id="rId21"/>
    <p:sldId id="285" r:id="rId22"/>
    <p:sldId id="287" r:id="rId23"/>
    <p:sldId id="286" r:id="rId24"/>
    <p:sldId id="288" r:id="rId25"/>
    <p:sldId id="289" r:id="rId26"/>
    <p:sldId id="290" r:id="rId27"/>
    <p:sldId id="291" r:id="rId28"/>
    <p:sldId id="292" r:id="rId29"/>
    <p:sldId id="293" r:id="rId30"/>
    <p:sldId id="294" r:id="rId31"/>
    <p:sldId id="295" r:id="rId32"/>
    <p:sldId id="257" r:id="rId33"/>
    <p:sldId id="280" r:id="rId3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758592-D8CB-496B-A7D2-032757447935}" type="datetimeFigureOut">
              <a:rPr lang="es-MX" smtClean="0"/>
              <a:t>25/03/2014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D67CEC-8896-4276-81BA-D1940B6BE321}" type="slidenum">
              <a:rPr lang="es-MX" smtClean="0"/>
              <a:t>‹Nº›</a:t>
            </a:fld>
            <a:endParaRPr lang="es-MX"/>
          </a:p>
        </p:txBody>
      </p:sp>
    </p:spTree>
    <p:extLst>
      <p:ext uri="{BB962C8B-B14F-4D97-AF65-F5344CB8AC3E}">
        <p14:creationId xmlns:p14="http://schemas.microsoft.com/office/powerpoint/2010/main" val="911824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DD67CEC-8896-4276-81BA-D1940B6BE321}" type="slidenum">
              <a:rPr lang="es-MX" smtClean="0"/>
              <a:t>10</a:t>
            </a:fld>
            <a:endParaRPr lang="es-MX"/>
          </a:p>
        </p:txBody>
      </p:sp>
    </p:spTree>
    <p:extLst>
      <p:ext uri="{BB962C8B-B14F-4D97-AF65-F5344CB8AC3E}">
        <p14:creationId xmlns:p14="http://schemas.microsoft.com/office/powerpoint/2010/main" val="15542909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AC0F55E0-285B-4CBB-B7C1-7F3E360F4DBE}" type="datetimeFigureOut">
              <a:rPr lang="es-MX" smtClean="0"/>
              <a:t>25/03/2014</a:t>
            </a:fld>
            <a:endParaRPr lang="es-MX"/>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A36E1C46-3E79-4487-9833-F9E9D22F1D64}"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C0F55E0-285B-4CBB-B7C1-7F3E360F4DBE}" type="datetimeFigureOut">
              <a:rPr lang="es-MX" smtClean="0"/>
              <a:t>25/03/2014</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A36E1C46-3E79-4487-9833-F9E9D22F1D64}"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C0F55E0-285B-4CBB-B7C1-7F3E360F4DBE}" type="datetimeFigureOut">
              <a:rPr lang="es-MX" smtClean="0"/>
              <a:t>25/03/2014</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A36E1C46-3E79-4487-9833-F9E9D22F1D64}"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C0F55E0-285B-4CBB-B7C1-7F3E360F4DBE}" type="datetimeFigureOut">
              <a:rPr lang="es-MX" smtClean="0"/>
              <a:t>25/03/2014</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A36E1C46-3E79-4487-9833-F9E9D22F1D64}" type="slidenum">
              <a:rPr lang="es-MX" smtClean="0"/>
              <a:t>‹Nº›</a:t>
            </a:fld>
            <a:endParaRPr lang="es-MX"/>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AC0F55E0-285B-4CBB-B7C1-7F3E360F4DBE}" type="datetimeFigureOut">
              <a:rPr lang="es-MX" smtClean="0"/>
              <a:t>25/03/2014</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A36E1C46-3E79-4487-9833-F9E9D22F1D64}" type="slidenum">
              <a:rPr lang="es-MX" smtClean="0"/>
              <a:t>‹Nº›</a:t>
            </a:fld>
            <a:endParaRPr lang="es-MX"/>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C0F55E0-285B-4CBB-B7C1-7F3E360F4DBE}" type="datetimeFigureOut">
              <a:rPr lang="es-MX" smtClean="0"/>
              <a:t>25/03/2014</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A36E1C46-3E79-4487-9833-F9E9D22F1D64}" type="slidenum">
              <a:rPr lang="es-MX" smtClean="0"/>
              <a:t>‹Nº›</a:t>
            </a:fld>
            <a:endParaRPr lang="es-MX"/>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AC0F55E0-285B-4CBB-B7C1-7F3E360F4DBE}" type="datetimeFigureOut">
              <a:rPr lang="es-MX" smtClean="0"/>
              <a:t>25/03/2014</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A36E1C46-3E79-4487-9833-F9E9D22F1D64}"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AC0F55E0-285B-4CBB-B7C1-7F3E360F4DBE}" type="datetimeFigureOut">
              <a:rPr lang="es-MX" smtClean="0"/>
              <a:t>25/03/2014</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A36E1C46-3E79-4487-9833-F9E9D22F1D64}" type="slidenum">
              <a:rPr lang="es-MX" smtClean="0"/>
              <a:t>‹Nº›</a:t>
            </a:fld>
            <a:endParaRPr lang="es-MX"/>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AC0F55E0-285B-4CBB-B7C1-7F3E360F4DBE}" type="datetimeFigureOut">
              <a:rPr lang="es-MX" smtClean="0"/>
              <a:t>25/03/2014</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A36E1C46-3E79-4487-9833-F9E9D22F1D64}"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AC0F55E0-285B-4CBB-B7C1-7F3E360F4DBE}" type="datetimeFigureOut">
              <a:rPr lang="es-MX" smtClean="0"/>
              <a:t>25/03/2014</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A36E1C46-3E79-4487-9833-F9E9D22F1D64}"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AC0F55E0-285B-4CBB-B7C1-7F3E360F4DBE}" type="datetimeFigureOut">
              <a:rPr lang="es-MX" smtClean="0"/>
              <a:t>25/03/2014</a:t>
            </a:fld>
            <a:endParaRPr lang="es-MX"/>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MX"/>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A36E1C46-3E79-4487-9833-F9E9D22F1D64}" type="slidenum">
              <a:rPr lang="es-MX" smtClean="0"/>
              <a:t>‹Nº›</a:t>
            </a:fld>
            <a:endParaRPr lang="es-MX"/>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C0F55E0-285B-4CBB-B7C1-7F3E360F4DBE}" type="datetimeFigureOut">
              <a:rPr lang="es-MX" smtClean="0"/>
              <a:t>25/03/2014</a:t>
            </a:fld>
            <a:endParaRPr lang="es-MX"/>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MX"/>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36E1C46-3E79-4487-9833-F9E9D22F1D64}"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9653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1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MX" dirty="0" smtClean="0"/>
              <a:t>Son existencias que se tienen a medida que se añade mano de obra, otros materiales y demás costos indirectos a la materia prima, la que llegará a conformar por un componente de un producto terminado; mientras no concluya su proceso de fabricación, ha de ser inventario en proceso.</a:t>
            </a:r>
            <a:endParaRPr lang="es-MX" dirty="0"/>
          </a:p>
        </p:txBody>
      </p:sp>
      <p:sp>
        <p:nvSpPr>
          <p:cNvPr id="2" name="1 Título"/>
          <p:cNvSpPr>
            <a:spLocks noGrp="1"/>
          </p:cNvSpPr>
          <p:nvPr>
            <p:ph type="title"/>
          </p:nvPr>
        </p:nvSpPr>
        <p:spPr/>
        <p:txBody>
          <a:bodyPr>
            <a:normAutofit fontScale="90000"/>
          </a:bodyPr>
          <a:lstStyle/>
          <a:p>
            <a:pPr algn="ctr"/>
            <a:r>
              <a:rPr lang="es-MX" dirty="0" smtClean="0"/>
              <a:t>INVENTARIO DE PRODUCTOS EN PROCESO</a:t>
            </a:r>
            <a:endParaRPr lang="es-MX" dirty="0"/>
          </a:p>
        </p:txBody>
      </p:sp>
    </p:spTree>
    <p:extLst>
      <p:ext uri="{BB962C8B-B14F-4D97-AF65-F5344CB8AC3E}">
        <p14:creationId xmlns:p14="http://schemas.microsoft.com/office/powerpoint/2010/main" val="1875902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8" y="1988840"/>
            <a:ext cx="8424936" cy="2088232"/>
          </a:xfrm>
        </p:spPr>
        <p:txBody>
          <a:bodyPr/>
          <a:lstStyle/>
          <a:p>
            <a:pPr algn="ctr"/>
            <a:r>
              <a:rPr lang="es-MX" dirty="0" smtClean="0"/>
              <a:t>METODOS DE INVENTARIOS</a:t>
            </a:r>
            <a:endParaRPr lang="es-MX" dirty="0"/>
          </a:p>
        </p:txBody>
      </p:sp>
    </p:spTree>
    <p:extLst>
      <p:ext uri="{BB962C8B-B14F-4D97-AF65-F5344CB8AC3E}">
        <p14:creationId xmlns:p14="http://schemas.microsoft.com/office/powerpoint/2010/main" val="278671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808"/>
            <a:ext cx="8229600" cy="4306483"/>
          </a:xfrm>
        </p:spPr>
        <p:txBody>
          <a:bodyPr>
            <a:normAutofit/>
          </a:bodyPr>
          <a:lstStyle/>
          <a:p>
            <a:r>
              <a:rPr lang="es-MX" dirty="0"/>
              <a:t>La fórmula “PEPS” se basa en la suposición de que los primeros artículos en entrar al almacén o a la producción son los primeros en salir; por lo que las existencias al finalizar cada ejercicio quedan reconocidas a los últimos precios de adquisición o </a:t>
            </a:r>
            <a:r>
              <a:rPr lang="es-MX" dirty="0" smtClean="0"/>
              <a:t>de producción.</a:t>
            </a:r>
            <a:endParaRPr lang="es-MX" dirty="0"/>
          </a:p>
          <a:p>
            <a:endParaRPr lang="es-MX" dirty="0"/>
          </a:p>
        </p:txBody>
      </p:sp>
      <p:sp>
        <p:nvSpPr>
          <p:cNvPr id="2" name="1 Título"/>
          <p:cNvSpPr>
            <a:spLocks noGrp="1"/>
          </p:cNvSpPr>
          <p:nvPr>
            <p:ph type="title"/>
          </p:nvPr>
        </p:nvSpPr>
        <p:spPr/>
        <p:txBody>
          <a:bodyPr>
            <a:normAutofit fontScale="90000"/>
          </a:bodyPr>
          <a:lstStyle/>
          <a:p>
            <a:r>
              <a:rPr lang="es-MX" dirty="0" smtClean="0"/>
              <a:t>PRIMERAS ENTRADAS, PRIMERAS SALIDAS (PEPS).</a:t>
            </a:r>
            <a:endParaRPr lang="es-MX" dirty="0"/>
          </a:p>
        </p:txBody>
      </p:sp>
    </p:spTree>
    <p:extLst>
      <p:ext uri="{BB962C8B-B14F-4D97-AF65-F5344CB8AC3E}">
        <p14:creationId xmlns:p14="http://schemas.microsoft.com/office/powerpoint/2010/main" val="3211622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dirty="0"/>
              <a:t>De acuerdo con la fórmula de costos promedios, el costo de cada artículo </a:t>
            </a:r>
            <a:r>
              <a:rPr lang="es-MX" dirty="0" smtClean="0"/>
              <a:t>debe determinarse </a:t>
            </a:r>
            <a:r>
              <a:rPr lang="es-MX" dirty="0"/>
              <a:t>mediante el promedio del costo de artículos similares al inicio de </a:t>
            </a:r>
            <a:r>
              <a:rPr lang="es-MX" dirty="0" smtClean="0"/>
              <a:t>un periodo </a:t>
            </a:r>
            <a:r>
              <a:rPr lang="es-MX" dirty="0"/>
              <a:t>adicionando el costo de artículos similares comprados o producidos durante </a:t>
            </a:r>
            <a:r>
              <a:rPr lang="es-MX" dirty="0" smtClean="0"/>
              <a:t>éste</a:t>
            </a:r>
            <a:endParaRPr lang="es-MX" dirty="0"/>
          </a:p>
        </p:txBody>
      </p:sp>
      <p:sp>
        <p:nvSpPr>
          <p:cNvPr id="3" name="2 Título"/>
          <p:cNvSpPr>
            <a:spLocks noGrp="1"/>
          </p:cNvSpPr>
          <p:nvPr>
            <p:ph type="title"/>
          </p:nvPr>
        </p:nvSpPr>
        <p:spPr>
          <a:xfrm>
            <a:off x="457200" y="274638"/>
            <a:ext cx="8229600" cy="1282154"/>
          </a:xfrm>
        </p:spPr>
        <p:txBody>
          <a:bodyPr>
            <a:normAutofit fontScale="90000"/>
          </a:bodyPr>
          <a:lstStyle/>
          <a:p>
            <a:r>
              <a:rPr lang="es-MX" dirty="0" smtClean="0"/>
              <a:t>COSTOS PROMEDIOS</a:t>
            </a:r>
            <a:br>
              <a:rPr lang="es-MX" dirty="0" smtClean="0"/>
            </a:br>
            <a:endParaRPr lang="es-MX" dirty="0"/>
          </a:p>
        </p:txBody>
      </p:sp>
    </p:spTree>
    <p:extLst>
      <p:ext uri="{BB962C8B-B14F-4D97-AF65-F5344CB8AC3E}">
        <p14:creationId xmlns:p14="http://schemas.microsoft.com/office/powerpoint/2010/main" val="2380535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07504" y="404664"/>
            <a:ext cx="4176464" cy="4896544"/>
          </a:xfrm>
        </p:spPr>
        <p:txBody>
          <a:bodyPr>
            <a:normAutofit/>
          </a:bodyPr>
          <a:lstStyle/>
          <a:p>
            <a:pPr algn="ctr"/>
            <a:r>
              <a:rPr lang="es-MX" dirty="0" smtClean="0"/>
              <a:t>MEDIDAS DE CONTROL INTERNO</a:t>
            </a:r>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210" y="1628800"/>
            <a:ext cx="381000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906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476672"/>
            <a:ext cx="8229600" cy="6034675"/>
          </a:xfrm>
        </p:spPr>
        <p:txBody>
          <a:bodyPr/>
          <a:lstStyle/>
          <a:p>
            <a:pPr marL="109728" lvl="0" indent="0" algn="ctr">
              <a:buNone/>
            </a:pPr>
            <a:r>
              <a:rPr lang="es-ES" b="1" dirty="0" smtClean="0"/>
              <a:t>I.- Autorización </a:t>
            </a:r>
            <a:r>
              <a:rPr lang="es-ES" b="1" dirty="0"/>
              <a:t>del método de valuación seleccionado por la </a:t>
            </a:r>
            <a:r>
              <a:rPr lang="es-ES" b="1" dirty="0" smtClean="0"/>
              <a:t>empresa.</a:t>
            </a:r>
            <a:endParaRPr lang="es-MX" dirty="0"/>
          </a:p>
          <a:p>
            <a:pPr marL="109728" indent="0">
              <a:buNone/>
            </a:pPr>
            <a:r>
              <a:rPr lang="es-ES" dirty="0" smtClean="0"/>
              <a:t>	En </a:t>
            </a:r>
            <a:r>
              <a:rPr lang="es-ES" dirty="0"/>
              <a:t>términos generales, por su importancia, la autorización de los métodos de valuación de los inventarios y del costo de venta a cifras históricas y actualizadas, deberá ser otorgada por la dirección de la empresa.</a:t>
            </a:r>
            <a:endParaRPr lang="es-MX" dirty="0"/>
          </a:p>
          <a:p>
            <a:endParaRPr lang="es-MX" dirty="0"/>
          </a:p>
        </p:txBody>
      </p:sp>
      <p:pic>
        <p:nvPicPr>
          <p:cNvPr id="2050" name="Picture 2" descr="https://encrypted-tbn1.gstatic.com/images?q=tbn:ANd9GcTLreyl5rE-KY8IVxGO10iBrSeJWxiOm4R2W5m5EB3-YuSgJTwA8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356992"/>
            <a:ext cx="3305175" cy="3239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05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04664"/>
            <a:ext cx="8229600" cy="6120680"/>
          </a:xfrm>
        </p:spPr>
        <p:txBody>
          <a:bodyPr>
            <a:normAutofit/>
          </a:bodyPr>
          <a:lstStyle/>
          <a:p>
            <a:pPr marL="109728" lvl="0" indent="0" algn="ctr">
              <a:buNone/>
            </a:pPr>
            <a:r>
              <a:rPr lang="es-ES" b="1" dirty="0" smtClean="0"/>
              <a:t>II.- Segregación </a:t>
            </a:r>
            <a:r>
              <a:rPr lang="es-ES" b="1" dirty="0"/>
              <a:t>adecuada de las funciones de autorización, custodia y registro.</a:t>
            </a:r>
            <a:endParaRPr lang="es-MX" dirty="0"/>
          </a:p>
          <a:p>
            <a:pPr marL="109728" indent="0">
              <a:buNone/>
            </a:pPr>
            <a:r>
              <a:rPr lang="es-ES" dirty="0" smtClean="0"/>
              <a:t>	La </a:t>
            </a:r>
            <a:r>
              <a:rPr lang="es-ES" dirty="0"/>
              <a:t>segregación de las funciones relativas a inventarios, tales como adquisición, recepción, almacenaje y equipaje, evita que un departamento o persona controle todas las fases de una transacción o controle los registros contables relativos a sus propias funciones.  </a:t>
            </a:r>
            <a:endParaRPr lang="es-MX" dirty="0"/>
          </a:p>
          <a:p>
            <a:pPr marL="109728" indent="0">
              <a:buNone/>
            </a:pPr>
            <a:endParaRPr lang="es-MX" dirty="0"/>
          </a:p>
        </p:txBody>
      </p:sp>
      <p:pic>
        <p:nvPicPr>
          <p:cNvPr id="3074" name="Picture 2" descr="http://cra.gov.co/apc-aa-files/36666164373034386433323930303464/lupa_2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717032"/>
            <a:ext cx="3810000"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606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476672"/>
            <a:ext cx="8229600" cy="5606083"/>
          </a:xfrm>
        </p:spPr>
        <p:txBody>
          <a:bodyPr/>
          <a:lstStyle/>
          <a:p>
            <a:pPr marL="109728" lvl="0" indent="0" algn="ctr">
              <a:buNone/>
            </a:pPr>
            <a:r>
              <a:rPr lang="es-ES" b="1" dirty="0" smtClean="0"/>
              <a:t>III.-Registro </a:t>
            </a:r>
            <a:r>
              <a:rPr lang="es-ES" b="1" dirty="0"/>
              <a:t>oportuno de la inversión en inventarios y del pasivo correspondiente.</a:t>
            </a:r>
            <a:endParaRPr lang="es-MX" dirty="0"/>
          </a:p>
          <a:p>
            <a:pPr marL="109728" indent="0">
              <a:buNone/>
            </a:pPr>
            <a:r>
              <a:rPr lang="es-ES" dirty="0" smtClean="0"/>
              <a:t>	El </a:t>
            </a:r>
            <a:r>
              <a:rPr lang="es-ES" dirty="0"/>
              <a:t>registro oportuno de las inversiones en inventarios, incluyendo en su caso, el pago anticipado de los proveedores y aquellos que están en tránsito, tienen como objeto asegurar que se están registrando en su totalidad dichas inversiones y obligaciones dentro del periodo contable.</a:t>
            </a:r>
            <a:endParaRPr lang="es-MX" dirty="0"/>
          </a:p>
          <a:p>
            <a:endParaRPr lang="es-MX"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933056"/>
            <a:ext cx="3653755" cy="272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8472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76672"/>
            <a:ext cx="8229600" cy="5530619"/>
          </a:xfrm>
        </p:spPr>
        <p:txBody>
          <a:bodyPr>
            <a:normAutofit/>
          </a:bodyPr>
          <a:lstStyle/>
          <a:p>
            <a:pPr algn="ctr"/>
            <a:r>
              <a:rPr lang="es-ES" b="1" dirty="0" smtClean="0"/>
              <a:t>IV.- </a:t>
            </a:r>
            <a:r>
              <a:rPr lang="es-ES" b="1" dirty="0"/>
              <a:t>Registro oportuno de todos los embarques y, en su caso, su facturación, incluyendo la contabilización del correspondiente costo de ventas.</a:t>
            </a:r>
            <a:endParaRPr lang="es-MX" dirty="0"/>
          </a:p>
          <a:p>
            <a:r>
              <a:rPr lang="es-ES" dirty="0"/>
              <a:t>El establecimiento de normas pre numeradas facilita el control y la capacitación oportuna en registros contables de los embarques y, en su caso, el registro de la factura y del costo de ventas, asegurando así la corrección de los créditos al rubro de inventarios por estos conceptos </a:t>
            </a:r>
            <a:r>
              <a:rPr lang="es-ES" dirty="0" smtClean="0"/>
              <a:t>.</a:t>
            </a:r>
            <a:r>
              <a:rPr lang="es-ES" b="1" dirty="0"/>
              <a:t> </a:t>
            </a:r>
            <a:endParaRPr lang="es-MX" dirty="0"/>
          </a:p>
          <a:p>
            <a:endParaRPr lang="es-MX" dirty="0"/>
          </a:p>
        </p:txBody>
      </p:sp>
    </p:spTree>
    <p:extLst>
      <p:ext uri="{BB962C8B-B14F-4D97-AF65-F5344CB8AC3E}">
        <p14:creationId xmlns:p14="http://schemas.microsoft.com/office/powerpoint/2010/main" val="1193186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332656"/>
            <a:ext cx="8229600" cy="5674635"/>
          </a:xfrm>
        </p:spPr>
        <p:txBody>
          <a:bodyPr/>
          <a:lstStyle/>
          <a:p>
            <a:pPr marL="109728" indent="0" algn="ctr">
              <a:buNone/>
            </a:pPr>
            <a:r>
              <a:rPr lang="es-ES" b="1" dirty="0" smtClean="0"/>
              <a:t>V.- Control </a:t>
            </a:r>
            <a:r>
              <a:rPr lang="es-ES" b="1" dirty="0"/>
              <a:t>de las devoluciones.</a:t>
            </a:r>
            <a:endParaRPr lang="es-MX" dirty="0"/>
          </a:p>
          <a:p>
            <a:pPr marL="109728" indent="0">
              <a:buNone/>
            </a:pPr>
            <a:r>
              <a:rPr lang="es-ES" dirty="0" smtClean="0"/>
              <a:t>	La </a:t>
            </a:r>
            <a:r>
              <a:rPr lang="es-ES" dirty="0"/>
              <a:t>existencia de controles para el manejo de las devoluciones debe permitir asegurar que las mismas sean procedentes, estén debidamente autorizadas, valuadas y oportunamente registradas dentro del periodo al que correspondan.</a:t>
            </a:r>
            <a:endParaRPr lang="es-MX" dirty="0"/>
          </a:p>
          <a:p>
            <a:endParaRPr lang="es-MX"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924944"/>
            <a:ext cx="3271639" cy="3055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490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MX" dirty="0"/>
              <a:t>Los inventarios son activos no monetarios sobre los cuales la entidad ya tiene los riesgos y beneficios.</a:t>
            </a:r>
          </a:p>
          <a:p>
            <a:r>
              <a:rPr lang="es-MX" dirty="0"/>
              <a:t>I.- Adquiridos y mantenidos para su venta en el curso normal de las operaciones de una entidad;</a:t>
            </a:r>
          </a:p>
          <a:p>
            <a:r>
              <a:rPr lang="es-MX" dirty="0"/>
              <a:t>II.- En proceso de producción o fabricación para su venta como productos terminados;</a:t>
            </a:r>
          </a:p>
          <a:p>
            <a:r>
              <a:rPr lang="es-MX" dirty="0"/>
              <a:t>III.- En forma de materiales a ser consumidos en el proceso productivo o en la prestación de servicios.</a:t>
            </a:r>
          </a:p>
        </p:txBody>
      </p:sp>
      <p:sp>
        <p:nvSpPr>
          <p:cNvPr id="2" name="1 Título"/>
          <p:cNvSpPr>
            <a:spLocks noGrp="1"/>
          </p:cNvSpPr>
          <p:nvPr>
            <p:ph type="title"/>
          </p:nvPr>
        </p:nvSpPr>
        <p:spPr/>
        <p:txBody>
          <a:bodyPr>
            <a:normAutofit fontScale="90000"/>
          </a:bodyPr>
          <a:lstStyle/>
          <a:p>
            <a:pPr algn="ctr"/>
            <a:r>
              <a:rPr lang="es-MX" dirty="0" smtClean="0"/>
              <a:t>¿QUÉ SON LOS INVENTARIOS?</a:t>
            </a:r>
            <a:endParaRPr lang="es-MX" dirty="0"/>
          </a:p>
        </p:txBody>
      </p:sp>
    </p:spTree>
    <p:extLst>
      <p:ext uri="{BB962C8B-B14F-4D97-AF65-F5344CB8AC3E}">
        <p14:creationId xmlns:p14="http://schemas.microsoft.com/office/powerpoint/2010/main" val="4230771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548680"/>
            <a:ext cx="8229600" cy="5458611"/>
          </a:xfrm>
        </p:spPr>
        <p:txBody>
          <a:bodyPr/>
          <a:lstStyle/>
          <a:p>
            <a:pPr marL="109728" indent="0">
              <a:buNone/>
            </a:pPr>
            <a:r>
              <a:rPr lang="es-ES" b="1" dirty="0" smtClean="0"/>
              <a:t>VI.- </a:t>
            </a:r>
            <a:r>
              <a:rPr lang="es-ES" b="1" dirty="0"/>
              <a:t>Custodia física adecuada de los inventarios</a:t>
            </a:r>
            <a:endParaRPr lang="es-MX" dirty="0"/>
          </a:p>
          <a:p>
            <a:pPr marL="109728" indent="0">
              <a:buNone/>
            </a:pPr>
            <a:r>
              <a:rPr lang="es-ES" dirty="0" smtClean="0"/>
              <a:t>	Debe </a:t>
            </a:r>
            <a:r>
              <a:rPr lang="es-ES" dirty="0"/>
              <a:t>existir custodia física y acceso restringido a zonas de almacenaje, producción y embarques, con el propósito de establecer e identificar, claramente la responsabilidad del personal involucrado en el manejo físico de estos bienes</a:t>
            </a:r>
            <a:r>
              <a:rPr lang="es-ES" dirty="0" smtClean="0"/>
              <a:t>.</a:t>
            </a:r>
          </a:p>
          <a:p>
            <a:pPr marL="109728" indent="0">
              <a:buNone/>
            </a:pPr>
            <a:endParaRPr lang="es-MX" dirty="0"/>
          </a:p>
          <a:p>
            <a:endParaRPr lang="es-MX"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212976"/>
            <a:ext cx="3151237"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0685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620688"/>
            <a:ext cx="8229600" cy="5386603"/>
          </a:xfrm>
        </p:spPr>
        <p:txBody>
          <a:bodyPr/>
          <a:lstStyle/>
          <a:p>
            <a:pPr marL="109728" indent="0" algn="ctr">
              <a:buNone/>
            </a:pPr>
            <a:r>
              <a:rPr lang="es-ES" b="1" dirty="0" smtClean="0"/>
              <a:t>VII.- </a:t>
            </a:r>
            <a:r>
              <a:rPr lang="es-ES" b="1" dirty="0"/>
              <a:t>Inventarios físicos</a:t>
            </a:r>
            <a:endParaRPr lang="es-MX" dirty="0"/>
          </a:p>
          <a:p>
            <a:pPr marL="109728" indent="0">
              <a:buNone/>
            </a:pPr>
            <a:r>
              <a:rPr lang="es-ES" dirty="0" smtClean="0"/>
              <a:t>	Debe </a:t>
            </a:r>
            <a:r>
              <a:rPr lang="es-ES" dirty="0"/>
              <a:t>existir una planeación adecuada de la toma periódica de los inventarios físicos, así como de su recopilación, valuación y comparación con registros cantables, incluyendo la investigación y ajuste oportuno de las diferencias </a:t>
            </a:r>
            <a:r>
              <a:rPr lang="es-ES" dirty="0" smtClean="0"/>
              <a:t>resultantes</a:t>
            </a:r>
            <a:r>
              <a:rPr lang="es-MX" dirty="0" smtClean="0"/>
              <a:t>.</a:t>
            </a:r>
          </a:p>
          <a:p>
            <a:pPr marL="109728" indent="0">
              <a:buNone/>
            </a:pPr>
            <a:endParaRPr lang="es-MX" dirty="0"/>
          </a:p>
          <a:p>
            <a:endParaRPr lang="es-MX"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284984"/>
            <a:ext cx="3124441"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3399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620688"/>
            <a:ext cx="8229600" cy="5386603"/>
          </a:xfrm>
        </p:spPr>
        <p:txBody>
          <a:bodyPr/>
          <a:lstStyle/>
          <a:p>
            <a:pPr marL="109728" indent="0">
              <a:buNone/>
            </a:pPr>
            <a:r>
              <a:rPr lang="es-ES" b="1" dirty="0" smtClean="0"/>
              <a:t>VIII.- Procedimientos </a:t>
            </a:r>
            <a:r>
              <a:rPr lang="es-ES" b="1" dirty="0"/>
              <a:t>adecuados para el registro y acumulación de elementos de costo.</a:t>
            </a:r>
            <a:endParaRPr lang="es-MX" dirty="0"/>
          </a:p>
          <a:p>
            <a:pPr marL="109728" indent="0">
              <a:buNone/>
            </a:pPr>
            <a:r>
              <a:rPr lang="es-ES" dirty="0" smtClean="0"/>
              <a:t>	La </a:t>
            </a:r>
            <a:r>
              <a:rPr lang="es-ES" dirty="0"/>
              <a:t>contabilidad debe captar información correcta y oportuna sobre la acumulación de los elementos del costo de adquisición y en su caso, de los productos, (incluyendo transferencias internas) para asegurar la adecuada valuación de los inventarios y la determinación del costo de ventas del ejercicio, así como la actualización de los mismos.</a:t>
            </a:r>
            <a:endParaRPr lang="es-MX" dirty="0"/>
          </a:p>
          <a:p>
            <a:endParaRPr lang="es-MX" dirty="0"/>
          </a:p>
        </p:txBody>
      </p:sp>
    </p:spTree>
    <p:extLst>
      <p:ext uri="{BB962C8B-B14F-4D97-AF65-F5344CB8AC3E}">
        <p14:creationId xmlns:p14="http://schemas.microsoft.com/office/powerpoint/2010/main" val="820605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04664"/>
            <a:ext cx="8229600" cy="5602627"/>
          </a:xfrm>
        </p:spPr>
        <p:txBody>
          <a:bodyPr>
            <a:normAutofit/>
          </a:bodyPr>
          <a:lstStyle/>
          <a:p>
            <a:pPr marL="109728" indent="0" algn="ctr">
              <a:buNone/>
            </a:pPr>
            <a:r>
              <a:rPr lang="es-ES" b="1" dirty="0" smtClean="0"/>
              <a:t>IX.- Registros </a:t>
            </a:r>
            <a:r>
              <a:rPr lang="es-ES" b="1" dirty="0"/>
              <a:t>adecuados para el control de existencias y anticipos a proveedores.</a:t>
            </a:r>
            <a:endParaRPr lang="es-MX" dirty="0"/>
          </a:p>
          <a:p>
            <a:pPr marL="109728" indent="0">
              <a:buNone/>
            </a:pPr>
            <a:r>
              <a:rPr lang="es-ES" dirty="0" smtClean="0"/>
              <a:t>	</a:t>
            </a:r>
          </a:p>
          <a:p>
            <a:pPr marL="109728" indent="0">
              <a:buNone/>
            </a:pPr>
            <a:r>
              <a:rPr lang="es-ES" dirty="0"/>
              <a:t>	</a:t>
            </a:r>
            <a:r>
              <a:rPr lang="es-ES" dirty="0" smtClean="0"/>
              <a:t>El </a:t>
            </a:r>
            <a:r>
              <a:rPr lang="es-ES" dirty="0"/>
              <a:t>mantenimiento de registros auxiliares de las existencias en tránsito, en los almacenes de la empresa, en consignación o en poder de terceros, así como de los anticipos otorgados a los proveedores, representan controles que mediante la verificación por recuentos físicos, confirmaciones, etc. </a:t>
            </a:r>
            <a:endParaRPr lang="es-ES" dirty="0" smtClean="0"/>
          </a:p>
          <a:p>
            <a:pPr marL="109728" indent="0">
              <a:buNone/>
            </a:pPr>
            <a:r>
              <a:rPr lang="es-ES" dirty="0"/>
              <a:t>	</a:t>
            </a:r>
            <a:r>
              <a:rPr lang="es-ES" dirty="0" smtClean="0"/>
              <a:t>Ayudan </a:t>
            </a:r>
            <a:r>
              <a:rPr lang="es-ES" dirty="0"/>
              <a:t>a determinar la </a:t>
            </a:r>
            <a:r>
              <a:rPr lang="es-ES" dirty="0" smtClean="0"/>
              <a:t>existencia </a:t>
            </a:r>
            <a:r>
              <a:rPr lang="es-ES" dirty="0"/>
              <a:t>y adecuada valuación de los </a:t>
            </a:r>
            <a:r>
              <a:rPr lang="es-ES" dirty="0" smtClean="0"/>
              <a:t>inventarios.</a:t>
            </a:r>
            <a:endParaRPr lang="es-MX" dirty="0"/>
          </a:p>
        </p:txBody>
      </p:sp>
    </p:spTree>
    <p:extLst>
      <p:ext uri="{BB962C8B-B14F-4D97-AF65-F5344CB8AC3E}">
        <p14:creationId xmlns:p14="http://schemas.microsoft.com/office/powerpoint/2010/main" val="2342863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04664"/>
            <a:ext cx="8229600" cy="5602627"/>
          </a:xfrm>
        </p:spPr>
        <p:txBody>
          <a:bodyPr/>
          <a:lstStyle/>
          <a:p>
            <a:pPr marL="109728" indent="0" algn="ctr">
              <a:buNone/>
            </a:pPr>
            <a:r>
              <a:rPr lang="es-ES" b="1" dirty="0" smtClean="0"/>
              <a:t>X.- </a:t>
            </a:r>
            <a:r>
              <a:rPr lang="es-ES" b="1" dirty="0"/>
              <a:t>Registros adecuados para el control de las existencias propiedad de terceros en almacenes de la empresa.</a:t>
            </a:r>
            <a:endParaRPr lang="es-MX" dirty="0"/>
          </a:p>
          <a:p>
            <a:pPr marL="109728" indent="0">
              <a:buNone/>
            </a:pPr>
            <a:r>
              <a:rPr lang="es-ES" dirty="0" smtClean="0"/>
              <a:t>	Cuando </a:t>
            </a:r>
            <a:r>
              <a:rPr lang="es-ES" dirty="0"/>
              <a:t>existen mercancías propiedad de terceros en consignación, en custodia, etc., se requiere de controles físicos, documentales y en registros que capten oportunamente sus entradas y salidas de los almacenes, con el propósito de distinguirlas de las propias.</a:t>
            </a:r>
            <a:endParaRPr lang="es-MX" dirty="0"/>
          </a:p>
          <a:p>
            <a:endParaRPr lang="es-MX"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3041" y="3933056"/>
            <a:ext cx="2857500" cy="264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7232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04664"/>
            <a:ext cx="8229600" cy="5602627"/>
          </a:xfrm>
        </p:spPr>
        <p:txBody>
          <a:bodyPr/>
          <a:lstStyle/>
          <a:p>
            <a:pPr marL="109728" indent="0" algn="ctr">
              <a:buNone/>
            </a:pPr>
            <a:r>
              <a:rPr lang="es-ES" b="1" dirty="0" smtClean="0"/>
              <a:t>XI.- Comparación </a:t>
            </a:r>
            <a:r>
              <a:rPr lang="es-ES" b="1" dirty="0"/>
              <a:t>periódica de la suma de los registros auxiliares con el saldo de la cuenta de mayor correspondiente.</a:t>
            </a:r>
            <a:endParaRPr lang="es-MX" dirty="0"/>
          </a:p>
          <a:p>
            <a:pPr marL="109728" indent="0">
              <a:buNone/>
            </a:pPr>
            <a:r>
              <a:rPr lang="es-ES" dirty="0" smtClean="0"/>
              <a:t>	</a:t>
            </a:r>
          </a:p>
          <a:p>
            <a:pPr marL="109728" indent="0">
              <a:buNone/>
            </a:pPr>
            <a:r>
              <a:rPr lang="es-ES" dirty="0"/>
              <a:t>	</a:t>
            </a:r>
            <a:r>
              <a:rPr lang="es-ES" dirty="0" smtClean="0"/>
              <a:t>Con </a:t>
            </a:r>
            <a:r>
              <a:rPr lang="es-ES" dirty="0"/>
              <a:t>el propósito de asegurar la corrección de la cifra total de inventarios, es necesario verificar periódicamente la igualdad entre el saldo de la cuenta de mayor y la suma de registros auxiliares e investigar y ajustar, en su caso, las diferencias, previa la correspondiente autorización.</a:t>
            </a:r>
            <a:endParaRPr lang="es-MX" dirty="0"/>
          </a:p>
          <a:p>
            <a:endParaRPr lang="es-MX" dirty="0"/>
          </a:p>
        </p:txBody>
      </p:sp>
    </p:spTree>
    <p:extLst>
      <p:ext uri="{BB962C8B-B14F-4D97-AF65-F5344CB8AC3E}">
        <p14:creationId xmlns:p14="http://schemas.microsoft.com/office/powerpoint/2010/main" val="42656946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620688"/>
            <a:ext cx="8229600" cy="5386603"/>
          </a:xfrm>
        </p:spPr>
        <p:txBody>
          <a:bodyPr/>
          <a:lstStyle/>
          <a:p>
            <a:pPr marL="109728" indent="0">
              <a:buNone/>
            </a:pPr>
            <a:r>
              <a:rPr lang="es-ES" b="1" dirty="0" smtClean="0"/>
              <a:t>XII</a:t>
            </a:r>
            <a:r>
              <a:rPr lang="es-ES" b="1" dirty="0"/>
              <a:t>.-Comprobación de los inventarios físicos por personal interno independiente.</a:t>
            </a:r>
            <a:endParaRPr lang="es-MX" dirty="0"/>
          </a:p>
          <a:p>
            <a:pPr marL="109728" indent="0">
              <a:buNone/>
            </a:pPr>
            <a:r>
              <a:rPr lang="es-ES" dirty="0" smtClean="0"/>
              <a:t>	Es </a:t>
            </a:r>
            <a:r>
              <a:rPr lang="es-ES" dirty="0"/>
              <a:t>conveniente que personal distinto de quien autoriza, custodia, registra y tenga acceso a los almacenes lleve a cabo comprobaciones de que los inventarios físicos han sido efectuados adecuadamente desde su planeación hasta el ajuste en registros contables.</a:t>
            </a:r>
            <a:endParaRPr lang="es-MX" dirty="0"/>
          </a:p>
          <a:p>
            <a:endParaRPr lang="es-MX"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759340"/>
            <a:ext cx="3333750" cy="2973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8221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548680"/>
            <a:ext cx="8229600" cy="5458611"/>
          </a:xfrm>
        </p:spPr>
        <p:txBody>
          <a:bodyPr>
            <a:normAutofit/>
          </a:bodyPr>
          <a:lstStyle/>
          <a:p>
            <a:pPr marL="109728" indent="0">
              <a:buNone/>
            </a:pPr>
            <a:r>
              <a:rPr lang="es-ES" b="1" dirty="0" smtClean="0"/>
              <a:t>XIII</a:t>
            </a:r>
            <a:r>
              <a:rPr lang="es-ES" b="1" dirty="0"/>
              <a:t>.- Procedimientos para determinar la pérdida de valor de los inventarios y el registro de las estimaciones correspondientes.</a:t>
            </a:r>
            <a:endParaRPr lang="es-MX" dirty="0"/>
          </a:p>
          <a:p>
            <a:pPr marL="109728" indent="0">
              <a:buNone/>
            </a:pPr>
            <a:r>
              <a:rPr lang="es-ES" dirty="0" smtClean="0"/>
              <a:t>	</a:t>
            </a:r>
          </a:p>
          <a:p>
            <a:pPr marL="109728" indent="0">
              <a:buNone/>
            </a:pPr>
            <a:r>
              <a:rPr lang="es-ES" dirty="0"/>
              <a:t>	</a:t>
            </a:r>
            <a:r>
              <a:rPr lang="es-ES" dirty="0" smtClean="0"/>
              <a:t>En </a:t>
            </a:r>
            <a:r>
              <a:rPr lang="es-ES" dirty="0"/>
              <a:t>atención de que pueden presentarse perdidas de valor de los inventarios en el proceso de las operaciones de la empresa deben existir procedimientos permanentes que permitan identificar las existencias con estos </a:t>
            </a:r>
            <a:r>
              <a:rPr lang="es-ES" dirty="0" smtClean="0"/>
              <a:t>problemas</a:t>
            </a:r>
            <a:r>
              <a:rPr lang="es-MX" dirty="0" smtClean="0"/>
              <a:t>.</a:t>
            </a:r>
            <a:endParaRPr lang="es-MX" dirty="0"/>
          </a:p>
          <a:p>
            <a:pPr marL="109728" indent="0">
              <a:buNone/>
            </a:pPr>
            <a:endParaRPr lang="es-MX" dirty="0"/>
          </a:p>
          <a:p>
            <a:endParaRPr lang="es-MX" dirty="0"/>
          </a:p>
        </p:txBody>
      </p:sp>
    </p:spTree>
    <p:extLst>
      <p:ext uri="{BB962C8B-B14F-4D97-AF65-F5344CB8AC3E}">
        <p14:creationId xmlns:p14="http://schemas.microsoft.com/office/powerpoint/2010/main" val="42945033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620688"/>
            <a:ext cx="8229600" cy="5386603"/>
          </a:xfrm>
        </p:spPr>
        <p:txBody>
          <a:bodyPr/>
          <a:lstStyle/>
          <a:p>
            <a:pPr marL="109728" indent="0">
              <a:buNone/>
            </a:pPr>
            <a:r>
              <a:rPr lang="es-ES" b="1" dirty="0" smtClean="0"/>
              <a:t>XIV.- Adecuada </a:t>
            </a:r>
            <a:r>
              <a:rPr lang="es-ES" b="1" dirty="0"/>
              <a:t>protección a la entidad mediante la contratación de seguros y fianzas</a:t>
            </a:r>
            <a:r>
              <a:rPr lang="es-ES" b="1" dirty="0" smtClean="0"/>
              <a:t>.</a:t>
            </a:r>
          </a:p>
          <a:p>
            <a:pPr marL="109728" indent="0">
              <a:buNone/>
            </a:pPr>
            <a:endParaRPr lang="es-MX" dirty="0"/>
          </a:p>
          <a:p>
            <a:pPr marL="109728" indent="0">
              <a:buNone/>
            </a:pPr>
            <a:r>
              <a:rPr lang="es-MX" dirty="0"/>
              <a:t>	</a:t>
            </a:r>
            <a:r>
              <a:rPr lang="es-ES" dirty="0" smtClean="0"/>
              <a:t>Una </a:t>
            </a:r>
            <a:r>
              <a:rPr lang="es-ES" dirty="0"/>
              <a:t>medida complementaria de control interno, desde el punto de vista de la protección de los inventarios, lo constituye un adecuado plan de seguros y la contratación de fianzas de fidelidad del personal que maneja estos bienes.</a:t>
            </a:r>
            <a:endParaRPr lang="es-MX" dirty="0"/>
          </a:p>
          <a:p>
            <a:endParaRPr lang="es-MX" dirty="0"/>
          </a:p>
        </p:txBody>
      </p:sp>
    </p:spTree>
    <p:extLst>
      <p:ext uri="{BB962C8B-B14F-4D97-AF65-F5344CB8AC3E}">
        <p14:creationId xmlns:p14="http://schemas.microsoft.com/office/powerpoint/2010/main" val="26546284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260648"/>
            <a:ext cx="8229600" cy="5832648"/>
          </a:xfrm>
        </p:spPr>
        <p:txBody>
          <a:bodyPr>
            <a:normAutofit/>
          </a:bodyPr>
          <a:lstStyle/>
          <a:p>
            <a:pPr marL="109728" indent="0">
              <a:buNone/>
            </a:pPr>
            <a:r>
              <a:rPr lang="es-ES" b="1" dirty="0" smtClean="0"/>
              <a:t>XV</a:t>
            </a:r>
            <a:r>
              <a:rPr lang="es-ES" b="1" dirty="0"/>
              <a:t>.- Sistemas de información sobre cifras actualizadas.</a:t>
            </a:r>
            <a:endParaRPr lang="es-MX" dirty="0"/>
          </a:p>
          <a:p>
            <a:pPr marL="109728" indent="0">
              <a:buNone/>
            </a:pPr>
            <a:r>
              <a:rPr lang="es-ES" dirty="0" smtClean="0"/>
              <a:t>	Es </a:t>
            </a:r>
            <a:r>
              <a:rPr lang="es-ES" dirty="0"/>
              <a:t>necesaria la existencia de sistemas de información que para la determinación y registro de los efectos de la inflación, que incluyan:</a:t>
            </a:r>
            <a:endParaRPr lang="es-MX" dirty="0"/>
          </a:p>
          <a:p>
            <a:pPr marL="109728" lvl="0" indent="0">
              <a:buNone/>
            </a:pPr>
            <a:r>
              <a:rPr lang="es-ES" dirty="0" smtClean="0"/>
              <a:t>a) Medios </a:t>
            </a:r>
            <a:r>
              <a:rPr lang="es-ES" dirty="0"/>
              <a:t>que permitan asegura que se actualicen todos sus inventarios.</a:t>
            </a:r>
            <a:endParaRPr lang="es-MX" dirty="0"/>
          </a:p>
          <a:p>
            <a:pPr marL="109728" lvl="0" indent="0">
              <a:buNone/>
            </a:pPr>
            <a:r>
              <a:rPr lang="es-ES" dirty="0" smtClean="0"/>
              <a:t>b) Con </a:t>
            </a:r>
            <a:r>
              <a:rPr lang="es-ES" dirty="0"/>
              <a:t>respecto a los costos de reposición, debe existir expediente de cotizaciones actualizadas y un archivo de compras donde se puedan localizar los precios recientes, estudios de costo de reposición. </a:t>
            </a:r>
            <a:endParaRPr lang="es-ES" dirty="0" smtClean="0"/>
          </a:p>
          <a:p>
            <a:pPr marL="109728" indent="0">
              <a:buNone/>
            </a:pPr>
            <a:endParaRPr lang="es-MX" dirty="0"/>
          </a:p>
        </p:txBody>
      </p:sp>
    </p:spTree>
    <p:extLst>
      <p:ext uri="{BB962C8B-B14F-4D97-AF65-F5344CB8AC3E}">
        <p14:creationId xmlns:p14="http://schemas.microsoft.com/office/powerpoint/2010/main" val="2843411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7147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548680"/>
            <a:ext cx="8229600" cy="5256584"/>
          </a:xfrm>
        </p:spPr>
        <p:txBody>
          <a:bodyPr>
            <a:normAutofit/>
          </a:bodyPr>
          <a:lstStyle/>
          <a:p>
            <a:pPr marL="109728" indent="0">
              <a:buNone/>
            </a:pPr>
            <a:r>
              <a:rPr lang="es-ES" dirty="0"/>
              <a:t>c) Incluyendo la integración de elementos por elementos del costo</a:t>
            </a:r>
            <a:r>
              <a:rPr lang="es-ES" dirty="0" smtClean="0"/>
              <a:t>.</a:t>
            </a:r>
          </a:p>
          <a:p>
            <a:pPr marL="109728" lvl="0" indent="0">
              <a:buNone/>
            </a:pPr>
            <a:r>
              <a:rPr lang="es-ES" dirty="0" smtClean="0"/>
              <a:t>d</a:t>
            </a:r>
            <a:r>
              <a:rPr lang="es-ES" dirty="0"/>
              <a:t>) En los casos en que se apliquen índices generales o específicos de precios, la empresa deberá mantener expedientes en los cuales se documenten los análisis por antigüedad, cálculos y los índices utilizados, así como la evidencia de que estos se han obtenido de un fuente apropiada.</a:t>
            </a:r>
            <a:endParaRPr lang="es-MX" dirty="0"/>
          </a:p>
          <a:p>
            <a:endParaRPr lang="es-MX" dirty="0"/>
          </a:p>
        </p:txBody>
      </p:sp>
      <p:pic>
        <p:nvPicPr>
          <p:cNvPr id="10242" name="Picture 2" descr="http://creatividadfiscal.com/wp-content/uploads/2012/03/retorno-940x4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861048"/>
            <a:ext cx="3218365" cy="2481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1010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76672"/>
            <a:ext cx="8229600" cy="5530619"/>
          </a:xfrm>
        </p:spPr>
        <p:txBody>
          <a:bodyPr/>
          <a:lstStyle/>
          <a:p>
            <a:pPr marL="109728" indent="0">
              <a:buNone/>
            </a:pPr>
            <a:endParaRPr lang="es-ES" dirty="0" smtClean="0"/>
          </a:p>
          <a:p>
            <a:pPr marL="109728" indent="0">
              <a:buNone/>
            </a:pPr>
            <a:endParaRPr lang="es-ES" dirty="0"/>
          </a:p>
          <a:p>
            <a:pPr marL="109728" indent="0">
              <a:buNone/>
            </a:pPr>
            <a:r>
              <a:rPr lang="es-ES" dirty="0" smtClean="0"/>
              <a:t>e</a:t>
            </a:r>
            <a:r>
              <a:rPr lang="es-ES" dirty="0"/>
              <a:t>) En relación al costo de ventas deben existir elementos objetivos y verificables que permitan determinar los costos actualizados al momento de su venta.</a:t>
            </a:r>
            <a:endParaRPr lang="es-MX" dirty="0"/>
          </a:p>
          <a:p>
            <a:pPr marL="109728" lvl="0" indent="0">
              <a:buNone/>
            </a:pPr>
            <a:r>
              <a:rPr lang="es-ES" dirty="0"/>
              <a:t>f) Separación de funciones en cuanto a la preparación, supervisión y aprobación de la información actualizada.</a:t>
            </a:r>
            <a:endParaRPr lang="es-MX" dirty="0"/>
          </a:p>
          <a:p>
            <a:pPr marL="109728" lvl="0" indent="0">
              <a:buNone/>
            </a:pPr>
            <a:r>
              <a:rPr lang="es-ES" dirty="0"/>
              <a:t>g) Verificación del adecuado y oportuno registro de las cifras actualizadas en los libros de contabilidad.</a:t>
            </a:r>
            <a:endParaRPr lang="es-MX" dirty="0"/>
          </a:p>
          <a:p>
            <a:endParaRPr lang="es-MX" dirty="0"/>
          </a:p>
        </p:txBody>
      </p:sp>
    </p:spTree>
    <p:extLst>
      <p:ext uri="{BB962C8B-B14F-4D97-AF65-F5344CB8AC3E}">
        <p14:creationId xmlns:p14="http://schemas.microsoft.com/office/powerpoint/2010/main" val="15277795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276872"/>
            <a:ext cx="8229600" cy="2476872"/>
          </a:xfrm>
        </p:spPr>
        <p:txBody>
          <a:bodyPr/>
          <a:lstStyle/>
          <a:p>
            <a:r>
              <a:rPr lang="es-MX" dirty="0" smtClean="0"/>
              <a:t>Lima Castelán Vanessa</a:t>
            </a:r>
          </a:p>
          <a:p>
            <a:r>
              <a:rPr lang="es-MX" dirty="0" smtClean="0"/>
              <a:t>Matías Perdomo Manuel</a:t>
            </a:r>
          </a:p>
          <a:p>
            <a:r>
              <a:rPr lang="es-MX" dirty="0" smtClean="0"/>
              <a:t>Serrano Hernández José Eduardo</a:t>
            </a:r>
          </a:p>
          <a:p>
            <a:r>
              <a:rPr lang="es-MX" dirty="0" smtClean="0"/>
              <a:t>Valdivia Pelayo Ricardo</a:t>
            </a:r>
            <a:endParaRPr lang="es-MX" dirty="0"/>
          </a:p>
        </p:txBody>
      </p:sp>
      <p:sp>
        <p:nvSpPr>
          <p:cNvPr id="2" name="1 Título"/>
          <p:cNvSpPr>
            <a:spLocks noGrp="1"/>
          </p:cNvSpPr>
          <p:nvPr>
            <p:ph type="title"/>
          </p:nvPr>
        </p:nvSpPr>
        <p:spPr/>
        <p:txBody>
          <a:bodyPr/>
          <a:lstStyle/>
          <a:p>
            <a:r>
              <a:rPr lang="es-MX" dirty="0" smtClean="0">
                <a:solidFill>
                  <a:schemeClr val="accent1">
                    <a:lumMod val="50000"/>
                  </a:schemeClr>
                </a:solidFill>
              </a:rPr>
              <a:t>INTEGRANTES</a:t>
            </a:r>
            <a:endParaRPr lang="es-MX" dirty="0">
              <a:solidFill>
                <a:schemeClr val="accent1">
                  <a:lumMod val="50000"/>
                </a:schemeClr>
              </a:solidFill>
            </a:endParaRPr>
          </a:p>
        </p:txBody>
      </p:sp>
    </p:spTree>
    <p:extLst>
      <p:ext uri="{BB962C8B-B14F-4D97-AF65-F5344CB8AC3E}">
        <p14:creationId xmlns:p14="http://schemas.microsoft.com/office/powerpoint/2010/main" val="17700632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VANE\Documents\ESCRITORIO_VANE\=)\UV =)\graciasGI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530" y="1268760"/>
            <a:ext cx="8550950"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331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dirty="0" smtClean="0">
                <a:latin typeface="Arial" pitchFamily="34" charset="0"/>
                <a:cs typeface="Arial" pitchFamily="34" charset="0"/>
              </a:rPr>
              <a:t>Es el inventario que refleja la cantidad de existencias que una empresa tiene al comienzo del ejercicio contable. </a:t>
            </a:r>
            <a:r>
              <a:rPr lang="es-MX" smtClean="0">
                <a:latin typeface="Arial" pitchFamily="34" charset="0"/>
                <a:cs typeface="Arial" pitchFamily="34" charset="0"/>
              </a:rPr>
              <a:t>Coincide </a:t>
            </a:r>
            <a:r>
              <a:rPr lang="es-MX" dirty="0" smtClean="0">
                <a:latin typeface="Arial" pitchFamily="34" charset="0"/>
                <a:cs typeface="Arial" pitchFamily="34" charset="0"/>
              </a:rPr>
              <a:t>con el inventario final del ejercicio anterior.</a:t>
            </a:r>
            <a:endParaRPr lang="es-MX" dirty="0"/>
          </a:p>
        </p:txBody>
      </p:sp>
      <p:sp>
        <p:nvSpPr>
          <p:cNvPr id="2" name="1 Título"/>
          <p:cNvSpPr>
            <a:spLocks noGrp="1"/>
          </p:cNvSpPr>
          <p:nvPr>
            <p:ph type="title"/>
          </p:nvPr>
        </p:nvSpPr>
        <p:spPr/>
        <p:txBody>
          <a:bodyPr/>
          <a:lstStyle/>
          <a:p>
            <a:pPr algn="ctr"/>
            <a:r>
              <a:rPr lang="es-MX" dirty="0" smtClean="0"/>
              <a:t>INVENTARIO INICIAL</a:t>
            </a:r>
            <a:endParaRPr lang="es-MX"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356992"/>
            <a:ext cx="5497388" cy="2716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4149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744216"/>
            <a:ext cx="8229600" cy="2188840"/>
          </a:xfrm>
        </p:spPr>
        <p:txBody>
          <a:bodyPr/>
          <a:lstStyle/>
          <a:p>
            <a:pPr algn="just"/>
            <a:r>
              <a:rPr lang="es-MX" dirty="0" smtClean="0"/>
              <a:t>Es aquel que refleja el comerciante al cierre del ejercicio económico. Sirve para determinar una nueva situación patrimonial en ese sentido.</a:t>
            </a:r>
          </a:p>
          <a:p>
            <a:pPr algn="just"/>
            <a:endParaRPr lang="es-MX" dirty="0"/>
          </a:p>
        </p:txBody>
      </p:sp>
      <p:sp>
        <p:nvSpPr>
          <p:cNvPr id="2" name="1 Título"/>
          <p:cNvSpPr>
            <a:spLocks noGrp="1"/>
          </p:cNvSpPr>
          <p:nvPr>
            <p:ph type="title"/>
          </p:nvPr>
        </p:nvSpPr>
        <p:spPr/>
        <p:txBody>
          <a:bodyPr/>
          <a:lstStyle/>
          <a:p>
            <a:pPr algn="ctr"/>
            <a:r>
              <a:rPr lang="es-MX" dirty="0" smtClean="0"/>
              <a:t>INVENTARIO FINAL</a:t>
            </a:r>
            <a:endParaRPr lang="es-MX"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933056"/>
            <a:ext cx="5904656"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8447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988840"/>
            <a:ext cx="8229600" cy="1684784"/>
          </a:xfrm>
        </p:spPr>
        <p:txBody>
          <a:bodyPr>
            <a:normAutofit/>
          </a:bodyPr>
          <a:lstStyle/>
          <a:p>
            <a:pPr algn="just"/>
            <a:r>
              <a:rPr lang="es-MX" dirty="0" smtClean="0"/>
              <a:t>Es contar, medir y anotar todas y cada una de las diferentes clases de bienes o mercancías que se hallen en la fecha de inventarios.</a:t>
            </a:r>
            <a:endParaRPr lang="es-MX" dirty="0"/>
          </a:p>
        </p:txBody>
      </p:sp>
      <p:sp>
        <p:nvSpPr>
          <p:cNvPr id="2" name="1 Título"/>
          <p:cNvSpPr>
            <a:spLocks noGrp="1"/>
          </p:cNvSpPr>
          <p:nvPr>
            <p:ph type="title"/>
          </p:nvPr>
        </p:nvSpPr>
        <p:spPr/>
        <p:txBody>
          <a:bodyPr/>
          <a:lstStyle/>
          <a:p>
            <a:pPr algn="ctr"/>
            <a:r>
              <a:rPr lang="es-MX" dirty="0" smtClean="0"/>
              <a:t>INVENTARIO FÍSICO</a:t>
            </a:r>
            <a:endParaRPr lang="es-MX"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573016"/>
            <a:ext cx="5832648"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978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132856"/>
            <a:ext cx="8229600" cy="2116832"/>
          </a:xfrm>
        </p:spPr>
        <p:txBody>
          <a:bodyPr>
            <a:normAutofit/>
          </a:bodyPr>
          <a:lstStyle/>
          <a:p>
            <a:pPr algn="just"/>
            <a:r>
              <a:rPr lang="es-MX" dirty="0" smtClean="0"/>
              <a:t>Todas las mercancías que un fabricante ha producido para vender a sus clientes. Son artículos completos, que pueden venderse o bien utilizarse en los artículos que se están fabricando.</a:t>
            </a:r>
            <a:endParaRPr lang="es-MX" dirty="0"/>
          </a:p>
        </p:txBody>
      </p:sp>
      <p:sp>
        <p:nvSpPr>
          <p:cNvPr id="2" name="1 Título"/>
          <p:cNvSpPr>
            <a:spLocks noGrp="1"/>
          </p:cNvSpPr>
          <p:nvPr>
            <p:ph type="title"/>
          </p:nvPr>
        </p:nvSpPr>
        <p:spPr>
          <a:xfrm>
            <a:off x="467544" y="260648"/>
            <a:ext cx="8229600" cy="1143000"/>
          </a:xfrm>
        </p:spPr>
        <p:txBody>
          <a:bodyPr>
            <a:normAutofit fontScale="90000"/>
          </a:bodyPr>
          <a:lstStyle/>
          <a:p>
            <a:pPr algn="ctr"/>
            <a:r>
              <a:rPr lang="es-MX" dirty="0" smtClean="0"/>
              <a:t>INVENTARIO DE PRODUCTOS TERMINADOS</a:t>
            </a:r>
            <a:endParaRPr lang="es-MX"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149080"/>
            <a:ext cx="504056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3654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MX" dirty="0" smtClean="0"/>
              <a:t>Se utilizan con el fin de sostener las operaciones para abastecer los conductos que ligan a la compañía con sus proveedores y sus clientes respectivamente. Existen por que el material debe de moverse de un lugar a otro.</a:t>
            </a:r>
            <a:endParaRPr lang="es-MX" dirty="0"/>
          </a:p>
        </p:txBody>
      </p:sp>
      <p:sp>
        <p:nvSpPr>
          <p:cNvPr id="2" name="1 Título"/>
          <p:cNvSpPr>
            <a:spLocks noGrp="1"/>
          </p:cNvSpPr>
          <p:nvPr>
            <p:ph type="title"/>
          </p:nvPr>
        </p:nvSpPr>
        <p:spPr/>
        <p:txBody>
          <a:bodyPr/>
          <a:lstStyle/>
          <a:p>
            <a:r>
              <a:rPr lang="es-MX" dirty="0" smtClean="0"/>
              <a:t>INVENTARIOS EN TRÁNSITO</a:t>
            </a:r>
            <a:endParaRPr lang="es-MX"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005064"/>
            <a:ext cx="4536504"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5565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buNone/>
            </a:pPr>
            <a:endParaRPr lang="es-MX" dirty="0" smtClean="0"/>
          </a:p>
          <a:p>
            <a:pPr marL="0" indent="0" algn="just">
              <a:buNone/>
            </a:pPr>
            <a:r>
              <a:rPr lang="es-MX" dirty="0" smtClean="0"/>
              <a:t>Representa las existencias de los insumos básicos de materiales que habrán de incorporarse al proceso de fabricación de una compañía.</a:t>
            </a:r>
            <a:endParaRPr lang="es-MX" dirty="0"/>
          </a:p>
        </p:txBody>
      </p:sp>
      <p:sp>
        <p:nvSpPr>
          <p:cNvPr id="2" name="1 Título"/>
          <p:cNvSpPr>
            <a:spLocks noGrp="1"/>
          </p:cNvSpPr>
          <p:nvPr>
            <p:ph type="title"/>
          </p:nvPr>
        </p:nvSpPr>
        <p:spPr/>
        <p:txBody>
          <a:bodyPr>
            <a:normAutofit fontScale="90000"/>
          </a:bodyPr>
          <a:lstStyle/>
          <a:p>
            <a:r>
              <a:rPr lang="es-MX" dirty="0" smtClean="0"/>
              <a:t>INVENTARIO DE MATERIA PRIMA</a:t>
            </a:r>
            <a:endParaRPr lang="es-MX"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077072"/>
            <a:ext cx="4248471"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7963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520</TotalTime>
  <Words>833</Words>
  <Application>Microsoft Office PowerPoint</Application>
  <PresentationFormat>Presentación en pantalla (4:3)</PresentationFormat>
  <Paragraphs>76</Paragraphs>
  <Slides>33</Slides>
  <Notes>1</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Concurrencia</vt:lpstr>
      <vt:lpstr>Presentación de PowerPoint</vt:lpstr>
      <vt:lpstr>¿QUÉ SON LOS INVENTARIOS?</vt:lpstr>
      <vt:lpstr>Presentación de PowerPoint</vt:lpstr>
      <vt:lpstr>INVENTARIO INICIAL</vt:lpstr>
      <vt:lpstr>INVENTARIO FINAL</vt:lpstr>
      <vt:lpstr>INVENTARIO FÍSICO</vt:lpstr>
      <vt:lpstr>INVENTARIO DE PRODUCTOS TERMINADOS</vt:lpstr>
      <vt:lpstr>INVENTARIOS EN TRÁNSITO</vt:lpstr>
      <vt:lpstr>INVENTARIO DE MATERIA PRIMA</vt:lpstr>
      <vt:lpstr>INVENTARIO DE PRODUCTOS EN PROCESO</vt:lpstr>
      <vt:lpstr>METODOS DE INVENTARIOS</vt:lpstr>
      <vt:lpstr>PRIMERAS ENTRADAS, PRIMERAS SALIDAS (PEPS).</vt:lpstr>
      <vt:lpstr>COSTOS PROMEDIOS </vt:lpstr>
      <vt:lpstr>MEDIDAS DE CONTROL INTERNO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INTEGRANTES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INVENTARIOS</dc:title>
  <dc:creator>Usuario 7</dc:creator>
  <cp:lastModifiedBy>Usuario</cp:lastModifiedBy>
  <cp:revision>30</cp:revision>
  <dcterms:created xsi:type="dcterms:W3CDTF">2014-03-11T03:14:05Z</dcterms:created>
  <dcterms:modified xsi:type="dcterms:W3CDTF">2014-03-25T17:02:09Z</dcterms:modified>
</cp:coreProperties>
</file>