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BF03EA-5835-451F-851F-954A9302CA0F}" type="datetimeFigureOut">
              <a:rPr lang="es-MX" smtClean="0"/>
              <a:pPr/>
              <a:t>07/11/2012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ED995A-154E-4020-8F3E-5E849E6D6A4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BF03EA-5835-451F-851F-954A9302CA0F}" type="datetimeFigureOut">
              <a:rPr lang="es-MX" smtClean="0"/>
              <a:pPr/>
              <a:t>07/11/2012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D995A-154E-4020-8F3E-5E849E6D6A4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BF03EA-5835-451F-851F-954A9302CA0F}" type="datetimeFigureOut">
              <a:rPr lang="es-MX" smtClean="0"/>
              <a:pPr/>
              <a:t>07/11/2012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D995A-154E-4020-8F3E-5E849E6D6A4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BF03EA-5835-451F-851F-954A9302CA0F}" type="datetimeFigureOut">
              <a:rPr lang="es-MX" smtClean="0"/>
              <a:pPr/>
              <a:t>07/11/2012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D995A-154E-4020-8F3E-5E849E6D6A4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BF03EA-5835-451F-851F-954A9302CA0F}" type="datetimeFigureOut">
              <a:rPr lang="es-MX" smtClean="0"/>
              <a:pPr/>
              <a:t>07/11/2012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D995A-154E-4020-8F3E-5E849E6D6A4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BF03EA-5835-451F-851F-954A9302CA0F}" type="datetimeFigureOut">
              <a:rPr lang="es-MX" smtClean="0"/>
              <a:pPr/>
              <a:t>07/11/2012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D995A-154E-4020-8F3E-5E849E6D6A4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BF03EA-5835-451F-851F-954A9302CA0F}" type="datetimeFigureOut">
              <a:rPr lang="es-MX" smtClean="0"/>
              <a:pPr/>
              <a:t>07/11/2012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D995A-154E-4020-8F3E-5E849E6D6A4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BF03EA-5835-451F-851F-954A9302CA0F}" type="datetimeFigureOut">
              <a:rPr lang="es-MX" smtClean="0"/>
              <a:pPr/>
              <a:t>07/11/2012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D995A-154E-4020-8F3E-5E849E6D6A4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BF03EA-5835-451F-851F-954A9302CA0F}" type="datetimeFigureOut">
              <a:rPr lang="es-MX" smtClean="0"/>
              <a:pPr/>
              <a:t>07/11/2012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D995A-154E-4020-8F3E-5E849E6D6A4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4BF03EA-5835-451F-851F-954A9302CA0F}" type="datetimeFigureOut">
              <a:rPr lang="es-MX" smtClean="0"/>
              <a:pPr/>
              <a:t>07/11/2012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D995A-154E-4020-8F3E-5E849E6D6A4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BF03EA-5835-451F-851F-954A9302CA0F}" type="datetimeFigureOut">
              <a:rPr lang="es-MX" smtClean="0"/>
              <a:pPr/>
              <a:t>07/11/2012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ED995A-154E-4020-8F3E-5E849E6D6A4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4BF03EA-5835-451F-851F-954A9302CA0F}" type="datetimeFigureOut">
              <a:rPr lang="es-MX" smtClean="0"/>
              <a:pPr/>
              <a:t>07/11/2012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9ED995A-154E-4020-8F3E-5E849E6D6A4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  </a:t>
            </a:r>
            <a:endParaRPr lang="es-MX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0" y="1"/>
          <a:ext cx="9144000" cy="68580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048000"/>
                <a:gridCol w="3048000"/>
                <a:gridCol w="30480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s-MX" sz="9600" dirty="0" smtClean="0">
                          <a:solidFill>
                            <a:srgbClr val="FFFF00"/>
                          </a:solidFill>
                          <a:hlinkClick r:id="rId2" action="ppaction://hlinksldjump"/>
                        </a:rPr>
                        <a:t>1</a:t>
                      </a:r>
                      <a:endParaRPr lang="es-MX" sz="9600" dirty="0">
                        <a:solidFill>
                          <a:srgbClr val="FFFF00"/>
                        </a:solidFill>
                        <a:latin typeface="Bauhaus 93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600" dirty="0" smtClean="0">
                          <a:solidFill>
                            <a:srgbClr val="FFFF00"/>
                          </a:solidFill>
                          <a:hlinkClick r:id="rId3" action="ppaction://hlinksldjump"/>
                        </a:rPr>
                        <a:t>2</a:t>
                      </a:r>
                      <a:endParaRPr lang="es-MX" sz="9600" dirty="0">
                        <a:solidFill>
                          <a:srgbClr val="FFFF00"/>
                        </a:solidFill>
                        <a:latin typeface="Bauhaus 93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600" dirty="0" smtClean="0">
                          <a:solidFill>
                            <a:srgbClr val="FFFF00"/>
                          </a:solidFill>
                          <a:hlinkClick r:id="rId4" action="ppaction://hlinksldjump"/>
                        </a:rPr>
                        <a:t>3</a:t>
                      </a:r>
                      <a:endParaRPr lang="es-MX" sz="9600" dirty="0">
                        <a:solidFill>
                          <a:srgbClr val="FFFF00"/>
                        </a:solidFill>
                        <a:latin typeface="Bauhaus 93" pitchFamily="82" charset="0"/>
                      </a:endParaRPr>
                    </a:p>
                  </a:txBody>
                  <a:tcPr/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s-MX" sz="9600" dirty="0" smtClean="0">
                          <a:solidFill>
                            <a:srgbClr val="FFFF00"/>
                          </a:solidFill>
                          <a:hlinkClick r:id="rId5" action="ppaction://hlinksldjump"/>
                        </a:rPr>
                        <a:t>4</a:t>
                      </a:r>
                      <a:endParaRPr lang="es-MX" sz="9600" dirty="0">
                        <a:solidFill>
                          <a:srgbClr val="FFFF00"/>
                        </a:solidFill>
                        <a:latin typeface="Bauhaus 93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600" dirty="0" smtClean="0">
                          <a:solidFill>
                            <a:srgbClr val="FFFF00"/>
                          </a:solidFill>
                          <a:hlinkClick r:id="rId6" action="ppaction://hlinksldjump"/>
                        </a:rPr>
                        <a:t>5</a:t>
                      </a:r>
                      <a:endParaRPr lang="es-MX" sz="9600" dirty="0">
                        <a:solidFill>
                          <a:srgbClr val="FFFF00"/>
                        </a:solidFill>
                        <a:latin typeface="Bauhaus 93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600" dirty="0" smtClean="0">
                          <a:solidFill>
                            <a:srgbClr val="FFFF00"/>
                          </a:solidFill>
                          <a:hlinkClick r:id="rId7" action="ppaction://hlinksldjump"/>
                        </a:rPr>
                        <a:t>6</a:t>
                      </a:r>
                      <a:endParaRPr lang="es-MX" sz="9600" dirty="0">
                        <a:solidFill>
                          <a:srgbClr val="FFFF00"/>
                        </a:solidFill>
                        <a:latin typeface="Bauhaus 93" pitchFamily="82" charset="0"/>
                      </a:endParaRPr>
                    </a:p>
                  </a:txBody>
                  <a:tcPr/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s-MX" sz="9600" dirty="0" smtClean="0">
                          <a:solidFill>
                            <a:srgbClr val="FFFF00"/>
                          </a:solidFill>
                          <a:hlinkClick r:id="rId8" action="ppaction://hlinksldjump"/>
                        </a:rPr>
                        <a:t>7</a:t>
                      </a:r>
                      <a:endParaRPr lang="es-MX" sz="9600" dirty="0">
                        <a:solidFill>
                          <a:srgbClr val="FFFF00"/>
                        </a:solidFill>
                        <a:latin typeface="Bauhaus 93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600" dirty="0" smtClean="0">
                          <a:solidFill>
                            <a:srgbClr val="FFFF00"/>
                          </a:solidFill>
                          <a:hlinkClick r:id="rId9" action="ppaction://hlinksldjump"/>
                        </a:rPr>
                        <a:t>8</a:t>
                      </a:r>
                      <a:endParaRPr lang="es-MX" sz="9600" dirty="0">
                        <a:solidFill>
                          <a:srgbClr val="FFFF00"/>
                        </a:solidFill>
                        <a:latin typeface="Bauhaus 93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600" dirty="0" smtClean="0">
                          <a:solidFill>
                            <a:srgbClr val="FFFF00"/>
                          </a:solidFill>
                          <a:hlinkClick r:id="rId10" action="ppaction://hlinksldjump"/>
                        </a:rPr>
                        <a:t>9</a:t>
                      </a:r>
                      <a:endParaRPr lang="es-MX" sz="9600" dirty="0">
                        <a:solidFill>
                          <a:srgbClr val="FFFF00"/>
                        </a:solidFill>
                        <a:latin typeface="Bauhaus 93" pitchFamily="8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544616"/>
          </a:xfrm>
        </p:spPr>
        <p:txBody>
          <a:bodyPr/>
          <a:lstStyle/>
          <a:p>
            <a:pPr>
              <a:buNone/>
            </a:pPr>
            <a:r>
              <a:rPr lang="es-MX" sz="3400" dirty="0" smtClean="0"/>
              <a:t>9. SON AQUELLAS OBLIGACIONES LLAMADAS QUIROGRAFARIAS: </a:t>
            </a:r>
          </a:p>
          <a:p>
            <a:endParaRPr lang="es-MX" sz="3400" dirty="0" smtClean="0"/>
          </a:p>
          <a:p>
            <a:pPr>
              <a:buNone/>
            </a:pPr>
            <a:r>
              <a:rPr lang="es-MX" sz="3400" dirty="0" smtClean="0">
                <a:solidFill>
                  <a:srgbClr val="FF0000"/>
                </a:solidFill>
                <a:hlinkClick r:id="rId2" action="ppaction://hlinksldjump"/>
              </a:rPr>
              <a:t>A</a:t>
            </a:r>
            <a:r>
              <a:rPr lang="es-MX" sz="3400" dirty="0" smtClean="0">
                <a:solidFill>
                  <a:srgbClr val="FF0000"/>
                </a:solidFill>
              </a:rPr>
              <a:t>. </a:t>
            </a:r>
            <a:r>
              <a:rPr lang="es-MX" sz="3400" dirty="0" smtClean="0"/>
              <a:t>AQUELAS QUE ESTAN GARANTIZADAS CON IENES INMUEBLES.</a:t>
            </a:r>
          </a:p>
          <a:p>
            <a:pPr>
              <a:buNone/>
            </a:pPr>
            <a:r>
              <a:rPr lang="es-MX" sz="3400" dirty="0" smtClean="0">
                <a:solidFill>
                  <a:srgbClr val="FF0000"/>
                </a:solidFill>
                <a:hlinkClick r:id="rId2" action="ppaction://hlinksldjump"/>
              </a:rPr>
              <a:t>B</a:t>
            </a:r>
            <a:r>
              <a:rPr lang="es-MX" sz="3400" dirty="0" smtClean="0">
                <a:solidFill>
                  <a:srgbClr val="FF0000"/>
                </a:solidFill>
              </a:rPr>
              <a:t>. </a:t>
            </a:r>
            <a:r>
              <a:rPr lang="es-MX" sz="3400" dirty="0" smtClean="0"/>
              <a:t>AQUELLAS QUE NO ESTAN GARANTIZADAS.</a:t>
            </a:r>
          </a:p>
          <a:p>
            <a:pPr>
              <a:buNone/>
            </a:pPr>
            <a:r>
              <a:rPr lang="es-MX" sz="3400" dirty="0" smtClean="0">
                <a:solidFill>
                  <a:srgbClr val="FF0000"/>
                </a:solidFill>
                <a:hlinkClick r:id="rId3" action="ppaction://hlinksldjump"/>
              </a:rPr>
              <a:t>C</a:t>
            </a:r>
            <a:r>
              <a:rPr lang="es-MX" sz="3400" dirty="0" smtClean="0">
                <a:solidFill>
                  <a:srgbClr val="FF0000"/>
                </a:solidFill>
              </a:rPr>
              <a:t>. </a:t>
            </a:r>
            <a:r>
              <a:rPr lang="es-MX" sz="3400" dirty="0" smtClean="0"/>
              <a:t>AQUELLAS QUE SE GARANTIZAN CON UNA FIRMA.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581128"/>
            <a:ext cx="8229600" cy="15736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9600" dirty="0" smtClean="0">
                <a:latin typeface="Bauhaus 93" pitchFamily="82" charset="0"/>
              </a:rPr>
              <a:t>CORRECTO</a:t>
            </a:r>
            <a:endParaRPr lang="es-MX" sz="9600" dirty="0">
              <a:latin typeface="Bauhaus 93" pitchFamily="82" charset="0"/>
            </a:endParaRPr>
          </a:p>
        </p:txBody>
      </p:sp>
      <p:sp>
        <p:nvSpPr>
          <p:cNvPr id="4" name="3 Estrella de 5 puntas">
            <a:hlinkClick r:id="rId2" action="ppaction://hlinksldjump"/>
          </p:cNvPr>
          <p:cNvSpPr/>
          <p:nvPr/>
        </p:nvSpPr>
        <p:spPr>
          <a:xfrm>
            <a:off x="611560" y="4941168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5" name="4 Imagen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476672"/>
            <a:ext cx="5328591" cy="432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58416" y="260648"/>
            <a:ext cx="8085584" cy="1143000"/>
          </a:xfrm>
        </p:spPr>
        <p:txBody>
          <a:bodyPr>
            <a:noAutofit/>
          </a:bodyPr>
          <a:lstStyle/>
          <a:p>
            <a:r>
              <a:rPr lang="es-MX" sz="9600" dirty="0" smtClean="0">
                <a:solidFill>
                  <a:schemeClr val="tx1"/>
                </a:solidFill>
                <a:latin typeface="Bauhaus 93" pitchFamily="82" charset="0"/>
              </a:rPr>
              <a:t>INCORRECTO</a:t>
            </a:r>
            <a:endParaRPr lang="es-MX" sz="9600" dirty="0">
              <a:solidFill>
                <a:schemeClr val="tx1"/>
              </a:solidFill>
              <a:latin typeface="Bauhaus 93" pitchFamily="82" charset="0"/>
            </a:endParaRPr>
          </a:p>
        </p:txBody>
      </p:sp>
      <p:sp>
        <p:nvSpPr>
          <p:cNvPr id="3" name="2 Estrella de 5 puntas">
            <a:hlinkClick r:id="rId2" action="ppaction://hlinksldjump"/>
          </p:cNvPr>
          <p:cNvSpPr/>
          <p:nvPr/>
        </p:nvSpPr>
        <p:spPr>
          <a:xfrm>
            <a:off x="395536" y="476672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5 Imagen" descr="burro-shrek-cantando-400x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492896"/>
            <a:ext cx="9144000" cy="4365104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760640"/>
          </a:xfrm>
        </p:spPr>
        <p:txBody>
          <a:bodyPr>
            <a:normAutofit fontScale="92500"/>
          </a:bodyPr>
          <a:lstStyle/>
          <a:p>
            <a:pPr marL="578358" indent="-514350">
              <a:buAutoNum type="arabicPeriod"/>
            </a:pP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 QUÉ ES </a:t>
            </a:r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OBLIGACIÓN POR PAGAR?</a:t>
            </a:r>
          </a:p>
          <a:p>
            <a:pPr marL="578358" indent="-514350" algn="just">
              <a:buNone/>
            </a:pPr>
            <a:endParaRPr lang="es-MX" sz="3200" dirty="0" smtClean="0"/>
          </a:p>
          <a:p>
            <a:pPr>
              <a:buNone/>
            </a:pPr>
            <a:r>
              <a:rPr lang="es-MX" sz="3200" dirty="0" smtClean="0">
                <a:hlinkClick r:id="rId2" action="ppaction://hlinksldjump"/>
              </a:rPr>
              <a:t>A</a:t>
            </a:r>
            <a:r>
              <a:rPr lang="es-MX" sz="3200" dirty="0" smtClean="0"/>
              <a:t>.SON UNA FUENTE DE FINANCIAMIENTO A   LARGO PLAZO PARA LAS EMPRESAS.</a:t>
            </a:r>
          </a:p>
          <a:p>
            <a:pPr>
              <a:buNone/>
            </a:pPr>
            <a:r>
              <a:rPr lang="es-MX" sz="3200" dirty="0" smtClean="0">
                <a:hlinkClick r:id="rId3" action="ppaction://hlinksldjump"/>
              </a:rPr>
              <a:t>B</a:t>
            </a:r>
            <a:r>
              <a:rPr lang="es-MX" sz="3200" dirty="0" smtClean="0"/>
              <a:t>.SON UNA FUENTE DE FINANCIAMIENTO A LARGO PLAZO QUE AYUDA A LA EMPRESA A OBTENER LIQUIDEZ</a:t>
            </a:r>
          </a:p>
          <a:p>
            <a:pPr>
              <a:buNone/>
            </a:pPr>
            <a:r>
              <a:rPr lang="es-MX" sz="3200" dirty="0" smtClean="0">
                <a:hlinkClick r:id="rId3" action="ppaction://hlinksldjump"/>
              </a:rPr>
              <a:t>C</a:t>
            </a:r>
            <a:r>
              <a:rPr lang="es-MX" sz="3200" dirty="0" smtClean="0"/>
              <a:t>.SON LAS CUENTAS POR PAGAR A CARGO DE LA EMPRESA, COMO: ACREDORES HIPOTECARIOS.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3200" dirty="0" smtClean="0"/>
              <a:t>2.ES UN ASPECTO LEGAL DE LAS OLIGACIONES POR PAGAR</a:t>
            </a:r>
          </a:p>
          <a:p>
            <a:pPr>
              <a:buNone/>
            </a:pPr>
            <a:endParaRPr lang="es-MX" sz="3200" dirty="0" smtClean="0"/>
          </a:p>
          <a:p>
            <a:pPr>
              <a:buNone/>
            </a:pPr>
            <a:r>
              <a:rPr lang="es-MX" sz="3200" dirty="0" smtClean="0">
                <a:hlinkClick r:id="rId2" action="ppaction://hlinksldjump"/>
              </a:rPr>
              <a:t>A</a:t>
            </a:r>
            <a:r>
              <a:rPr lang="es-MX" sz="3200" dirty="0" smtClean="0"/>
              <a:t>.REGISTRO DEL ACTA EN EL REGISTRO PUBLICO.</a:t>
            </a:r>
          </a:p>
          <a:p>
            <a:pPr>
              <a:buNone/>
            </a:pPr>
            <a:r>
              <a:rPr lang="es-MX" sz="3200" dirty="0" smtClean="0">
                <a:hlinkClick r:id="rId2" action="ppaction://hlinksldjump"/>
              </a:rPr>
              <a:t>B</a:t>
            </a:r>
            <a:r>
              <a:rPr lang="es-MX" sz="3200" dirty="0" smtClean="0"/>
              <a:t>.AUTORIZAR LAS OBLIGACIONES QUE SE EMITAN</a:t>
            </a:r>
          </a:p>
          <a:p>
            <a:pPr>
              <a:buNone/>
            </a:pPr>
            <a:r>
              <a:rPr lang="es-MX" sz="3200" dirty="0" smtClean="0">
                <a:hlinkClick r:id="rId3" action="ppaction://hlinksldjump"/>
              </a:rPr>
              <a:t>C</a:t>
            </a:r>
            <a:r>
              <a:rPr lang="es-MX" sz="3200" dirty="0" smtClean="0"/>
              <a:t>.BALANCE DE LA SOCIEDAD</a:t>
            </a:r>
          </a:p>
          <a:p>
            <a:pPr>
              <a:buNone/>
            </a:pPr>
            <a:endParaRPr lang="es-MX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904656"/>
          </a:xfrm>
        </p:spPr>
        <p:txBody>
          <a:bodyPr/>
          <a:lstStyle/>
          <a:p>
            <a:pPr>
              <a:buNone/>
            </a:pPr>
            <a:r>
              <a:rPr lang="es-MX" sz="3200" dirty="0" smtClean="0"/>
              <a:t>3. </a:t>
            </a:r>
            <a:r>
              <a:rPr lang="es-MX" sz="3600" dirty="0" smtClean="0"/>
              <a:t>ES UNO DE LOS GASTOS QUE LLEVA IMPLICITO TODA EMISIÓN DE OBLIGACIONES</a:t>
            </a:r>
          </a:p>
          <a:p>
            <a:pPr>
              <a:buNone/>
            </a:pPr>
            <a:endParaRPr lang="es-MX" sz="3200" dirty="0" smtClean="0"/>
          </a:p>
          <a:p>
            <a:pPr>
              <a:buNone/>
            </a:pPr>
            <a:r>
              <a:rPr lang="es-MX" sz="3200" dirty="0" smtClean="0">
                <a:hlinkClick r:id="rId2" action="ppaction://hlinksldjump"/>
              </a:rPr>
              <a:t>A</a:t>
            </a:r>
            <a:r>
              <a:rPr lang="es-MX" sz="3200" dirty="0" smtClean="0"/>
              <a:t>.TIPO DE INTERES PACTADO</a:t>
            </a:r>
          </a:p>
          <a:p>
            <a:pPr>
              <a:buNone/>
            </a:pPr>
            <a:r>
              <a:rPr lang="es-MX" sz="3200" dirty="0" smtClean="0">
                <a:hlinkClick r:id="rId2" action="ppaction://hlinksldjump"/>
              </a:rPr>
              <a:t>B</a:t>
            </a:r>
            <a:r>
              <a:rPr lang="es-MX" sz="3200" dirty="0" smtClean="0"/>
              <a:t>.GASTOS POR INTERESES EN OBLIGACIONES</a:t>
            </a:r>
          </a:p>
          <a:p>
            <a:pPr>
              <a:buNone/>
            </a:pPr>
            <a:r>
              <a:rPr lang="es-MX" sz="3200" dirty="0" smtClean="0">
                <a:hlinkClick r:id="rId3" action="ppaction://hlinksldjump"/>
              </a:rPr>
              <a:t>C</a:t>
            </a:r>
            <a:r>
              <a:rPr lang="es-MX" sz="3200" dirty="0" smtClean="0"/>
              <a:t>.IMPRESIÓN DEL PROSPECTO DE LA EMISIÓN</a:t>
            </a:r>
            <a:endParaRPr lang="es-MX" sz="32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120680"/>
          </a:xfrm>
        </p:spPr>
        <p:txBody>
          <a:bodyPr/>
          <a:lstStyle/>
          <a:p>
            <a:pPr>
              <a:buNone/>
            </a:pPr>
            <a:r>
              <a:rPr lang="es-MX" sz="3200" dirty="0" smtClean="0"/>
              <a:t>4.LA FIRMA DE LOS REPRESENTANTES DE LOS OBLIGACIONISTAS ES UN:</a:t>
            </a:r>
          </a:p>
          <a:p>
            <a:endParaRPr lang="es-MX" sz="3200" dirty="0" smtClean="0"/>
          </a:p>
          <a:p>
            <a:pPr>
              <a:buNone/>
            </a:pPr>
            <a:r>
              <a:rPr lang="es-MX" sz="3200" dirty="0" smtClean="0">
                <a:solidFill>
                  <a:srgbClr val="FF0000"/>
                </a:solidFill>
                <a:hlinkClick r:id="rId2" action="ppaction://hlinksldjump"/>
              </a:rPr>
              <a:t>A</a:t>
            </a:r>
            <a:r>
              <a:rPr lang="es-MX" sz="3200" dirty="0" smtClean="0">
                <a:solidFill>
                  <a:srgbClr val="FF0000"/>
                </a:solidFill>
              </a:rPr>
              <a:t>. </a:t>
            </a:r>
            <a:r>
              <a:rPr lang="es-MX" sz="3200" dirty="0" smtClean="0"/>
              <a:t>ASPECTO LEGAL</a:t>
            </a:r>
          </a:p>
          <a:p>
            <a:pPr>
              <a:buNone/>
            </a:pPr>
            <a:endParaRPr lang="es-MX" sz="3200" dirty="0" smtClean="0"/>
          </a:p>
          <a:p>
            <a:pPr>
              <a:buNone/>
            </a:pPr>
            <a:r>
              <a:rPr lang="es-MX" sz="3200" dirty="0" smtClean="0">
                <a:solidFill>
                  <a:srgbClr val="FF0000"/>
                </a:solidFill>
                <a:hlinkClick r:id="rId3" action="ppaction://hlinksldjump"/>
              </a:rPr>
              <a:t>B. </a:t>
            </a:r>
            <a:r>
              <a:rPr lang="es-MX" sz="3200" dirty="0" smtClean="0"/>
              <a:t>UN REQUISITO QUE DEBE CONTENER LA COLOCACION DE OBLIGACIONES </a:t>
            </a:r>
          </a:p>
          <a:p>
            <a:pPr>
              <a:buNone/>
            </a:pPr>
            <a:endParaRPr lang="es-MX" sz="3200" dirty="0" smtClean="0"/>
          </a:p>
          <a:p>
            <a:pPr>
              <a:buNone/>
            </a:pPr>
            <a:r>
              <a:rPr lang="es-MX" sz="3200" dirty="0" smtClean="0">
                <a:solidFill>
                  <a:srgbClr val="FF0000"/>
                </a:solidFill>
                <a:hlinkClick r:id="rId2" action="ppaction://hlinksldjump"/>
              </a:rPr>
              <a:t>C</a:t>
            </a:r>
            <a:r>
              <a:rPr lang="es-MX" sz="3200" dirty="0" smtClean="0">
                <a:solidFill>
                  <a:srgbClr val="FF0000"/>
                </a:solidFill>
              </a:rPr>
              <a:t>. </a:t>
            </a:r>
            <a:r>
              <a:rPr lang="es-MX" sz="3200" dirty="0" smtClean="0"/>
              <a:t>LAS DOS ANTERIORES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3400" dirty="0" smtClean="0"/>
              <a:t>5. SI SON EMITIDAS POR DEBAJO DE SU VALOR NOMINAL SE DICE QUE SE EMITIERON CON: </a:t>
            </a:r>
          </a:p>
          <a:p>
            <a:endParaRPr lang="es-MX" sz="3400" dirty="0" smtClean="0"/>
          </a:p>
          <a:p>
            <a:pPr>
              <a:buNone/>
            </a:pPr>
            <a:r>
              <a:rPr lang="es-MX" sz="3400" dirty="0" smtClean="0">
                <a:solidFill>
                  <a:srgbClr val="FF0000"/>
                </a:solidFill>
                <a:hlinkClick r:id="rId2" action="ppaction://hlinksldjump"/>
              </a:rPr>
              <a:t>A</a:t>
            </a:r>
            <a:r>
              <a:rPr lang="es-MX" sz="3400" dirty="0" smtClean="0">
                <a:solidFill>
                  <a:srgbClr val="FF0000"/>
                </a:solidFill>
              </a:rPr>
              <a:t>. </a:t>
            </a:r>
            <a:r>
              <a:rPr lang="es-MX" sz="3400" dirty="0" smtClean="0"/>
              <a:t>PRIMA</a:t>
            </a:r>
            <a:endParaRPr lang="es-MX" sz="3400" dirty="0" smtClean="0"/>
          </a:p>
          <a:p>
            <a:pPr>
              <a:buNone/>
            </a:pPr>
            <a:r>
              <a:rPr lang="es-MX" sz="3400" dirty="0" smtClean="0">
                <a:solidFill>
                  <a:srgbClr val="FF0000"/>
                </a:solidFill>
                <a:hlinkClick r:id="rId3" action="ppaction://hlinksldjump"/>
              </a:rPr>
              <a:t>B</a:t>
            </a:r>
            <a:r>
              <a:rPr lang="es-MX" sz="3400" dirty="0" smtClean="0">
                <a:solidFill>
                  <a:srgbClr val="FF0000"/>
                </a:solidFill>
              </a:rPr>
              <a:t>. </a:t>
            </a:r>
            <a:r>
              <a:rPr lang="es-MX" sz="3400" dirty="0" smtClean="0"/>
              <a:t>DESCUENTO</a:t>
            </a:r>
          </a:p>
          <a:p>
            <a:pPr>
              <a:buNone/>
            </a:pPr>
            <a:r>
              <a:rPr lang="es-MX" sz="3400" dirty="0" smtClean="0">
                <a:solidFill>
                  <a:srgbClr val="FF0000"/>
                </a:solidFill>
                <a:hlinkClick r:id="rId2" action="ppaction://hlinksldjump"/>
              </a:rPr>
              <a:t>C</a:t>
            </a:r>
            <a:r>
              <a:rPr lang="es-MX" sz="3400" dirty="0" smtClean="0">
                <a:solidFill>
                  <a:srgbClr val="FF0000"/>
                </a:solidFill>
              </a:rPr>
              <a:t>.</a:t>
            </a:r>
            <a:r>
              <a:rPr lang="es-MX" sz="3400" dirty="0" smtClean="0"/>
              <a:t>PÉRDIDA</a:t>
            </a:r>
            <a:endParaRPr lang="es-MX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6280"/>
          </a:xfrm>
        </p:spPr>
        <p:txBody>
          <a:bodyPr/>
          <a:lstStyle/>
          <a:p>
            <a:pPr>
              <a:buNone/>
            </a:pPr>
            <a:r>
              <a:rPr lang="es-MX" sz="3400" dirty="0" smtClean="0"/>
              <a:t>7. EL REGISTRO DEL PAGO DE INTERESES DEBE SER:</a:t>
            </a:r>
          </a:p>
          <a:p>
            <a:endParaRPr lang="es-MX" sz="3400" dirty="0" smtClean="0"/>
          </a:p>
          <a:p>
            <a:pPr>
              <a:buNone/>
            </a:pPr>
            <a:r>
              <a:rPr lang="es-MX" sz="3400" u="sng" dirty="0" smtClean="0">
                <a:solidFill>
                  <a:srgbClr val="FF0000"/>
                </a:solidFill>
                <a:hlinkClick r:id="rId2" action="ppaction://hlinksldjump"/>
              </a:rPr>
              <a:t>A</a:t>
            </a:r>
            <a:r>
              <a:rPr lang="es-MX" sz="3400" dirty="0" smtClean="0">
                <a:solidFill>
                  <a:srgbClr val="FF0000"/>
                </a:solidFill>
              </a:rPr>
              <a:t>. </a:t>
            </a:r>
            <a:r>
              <a:rPr lang="es-MX" sz="3400" dirty="0" smtClean="0"/>
              <a:t>ANUAL</a:t>
            </a:r>
          </a:p>
          <a:p>
            <a:pPr>
              <a:buNone/>
            </a:pPr>
            <a:r>
              <a:rPr lang="es-MX" sz="3400" dirty="0" smtClean="0">
                <a:solidFill>
                  <a:srgbClr val="FF0000"/>
                </a:solidFill>
                <a:hlinkClick r:id="rId2" action="ppaction://hlinksldjump"/>
              </a:rPr>
              <a:t>B.</a:t>
            </a:r>
            <a:r>
              <a:rPr lang="es-MX" sz="3400" dirty="0" smtClean="0">
                <a:solidFill>
                  <a:srgbClr val="FF0000"/>
                </a:solidFill>
              </a:rPr>
              <a:t> </a:t>
            </a:r>
            <a:r>
              <a:rPr lang="es-MX" sz="3400" dirty="0" smtClean="0"/>
              <a:t>MENSUAL</a:t>
            </a:r>
          </a:p>
          <a:p>
            <a:pPr>
              <a:buNone/>
            </a:pPr>
            <a:r>
              <a:rPr lang="es-MX" sz="3400" dirty="0" smtClean="0">
                <a:solidFill>
                  <a:srgbClr val="FF0000"/>
                </a:solidFill>
                <a:hlinkClick r:id="rId3" action="ppaction://hlinksldjump"/>
              </a:rPr>
              <a:t>C</a:t>
            </a:r>
            <a:r>
              <a:rPr lang="es-MX" sz="3400" dirty="0" smtClean="0">
                <a:solidFill>
                  <a:srgbClr val="FF0000"/>
                </a:solidFill>
              </a:rPr>
              <a:t>. </a:t>
            </a:r>
            <a:r>
              <a:rPr lang="es-MX" sz="3400" dirty="0" smtClean="0"/>
              <a:t>SEMESTRAL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6280"/>
          </a:xfrm>
        </p:spPr>
        <p:txBody>
          <a:bodyPr/>
          <a:lstStyle/>
          <a:p>
            <a:pPr>
              <a:buNone/>
            </a:pPr>
            <a:r>
              <a:rPr lang="es-MX" sz="3400" dirty="0" smtClean="0"/>
              <a:t>6. SI SE EMITIERON ARRIBA DE SU VALOR NOMINAL SE EMITIERON CON:</a:t>
            </a:r>
          </a:p>
          <a:p>
            <a:endParaRPr lang="es-MX" sz="3400" dirty="0" smtClean="0"/>
          </a:p>
          <a:p>
            <a:pPr>
              <a:buNone/>
            </a:pPr>
            <a:r>
              <a:rPr lang="es-MX" sz="3400" dirty="0" smtClean="0">
                <a:solidFill>
                  <a:srgbClr val="FF0000"/>
                </a:solidFill>
                <a:hlinkClick r:id="rId2" action="ppaction://hlinksldjump"/>
              </a:rPr>
              <a:t>A</a:t>
            </a:r>
            <a:r>
              <a:rPr lang="es-MX" sz="3400" dirty="0" smtClean="0">
                <a:solidFill>
                  <a:srgbClr val="FF0000"/>
                </a:solidFill>
              </a:rPr>
              <a:t>. </a:t>
            </a:r>
            <a:r>
              <a:rPr lang="es-MX" sz="3400" dirty="0" smtClean="0"/>
              <a:t>PRIMA </a:t>
            </a:r>
          </a:p>
          <a:p>
            <a:pPr>
              <a:buNone/>
            </a:pPr>
            <a:r>
              <a:rPr lang="es-MX" sz="3400" dirty="0" smtClean="0">
                <a:solidFill>
                  <a:srgbClr val="FF0000"/>
                </a:solidFill>
                <a:hlinkClick r:id="rId3" action="ppaction://hlinksldjump"/>
              </a:rPr>
              <a:t>B</a:t>
            </a:r>
            <a:r>
              <a:rPr lang="es-MX" sz="3400" dirty="0" smtClean="0">
                <a:solidFill>
                  <a:srgbClr val="FF0000"/>
                </a:solidFill>
              </a:rPr>
              <a:t>. </a:t>
            </a:r>
            <a:r>
              <a:rPr lang="es-MX" sz="3400" dirty="0" smtClean="0"/>
              <a:t>DESCUENTO</a:t>
            </a:r>
          </a:p>
          <a:p>
            <a:pPr>
              <a:buNone/>
            </a:pPr>
            <a:r>
              <a:rPr lang="es-MX" sz="3400" dirty="0" smtClean="0">
                <a:solidFill>
                  <a:srgbClr val="FF0000"/>
                </a:solidFill>
                <a:hlinkClick r:id="rId3" action="ppaction://hlinksldjump"/>
              </a:rPr>
              <a:t>C</a:t>
            </a:r>
            <a:r>
              <a:rPr lang="es-MX" sz="3400" dirty="0" smtClean="0">
                <a:solidFill>
                  <a:srgbClr val="FF0000"/>
                </a:solidFill>
              </a:rPr>
              <a:t>. </a:t>
            </a:r>
            <a:r>
              <a:rPr lang="es-MX" sz="3400" dirty="0" smtClean="0"/>
              <a:t>UTILIDAD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5400600"/>
          </a:xfrm>
        </p:spPr>
        <p:txBody>
          <a:bodyPr/>
          <a:lstStyle/>
          <a:p>
            <a:pPr>
              <a:buNone/>
            </a:pPr>
            <a:r>
              <a:rPr lang="es-MX" sz="3400" dirty="0" smtClean="0"/>
              <a:t>8. PROCESO POR EL CUAL SE DEVUELVE EL DINERO A LOS OBLIGACIONISTA Y LA COMPAÑÍA EMISORA CANCELE EL PASIVO CONTRAÍDO: </a:t>
            </a:r>
          </a:p>
          <a:p>
            <a:endParaRPr lang="es-MX" sz="3400" dirty="0" smtClean="0"/>
          </a:p>
          <a:p>
            <a:pPr>
              <a:buNone/>
            </a:pPr>
            <a:r>
              <a:rPr lang="es-MX" sz="3400" dirty="0" smtClean="0">
                <a:solidFill>
                  <a:srgbClr val="FF0000"/>
                </a:solidFill>
                <a:hlinkClick r:id="rId2" action="ppaction://hlinksldjump"/>
              </a:rPr>
              <a:t>A</a:t>
            </a:r>
            <a:r>
              <a:rPr lang="es-MX" sz="3400" dirty="0" smtClean="0">
                <a:solidFill>
                  <a:srgbClr val="FF0000"/>
                </a:solidFill>
              </a:rPr>
              <a:t>. </a:t>
            </a:r>
            <a:r>
              <a:rPr lang="es-MX" sz="3400" dirty="0" smtClean="0"/>
              <a:t>REDENCIÓN DE OBLIGACIONES. </a:t>
            </a:r>
          </a:p>
          <a:p>
            <a:pPr>
              <a:buNone/>
            </a:pPr>
            <a:r>
              <a:rPr lang="es-MX" sz="3400" dirty="0" smtClean="0">
                <a:solidFill>
                  <a:srgbClr val="FF0000"/>
                </a:solidFill>
                <a:hlinkClick r:id="rId3" action="ppaction://hlinksldjump"/>
              </a:rPr>
              <a:t>B</a:t>
            </a:r>
            <a:r>
              <a:rPr lang="es-MX" sz="3400" dirty="0" smtClean="0">
                <a:solidFill>
                  <a:srgbClr val="FF0000"/>
                </a:solidFill>
              </a:rPr>
              <a:t>. </a:t>
            </a:r>
            <a:r>
              <a:rPr lang="es-MX" sz="3400" dirty="0" smtClean="0"/>
              <a:t>RETIRO DE OBLIGACIONES. </a:t>
            </a:r>
          </a:p>
          <a:p>
            <a:pPr>
              <a:buNone/>
            </a:pPr>
            <a:r>
              <a:rPr lang="es-MX" sz="3400" dirty="0" smtClean="0">
                <a:solidFill>
                  <a:srgbClr val="FF0000"/>
                </a:solidFill>
                <a:hlinkClick r:id="rId3" action="ppaction://hlinksldjump"/>
              </a:rPr>
              <a:t>C</a:t>
            </a:r>
            <a:r>
              <a:rPr lang="es-MX" sz="3400" dirty="0" smtClean="0">
                <a:solidFill>
                  <a:srgbClr val="FF0000"/>
                </a:solidFill>
              </a:rPr>
              <a:t>. </a:t>
            </a:r>
            <a:r>
              <a:rPr lang="es-MX" sz="3400" dirty="0" smtClean="0"/>
              <a:t>PAGO DE OBLIGACIONES.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141</TotalTime>
  <Words>296</Words>
  <Application>Microsoft Office PowerPoint</Application>
  <PresentationFormat>Presentación en pantalla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Concurrencia</vt:lpstr>
      <vt:lpstr>  </vt:lpstr>
      <vt:lpstr>Diapositiva 2</vt:lpstr>
      <vt:lpstr>Diapositiva 3</vt:lpstr>
      <vt:lpstr>  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INCORRECTO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Any♥</dc:creator>
  <cp:lastModifiedBy>Any♥</cp:lastModifiedBy>
  <cp:revision>20</cp:revision>
  <dcterms:created xsi:type="dcterms:W3CDTF">2012-11-06T20:35:50Z</dcterms:created>
  <dcterms:modified xsi:type="dcterms:W3CDTF">2012-11-08T04:27:16Z</dcterms:modified>
</cp:coreProperties>
</file>