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85" r:id="rId3"/>
    <p:sldId id="28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8" r:id="rId33"/>
    <p:sldId id="289" r:id="rId34"/>
    <p:sldId id="290" r:id="rId35"/>
    <p:sldId id="291" r:id="rId36"/>
    <p:sldId id="292" r:id="rId37"/>
    <p:sldId id="293" r:id="rId38"/>
    <p:sldId id="294" r:id="rId39"/>
    <p:sldId id="295" r:id="rId40"/>
    <p:sldId id="297" r:id="rId41"/>
    <p:sldId id="321" r:id="rId42"/>
    <p:sldId id="322" r:id="rId43"/>
    <p:sldId id="298" r:id="rId44"/>
    <p:sldId id="314" r:id="rId45"/>
    <p:sldId id="316" r:id="rId46"/>
    <p:sldId id="323" r:id="rId47"/>
    <p:sldId id="325" r:id="rId48"/>
    <p:sldId id="319" r:id="rId49"/>
    <p:sldId id="320" r:id="rId50"/>
    <p:sldId id="300" r:id="rId51"/>
    <p:sldId id="301" r:id="rId52"/>
    <p:sldId id="303" r:id="rId53"/>
    <p:sldId id="326" r:id="rId54"/>
    <p:sldId id="304" r:id="rId55"/>
    <p:sldId id="306" r:id="rId56"/>
    <p:sldId id="307" r:id="rId57"/>
    <p:sldId id="309" r:id="rId58"/>
    <p:sldId id="327" r:id="rId59"/>
    <p:sldId id="311" r:id="rId60"/>
    <p:sldId id="313" r:id="rId61"/>
    <p:sldId id="329" r:id="rId62"/>
    <p:sldId id="330" r:id="rId63"/>
    <p:sldId id="331" r:id="rId64"/>
    <p:sldId id="332" r:id="rId65"/>
    <p:sldId id="333" r:id="rId66"/>
    <p:sldId id="334" r:id="rId67"/>
    <p:sldId id="336" r:id="rId68"/>
    <p:sldId id="335" r:id="rId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99649" autoAdjust="0"/>
  </p:normalViewPr>
  <p:slideViewPr>
    <p:cSldViewPr>
      <p:cViewPr varScale="1">
        <p:scale>
          <a:sx n="73" d="100"/>
          <a:sy n="73" d="100"/>
        </p:scale>
        <p:origin x="-11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2" name="1 Marcador de pie de página"/>
          <p:cNvSpPr>
            <a:spLocks noGrp="1"/>
          </p:cNvSpPr>
          <p:nvPr>
            <p:ph type="ftr" sz="quarter" idx="11"/>
          </p:nvPr>
        </p:nvSpPr>
        <p:spPr/>
        <p:txBody>
          <a:bodyPr/>
          <a:lstStyle/>
          <a:p>
            <a:endParaRPr lang="en-AU"/>
          </a:p>
        </p:txBody>
      </p:sp>
      <p:sp>
        <p:nvSpPr>
          <p:cNvPr id="15" name="14 Marcador de número de diapositiva"/>
          <p:cNvSpPr>
            <a:spLocks noGrp="1"/>
          </p:cNvSpPr>
          <p:nvPr>
            <p:ph type="sldNum" sz="quarter" idx="12"/>
          </p:nvPr>
        </p:nvSpPr>
        <p:spPr>
          <a:xfrm>
            <a:off x="8229600" y="6473952"/>
            <a:ext cx="758952" cy="246888"/>
          </a:xfrm>
        </p:spPr>
        <p:txBody>
          <a:bodyPr/>
          <a:lstStyle/>
          <a:p>
            <a:fld id="{0440CE79-B138-4EB5-B26D-7FE10349C417}" type="slidenum">
              <a:rPr lang="en-AU" smtClean="0"/>
              <a:pPr/>
              <a:t>‹Nº›</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5" name="4 Marcador de pie de página"/>
          <p:cNvSpPr>
            <a:spLocks noGrp="1"/>
          </p:cNvSpPr>
          <p:nvPr>
            <p:ph type="ftr" sz="quarter" idx="11"/>
          </p:nvPr>
        </p:nvSpPr>
        <p:spPr/>
        <p:txBody>
          <a:bodyPr/>
          <a:lstStyle/>
          <a:p>
            <a:endParaRPr lang="en-AU"/>
          </a:p>
        </p:txBody>
      </p:sp>
      <p:sp>
        <p:nvSpPr>
          <p:cNvPr id="6" name="5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5" name="4 Marcador de pie de página"/>
          <p:cNvSpPr>
            <a:spLocks noGrp="1"/>
          </p:cNvSpPr>
          <p:nvPr>
            <p:ph type="ftr" sz="quarter" idx="11"/>
          </p:nvPr>
        </p:nvSpPr>
        <p:spPr/>
        <p:txBody>
          <a:bodyPr/>
          <a:lstStyle/>
          <a:p>
            <a:endParaRPr lang="en-AU"/>
          </a:p>
        </p:txBody>
      </p:sp>
      <p:sp>
        <p:nvSpPr>
          <p:cNvPr id="6" name="5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n-AU"/>
          </a:p>
        </p:txBody>
      </p:sp>
      <p:sp>
        <p:nvSpPr>
          <p:cNvPr id="3" name="2 Marcador de texto"/>
          <p:cNvSpPr>
            <a:spLocks noGrp="1"/>
          </p:cNvSpPr>
          <p:nvPr>
            <p:ph type="body" sz="half" idx="1"/>
          </p:nvPr>
        </p:nvSpPr>
        <p:spPr>
          <a:xfrm>
            <a:off x="301625"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AU"/>
          </a:p>
        </p:txBody>
      </p:sp>
      <p:sp>
        <p:nvSpPr>
          <p:cNvPr id="4" name="3 Marcador de contenido"/>
          <p:cNvSpPr>
            <a:spLocks noGrp="1"/>
          </p:cNvSpPr>
          <p:nvPr>
            <p:ph sz="half" idx="2"/>
          </p:nvPr>
        </p:nvSpPr>
        <p:spPr>
          <a:xfrm>
            <a:off x="4648200" y="1600200"/>
            <a:ext cx="4194175" cy="4498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AU"/>
          </a:p>
        </p:txBody>
      </p:sp>
      <p:sp>
        <p:nvSpPr>
          <p:cNvPr id="5" name="4 Marcador de fecha"/>
          <p:cNvSpPr>
            <a:spLocks noGrp="1"/>
          </p:cNvSpPr>
          <p:nvPr>
            <p:ph type="dt" sz="half" idx="10"/>
          </p:nvPr>
        </p:nvSpPr>
        <p:spPr>
          <a:xfrm>
            <a:off x="301625" y="6245225"/>
            <a:ext cx="2289175" cy="476250"/>
          </a:xfrm>
        </p:spPr>
        <p:txBody>
          <a:bodyPr/>
          <a:lstStyle>
            <a:lvl1pPr>
              <a:defRPr/>
            </a:lvl1pPr>
          </a:lstStyle>
          <a:p>
            <a:pPr>
              <a:defRPr/>
            </a:pPr>
            <a:endParaRPr lang="es-MX"/>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a:xfrm>
            <a:off x="6553200" y="6245225"/>
            <a:ext cx="2289175" cy="476250"/>
          </a:xfrm>
        </p:spPr>
        <p:txBody>
          <a:bodyPr/>
          <a:lstStyle>
            <a:lvl1pPr>
              <a:defRPr/>
            </a:lvl1pPr>
          </a:lstStyle>
          <a:p>
            <a:pPr>
              <a:defRPr/>
            </a:pPr>
            <a:fld id="{49371723-12AF-44C4-AB46-656F29425CB6}" type="slidenum">
              <a:rPr lang="es-MX"/>
              <a:pPr>
                <a:defRPr/>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1143000"/>
          </a:xfrm>
        </p:spPr>
        <p:txBody>
          <a:bodyPr/>
          <a:lstStyle/>
          <a:p>
            <a:r>
              <a:rPr lang="es-ES" smtClean="0"/>
              <a:t>Haga clic para modificar el estilo de título del patrón</a:t>
            </a:r>
            <a:endParaRPr lang="en-AU"/>
          </a:p>
        </p:txBody>
      </p:sp>
      <p:sp>
        <p:nvSpPr>
          <p:cNvPr id="3" name="2 Marcador de tabla"/>
          <p:cNvSpPr>
            <a:spLocks noGrp="1"/>
          </p:cNvSpPr>
          <p:nvPr>
            <p:ph type="tbl" idx="1"/>
          </p:nvPr>
        </p:nvSpPr>
        <p:spPr>
          <a:xfrm>
            <a:off x="301625" y="1600200"/>
            <a:ext cx="8540750" cy="4498975"/>
          </a:xfrm>
        </p:spPr>
        <p:txBody>
          <a:bodyPr/>
          <a:lstStyle/>
          <a:p>
            <a:pPr lvl="0"/>
            <a:endParaRPr lang="en-AU" noProof="0"/>
          </a:p>
        </p:txBody>
      </p:sp>
      <p:sp>
        <p:nvSpPr>
          <p:cNvPr id="4" name="3 Marcador de fecha"/>
          <p:cNvSpPr>
            <a:spLocks noGrp="1"/>
          </p:cNvSpPr>
          <p:nvPr>
            <p:ph type="dt" sz="half" idx="10"/>
          </p:nvPr>
        </p:nvSpPr>
        <p:spPr>
          <a:xfrm>
            <a:off x="301625" y="6245225"/>
            <a:ext cx="2289175" cy="476250"/>
          </a:xfrm>
        </p:spPr>
        <p:txBody>
          <a:bodyPr/>
          <a:lstStyle>
            <a:lvl1pPr>
              <a:defRPr/>
            </a:lvl1pPr>
          </a:lstStyle>
          <a:p>
            <a:pPr>
              <a:defRPr/>
            </a:pPr>
            <a:endParaRPr lang="es-MX"/>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a:xfrm>
            <a:off x="6553200" y="6245225"/>
            <a:ext cx="2289175" cy="476250"/>
          </a:xfrm>
        </p:spPr>
        <p:txBody>
          <a:bodyPr/>
          <a:lstStyle>
            <a:lvl1pPr>
              <a:defRPr/>
            </a:lvl1pPr>
          </a:lstStyle>
          <a:p>
            <a:pPr>
              <a:defRPr/>
            </a:pPr>
            <a:fld id="{FDCAB657-241C-480F-9126-D1601B9FC4F6}"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19" name="18 Marcador de pie de página"/>
          <p:cNvSpPr>
            <a:spLocks noGrp="1"/>
          </p:cNvSpPr>
          <p:nvPr>
            <p:ph type="ftr" sz="quarter" idx="11"/>
          </p:nvPr>
        </p:nvSpPr>
        <p:spPr>
          <a:xfrm>
            <a:off x="3581400" y="76200"/>
            <a:ext cx="2895600" cy="288925"/>
          </a:xfrm>
        </p:spPr>
        <p:txBody>
          <a:bodyPr/>
          <a:lstStyle/>
          <a:p>
            <a:endParaRPr lang="en-AU"/>
          </a:p>
        </p:txBody>
      </p:sp>
      <p:sp>
        <p:nvSpPr>
          <p:cNvPr id="16" name="15 Marcador de número de diapositiva"/>
          <p:cNvSpPr>
            <a:spLocks noGrp="1"/>
          </p:cNvSpPr>
          <p:nvPr>
            <p:ph type="sldNum" sz="quarter" idx="12"/>
          </p:nvPr>
        </p:nvSpPr>
        <p:spPr>
          <a:xfrm>
            <a:off x="8229600" y="6473952"/>
            <a:ext cx="758952" cy="246888"/>
          </a:xfrm>
        </p:spPr>
        <p:txBody>
          <a:bodyPr/>
          <a:lstStyle/>
          <a:p>
            <a:fld id="{0440CE79-B138-4EB5-B26D-7FE10349C417}" type="slidenum">
              <a:rPr lang="en-AU" smtClean="0"/>
              <a:pPr/>
              <a:t>‹Nº›</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11" name="10 Marcador de pie de página"/>
          <p:cNvSpPr>
            <a:spLocks noGrp="1"/>
          </p:cNvSpPr>
          <p:nvPr>
            <p:ph type="ftr" sz="quarter" idx="11"/>
          </p:nvPr>
        </p:nvSpPr>
        <p:spPr/>
        <p:txBody>
          <a:bodyPr/>
          <a:lstStyle/>
          <a:p>
            <a:endParaRPr lang="en-AU"/>
          </a:p>
        </p:txBody>
      </p:sp>
      <p:sp>
        <p:nvSpPr>
          <p:cNvPr id="16" name="15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10" name="9 Marcador de pie de página"/>
          <p:cNvSpPr>
            <a:spLocks noGrp="1"/>
          </p:cNvSpPr>
          <p:nvPr>
            <p:ph type="ftr" sz="quarter" idx="11"/>
          </p:nvPr>
        </p:nvSpPr>
        <p:spPr/>
        <p:txBody>
          <a:bodyPr/>
          <a:lstStyle/>
          <a:p>
            <a:endParaRPr lang="en-AU"/>
          </a:p>
        </p:txBody>
      </p:sp>
      <p:sp>
        <p:nvSpPr>
          <p:cNvPr id="31" name="30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6" name="5 Marcador de pie de página"/>
          <p:cNvSpPr>
            <a:spLocks noGrp="1"/>
          </p:cNvSpPr>
          <p:nvPr>
            <p:ph type="ftr" sz="quarter" idx="11"/>
          </p:nvPr>
        </p:nvSpPr>
        <p:spPr/>
        <p:txBody>
          <a:bodyPr/>
          <a:lstStyle/>
          <a:p>
            <a:endParaRPr lang="en-AU"/>
          </a:p>
        </p:txBody>
      </p:sp>
      <p:sp>
        <p:nvSpPr>
          <p:cNvPr id="7" name="6 Marcador de número de diapositiva"/>
          <p:cNvSpPr>
            <a:spLocks noGrp="1"/>
          </p:cNvSpPr>
          <p:nvPr>
            <p:ph type="sldNum" sz="quarter" idx="12"/>
          </p:nvPr>
        </p:nvSpPr>
        <p:spPr>
          <a:xfrm>
            <a:off x="8229600" y="6477000"/>
            <a:ext cx="762000" cy="246888"/>
          </a:xfrm>
        </p:spPr>
        <p:txBody>
          <a:bodyPr/>
          <a:lstStyle/>
          <a:p>
            <a:fld id="{0440CE79-B138-4EB5-B26D-7FE10349C417}" type="slidenum">
              <a:rPr lang="en-AU" smtClean="0"/>
              <a:pPr/>
              <a:t>‹Nº›</a:t>
            </a:fld>
            <a:endParaRPr lang="en-AU"/>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21" name="20 Marcador de pie de página"/>
          <p:cNvSpPr>
            <a:spLocks noGrp="1"/>
          </p:cNvSpPr>
          <p:nvPr>
            <p:ph type="ftr" sz="quarter" idx="11"/>
          </p:nvPr>
        </p:nvSpPr>
        <p:spPr/>
        <p:txBody>
          <a:bodyPr/>
          <a:lstStyle/>
          <a:p>
            <a:endParaRPr lang="en-AU"/>
          </a:p>
        </p:txBody>
      </p:sp>
      <p:sp>
        <p:nvSpPr>
          <p:cNvPr id="6" name="5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24" name="23 Marcador de pie de página"/>
          <p:cNvSpPr>
            <a:spLocks noGrp="1"/>
          </p:cNvSpPr>
          <p:nvPr>
            <p:ph type="ftr" sz="quarter" idx="11"/>
          </p:nvPr>
        </p:nvSpPr>
        <p:spPr/>
        <p:txBody>
          <a:bodyPr/>
          <a:lstStyle/>
          <a:p>
            <a:endParaRPr lang="en-AU"/>
          </a:p>
        </p:txBody>
      </p:sp>
      <p:sp>
        <p:nvSpPr>
          <p:cNvPr id="7" name="6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29" name="28 Marcador de pie de página"/>
          <p:cNvSpPr>
            <a:spLocks noGrp="1"/>
          </p:cNvSpPr>
          <p:nvPr>
            <p:ph type="ftr" sz="quarter" idx="11"/>
          </p:nvPr>
        </p:nvSpPr>
        <p:spPr/>
        <p:txBody>
          <a:bodyPr/>
          <a:lstStyle/>
          <a:p>
            <a:endParaRPr lang="en-AU"/>
          </a:p>
        </p:txBody>
      </p:sp>
      <p:sp>
        <p:nvSpPr>
          <p:cNvPr id="7" name="6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C8E9479B-336F-41AE-A93F-965DF1A4A657}" type="datetimeFigureOut">
              <a:rPr lang="en-AU" smtClean="0"/>
              <a:pPr/>
              <a:t>8/11/2012</a:t>
            </a:fld>
            <a:endParaRPr lang="en-AU"/>
          </a:p>
        </p:txBody>
      </p:sp>
      <p:sp>
        <p:nvSpPr>
          <p:cNvPr id="5" name="4 Marcador de pie de página"/>
          <p:cNvSpPr>
            <a:spLocks noGrp="1"/>
          </p:cNvSpPr>
          <p:nvPr>
            <p:ph type="ftr" sz="quarter" idx="11"/>
          </p:nvPr>
        </p:nvSpPr>
        <p:spPr/>
        <p:txBody>
          <a:bodyPr/>
          <a:lstStyle/>
          <a:p>
            <a:endParaRPr lang="en-AU"/>
          </a:p>
        </p:txBody>
      </p:sp>
      <p:sp>
        <p:nvSpPr>
          <p:cNvPr id="31" name="30 Marcador de número de diapositiva"/>
          <p:cNvSpPr>
            <a:spLocks noGrp="1"/>
          </p:cNvSpPr>
          <p:nvPr>
            <p:ph type="sldNum" sz="quarter" idx="12"/>
          </p:nvPr>
        </p:nvSpPr>
        <p:spPr/>
        <p:txBody>
          <a:bodyPr/>
          <a:lstStyle/>
          <a:p>
            <a:fld id="{0440CE79-B138-4EB5-B26D-7FE10349C417}" type="slidenum">
              <a:rPr lang="en-AU" smtClean="0"/>
              <a:pPr/>
              <a:t>‹Nº›</a:t>
            </a:fld>
            <a:endParaRPr lang="en-AU"/>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8E9479B-336F-41AE-A93F-965DF1A4A657}" type="datetimeFigureOut">
              <a:rPr lang="en-AU" smtClean="0"/>
              <a:pPr/>
              <a:t>8/11/2012</a:t>
            </a:fld>
            <a:endParaRPr lang="en-AU"/>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AU"/>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40CE79-B138-4EB5-B26D-7FE10349C417}" type="slidenum">
              <a:rPr lang="en-AU" smtClean="0"/>
              <a:pPr/>
              <a:t>‹Nº›</a:t>
            </a:fld>
            <a:endParaRPr lang="en-AU"/>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4509121"/>
            <a:ext cx="8458200" cy="1566666"/>
          </a:xfrm>
        </p:spPr>
        <p:txBody>
          <a:bodyPr>
            <a:norm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s-MX" sz="4800" b="1" cap="none" dirty="0" smtClean="0">
                <a:ln w="11430">
                  <a:solidFill>
                    <a:schemeClr val="bg2">
                      <a:lumMod val="50000"/>
                    </a:schemeClr>
                  </a:solidFill>
                </a:ln>
                <a:solidFill>
                  <a:schemeClr val="bg2">
                    <a:lumMod val="50000"/>
                  </a:schemeClr>
                </a:solidFill>
                <a:effectLst>
                  <a:glow rad="63500">
                    <a:schemeClr val="accent1">
                      <a:satMod val="175000"/>
                      <a:alpha val="40000"/>
                    </a:schemeClr>
                  </a:glow>
                  <a:outerShdw blurRad="50800" dist="39000" dir="5460000" algn="tl">
                    <a:srgbClr val="000000">
                      <a:alpha val="38000"/>
                    </a:srgbClr>
                  </a:outerShdw>
                </a:effectLst>
                <a:latin typeface="+mn-lt"/>
              </a:rPr>
              <a:t>OBLIGACIONES</a:t>
            </a:r>
            <a:r>
              <a:rPr lang="en-AU" sz="4800" b="1" cap="none" dirty="0" smtClean="0">
                <a:ln w="11430">
                  <a:solidFill>
                    <a:schemeClr val="bg2">
                      <a:lumMod val="50000"/>
                    </a:schemeClr>
                  </a:solidFill>
                </a:ln>
                <a:solidFill>
                  <a:schemeClr val="bg2">
                    <a:lumMod val="50000"/>
                  </a:schemeClr>
                </a:solidFill>
                <a:effectLst>
                  <a:glow rad="63500">
                    <a:schemeClr val="accent1">
                      <a:satMod val="175000"/>
                      <a:alpha val="40000"/>
                    </a:schemeClr>
                  </a:glow>
                  <a:outerShdw blurRad="50800" dist="39000" dir="5460000" algn="tl">
                    <a:srgbClr val="000000">
                      <a:alpha val="38000"/>
                    </a:srgbClr>
                  </a:outerShdw>
                </a:effectLst>
                <a:latin typeface="+mn-lt"/>
              </a:rPr>
              <a:t> POR PAGAR</a:t>
            </a:r>
            <a:endParaRPr lang="en-AU" sz="4800" b="1" cap="none" dirty="0">
              <a:ln w="11430">
                <a:solidFill>
                  <a:schemeClr val="bg2">
                    <a:lumMod val="50000"/>
                  </a:schemeClr>
                </a:solidFill>
              </a:ln>
              <a:solidFill>
                <a:schemeClr val="bg2">
                  <a:lumMod val="50000"/>
                </a:schemeClr>
              </a:solidFill>
              <a:effectLst>
                <a:glow rad="63500">
                  <a:schemeClr val="accent1">
                    <a:satMod val="175000"/>
                    <a:alpha val="40000"/>
                  </a:schemeClr>
                </a:glow>
                <a:outerShdw blurRad="50800" dist="39000" dir="5460000" algn="tl">
                  <a:srgbClr val="000000">
                    <a:alpha val="38000"/>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686800" cy="1052736"/>
          </a:xfrm>
        </p:spPr>
        <p:txBody>
          <a:bodyPr>
            <a:normAutofit fontScale="90000"/>
          </a:bodyPr>
          <a:lstStyle/>
          <a:p>
            <a:pPr marL="742950" indent="-742950" algn="ctr">
              <a:buFont typeface="+mj-lt"/>
              <a:buAutoNum type="arabicPeriod" startAt="5"/>
            </a:pPr>
            <a:r>
              <a:rPr lang="es-MX" b="1" dirty="0" smtClean="0">
                <a:solidFill>
                  <a:srgbClr val="50A9FA"/>
                </a:solidFill>
              </a:rPr>
              <a:t>Acta de sesión del consejo de administración.</a:t>
            </a:r>
            <a:endParaRPr lang="es-MX" dirty="0"/>
          </a:p>
        </p:txBody>
      </p:sp>
      <p:sp>
        <p:nvSpPr>
          <p:cNvPr id="4" name="3 Marcador de contenido"/>
          <p:cNvSpPr>
            <a:spLocks noGrp="1"/>
          </p:cNvSpPr>
          <p:nvPr>
            <p:ph sz="half" idx="2"/>
          </p:nvPr>
        </p:nvSpPr>
        <p:spPr/>
        <p:txBody>
          <a:bodyPr anchor="ctr"/>
          <a:lstStyle/>
          <a:p>
            <a:pPr marL="0" indent="0" algn="ctr"/>
            <a:r>
              <a:rPr lang="es-MX" dirty="0" smtClean="0">
                <a:solidFill>
                  <a:schemeClr val="tx1"/>
                </a:solidFill>
              </a:rPr>
              <a:t>En la cual se hizo la designación de la persona o personas que deben suscribir la emisión.</a:t>
            </a:r>
            <a:endParaRPr lang="es-MX" b="1" dirty="0" smtClean="0">
              <a:solidFill>
                <a:schemeClr val="tx1"/>
              </a:solidFill>
              <a:latin typeface="Book Antiqua" pitchFamily="18" charset="0"/>
            </a:endParaRPr>
          </a:p>
          <a:p>
            <a:endParaRPr lang="es-MX" dirty="0"/>
          </a:p>
        </p:txBody>
      </p:sp>
      <p:pic>
        <p:nvPicPr>
          <p:cNvPr id="5" name="Picture 2"/>
          <p:cNvPicPr>
            <a:picLocks noChangeAspect="1" noChangeArrowheads="1"/>
          </p:cNvPicPr>
          <p:nvPr/>
        </p:nvPicPr>
        <p:blipFill>
          <a:blip r:embed="rId2" cstate="print">
            <a:extLst/>
          </a:blip>
          <a:srcRect/>
          <a:stretch>
            <a:fillRect/>
          </a:stretch>
        </p:blipFill>
        <p:spPr bwMode="auto">
          <a:xfrm>
            <a:off x="683568" y="1340768"/>
            <a:ext cx="3441008" cy="4608512"/>
          </a:xfrm>
          <a:prstGeom prst="rect">
            <a:avLst/>
          </a:prstGeom>
          <a:no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686800" cy="1124744"/>
          </a:xfrm>
        </p:spPr>
        <p:txBody>
          <a:bodyPr>
            <a:normAutofit fontScale="90000"/>
          </a:bodyPr>
          <a:lstStyle/>
          <a:p>
            <a:pPr marL="742950" indent="-742950" algn="ctr">
              <a:buFont typeface="+mj-lt"/>
              <a:buAutoNum type="arabicPeriod" startAt="6"/>
            </a:pPr>
            <a:r>
              <a:rPr lang="es-MX" b="1" dirty="0" smtClean="0">
                <a:solidFill>
                  <a:srgbClr val="50A9FA"/>
                </a:solidFill>
              </a:rPr>
              <a:t>Relación de bienes que constituyen la garantía.</a:t>
            </a:r>
            <a:endParaRPr lang="es-MX" dirty="0"/>
          </a:p>
        </p:txBody>
      </p:sp>
      <p:pic>
        <p:nvPicPr>
          <p:cNvPr id="5" name="Picture 4" descr="http://t1.gstatic.com/images?q=tbn:ANd9GcR8qQqQkwqW3n3A6XrawJiwPTu_0zJDz0qnGfFMsEBBQbZP3HD2"/>
          <p:cNvPicPr>
            <a:picLocks noChangeAspect="1" noChangeArrowheads="1"/>
          </p:cNvPicPr>
          <p:nvPr/>
        </p:nvPicPr>
        <p:blipFill>
          <a:blip r:embed="rId2" cstate="print">
            <a:extLst/>
          </a:blip>
          <a:srcRect/>
          <a:stretch>
            <a:fillRect/>
          </a:stretch>
        </p:blipFill>
        <p:spPr bwMode="auto">
          <a:xfrm>
            <a:off x="48093" y="3717032"/>
            <a:ext cx="2466975" cy="1847851"/>
          </a:xfrm>
          <a:prstGeom prst="roundRect">
            <a:avLst>
              <a:gd name="adj" fmla="val 13549"/>
            </a:avLst>
          </a:prstGeom>
          <a:solidFill>
            <a:srgbClr val="FFFFFF">
              <a:shade val="85000"/>
            </a:srgbClr>
          </a:solidFill>
          <a:ln>
            <a:noFill/>
          </a:ln>
          <a:effectLst>
            <a:outerShdw blurRad="184150" dist="241300" dir="11520000" sx="110000" sy="110000" algn="ctr">
              <a:srgbClr val="000000">
                <a:alpha val="18000"/>
              </a:srgbClr>
            </a:outerShdw>
            <a:reflection blurRad="12700" stA="38000" endPos="28000" dist="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a:extLst/>
        </p:spPr>
      </p:pic>
      <p:pic>
        <p:nvPicPr>
          <p:cNvPr id="6" name="Picture 6" descr="http://t0.gstatic.com/images?q=tbn:ANd9GcSlkVQj1vxurFTRSeg18jcF5TkeYNC9Xxna9zPT7ufBX-Ia8jtu"/>
          <p:cNvPicPr>
            <a:picLocks noGrp="1" noChangeAspect="1" noChangeArrowheads="1"/>
          </p:cNvPicPr>
          <p:nvPr>
            <p:ph sz="half" idx="1"/>
          </p:nvPr>
        </p:nvPicPr>
        <p:blipFill>
          <a:blip r:embed="rId3" cstate="print">
            <a:extLst/>
          </a:blip>
          <a:srcRect/>
          <a:stretch>
            <a:fillRect/>
          </a:stretch>
        </p:blipFill>
        <p:spPr bwMode="auto">
          <a:xfrm>
            <a:off x="2987824" y="2852936"/>
            <a:ext cx="2390775" cy="1914525"/>
          </a:xfrm>
          <a:prstGeom prst="roundRect">
            <a:avLst>
              <a:gd name="adj" fmla="val 8594"/>
            </a:avLst>
          </a:prstGeom>
          <a:solidFill>
            <a:srgbClr val="FFFFFF">
              <a:shade val="85000"/>
            </a:srgbClr>
          </a:solidFill>
          <a:ln>
            <a:noFill/>
          </a:ln>
          <a:effectLst>
            <a:reflection blurRad="6350" stA="50000" endA="295" endPos="92000" dist="101600" dir="5400000" sy="-100000" algn="bl" rotWithShape="0"/>
            <a:softEdge rad="127000"/>
          </a:effectLst>
          <a:extLst/>
        </p:spPr>
      </p:pic>
      <p:pic>
        <p:nvPicPr>
          <p:cNvPr id="7" name="Picture 2" descr="http://t1.gstatic.com/images?q=tbn:ANd9GcQCDbE2zp8LGVtpeGbAiDMo_BUeUOw8VStGPDm4mSkuGzYw3tukPA"/>
          <p:cNvPicPr>
            <a:picLocks noGrp="1" noChangeAspect="1" noChangeArrowheads="1"/>
          </p:cNvPicPr>
          <p:nvPr>
            <p:ph sz="half" idx="2"/>
          </p:nvPr>
        </p:nvPicPr>
        <p:blipFill>
          <a:blip r:embed="rId4" cstate="print">
            <a:extLst/>
          </a:blip>
          <a:srcRect/>
          <a:stretch>
            <a:fillRect/>
          </a:stretch>
        </p:blipFill>
        <p:spPr bwMode="auto">
          <a:xfrm>
            <a:off x="5580112" y="1556792"/>
            <a:ext cx="2628900" cy="1743075"/>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686800" cy="1484784"/>
          </a:xfrm>
        </p:spPr>
        <p:txBody>
          <a:bodyPr>
            <a:normAutofit/>
          </a:bodyPr>
          <a:lstStyle/>
          <a:p>
            <a:pPr marL="742950" indent="-742950" algn="ctr">
              <a:buFont typeface="+mj-lt"/>
              <a:buAutoNum type="arabicPeriod" startAt="7"/>
            </a:pPr>
            <a:r>
              <a:rPr lang="es-MX" sz="2400" b="1" dirty="0" smtClean="0">
                <a:solidFill>
                  <a:srgbClr val="50A9FA"/>
                </a:solidFill>
              </a:rPr>
              <a:t>Certificación del registro publico de la propiedad sobre los bienes dados en garantía.</a:t>
            </a:r>
            <a:endParaRPr lang="es-MX" sz="2400" dirty="0"/>
          </a:p>
        </p:txBody>
      </p:sp>
      <p:pic>
        <p:nvPicPr>
          <p:cNvPr id="5" name="Picture 4" descr="http://t3.gstatic.com/images?q=tbn:ANd9GcSHIFnDrD2KG9ppMrF8IpE8qMg5viP-pXn-Y5P2lbTMJV3h2YcnSA"/>
          <p:cNvPicPr>
            <a:picLocks noGrp="1" noChangeAspect="1" noChangeArrowheads="1"/>
          </p:cNvPicPr>
          <p:nvPr>
            <p:ph sz="half" idx="1"/>
          </p:nvPr>
        </p:nvPicPr>
        <p:blipFill>
          <a:blip r:embed="rId2" cstate="print">
            <a:extLst/>
          </a:blip>
          <a:srcRect/>
          <a:stretch>
            <a:fillRect/>
          </a:stretch>
        </p:blipFill>
        <p:spPr bwMode="auto">
          <a:xfrm>
            <a:off x="1979712" y="1916832"/>
            <a:ext cx="3969246" cy="410445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MX" dirty="0" smtClean="0"/>
              <a:t>UNA VEZ OBTENIDA </a:t>
            </a:r>
            <a:br>
              <a:rPr lang="es-MX" dirty="0" smtClean="0"/>
            </a:br>
            <a:r>
              <a:rPr lang="es-MX" dirty="0" smtClean="0"/>
              <a:t>LA autorización</a:t>
            </a:r>
            <a:endParaRPr lang="es-MX" dirty="0"/>
          </a:p>
        </p:txBody>
      </p:sp>
      <p:pic>
        <p:nvPicPr>
          <p:cNvPr id="4" name="5 Imagen" descr="autorizacion.jpg"/>
          <p:cNvPicPr>
            <a:picLocks noChangeAspect="1"/>
          </p:cNvPicPr>
          <p:nvPr/>
        </p:nvPicPr>
        <p:blipFill>
          <a:blip r:embed="rId2" cstate="print"/>
          <a:srcRect/>
          <a:stretch>
            <a:fillRect/>
          </a:stretch>
        </p:blipFill>
        <p:spPr bwMode="auto">
          <a:xfrm>
            <a:off x="539552" y="836712"/>
            <a:ext cx="4464496" cy="49685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04800" y="1124744"/>
            <a:ext cx="8686800" cy="4955381"/>
          </a:xfrm>
        </p:spPr>
        <p:txBody>
          <a:bodyPr/>
          <a:lstStyle/>
          <a:p>
            <a:r>
              <a:rPr lang="es-MX" dirty="0" smtClean="0">
                <a:solidFill>
                  <a:schemeClr val="tx1"/>
                </a:solidFill>
              </a:rPr>
              <a:t>La empresa procede la empresa procede a realizar la emisión, para lo cual se celebra una </a:t>
            </a:r>
            <a:r>
              <a:rPr lang="es-MX" u="sng" dirty="0" smtClean="0">
                <a:solidFill>
                  <a:schemeClr val="tx1"/>
                </a:solidFill>
              </a:rPr>
              <a:t>asamblea general extraordinaria, </a:t>
            </a:r>
            <a:r>
              <a:rPr lang="es-MX" dirty="0" smtClean="0">
                <a:solidFill>
                  <a:schemeClr val="tx1"/>
                </a:solidFill>
              </a:rPr>
              <a:t>a fin de designar a la persona que se hará cargo de representar los intereses de los suscriptores.</a:t>
            </a:r>
          </a:p>
          <a:p>
            <a:endParaRPr lang="es-MX" dirty="0"/>
          </a:p>
        </p:txBody>
      </p:sp>
      <p:pic>
        <p:nvPicPr>
          <p:cNvPr id="6" name="5 Imagen" descr="Conferencia.gif"/>
          <p:cNvPicPr>
            <a:picLocks noChangeAspect="1"/>
          </p:cNvPicPr>
          <p:nvPr/>
        </p:nvPicPr>
        <p:blipFill>
          <a:blip r:embed="rId2" cstate="print"/>
          <a:srcRect/>
          <a:stretch>
            <a:fillRect/>
          </a:stretch>
        </p:blipFill>
        <p:spPr bwMode="auto">
          <a:xfrm>
            <a:off x="2555776" y="3789040"/>
            <a:ext cx="3895725"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lstStyle/>
          <a:p>
            <a:pPr algn="ctr"/>
            <a:r>
              <a:rPr lang="es-MX" sz="3600" dirty="0" smtClean="0">
                <a:solidFill>
                  <a:schemeClr val="tx1"/>
                </a:solidFill>
              </a:rPr>
              <a:t>Esta persona denominada </a:t>
            </a:r>
            <a:r>
              <a:rPr lang="es-MX" sz="3600" u="sng" dirty="0" smtClean="0">
                <a:solidFill>
                  <a:schemeClr val="tx1"/>
                </a:solidFill>
              </a:rPr>
              <a:t>representante común de los obligacionistas</a:t>
            </a:r>
            <a:r>
              <a:rPr lang="es-MX" sz="3600" dirty="0" smtClean="0">
                <a:solidFill>
                  <a:schemeClr val="tx1"/>
                </a:solidFill>
              </a:rPr>
              <a:t> y sus funciones principales son:</a:t>
            </a:r>
            <a:endParaRPr lang="es-MX" sz="4800" dirty="0" smtClean="0">
              <a:solidFill>
                <a:schemeClr val="tx1"/>
              </a:solidFill>
            </a:endParaRPr>
          </a:p>
          <a:p>
            <a:endParaRPr lang="es-MX" dirty="0"/>
          </a:p>
        </p:txBody>
      </p:sp>
      <p:pic>
        <p:nvPicPr>
          <p:cNvPr id="7" name="2 Imagen" descr="representante-comercial-1.jpg"/>
          <p:cNvPicPr>
            <a:picLocks noGrp="1" noChangeAspect="1"/>
          </p:cNvPicPr>
          <p:nvPr>
            <p:ph sz="half" idx="2"/>
          </p:nvPr>
        </p:nvPicPr>
        <p:blipFill>
          <a:blip r:embed="rId2" cstate="print"/>
          <a:srcRect/>
          <a:stretch>
            <a:fillRect/>
          </a:stretch>
        </p:blipFill>
        <p:spPr bwMode="auto">
          <a:xfrm>
            <a:off x="4860032" y="1772816"/>
            <a:ext cx="3672408" cy="4608512"/>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dirty="0"/>
          </a:p>
        </p:txBody>
      </p:sp>
      <p:sp>
        <p:nvSpPr>
          <p:cNvPr id="6" name="5 Marcador de contenido"/>
          <p:cNvSpPr>
            <a:spLocks noGrp="1"/>
          </p:cNvSpPr>
          <p:nvPr>
            <p:ph idx="1"/>
          </p:nvPr>
        </p:nvSpPr>
        <p:spPr/>
        <p:txBody>
          <a:bodyPr/>
          <a:lstStyle/>
          <a:p>
            <a:pPr marL="514350" indent="-514350" algn="ctr">
              <a:buFont typeface="Comic Sans MS" pitchFamily="66" charset="0"/>
              <a:buAutoNum type="arabicPeriod"/>
            </a:pPr>
            <a:r>
              <a:rPr lang="es-MX" dirty="0" smtClean="0">
                <a:solidFill>
                  <a:schemeClr val="tx1"/>
                </a:solidFill>
              </a:rPr>
              <a:t>Comprobar los datos contenidos en el estado de situación financiera de la sociedad emisora para efectuar la emisión.</a:t>
            </a:r>
          </a:p>
          <a:p>
            <a:pPr marL="514350" indent="-514350" algn="ctr">
              <a:buFont typeface="Comic Sans MS" pitchFamily="66" charset="0"/>
              <a:buAutoNum type="arabicPeriod"/>
            </a:pPr>
            <a:r>
              <a:rPr lang="es-MX" dirty="0" smtClean="0">
                <a:solidFill>
                  <a:schemeClr val="tx1"/>
                </a:solidFill>
              </a:rPr>
              <a:t>Cerciorarse de la debida constitución de la garantía.</a:t>
            </a:r>
          </a:p>
          <a:p>
            <a:pPr marL="514350" indent="-514350" algn="ctr">
              <a:buFont typeface="Comic Sans MS" pitchFamily="66" charset="0"/>
              <a:buAutoNum type="arabicPeriod"/>
            </a:pPr>
            <a:r>
              <a:rPr lang="es-MX" dirty="0" smtClean="0">
                <a:solidFill>
                  <a:schemeClr val="tx1"/>
                </a:solidFill>
              </a:rPr>
              <a:t>Autorizar las obligaciones que se emitan.</a:t>
            </a:r>
            <a:endParaRPr lang="es-MX"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514350" indent="-514350">
              <a:buFont typeface="Comic Sans MS" pitchFamily="66" charset="0"/>
              <a:buAutoNum type="arabicPeriod" startAt="4"/>
            </a:pPr>
            <a:r>
              <a:rPr lang="es-MX" dirty="0" smtClean="0">
                <a:solidFill>
                  <a:schemeClr val="tx1"/>
                </a:solidFill>
              </a:rPr>
              <a:t>Ejercitar las acciones o derechos que al conjunto de obligaciones correspondan por el pago de los intereses o del capital debido o en virtud de las garantías señaladas para la emisión.</a:t>
            </a:r>
          </a:p>
          <a:p>
            <a:pPr marL="514350" indent="-514350">
              <a:buFont typeface="Comic Sans MS" pitchFamily="66" charset="0"/>
              <a:buAutoNum type="arabicPeriod" startAt="4"/>
            </a:pPr>
            <a:r>
              <a:rPr lang="es-MX" dirty="0" smtClean="0">
                <a:solidFill>
                  <a:schemeClr val="tx1"/>
                </a:solidFill>
              </a:rPr>
              <a:t>Convocar y presidir la asamblea general de obligaciones y ejecutar sus decisiones.</a:t>
            </a:r>
          </a:p>
          <a:p>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514350" indent="-514350">
              <a:buFont typeface="+mj-lt"/>
              <a:buAutoNum type="arabicPeriod" startAt="6"/>
            </a:pPr>
            <a:r>
              <a:rPr lang="es-MX" dirty="0" smtClean="0">
                <a:solidFill>
                  <a:schemeClr val="tx1"/>
                </a:solidFill>
              </a:rPr>
              <a:t>Asistir a las asambleas generales de accionistas de la sociedad emisora y recabar de los administradores, gerentes y funcionarios de la misma, los informes necesarios para el ejercicio de sus atribuciones, incluyendo los relativos a la situación financiera de la sociedad.</a:t>
            </a:r>
          </a:p>
          <a:p>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514350" indent="-514350">
              <a:buFont typeface="+mj-lt"/>
              <a:buAutoNum type="arabicPeriod" startAt="7"/>
            </a:pPr>
            <a:r>
              <a:rPr lang="es-MX" dirty="0" smtClean="0">
                <a:solidFill>
                  <a:schemeClr val="tx1"/>
                </a:solidFill>
              </a:rPr>
              <a:t>Otorgar, en nombre del conjunto de los obligacionistas, los documentos o contratos que deben celebrarse con la sociedad emisora.</a:t>
            </a: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solidFill>
                  <a:schemeClr val="tx1"/>
                </a:solidFill>
              </a:rPr>
              <a:t>Son aquellas que constituyen una fuente de financiamiento a largo plazo para las empresas que pueden utilizarse para consolidar pasivos, realizar inversiones, incrementar la capacidad productiva, etc.</a:t>
            </a:r>
          </a:p>
          <a:p>
            <a:endParaRPr lang="es-MX" dirty="0"/>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39952" y="3645024"/>
            <a:ext cx="3191128" cy="2755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smtClean="0"/>
              <a:t>Contenido de</a:t>
            </a:r>
            <a:br>
              <a:rPr lang="es-MX" dirty="0" smtClean="0"/>
            </a:br>
            <a:r>
              <a:rPr lang="es-MX" dirty="0" smtClean="0"/>
              <a:t> las obligaciones </a:t>
            </a:r>
            <a:endParaRPr lang="es-MX" dirty="0"/>
          </a:p>
        </p:txBody>
      </p:sp>
      <p:pic>
        <p:nvPicPr>
          <p:cNvPr id="6" name="5 Imagen" descr="papeleo.jpg"/>
          <p:cNvPicPr>
            <a:picLocks noChangeAspect="1"/>
          </p:cNvPicPr>
          <p:nvPr/>
        </p:nvPicPr>
        <p:blipFill>
          <a:blip r:embed="rId2" cstate="print"/>
          <a:stretch>
            <a:fillRect/>
          </a:stretch>
        </p:blipFill>
        <p:spPr>
          <a:xfrm>
            <a:off x="467544" y="1772816"/>
            <a:ext cx="4614652" cy="3438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glow" dir="t">
              <a:rot lat="0" lon="0" rev="14100000"/>
            </a:lightRig>
          </a:scene3d>
          <a:sp3d prstMaterial="softEdge">
            <a:bevelT w="127000" prst="artDeco"/>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normAutofit lnSpcReduction="10000"/>
          </a:bodyPr>
          <a:lstStyle/>
          <a:p>
            <a:r>
              <a:rPr lang="es-MX" dirty="0" smtClean="0">
                <a:solidFill>
                  <a:schemeClr val="tx1"/>
                </a:solidFill>
              </a:rPr>
              <a:t>Las obligaciones, que pueden ser nominativas, al portador o nominativas y con cupones al portador, deben emitirse en denominaciones de $100 o de sus múltiplos. Las obligaciones darán a sus tenedores, en cada seria, iguales derechos.</a:t>
            </a:r>
            <a:endParaRPr lang="es-MX" dirty="0">
              <a:solidFill>
                <a:schemeClr val="tx1"/>
              </a:solidFill>
            </a:endParaRPr>
          </a:p>
        </p:txBody>
      </p:sp>
      <p:pic>
        <p:nvPicPr>
          <p:cNvPr id="7" name="Picture 6" descr="Imagen 6"/>
          <p:cNvPicPr>
            <a:picLocks noGrp="1" noChangeAspect="1" noChangeArrowheads="1"/>
          </p:cNvPicPr>
          <p:nvPr>
            <p:ph sz="half" idx="2"/>
          </p:nvPr>
        </p:nvPicPr>
        <p:blipFill>
          <a:blip r:embed="rId2" cstate="print"/>
          <a:srcRect/>
          <a:stretch>
            <a:fillRect/>
          </a:stretch>
        </p:blipFill>
        <p:spPr>
          <a:xfrm>
            <a:off x="4648200" y="1556792"/>
            <a:ext cx="4343400" cy="39842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bg2">
                    <a:lumMod val="50000"/>
                  </a:schemeClr>
                </a:solidFill>
              </a:rPr>
              <a:t>Las obligaciones deben contener</a:t>
            </a:r>
            <a:endParaRPr lang="es-MX" dirty="0">
              <a:solidFill>
                <a:schemeClr val="bg2">
                  <a:lumMod val="50000"/>
                </a:schemeClr>
              </a:solidFill>
            </a:endParaRPr>
          </a:p>
        </p:txBody>
      </p:sp>
      <p:sp>
        <p:nvSpPr>
          <p:cNvPr id="5" name="4 Marcador de contenido"/>
          <p:cNvSpPr>
            <a:spLocks noGrp="1"/>
          </p:cNvSpPr>
          <p:nvPr>
            <p:ph idx="1"/>
          </p:nvPr>
        </p:nvSpPr>
        <p:spPr>
          <a:xfrm>
            <a:off x="304800" y="1196752"/>
            <a:ext cx="8686800" cy="4883373"/>
          </a:xfrm>
        </p:spPr>
        <p:txBody>
          <a:bodyPr>
            <a:normAutofit/>
          </a:bodyPr>
          <a:lstStyle/>
          <a:p>
            <a:r>
              <a:rPr lang="es-MX" sz="2800" dirty="0" smtClean="0">
                <a:solidFill>
                  <a:schemeClr val="tx1"/>
                </a:solidFill>
              </a:rPr>
              <a:t>La denominación, el objeto y el domicilio de la sociedad emisora.</a:t>
            </a:r>
          </a:p>
          <a:p>
            <a:r>
              <a:rPr lang="es-MX" sz="2800" dirty="0" smtClean="0">
                <a:solidFill>
                  <a:schemeClr val="tx1"/>
                </a:solidFill>
              </a:rPr>
              <a:t>El importe del capital pagado de la sociedad emisora y el de su activo y de su pasivo, según el balance que se practique precisamente para efectuar la emisión.</a:t>
            </a:r>
          </a:p>
          <a:p>
            <a:r>
              <a:rPr lang="es-MX" sz="2800" dirty="0" smtClean="0">
                <a:solidFill>
                  <a:schemeClr val="tx1"/>
                </a:solidFill>
              </a:rPr>
              <a:t>El importe de la emisión, especificando el número y valor nominal de las obligaciones que se emitan.</a:t>
            </a:r>
          </a:p>
          <a:p>
            <a:endParaRPr lang="es-MX" dirty="0"/>
          </a:p>
        </p:txBody>
      </p:sp>
      <p:pic>
        <p:nvPicPr>
          <p:cNvPr id="6" name="Picture 5" descr="ADT_ACCION"/>
          <p:cNvPicPr>
            <a:picLocks noChangeAspect="1" noChangeArrowheads="1"/>
          </p:cNvPicPr>
          <p:nvPr/>
        </p:nvPicPr>
        <p:blipFill>
          <a:blip r:embed="rId2" cstate="print"/>
          <a:srcRect/>
          <a:stretch>
            <a:fillRect/>
          </a:stretch>
        </p:blipFill>
        <p:spPr>
          <a:xfrm>
            <a:off x="2267744" y="4653136"/>
            <a:ext cx="4067175" cy="1995636"/>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124744"/>
            <a:ext cx="8686800" cy="4955381"/>
          </a:xfrm>
        </p:spPr>
        <p:txBody>
          <a:bodyPr>
            <a:normAutofit/>
          </a:bodyPr>
          <a:lstStyle/>
          <a:p>
            <a:r>
              <a:rPr lang="es-MX" sz="2600" dirty="0" smtClean="0">
                <a:solidFill>
                  <a:schemeClr val="tx1"/>
                </a:solidFill>
              </a:rPr>
              <a:t>El tipo de interés pactado.</a:t>
            </a:r>
          </a:p>
          <a:p>
            <a:r>
              <a:rPr lang="es-MX" sz="2600" dirty="0" smtClean="0">
                <a:solidFill>
                  <a:schemeClr val="tx1"/>
                </a:solidFill>
              </a:rPr>
              <a:t>El termino señalado para el pago del interés y de capital, y los plazos, las condiciones y la manera en que las obligaciones serán amortizadas.</a:t>
            </a:r>
          </a:p>
          <a:p>
            <a:r>
              <a:rPr lang="es-MX" sz="2600" dirty="0" smtClean="0">
                <a:solidFill>
                  <a:schemeClr val="tx1"/>
                </a:solidFill>
              </a:rPr>
              <a:t>El lugar de pago.</a:t>
            </a:r>
          </a:p>
          <a:p>
            <a:r>
              <a:rPr lang="es-MX" sz="2600" dirty="0" smtClean="0">
                <a:solidFill>
                  <a:schemeClr val="tx1"/>
                </a:solidFill>
              </a:rPr>
              <a:t>La especificación, en su caso de las garantías especiales que se constituyen para la emisión, con las inscripciones relativas al registro publico.</a:t>
            </a:r>
          </a:p>
          <a:p>
            <a:endParaRPr lang="es-MX" dirty="0"/>
          </a:p>
        </p:txBody>
      </p:sp>
      <p:pic>
        <p:nvPicPr>
          <p:cNvPr id="4" name="Picture 7" descr="32939090"/>
          <p:cNvPicPr>
            <a:picLocks noChangeAspect="1" noChangeArrowheads="1"/>
          </p:cNvPicPr>
          <p:nvPr/>
        </p:nvPicPr>
        <p:blipFill>
          <a:blip r:embed="rId2" cstate="print"/>
          <a:srcRect/>
          <a:stretch>
            <a:fillRect/>
          </a:stretch>
        </p:blipFill>
        <p:spPr>
          <a:xfrm>
            <a:off x="4860032" y="4437112"/>
            <a:ext cx="3960813" cy="216346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sp>
        <p:nvSpPr>
          <p:cNvPr id="5" name="4 Marcador de contenido"/>
          <p:cNvSpPr>
            <a:spLocks noGrp="1"/>
          </p:cNvSpPr>
          <p:nvPr>
            <p:ph sz="half" idx="1"/>
          </p:nvPr>
        </p:nvSpPr>
        <p:spPr/>
        <p:txBody>
          <a:bodyPr>
            <a:normAutofit lnSpcReduction="10000"/>
          </a:bodyPr>
          <a:lstStyle/>
          <a:p>
            <a:pPr>
              <a:lnSpc>
                <a:spcPct val="90000"/>
              </a:lnSpc>
            </a:pPr>
            <a:r>
              <a:rPr lang="es-MX" dirty="0" smtClean="0">
                <a:solidFill>
                  <a:schemeClr val="tx1"/>
                </a:solidFill>
              </a:rPr>
              <a:t>El lugar y fecha de la emisión, especificando la fecha y el número de la inscripción relativa en el registro de comercio.</a:t>
            </a:r>
          </a:p>
          <a:p>
            <a:pPr>
              <a:lnSpc>
                <a:spcPct val="90000"/>
              </a:lnSpc>
            </a:pPr>
            <a:r>
              <a:rPr lang="es-MX" dirty="0" smtClean="0">
                <a:solidFill>
                  <a:schemeClr val="tx1"/>
                </a:solidFill>
              </a:rPr>
              <a:t>La firma de los administradores de la sociedad, autorizados al efecto.</a:t>
            </a:r>
          </a:p>
          <a:p>
            <a:pPr>
              <a:lnSpc>
                <a:spcPct val="90000"/>
              </a:lnSpc>
            </a:pPr>
            <a:r>
              <a:rPr lang="es-MX" dirty="0" smtClean="0">
                <a:solidFill>
                  <a:schemeClr val="tx1"/>
                </a:solidFill>
              </a:rPr>
              <a:t>La firma del representante común de las obligaciones.</a:t>
            </a:r>
          </a:p>
          <a:p>
            <a:endParaRPr lang="es-MX" dirty="0"/>
          </a:p>
        </p:txBody>
      </p:sp>
      <p:pic>
        <p:nvPicPr>
          <p:cNvPr id="7" name="Picture 4" descr="12781895"/>
          <p:cNvPicPr>
            <a:picLocks noGrp="1" noChangeAspect="1" noChangeArrowheads="1"/>
          </p:cNvPicPr>
          <p:nvPr>
            <p:ph sz="half" idx="2"/>
          </p:nvPr>
        </p:nvPicPr>
        <p:blipFill>
          <a:blip r:embed="rId2" cstate="print"/>
          <a:srcRect/>
          <a:stretch>
            <a:fillRect/>
          </a:stretch>
        </p:blipFill>
        <p:spPr>
          <a:xfrm>
            <a:off x="4648200" y="1412777"/>
            <a:ext cx="4343400" cy="462261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MX" dirty="0" smtClean="0"/>
              <a:t>Colocación en el </a:t>
            </a:r>
            <a:br>
              <a:rPr lang="es-MX" dirty="0" smtClean="0"/>
            </a:br>
            <a:r>
              <a:rPr lang="es-MX" dirty="0" smtClean="0"/>
              <a:t>mercado</a:t>
            </a:r>
            <a:endParaRPr lang="es-MX" dirty="0"/>
          </a:p>
        </p:txBody>
      </p:sp>
      <p:pic>
        <p:nvPicPr>
          <p:cNvPr id="7" name="7 Imagen" descr="479370088_2e7091fc6e.jpg"/>
          <p:cNvPicPr>
            <a:picLocks noChangeAspect="1"/>
          </p:cNvPicPr>
          <p:nvPr/>
        </p:nvPicPr>
        <p:blipFill>
          <a:blip r:embed="rId2" cstate="print"/>
          <a:srcRect/>
          <a:stretch>
            <a:fillRect/>
          </a:stretch>
        </p:blipFill>
        <p:spPr bwMode="auto">
          <a:xfrm>
            <a:off x="539552" y="1772816"/>
            <a:ext cx="4752528" cy="34559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sp>
        <p:nvSpPr>
          <p:cNvPr id="5" name="4 Marcador de contenido"/>
          <p:cNvSpPr>
            <a:spLocks noGrp="1"/>
          </p:cNvSpPr>
          <p:nvPr>
            <p:ph idx="1"/>
          </p:nvPr>
        </p:nvSpPr>
        <p:spPr/>
        <p:txBody>
          <a:bodyPr anchor="ctr"/>
          <a:lstStyle/>
          <a:p>
            <a:pPr algn="ctr"/>
            <a:r>
              <a:rPr lang="es-MX" sz="4400" b="1" dirty="0" smtClean="0">
                <a:solidFill>
                  <a:srgbClr val="0066FF"/>
                </a:solidFill>
              </a:rPr>
              <a:t>Al colocar las obligaciones en el mercado se pueden presentar los siguientes casos:</a:t>
            </a:r>
          </a:p>
          <a:p>
            <a:endParaRPr lang="es-MX"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buFont typeface="+mj-lt"/>
              <a:buAutoNum type="arabicPeriod"/>
            </a:pPr>
            <a:r>
              <a:rPr lang="es-MX" dirty="0" smtClean="0">
                <a:solidFill>
                  <a:schemeClr val="tx1"/>
                </a:solidFill>
              </a:rPr>
              <a:t>cuando la tasa de intereses vigente en el mercado es mayor que la </a:t>
            </a:r>
            <a:r>
              <a:rPr lang="es-MX" b="1" dirty="0" smtClean="0">
                <a:solidFill>
                  <a:schemeClr val="tx1"/>
                </a:solidFill>
              </a:rPr>
              <a:t>tasa de interés especificada </a:t>
            </a:r>
            <a:r>
              <a:rPr lang="es-MX" dirty="0" smtClean="0">
                <a:solidFill>
                  <a:schemeClr val="tx1"/>
                </a:solidFill>
              </a:rPr>
              <a:t>en las obligaciones emitidas (nominal), la </a:t>
            </a:r>
            <a:r>
              <a:rPr lang="es-MX" b="1" dirty="0" smtClean="0">
                <a:solidFill>
                  <a:schemeClr val="tx1"/>
                </a:solidFill>
              </a:rPr>
              <a:t>empresa emisora </a:t>
            </a:r>
            <a:r>
              <a:rPr lang="es-MX" dirty="0" smtClean="0">
                <a:solidFill>
                  <a:schemeClr val="tx1"/>
                </a:solidFill>
              </a:rPr>
              <a:t>debe colocar las </a:t>
            </a:r>
            <a:r>
              <a:rPr lang="es-MX" u="sng" dirty="0" smtClean="0">
                <a:solidFill>
                  <a:schemeClr val="tx1"/>
                </a:solidFill>
              </a:rPr>
              <a:t>obligaciones con un descuento</a:t>
            </a:r>
            <a:r>
              <a:rPr lang="es-MX" dirty="0" smtClean="0">
                <a:solidFill>
                  <a:schemeClr val="tx1"/>
                </a:solidFill>
              </a:rPr>
              <a:t>, con el fin de que sean atractivas para el público inversionista.</a:t>
            </a:r>
          </a:p>
          <a:p>
            <a:endParaRPr lang="es-MX" dirty="0"/>
          </a:p>
        </p:txBody>
      </p:sp>
      <p:pic>
        <p:nvPicPr>
          <p:cNvPr id="4" name="3 Imagen" descr="JESUS-ES-EL-SALVADOR4.jpeg"/>
          <p:cNvPicPr>
            <a:picLocks noChangeAspect="1"/>
          </p:cNvPicPr>
          <p:nvPr/>
        </p:nvPicPr>
        <p:blipFill>
          <a:blip r:embed="rId2" cstate="print"/>
          <a:srcRect/>
          <a:stretch>
            <a:fillRect/>
          </a:stretch>
        </p:blipFill>
        <p:spPr bwMode="auto">
          <a:xfrm>
            <a:off x="3491880" y="4509120"/>
            <a:ext cx="4614863" cy="2146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514350" indent="-514350">
              <a:buFont typeface="+mj-lt"/>
              <a:buAutoNum type="arabicPeriod" startAt="2"/>
            </a:pPr>
            <a:r>
              <a:rPr lang="es-MX" dirty="0" smtClean="0">
                <a:solidFill>
                  <a:schemeClr val="tx1"/>
                </a:solidFill>
              </a:rPr>
              <a:t>Cuando la tasa de interés vigente en el mercado es menor que la tasa de interés especificada en las obligaciones, la empresa emisora puede </a:t>
            </a:r>
            <a:r>
              <a:rPr lang="es-MX" u="sng" dirty="0" smtClean="0">
                <a:solidFill>
                  <a:schemeClr val="tx1"/>
                </a:solidFill>
              </a:rPr>
              <a:t>venderlas con </a:t>
            </a:r>
            <a:r>
              <a:rPr lang="es-MX" b="1" u="sng" dirty="0" smtClean="0">
                <a:solidFill>
                  <a:schemeClr val="tx1"/>
                </a:solidFill>
              </a:rPr>
              <a:t>una prima </a:t>
            </a:r>
            <a:r>
              <a:rPr lang="es-MX" dirty="0" smtClean="0">
                <a:solidFill>
                  <a:schemeClr val="tx1"/>
                </a:solidFill>
              </a:rPr>
              <a:t>para compensar la tasa de interés registrada en las obligaciones con la tasa de interés que se detalla en el mercado.</a:t>
            </a:r>
          </a:p>
          <a:p>
            <a:endParaRPr lang="es-MX" dirty="0"/>
          </a:p>
        </p:txBody>
      </p:sp>
      <p:pic>
        <p:nvPicPr>
          <p:cNvPr id="4" name="3 Imagen" descr="tasa interes baja.jpg"/>
          <p:cNvPicPr>
            <a:picLocks noChangeAspect="1"/>
          </p:cNvPicPr>
          <p:nvPr/>
        </p:nvPicPr>
        <p:blipFill>
          <a:blip r:embed="rId2" cstate="print"/>
          <a:srcRect/>
          <a:stretch>
            <a:fillRect/>
          </a:stretch>
        </p:blipFill>
        <p:spPr bwMode="auto">
          <a:xfrm>
            <a:off x="5652120" y="4653136"/>
            <a:ext cx="2219325" cy="2057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5" name="4 Marcador de contenido"/>
          <p:cNvSpPr>
            <a:spLocks noGrp="1"/>
          </p:cNvSpPr>
          <p:nvPr>
            <p:ph idx="1"/>
          </p:nvPr>
        </p:nvSpPr>
        <p:spPr/>
        <p:txBody>
          <a:bodyPr/>
          <a:lstStyle/>
          <a:p>
            <a:pPr marL="514350" indent="-514350">
              <a:buFont typeface="+mj-lt"/>
              <a:buAutoNum type="arabicPeriod" startAt="3"/>
            </a:pPr>
            <a:r>
              <a:rPr lang="es-MX" dirty="0" smtClean="0">
                <a:solidFill>
                  <a:schemeClr val="tx1"/>
                </a:solidFill>
              </a:rPr>
              <a:t>Cuando la tasa de interés del mercado es igual a la que se especifica en las obligaciones sin descuento y sin prima, ya que ninguna se justificaría.</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304800" y="1340768"/>
            <a:ext cx="8686800" cy="4739357"/>
          </a:xfrm>
        </p:spPr>
        <p:txBody>
          <a:bodyPr/>
          <a:lstStyle/>
          <a:p>
            <a:r>
              <a:rPr lang="es-MX" dirty="0" smtClean="0">
                <a:solidFill>
                  <a:schemeClr val="tx1"/>
                </a:solidFill>
              </a:rPr>
              <a:t>La empresa que emite los títulos respectivos, denominada Sociedad Emisora, se obliga a restituir la cifra aportada: como premio o contraprestación se estipula el pago de un interés anual determinado, de acuerdo con el mercado o, en su defecto un interés flotante.</a:t>
            </a:r>
          </a:p>
          <a:p>
            <a:endParaRPr lang="es-MX" dirty="0"/>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5856" y="4293096"/>
            <a:ext cx="3267075" cy="21602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MX" dirty="0"/>
          </a:p>
        </p:txBody>
      </p:sp>
      <p:sp>
        <p:nvSpPr>
          <p:cNvPr id="4" name="3 Título"/>
          <p:cNvSpPr>
            <a:spLocks noGrp="1"/>
          </p:cNvSpPr>
          <p:nvPr>
            <p:ph type="title"/>
          </p:nvPr>
        </p:nvSpPr>
        <p:spPr/>
        <p:txBody>
          <a:bodyPr/>
          <a:lstStyle/>
          <a:p>
            <a:r>
              <a:rPr lang="es-MX" dirty="0" smtClean="0"/>
              <a:t>Gastos que implica</a:t>
            </a:r>
            <a:endParaRPr lang="es-MX"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sp>
        <p:nvSpPr>
          <p:cNvPr id="5" name="4 Marcador de contenido"/>
          <p:cNvSpPr>
            <a:spLocks noGrp="1"/>
          </p:cNvSpPr>
          <p:nvPr>
            <p:ph idx="1"/>
          </p:nvPr>
        </p:nvSpPr>
        <p:spPr/>
        <p:txBody>
          <a:bodyPr>
            <a:normAutofit lnSpcReduction="10000"/>
          </a:bodyPr>
          <a:lstStyle/>
          <a:p>
            <a:r>
              <a:rPr lang="es-MX" dirty="0" smtClean="0">
                <a:solidFill>
                  <a:schemeClr val="tx1"/>
                </a:solidFill>
              </a:rPr>
              <a:t>Honorarios de un profesional independiente por la elaboración del estudio económico-financiero que por ley requiere la Comisión Nacional de Valores.</a:t>
            </a:r>
            <a:br>
              <a:rPr lang="es-MX" dirty="0" smtClean="0">
                <a:solidFill>
                  <a:schemeClr val="tx1"/>
                </a:solidFill>
              </a:rPr>
            </a:br>
            <a:endParaRPr lang="es-MX" dirty="0" smtClean="0">
              <a:solidFill>
                <a:schemeClr val="tx1"/>
              </a:solidFill>
            </a:endParaRPr>
          </a:p>
          <a:p>
            <a:r>
              <a:rPr lang="es-MX" dirty="0" smtClean="0">
                <a:solidFill>
                  <a:schemeClr val="tx1"/>
                </a:solidFill>
              </a:rPr>
              <a:t>Impresión del prospecto de la emisión.</a:t>
            </a:r>
            <a:br>
              <a:rPr lang="es-MX" dirty="0" smtClean="0">
                <a:solidFill>
                  <a:schemeClr val="tx1"/>
                </a:solidFill>
              </a:rPr>
            </a:br>
            <a:endParaRPr lang="es-MX" dirty="0" smtClean="0">
              <a:solidFill>
                <a:schemeClr val="tx1"/>
              </a:solidFill>
            </a:endParaRPr>
          </a:p>
          <a:p>
            <a:r>
              <a:rPr lang="es-MX" dirty="0" smtClean="0">
                <a:solidFill>
                  <a:schemeClr val="tx1"/>
                </a:solidFill>
              </a:rPr>
              <a:t>Honorarios del notario por la protocolización del acta de la emisión.</a:t>
            </a:r>
          </a:p>
          <a:p>
            <a:endParaRPr lang="es-MX"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pPr algn="ctr"/>
            <a:r>
              <a:rPr lang="es-MX" dirty="0" smtClean="0">
                <a:solidFill>
                  <a:schemeClr val="tx1"/>
                </a:solidFill>
              </a:rPr>
              <a:t>Registro del acta en el registro publico.</a:t>
            </a:r>
            <a:br>
              <a:rPr lang="es-MX" dirty="0" smtClean="0">
                <a:solidFill>
                  <a:schemeClr val="tx1"/>
                </a:solidFill>
              </a:rPr>
            </a:br>
            <a:endParaRPr lang="es-MX" dirty="0" smtClean="0">
              <a:solidFill>
                <a:schemeClr val="tx1"/>
              </a:solidFill>
            </a:endParaRPr>
          </a:p>
          <a:p>
            <a:pPr algn="ctr"/>
            <a:r>
              <a:rPr lang="es-MX" dirty="0" smtClean="0">
                <a:solidFill>
                  <a:schemeClr val="tx1"/>
                </a:solidFill>
              </a:rPr>
              <a:t>Comisión del colocador primario.</a:t>
            </a:r>
            <a:br>
              <a:rPr lang="es-MX" dirty="0" smtClean="0">
                <a:solidFill>
                  <a:schemeClr val="tx1"/>
                </a:solidFill>
              </a:rPr>
            </a:br>
            <a:endParaRPr lang="es-MX" dirty="0" smtClean="0">
              <a:solidFill>
                <a:schemeClr val="tx1"/>
              </a:solidFill>
            </a:endParaRPr>
          </a:p>
          <a:p>
            <a:pPr algn="ctr"/>
            <a:r>
              <a:rPr lang="es-MX" dirty="0" smtClean="0">
                <a:solidFill>
                  <a:schemeClr val="tx1"/>
                </a:solidFill>
              </a:rPr>
              <a:t>Inscripción en la bolsa de valores y en el registro de valores.</a:t>
            </a:r>
            <a:br>
              <a:rPr lang="es-MX" dirty="0" smtClean="0">
                <a:solidFill>
                  <a:schemeClr val="tx1"/>
                </a:solidFill>
              </a:rPr>
            </a:br>
            <a:endParaRPr lang="es-MX" dirty="0" smtClean="0">
              <a:solidFill>
                <a:schemeClr val="tx1"/>
              </a:solidFill>
            </a:endParaRPr>
          </a:p>
          <a:p>
            <a:pPr algn="ctr"/>
            <a:r>
              <a:rPr lang="es-MX" dirty="0" smtClean="0">
                <a:solidFill>
                  <a:schemeClr val="tx1"/>
                </a:solidFill>
              </a:rPr>
              <a:t>Impresión de certificados provisionales en papel seguridad.</a:t>
            </a:r>
          </a:p>
          <a:p>
            <a:endParaRPr lang="es-MX"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304800" y="1412776"/>
            <a:ext cx="8686800" cy="4667349"/>
          </a:xfrm>
        </p:spPr>
        <p:txBody>
          <a:bodyPr/>
          <a:lstStyle/>
          <a:p>
            <a:pPr algn="ctr"/>
            <a:r>
              <a:rPr lang="es-MX" dirty="0" smtClean="0">
                <a:solidFill>
                  <a:schemeClr val="tx1"/>
                </a:solidFill>
              </a:rPr>
              <a:t>Impresión de los títulos definitivos y sus cupones.</a:t>
            </a:r>
          </a:p>
          <a:p>
            <a:pPr algn="ctr"/>
            <a:r>
              <a:rPr lang="es-MX" dirty="0" smtClean="0">
                <a:solidFill>
                  <a:schemeClr val="tx1"/>
                </a:solidFill>
              </a:rPr>
              <a:t>Gastos de retiro de las obligaciones.</a:t>
            </a:r>
            <a:br>
              <a:rPr lang="es-MX" dirty="0" smtClean="0">
                <a:solidFill>
                  <a:schemeClr val="tx1"/>
                </a:solidFill>
              </a:rPr>
            </a:br>
            <a:r>
              <a:rPr lang="es-MX" dirty="0" smtClean="0">
                <a:solidFill>
                  <a:schemeClr val="tx1"/>
                </a:solidFill>
              </a:rPr>
              <a:t>Otros.</a:t>
            </a:r>
          </a:p>
          <a:p>
            <a:endParaRPr lang="es-MX" dirty="0"/>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55776" y="3561407"/>
            <a:ext cx="4971912" cy="3296593"/>
          </a:xfrm>
          <a:prstGeom prst="roundRect">
            <a:avLst>
              <a:gd name="adj" fmla="val 3157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MX" dirty="0"/>
          </a:p>
        </p:txBody>
      </p:sp>
      <p:sp>
        <p:nvSpPr>
          <p:cNvPr id="4" name="3 Título"/>
          <p:cNvSpPr>
            <a:spLocks noGrp="1"/>
          </p:cNvSpPr>
          <p:nvPr>
            <p:ph type="title"/>
          </p:nvPr>
        </p:nvSpPr>
        <p:spPr/>
        <p:txBody>
          <a:bodyPr>
            <a:normAutofit fontScale="90000"/>
          </a:bodyPr>
          <a:lstStyle/>
          <a:p>
            <a:r>
              <a:rPr lang="es-MX" dirty="0" smtClean="0"/>
              <a:t>Registro </a:t>
            </a:r>
            <a:br>
              <a:rPr lang="es-MX" dirty="0" smtClean="0"/>
            </a:br>
            <a:r>
              <a:rPr lang="es-MX" dirty="0" smtClean="0"/>
              <a:t>contable</a:t>
            </a:r>
            <a:endParaRPr lang="es-MX" dirty="0"/>
          </a:p>
        </p:txBody>
      </p:sp>
      <p:pic>
        <p:nvPicPr>
          <p:cNvPr id="6" name="3 Imagen" descr="contable.jpg"/>
          <p:cNvPicPr>
            <a:picLocks noChangeAspect="1"/>
          </p:cNvPicPr>
          <p:nvPr/>
        </p:nvPicPr>
        <p:blipFill>
          <a:blip r:embed="rId2" cstate="print"/>
          <a:srcRect/>
          <a:stretch>
            <a:fillRect/>
          </a:stretch>
        </p:blipFill>
        <p:spPr bwMode="auto">
          <a:xfrm>
            <a:off x="683568" y="1484784"/>
            <a:ext cx="4956175" cy="35528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bg2">
                    <a:lumMod val="25000"/>
                  </a:schemeClr>
                </a:solidFill>
              </a:rPr>
              <a:t>Las obligaciones pueden emitirse:</a:t>
            </a:r>
            <a:endParaRPr lang="es-MX" dirty="0">
              <a:solidFill>
                <a:schemeClr val="bg2">
                  <a:lumMod val="25000"/>
                </a:schemeClr>
              </a:solidFill>
            </a:endParaRPr>
          </a:p>
        </p:txBody>
      </p:sp>
      <p:sp>
        <p:nvSpPr>
          <p:cNvPr id="3" name="2 Marcador de contenido"/>
          <p:cNvSpPr>
            <a:spLocks noGrp="1"/>
          </p:cNvSpPr>
          <p:nvPr>
            <p:ph sz="half" idx="1"/>
          </p:nvPr>
        </p:nvSpPr>
        <p:spPr/>
        <p:txBody>
          <a:bodyPr anchor="ctr">
            <a:normAutofit/>
          </a:bodyPr>
          <a:lstStyle/>
          <a:p>
            <a:pPr algn="ctr"/>
            <a:r>
              <a:rPr lang="es-MX" sz="3200" dirty="0" smtClean="0">
                <a:solidFill>
                  <a:schemeClr val="tx1"/>
                </a:solidFill>
              </a:rPr>
              <a:t>A su valor nominal </a:t>
            </a:r>
          </a:p>
          <a:p>
            <a:pPr algn="ctr"/>
            <a:r>
              <a:rPr lang="es-MX" sz="3200" dirty="0" smtClean="0">
                <a:solidFill>
                  <a:schemeClr val="tx1"/>
                </a:solidFill>
              </a:rPr>
              <a:t>Colocarse por arriba (con la prima)</a:t>
            </a:r>
          </a:p>
          <a:p>
            <a:pPr algn="ctr"/>
            <a:r>
              <a:rPr lang="es-MX" sz="3200" dirty="0" smtClean="0">
                <a:solidFill>
                  <a:schemeClr val="tx1"/>
                </a:solidFill>
              </a:rPr>
              <a:t>O por debajo de este valor (con descuento)</a:t>
            </a:r>
            <a:endParaRPr lang="es-MX" sz="3200" dirty="0">
              <a:solidFill>
                <a:schemeClr val="tx1"/>
              </a:solidFill>
            </a:endParaRP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220072" y="2420888"/>
            <a:ext cx="3384376" cy="2954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Emisión de obligaciones </a:t>
            </a:r>
            <a:endParaRPr lang="es-MX" dirty="0"/>
          </a:p>
        </p:txBody>
      </p:sp>
      <p:sp>
        <p:nvSpPr>
          <p:cNvPr id="5" name="4 Marcador de contenido"/>
          <p:cNvSpPr>
            <a:spLocks noGrp="1"/>
          </p:cNvSpPr>
          <p:nvPr>
            <p:ph idx="1"/>
          </p:nvPr>
        </p:nvSpPr>
        <p:spPr/>
        <p:txBody>
          <a:bodyPr/>
          <a:lstStyle/>
          <a:p>
            <a:r>
              <a:rPr lang="es-MX" dirty="0" smtClean="0">
                <a:solidFill>
                  <a:schemeClr val="tx1"/>
                </a:solidFill>
              </a:rPr>
              <a:t>Cuando se efectúa una emisión de obligaciones, la cuenta de bancos se carga y la de obligaciones por pagar se abona por la cantidad obtenida de la emisión.</a:t>
            </a:r>
          </a:p>
          <a:p>
            <a:endParaRPr lang="es-MX" dirty="0" smtClean="0">
              <a:solidFill>
                <a:schemeClr val="tx1"/>
              </a:solidFill>
            </a:endParaRPr>
          </a:p>
          <a:p>
            <a:pPr algn="just">
              <a:buFontTx/>
              <a:buNone/>
            </a:pPr>
            <a:r>
              <a:rPr lang="es-MX" dirty="0" smtClean="0"/>
              <a:t>         Bancos                      Obligaciones por Pagar</a:t>
            </a:r>
          </a:p>
          <a:p>
            <a:pPr algn="just"/>
            <a:endParaRPr lang="es-MX" dirty="0" smtClean="0"/>
          </a:p>
          <a:p>
            <a:endParaRPr lang="es-MX" dirty="0">
              <a:solidFill>
                <a:schemeClr val="tx1"/>
              </a:solidFill>
            </a:endParaRPr>
          </a:p>
        </p:txBody>
      </p:sp>
      <p:cxnSp>
        <p:nvCxnSpPr>
          <p:cNvPr id="6" name="5 Conector recto"/>
          <p:cNvCxnSpPr/>
          <p:nvPr/>
        </p:nvCxnSpPr>
        <p:spPr>
          <a:xfrm>
            <a:off x="683568" y="4653136"/>
            <a:ext cx="2735262" cy="0"/>
          </a:xfrm>
          <a:prstGeom prst="line">
            <a:avLst/>
          </a:prstGeom>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a:off x="5364088" y="4653136"/>
            <a:ext cx="2663825" cy="0"/>
          </a:xfrm>
          <a:prstGeom prst="line">
            <a:avLst/>
          </a:prstGeom>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1979712" y="4653136"/>
            <a:ext cx="0" cy="1439862"/>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6660232" y="4653136"/>
            <a:ext cx="0" cy="1439862"/>
          </a:xfrm>
          <a:prstGeom prst="line">
            <a:avLst/>
          </a:prstGeom>
        </p:spPr>
        <p:style>
          <a:lnRef idx="2">
            <a:schemeClr val="dk1"/>
          </a:lnRef>
          <a:fillRef idx="0">
            <a:schemeClr val="dk1"/>
          </a:fillRef>
          <a:effectRef idx="1">
            <a:schemeClr val="dk1"/>
          </a:effectRef>
          <a:fontRef idx="minor">
            <a:schemeClr val="tx1"/>
          </a:fontRef>
        </p:style>
      </p:cxnSp>
      <p:sp>
        <p:nvSpPr>
          <p:cNvPr id="10" name="9 Multiplicar"/>
          <p:cNvSpPr/>
          <p:nvPr/>
        </p:nvSpPr>
        <p:spPr>
          <a:xfrm>
            <a:off x="611560" y="4725144"/>
            <a:ext cx="1296144" cy="8640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Multiplicar"/>
          <p:cNvSpPr/>
          <p:nvPr/>
        </p:nvSpPr>
        <p:spPr>
          <a:xfrm>
            <a:off x="6804248" y="4797152"/>
            <a:ext cx="1296144" cy="8640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ejemplo</a:t>
            </a:r>
            <a:endParaRPr lang="es-MX" dirty="0"/>
          </a:p>
        </p:txBody>
      </p:sp>
      <p:sp>
        <p:nvSpPr>
          <p:cNvPr id="3" name="2 Marcador de contenido"/>
          <p:cNvSpPr>
            <a:spLocks noGrp="1"/>
          </p:cNvSpPr>
          <p:nvPr>
            <p:ph idx="1"/>
          </p:nvPr>
        </p:nvSpPr>
        <p:spPr>
          <a:xfrm>
            <a:off x="304800" y="1268760"/>
            <a:ext cx="8686800" cy="4811365"/>
          </a:xfrm>
        </p:spPr>
        <p:txBody>
          <a:bodyPr/>
          <a:lstStyle/>
          <a:p>
            <a:pPr algn="just"/>
            <a:r>
              <a:rPr lang="es-MX" b="1" dirty="0" smtClean="0"/>
              <a:t>El 1 de Enero de 200x, la compañía textil del Norte S.A. emitió 100,000 obligaciones con un valor de $10.00 cada una, con fecha de vencimiento del 1 de Enero de 200x+5 y con un rendimiento anual del 15%.</a:t>
            </a:r>
            <a:endParaRPr lang="es-MX" dirty="0" smtClean="0"/>
          </a:p>
          <a:p>
            <a:endParaRPr lang="es-MX"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r>
              <a:rPr lang="es-MX" dirty="0" smtClean="0"/>
              <a:t>  </a:t>
            </a:r>
          </a:p>
        </p:txBody>
      </p:sp>
      <p:sp>
        <p:nvSpPr>
          <p:cNvPr id="45059" name="2 Marcador de contenido"/>
          <p:cNvSpPr>
            <a:spLocks noGrp="1"/>
          </p:cNvSpPr>
          <p:nvPr>
            <p:ph idx="1"/>
          </p:nvPr>
        </p:nvSpPr>
        <p:spPr>
          <a:xfrm>
            <a:off x="457200" y="333375"/>
            <a:ext cx="8229600" cy="5792788"/>
          </a:xfrm>
        </p:spPr>
        <p:txBody>
          <a:bodyPr/>
          <a:lstStyle/>
          <a:p>
            <a:r>
              <a:rPr lang="es-MX" dirty="0" smtClean="0"/>
              <a:t>1.</a:t>
            </a:r>
          </a:p>
          <a:p>
            <a:endParaRPr lang="es-MX" dirty="0" smtClean="0"/>
          </a:p>
          <a:p>
            <a:endParaRPr lang="es-MX" dirty="0" smtClean="0"/>
          </a:p>
          <a:p>
            <a:endParaRPr lang="es-MX" dirty="0" smtClean="0"/>
          </a:p>
          <a:p>
            <a:endParaRPr lang="es-MX" dirty="0" smtClean="0"/>
          </a:p>
          <a:p>
            <a:r>
              <a:rPr lang="es-MX" dirty="0" smtClean="0"/>
              <a:t>2.</a:t>
            </a:r>
          </a:p>
        </p:txBody>
      </p:sp>
      <p:graphicFrame>
        <p:nvGraphicFramePr>
          <p:cNvPr id="4" name="3 Tabla"/>
          <p:cNvGraphicFramePr>
            <a:graphicFrameLocks noGrp="1"/>
          </p:cNvGraphicFramePr>
          <p:nvPr/>
        </p:nvGraphicFramePr>
        <p:xfrm>
          <a:off x="1547813" y="404813"/>
          <a:ext cx="7128792" cy="2419229"/>
        </p:xfrm>
        <a:graphic>
          <a:graphicData uri="http://schemas.openxmlformats.org/drawingml/2006/table">
            <a:tbl>
              <a:tblPr firstRow="1" bandRow="1">
                <a:tableStyleId>{5C22544A-7EE6-4342-B048-85BDC9FD1C3A}</a:tableStyleId>
              </a:tblPr>
              <a:tblGrid>
                <a:gridCol w="2376264"/>
                <a:gridCol w="2376264"/>
                <a:gridCol w="2376264"/>
              </a:tblGrid>
              <a:tr h="746893">
                <a:tc gridSpan="3">
                  <a:txBody>
                    <a:bodyPr/>
                    <a:lstStyle/>
                    <a:p>
                      <a:pPr algn="ctr"/>
                      <a:r>
                        <a:rPr lang="es-MX" sz="2800" dirty="0" smtClean="0"/>
                        <a:t>Emisión</a:t>
                      </a:r>
                      <a:r>
                        <a:rPr lang="es-MX" sz="2800" baseline="0" dirty="0" smtClean="0"/>
                        <a:t> de Obligaciones a Valor Nominal</a:t>
                      </a:r>
                      <a:endParaRPr lang="es-MX" sz="2800" dirty="0"/>
                    </a:p>
                  </a:txBody>
                  <a:tcPr/>
                </a:tc>
                <a:tc hMerge="1">
                  <a:txBody>
                    <a:bodyPr/>
                    <a:lstStyle/>
                    <a:p>
                      <a:endParaRPr lang="es-MX" dirty="0"/>
                    </a:p>
                  </a:txBody>
                  <a:tcPr/>
                </a:tc>
                <a:tc hMerge="1">
                  <a:txBody>
                    <a:bodyPr/>
                    <a:lstStyle/>
                    <a:p>
                      <a:endParaRPr lang="es-MX" dirty="0"/>
                    </a:p>
                  </a:txBody>
                  <a:tcPr/>
                </a:tc>
              </a:tr>
              <a:tr h="534541">
                <a:tc>
                  <a:txBody>
                    <a:bodyPr/>
                    <a:lstStyle/>
                    <a:p>
                      <a:pPr algn="just">
                        <a:lnSpc>
                          <a:spcPct val="115000"/>
                        </a:lnSpc>
                        <a:spcAft>
                          <a:spcPts val="1000"/>
                        </a:spcAft>
                      </a:pPr>
                      <a:r>
                        <a:rPr lang="es-MX" sz="1800" dirty="0">
                          <a:solidFill>
                            <a:srgbClr val="000000"/>
                          </a:solidFill>
                          <a:latin typeface="Arial" pitchFamily="34" charset="0"/>
                          <a:ea typeface="Calibri"/>
                          <a:cs typeface="Arial" pitchFamily="34" charset="0"/>
                        </a:rPr>
                        <a:t>BANCOS</a:t>
                      </a:r>
                      <a:endParaRPr lang="es-MX" sz="1800" dirty="0">
                        <a:latin typeface="Arial" pitchFamily="34" charset="0"/>
                        <a:ea typeface="Calibri"/>
                        <a:cs typeface="Arial" pitchFamily="34" charset="0"/>
                      </a:endParaRPr>
                    </a:p>
                    <a:p>
                      <a:pPr algn="just">
                        <a:lnSpc>
                          <a:spcPct val="115000"/>
                        </a:lnSpc>
                        <a:spcAft>
                          <a:spcPts val="1000"/>
                        </a:spcAft>
                      </a:pPr>
                      <a:r>
                        <a:rPr lang="es-MX" sz="1800" dirty="0">
                          <a:solidFill>
                            <a:srgbClr val="000000"/>
                          </a:solidFill>
                          <a:latin typeface="Arial" pitchFamily="34" charset="0"/>
                          <a:ea typeface="Calibri"/>
                          <a:cs typeface="Arial" pitchFamily="34" charset="0"/>
                        </a:rPr>
                        <a:t>    </a:t>
                      </a:r>
                      <a:endParaRPr lang="es-MX" sz="1800" dirty="0">
                        <a:latin typeface="Arial" pitchFamily="34" charset="0"/>
                        <a:ea typeface="Calibri"/>
                        <a:cs typeface="Arial" pitchFamily="34" charset="0"/>
                      </a:endParaRPr>
                    </a:p>
                  </a:txBody>
                  <a:tcPr marL="44450" marR="44450" marT="0" marB="0"/>
                </a:tc>
                <a:tc>
                  <a:txBody>
                    <a:bodyPr/>
                    <a:lstStyle/>
                    <a:p>
                      <a:pPr algn="just">
                        <a:lnSpc>
                          <a:spcPct val="115000"/>
                        </a:lnSpc>
                        <a:spcAft>
                          <a:spcPts val="1000"/>
                        </a:spcAft>
                      </a:pPr>
                      <a:r>
                        <a:rPr lang="es-MX" sz="1800" dirty="0">
                          <a:solidFill>
                            <a:srgbClr val="000000"/>
                          </a:solidFill>
                          <a:latin typeface="Arial" pitchFamily="34" charset="0"/>
                          <a:ea typeface="Calibri"/>
                          <a:cs typeface="Arial" pitchFamily="34" charset="0"/>
                        </a:rPr>
                        <a:t>$  1,000,000.00</a:t>
                      </a:r>
                      <a:endParaRPr lang="es-MX" sz="1800" dirty="0">
                        <a:latin typeface="Arial" pitchFamily="34" charset="0"/>
                        <a:ea typeface="Calibri"/>
                        <a:cs typeface="Arial" pitchFamily="34" charset="0"/>
                      </a:endParaRPr>
                    </a:p>
                    <a:p>
                      <a:pPr algn="just">
                        <a:lnSpc>
                          <a:spcPct val="115000"/>
                        </a:lnSpc>
                        <a:spcAft>
                          <a:spcPts val="1000"/>
                        </a:spcAft>
                      </a:pPr>
                      <a:r>
                        <a:rPr lang="es-MX" sz="1800" dirty="0">
                          <a:solidFill>
                            <a:srgbClr val="000000"/>
                          </a:solidFill>
                          <a:latin typeface="Arial" pitchFamily="34" charset="0"/>
                          <a:ea typeface="Calibri"/>
                          <a:cs typeface="Arial" pitchFamily="34" charset="0"/>
                        </a:rPr>
                        <a:t>                       </a:t>
                      </a:r>
                      <a:endParaRPr lang="es-MX" sz="1800" dirty="0">
                        <a:latin typeface="Arial" pitchFamily="34" charset="0"/>
                        <a:ea typeface="Calibri"/>
                        <a:cs typeface="Arial" pitchFamily="34" charset="0"/>
                      </a:endParaRPr>
                    </a:p>
                  </a:txBody>
                  <a:tcPr marL="44450" marR="44450" marT="0" marB="0"/>
                </a:tc>
                <a:tc>
                  <a:txBody>
                    <a:bodyPr/>
                    <a:lstStyle/>
                    <a:p>
                      <a:endParaRPr lang="es-MX" sz="1800" dirty="0">
                        <a:latin typeface="Arial" pitchFamily="34" charset="0"/>
                        <a:cs typeface="Arial" pitchFamily="34" charset="0"/>
                      </a:endParaRPr>
                    </a:p>
                  </a:txBody>
                  <a:tcPr/>
                </a:tc>
              </a:tr>
              <a:tr h="53454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0000"/>
                          </a:solidFill>
                          <a:latin typeface="Arial" pitchFamily="34" charset="0"/>
                          <a:ea typeface="Calibri"/>
                          <a:cs typeface="Arial" pitchFamily="34" charset="0"/>
                        </a:rPr>
                        <a:t>OBLIGACIONES POR PAGAR</a:t>
                      </a:r>
                      <a:endParaRPr lang="es-MX" sz="1800" dirty="0" smtClean="0">
                        <a:latin typeface="Arial" pitchFamily="34" charset="0"/>
                        <a:ea typeface="Calibri"/>
                        <a:cs typeface="Arial" pitchFamily="34" charset="0"/>
                      </a:endParaRPr>
                    </a:p>
                    <a:p>
                      <a:endParaRPr lang="es-MX" sz="1800" dirty="0">
                        <a:latin typeface="Arial" pitchFamily="34" charset="0"/>
                        <a:cs typeface="Arial" pitchFamily="34" charset="0"/>
                      </a:endParaRPr>
                    </a:p>
                  </a:txBody>
                  <a:tcPr/>
                </a:tc>
                <a:tc>
                  <a:txBody>
                    <a:bodyPr/>
                    <a:lstStyle/>
                    <a:p>
                      <a:endParaRPr lang="es-MX" sz="1800" dirty="0">
                        <a:latin typeface="Arial" pitchFamily="34" charset="0"/>
                        <a:cs typeface="Arial" pitchFamily="34" charset="0"/>
                      </a:endParaRPr>
                    </a:p>
                  </a:txBody>
                  <a:tcPr/>
                </a:tc>
                <a:tc>
                  <a:txBody>
                    <a:bodyPr/>
                    <a:lstStyle/>
                    <a:p>
                      <a:r>
                        <a:rPr lang="es-MX" sz="1800" dirty="0" smtClean="0">
                          <a:solidFill>
                            <a:srgbClr val="000000"/>
                          </a:solidFill>
                          <a:latin typeface="Arial" pitchFamily="34" charset="0"/>
                          <a:ea typeface="Calibri"/>
                          <a:cs typeface="Arial" pitchFamily="34" charset="0"/>
                        </a:rPr>
                        <a:t>$  1,000,000.00</a:t>
                      </a:r>
                      <a:endParaRPr lang="es-MX" sz="1800" dirty="0">
                        <a:latin typeface="Arial" pitchFamily="34" charset="0"/>
                        <a:cs typeface="Arial" pitchFamily="34" charset="0"/>
                      </a:endParaRPr>
                    </a:p>
                  </a:txBody>
                  <a:tcPr/>
                </a:tc>
              </a:tr>
            </a:tbl>
          </a:graphicData>
        </a:graphic>
      </p:graphicFrame>
      <p:graphicFrame>
        <p:nvGraphicFramePr>
          <p:cNvPr id="5" name="4 Tabla"/>
          <p:cNvGraphicFramePr>
            <a:graphicFrameLocks noGrp="1"/>
          </p:cNvGraphicFramePr>
          <p:nvPr/>
        </p:nvGraphicFramePr>
        <p:xfrm>
          <a:off x="1619250" y="3068638"/>
          <a:ext cx="7128792" cy="3376541"/>
        </p:xfrm>
        <a:graphic>
          <a:graphicData uri="http://schemas.openxmlformats.org/drawingml/2006/table">
            <a:tbl>
              <a:tblPr firstRow="1" bandRow="1">
                <a:tableStyleId>{5C22544A-7EE6-4342-B048-85BDC9FD1C3A}</a:tableStyleId>
              </a:tblPr>
              <a:tblGrid>
                <a:gridCol w="2376264"/>
                <a:gridCol w="2376264"/>
                <a:gridCol w="2376264"/>
              </a:tblGrid>
              <a:tr h="901294">
                <a:tc gridSpan="3">
                  <a:txBody>
                    <a:bodyPr/>
                    <a:lstStyle/>
                    <a:p>
                      <a:pPr algn="ctr"/>
                      <a:r>
                        <a:rPr lang="es-MX" sz="2800" dirty="0" smtClean="0"/>
                        <a:t>Emisión</a:t>
                      </a:r>
                      <a:r>
                        <a:rPr lang="es-MX" sz="2800" baseline="0" dirty="0" smtClean="0"/>
                        <a:t> de Obligaciones con Prima</a:t>
                      </a:r>
                      <a:endParaRPr lang="es-MX" sz="2800" dirty="0"/>
                    </a:p>
                  </a:txBody>
                  <a:tcPr/>
                </a:tc>
                <a:tc hMerge="1">
                  <a:txBody>
                    <a:bodyPr/>
                    <a:lstStyle/>
                    <a:p>
                      <a:endParaRPr lang="es-MX" dirty="0"/>
                    </a:p>
                  </a:txBody>
                  <a:tcPr/>
                </a:tc>
                <a:tc hMerge="1">
                  <a:txBody>
                    <a:bodyPr/>
                    <a:lstStyle/>
                    <a:p>
                      <a:endParaRPr lang="es-MX" dirty="0"/>
                    </a:p>
                  </a:txBody>
                  <a:tcPr/>
                </a:tc>
              </a:tr>
              <a:tr h="1012207">
                <a:tc>
                  <a:txBody>
                    <a:bodyPr/>
                    <a:lstStyle/>
                    <a:p>
                      <a:pPr algn="just">
                        <a:lnSpc>
                          <a:spcPct val="115000"/>
                        </a:lnSpc>
                        <a:spcAft>
                          <a:spcPts val="1000"/>
                        </a:spcAft>
                      </a:pPr>
                      <a:r>
                        <a:rPr lang="es-MX" sz="1800" dirty="0">
                          <a:solidFill>
                            <a:srgbClr val="000000"/>
                          </a:solidFill>
                          <a:latin typeface="Arial" pitchFamily="34" charset="0"/>
                          <a:ea typeface="Calibri"/>
                          <a:cs typeface="Arial" pitchFamily="34" charset="0"/>
                        </a:rPr>
                        <a:t>BANCOS</a:t>
                      </a:r>
                      <a:endParaRPr lang="es-MX" sz="1800" dirty="0">
                        <a:latin typeface="Arial" pitchFamily="34" charset="0"/>
                        <a:ea typeface="Calibri"/>
                        <a:cs typeface="Arial" pitchFamily="34" charset="0"/>
                      </a:endParaRPr>
                    </a:p>
                    <a:p>
                      <a:pPr algn="just">
                        <a:lnSpc>
                          <a:spcPct val="115000"/>
                        </a:lnSpc>
                        <a:spcAft>
                          <a:spcPts val="1000"/>
                        </a:spcAft>
                      </a:pPr>
                      <a:r>
                        <a:rPr lang="es-MX" sz="1800" dirty="0">
                          <a:solidFill>
                            <a:srgbClr val="000000"/>
                          </a:solidFill>
                          <a:latin typeface="Arial" pitchFamily="34" charset="0"/>
                          <a:ea typeface="Calibri"/>
                          <a:cs typeface="Arial" pitchFamily="34" charset="0"/>
                        </a:rPr>
                        <a:t>    </a:t>
                      </a:r>
                      <a:endParaRPr lang="es-MX" sz="1800" dirty="0">
                        <a:latin typeface="Arial" pitchFamily="34" charset="0"/>
                        <a:ea typeface="Calibri"/>
                        <a:cs typeface="Arial" pitchFamily="34" charset="0"/>
                      </a:endParaRPr>
                    </a:p>
                  </a:txBody>
                  <a:tcPr marL="44450" marR="44450" marT="0" marB="0"/>
                </a:tc>
                <a:tc>
                  <a:txBody>
                    <a:bodyPr/>
                    <a:lstStyle/>
                    <a:p>
                      <a:pPr algn="just">
                        <a:lnSpc>
                          <a:spcPct val="115000"/>
                        </a:lnSpc>
                        <a:spcAft>
                          <a:spcPts val="1000"/>
                        </a:spcAft>
                      </a:pPr>
                      <a:r>
                        <a:rPr lang="es-MX" sz="1800" dirty="0">
                          <a:solidFill>
                            <a:srgbClr val="000000"/>
                          </a:solidFill>
                          <a:latin typeface="Arial" pitchFamily="34" charset="0"/>
                          <a:ea typeface="Calibri"/>
                          <a:cs typeface="Arial" pitchFamily="34" charset="0"/>
                        </a:rPr>
                        <a:t>$  </a:t>
                      </a:r>
                      <a:r>
                        <a:rPr lang="es-MX" sz="1800" dirty="0" smtClean="0">
                          <a:solidFill>
                            <a:srgbClr val="000000"/>
                          </a:solidFill>
                          <a:latin typeface="Arial" pitchFamily="34" charset="0"/>
                          <a:ea typeface="Calibri"/>
                          <a:cs typeface="Arial" pitchFamily="34" charset="0"/>
                        </a:rPr>
                        <a:t>1,200,000.00</a:t>
                      </a:r>
                      <a:endParaRPr lang="es-MX" sz="1800" dirty="0">
                        <a:latin typeface="Arial" pitchFamily="34" charset="0"/>
                        <a:ea typeface="Calibri"/>
                        <a:cs typeface="Arial" pitchFamily="34" charset="0"/>
                      </a:endParaRPr>
                    </a:p>
                    <a:p>
                      <a:pPr algn="just">
                        <a:lnSpc>
                          <a:spcPct val="115000"/>
                        </a:lnSpc>
                        <a:spcAft>
                          <a:spcPts val="1000"/>
                        </a:spcAft>
                      </a:pPr>
                      <a:r>
                        <a:rPr lang="es-MX" sz="1800" dirty="0">
                          <a:solidFill>
                            <a:srgbClr val="000000"/>
                          </a:solidFill>
                          <a:latin typeface="Arial" pitchFamily="34" charset="0"/>
                          <a:ea typeface="Calibri"/>
                          <a:cs typeface="Arial" pitchFamily="34" charset="0"/>
                        </a:rPr>
                        <a:t>                       </a:t>
                      </a:r>
                      <a:endParaRPr lang="es-MX" sz="1800" dirty="0">
                        <a:latin typeface="Arial" pitchFamily="34" charset="0"/>
                        <a:ea typeface="Calibri"/>
                        <a:cs typeface="Arial" pitchFamily="34" charset="0"/>
                      </a:endParaRPr>
                    </a:p>
                  </a:txBody>
                  <a:tcPr marL="44450" marR="44450" marT="0" marB="0"/>
                </a:tc>
                <a:tc>
                  <a:txBody>
                    <a:bodyPr/>
                    <a:lstStyle/>
                    <a:p>
                      <a:endParaRPr lang="es-MX" sz="1800" dirty="0">
                        <a:latin typeface="Arial" pitchFamily="34" charset="0"/>
                        <a:cs typeface="Arial" pitchFamily="34" charset="0"/>
                      </a:endParaRPr>
                    </a:p>
                  </a:txBody>
                  <a:tcPr/>
                </a:tc>
              </a:tr>
              <a:tr h="132685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0000"/>
                          </a:solidFill>
                          <a:latin typeface="Arial" pitchFamily="34" charset="0"/>
                          <a:ea typeface="Calibri"/>
                          <a:cs typeface="Arial" pitchFamily="34" charset="0"/>
                        </a:rPr>
                        <a:t>OBLIGACIONES POR PAGAR</a:t>
                      </a:r>
                    </a:p>
                    <a:p>
                      <a:pPr marL="0" marR="0" indent="0" algn="r" defTabSz="914400" rtl="0" eaLnBrk="1" fontAlgn="auto" latinLnBrk="0" hangingPunct="1">
                        <a:lnSpc>
                          <a:spcPct val="100000"/>
                        </a:lnSpc>
                        <a:spcBef>
                          <a:spcPts val="0"/>
                        </a:spcBef>
                        <a:spcAft>
                          <a:spcPts val="0"/>
                        </a:spcAft>
                        <a:buClrTx/>
                        <a:buSzTx/>
                        <a:buFontTx/>
                        <a:buNone/>
                        <a:tabLst/>
                        <a:defRPr/>
                      </a:pPr>
                      <a:endParaRPr lang="es-MX" sz="1800" dirty="0" smtClean="0">
                        <a:latin typeface="Arial" pitchFamily="34" charset="0"/>
                        <a:ea typeface="Calibri"/>
                        <a:cs typeface="Arial" pitchFamily="34" charset="0"/>
                      </a:endParaRPr>
                    </a:p>
                    <a:p>
                      <a:pPr algn="r"/>
                      <a:r>
                        <a:rPr lang="es-MX" sz="1800" dirty="0" smtClean="0">
                          <a:latin typeface="Arial" pitchFamily="34" charset="0"/>
                          <a:cs typeface="Arial" pitchFamily="34" charset="0"/>
                        </a:rPr>
                        <a:t>PRIMA</a:t>
                      </a:r>
                      <a:r>
                        <a:rPr lang="es-MX" sz="1800" baseline="0" dirty="0" smtClean="0">
                          <a:latin typeface="Arial" pitchFamily="34" charset="0"/>
                          <a:cs typeface="Arial" pitchFamily="34" charset="0"/>
                        </a:rPr>
                        <a:t> EN EMISIÓN DE OBLIGACIONES</a:t>
                      </a:r>
                      <a:endParaRPr lang="es-MX" sz="1800" dirty="0">
                        <a:latin typeface="Arial" pitchFamily="34" charset="0"/>
                        <a:cs typeface="Arial" pitchFamily="34" charset="0"/>
                      </a:endParaRPr>
                    </a:p>
                  </a:txBody>
                  <a:tcPr/>
                </a:tc>
                <a:tc>
                  <a:txBody>
                    <a:bodyPr/>
                    <a:lstStyle/>
                    <a:p>
                      <a:endParaRPr lang="es-MX" sz="1800" dirty="0">
                        <a:latin typeface="Arial" pitchFamily="34" charset="0"/>
                        <a:cs typeface="Arial" pitchFamily="34" charset="0"/>
                      </a:endParaRPr>
                    </a:p>
                  </a:txBody>
                  <a:tcPr/>
                </a:tc>
                <a:tc>
                  <a:txBody>
                    <a:bodyPr/>
                    <a:lstStyle/>
                    <a:p>
                      <a:r>
                        <a:rPr lang="es-MX" sz="1800" dirty="0" smtClean="0">
                          <a:solidFill>
                            <a:srgbClr val="000000"/>
                          </a:solidFill>
                          <a:latin typeface="Arial" pitchFamily="34" charset="0"/>
                          <a:ea typeface="Calibri"/>
                          <a:cs typeface="Arial" pitchFamily="34" charset="0"/>
                        </a:rPr>
                        <a:t>$  1,000,000.00</a:t>
                      </a:r>
                    </a:p>
                    <a:p>
                      <a:endParaRPr lang="es-MX" sz="1800" dirty="0" smtClean="0">
                        <a:solidFill>
                          <a:srgbClr val="000000"/>
                        </a:solidFill>
                        <a:latin typeface="Arial" pitchFamily="34" charset="0"/>
                        <a:cs typeface="Arial" pitchFamily="34" charset="0"/>
                      </a:endParaRPr>
                    </a:p>
                    <a:p>
                      <a:endParaRPr lang="es-MX" sz="1800" dirty="0" smtClean="0">
                        <a:solidFill>
                          <a:srgbClr val="000000"/>
                        </a:solidFill>
                        <a:latin typeface="Arial" pitchFamily="34" charset="0"/>
                        <a:cs typeface="Arial" pitchFamily="34" charset="0"/>
                      </a:endParaRPr>
                    </a:p>
                    <a:p>
                      <a:r>
                        <a:rPr lang="es-MX" sz="1800" dirty="0" smtClean="0">
                          <a:solidFill>
                            <a:srgbClr val="000000"/>
                          </a:solidFill>
                          <a:latin typeface="Arial" pitchFamily="34" charset="0"/>
                          <a:cs typeface="Arial" pitchFamily="34" charset="0"/>
                        </a:rPr>
                        <a:t>$     200,000.00</a:t>
                      </a:r>
                      <a:endParaRPr lang="es-MX" sz="1800" dirty="0">
                        <a:latin typeface="Arial" pitchFamily="34" charset="0"/>
                        <a:cs typeface="Arial" pitchFamily="34" charset="0"/>
                      </a:endParaRPr>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MX" dirty="0" smtClean="0"/>
              <a:t> </a:t>
            </a:r>
          </a:p>
        </p:txBody>
      </p:sp>
      <p:sp>
        <p:nvSpPr>
          <p:cNvPr id="46083" name="2 Marcador de contenido"/>
          <p:cNvSpPr>
            <a:spLocks noGrp="1"/>
          </p:cNvSpPr>
          <p:nvPr>
            <p:ph idx="1"/>
          </p:nvPr>
        </p:nvSpPr>
        <p:spPr/>
        <p:txBody>
          <a:bodyPr/>
          <a:lstStyle/>
          <a:p>
            <a:r>
              <a:rPr lang="es-MX" dirty="0" smtClean="0"/>
              <a:t>  3</a:t>
            </a:r>
          </a:p>
        </p:txBody>
      </p:sp>
      <p:graphicFrame>
        <p:nvGraphicFramePr>
          <p:cNvPr id="5" name="4 Tabla"/>
          <p:cNvGraphicFramePr>
            <a:graphicFrameLocks noGrp="1"/>
          </p:cNvGraphicFramePr>
          <p:nvPr/>
        </p:nvGraphicFramePr>
        <p:xfrm>
          <a:off x="1403648" y="1124744"/>
          <a:ext cx="7560840" cy="3851974"/>
        </p:xfrm>
        <a:graphic>
          <a:graphicData uri="http://schemas.openxmlformats.org/drawingml/2006/table">
            <a:tbl>
              <a:tblPr firstRow="1" bandRow="1">
                <a:tableStyleId>{5C22544A-7EE6-4342-B048-85BDC9FD1C3A}</a:tableStyleId>
              </a:tblPr>
              <a:tblGrid>
                <a:gridCol w="2520280"/>
                <a:gridCol w="2520280"/>
                <a:gridCol w="2520280"/>
              </a:tblGrid>
              <a:tr h="576064">
                <a:tc gridSpan="3">
                  <a:txBody>
                    <a:bodyPr/>
                    <a:lstStyle/>
                    <a:p>
                      <a:pPr algn="ctr"/>
                      <a:r>
                        <a:rPr lang="es-MX" sz="2800" dirty="0" smtClean="0"/>
                        <a:t>Emisión</a:t>
                      </a:r>
                      <a:r>
                        <a:rPr lang="es-MX" sz="2800" baseline="0" dirty="0" smtClean="0"/>
                        <a:t> de Obligaciones con Descuento</a:t>
                      </a:r>
                      <a:endParaRPr lang="es-MX" sz="2800" dirty="0"/>
                    </a:p>
                  </a:txBody>
                  <a:tcPr/>
                </a:tc>
                <a:tc hMerge="1">
                  <a:txBody>
                    <a:bodyPr/>
                    <a:lstStyle/>
                    <a:p>
                      <a:endParaRPr lang="es-MX" dirty="0"/>
                    </a:p>
                  </a:txBody>
                  <a:tcPr/>
                </a:tc>
                <a:tc hMerge="1">
                  <a:txBody>
                    <a:bodyPr/>
                    <a:lstStyle/>
                    <a:p>
                      <a:endParaRPr lang="es-MX" dirty="0"/>
                    </a:p>
                  </a:txBody>
                  <a:tcPr/>
                </a:tc>
              </a:tr>
              <a:tr h="1584176">
                <a:tc>
                  <a:txBody>
                    <a:bodyPr/>
                    <a:lstStyle/>
                    <a:p>
                      <a:pPr algn="just">
                        <a:lnSpc>
                          <a:spcPct val="115000"/>
                        </a:lnSpc>
                        <a:spcAft>
                          <a:spcPts val="1000"/>
                        </a:spcAft>
                      </a:pPr>
                      <a:r>
                        <a:rPr lang="es-MX" sz="1800" dirty="0" smtClean="0">
                          <a:solidFill>
                            <a:srgbClr val="000000"/>
                          </a:solidFill>
                          <a:latin typeface="Arial" pitchFamily="34" charset="0"/>
                          <a:ea typeface="Calibri"/>
                          <a:cs typeface="Arial" pitchFamily="34" charset="0"/>
                        </a:rPr>
                        <a:t>BANCOS</a:t>
                      </a:r>
                    </a:p>
                    <a:p>
                      <a:pPr marL="0" marR="0" indent="0" algn="l" defTabSz="914400" rtl="0" eaLnBrk="1" fontAlgn="auto" latinLnBrk="0" hangingPunct="1">
                        <a:lnSpc>
                          <a:spcPct val="115000"/>
                        </a:lnSpc>
                        <a:spcBef>
                          <a:spcPts val="0"/>
                        </a:spcBef>
                        <a:spcAft>
                          <a:spcPts val="1000"/>
                        </a:spcAft>
                        <a:buClrTx/>
                        <a:buSzTx/>
                        <a:buFontTx/>
                        <a:buNone/>
                        <a:tabLst/>
                        <a:defRPr/>
                      </a:pPr>
                      <a:r>
                        <a:rPr lang="es-MX" sz="1800" kern="1200" dirty="0" smtClean="0">
                          <a:solidFill>
                            <a:schemeClr val="dk1"/>
                          </a:solidFill>
                          <a:latin typeface="Arial" pitchFamily="34" charset="0"/>
                          <a:ea typeface="+mn-ea"/>
                          <a:cs typeface="Arial" pitchFamily="34" charset="0"/>
                        </a:rPr>
                        <a:t>DESCUENTO EN EMISIÓN DE OBLIGACIONES</a:t>
                      </a:r>
                    </a:p>
                    <a:p>
                      <a:pPr algn="just">
                        <a:lnSpc>
                          <a:spcPct val="115000"/>
                        </a:lnSpc>
                        <a:spcAft>
                          <a:spcPts val="1000"/>
                        </a:spcAft>
                      </a:pPr>
                      <a:endParaRPr lang="es-MX" sz="1800" dirty="0">
                        <a:latin typeface="Arial" pitchFamily="34" charset="0"/>
                        <a:ea typeface="Calibri"/>
                        <a:cs typeface="Arial" pitchFamily="34" charset="0"/>
                      </a:endParaRPr>
                    </a:p>
                    <a:p>
                      <a:pPr algn="just">
                        <a:lnSpc>
                          <a:spcPct val="115000"/>
                        </a:lnSpc>
                        <a:spcAft>
                          <a:spcPts val="1000"/>
                        </a:spcAft>
                      </a:pPr>
                      <a:r>
                        <a:rPr lang="es-MX" sz="1800" dirty="0">
                          <a:solidFill>
                            <a:srgbClr val="000000"/>
                          </a:solidFill>
                          <a:latin typeface="Arial" pitchFamily="34" charset="0"/>
                          <a:ea typeface="Calibri"/>
                          <a:cs typeface="Arial" pitchFamily="34" charset="0"/>
                        </a:rPr>
                        <a:t>    </a:t>
                      </a:r>
                      <a:endParaRPr lang="es-MX" sz="1800" dirty="0">
                        <a:latin typeface="Arial" pitchFamily="34" charset="0"/>
                        <a:ea typeface="Calibri"/>
                        <a:cs typeface="Arial" pitchFamily="34" charset="0"/>
                      </a:endParaRPr>
                    </a:p>
                  </a:txBody>
                  <a:tcPr marL="44450" marR="44450" marT="0" marB="0"/>
                </a:tc>
                <a:tc>
                  <a:txBody>
                    <a:bodyPr/>
                    <a:lstStyle/>
                    <a:p>
                      <a:pPr algn="just">
                        <a:lnSpc>
                          <a:spcPct val="115000"/>
                        </a:lnSpc>
                        <a:spcAft>
                          <a:spcPts val="1000"/>
                        </a:spcAft>
                      </a:pPr>
                      <a:r>
                        <a:rPr lang="es-MX" sz="1800" dirty="0">
                          <a:solidFill>
                            <a:srgbClr val="000000"/>
                          </a:solidFill>
                          <a:latin typeface="Arial" pitchFamily="34" charset="0"/>
                          <a:ea typeface="Calibri"/>
                          <a:cs typeface="Arial" pitchFamily="34" charset="0"/>
                        </a:rPr>
                        <a:t>$  </a:t>
                      </a:r>
                      <a:r>
                        <a:rPr lang="es-MX" sz="1800" dirty="0" smtClean="0">
                          <a:solidFill>
                            <a:srgbClr val="000000"/>
                          </a:solidFill>
                          <a:latin typeface="Arial" pitchFamily="34" charset="0"/>
                          <a:ea typeface="Calibri"/>
                          <a:cs typeface="Arial" pitchFamily="34" charset="0"/>
                        </a:rPr>
                        <a:t>800,000.00</a:t>
                      </a:r>
                      <a:endParaRPr lang="es-MX" sz="1800" dirty="0">
                        <a:latin typeface="Arial" pitchFamily="34" charset="0"/>
                        <a:ea typeface="Calibri"/>
                        <a:cs typeface="Arial" pitchFamily="34" charset="0"/>
                      </a:endParaRPr>
                    </a:p>
                    <a:p>
                      <a:pPr algn="just">
                        <a:lnSpc>
                          <a:spcPct val="115000"/>
                        </a:lnSpc>
                        <a:spcAft>
                          <a:spcPts val="1000"/>
                        </a:spcAft>
                      </a:pPr>
                      <a:r>
                        <a:rPr lang="es-MX" sz="1800" dirty="0" smtClean="0">
                          <a:solidFill>
                            <a:srgbClr val="000000"/>
                          </a:solidFill>
                          <a:latin typeface="Arial" pitchFamily="34" charset="0"/>
                          <a:ea typeface="Calibri"/>
                          <a:cs typeface="Arial" pitchFamily="34" charset="0"/>
                        </a:rPr>
                        <a:t>$</a:t>
                      </a:r>
                      <a:r>
                        <a:rPr lang="es-MX" sz="1800" baseline="0" dirty="0" smtClean="0">
                          <a:solidFill>
                            <a:srgbClr val="000000"/>
                          </a:solidFill>
                          <a:latin typeface="Arial" pitchFamily="34" charset="0"/>
                          <a:ea typeface="Calibri"/>
                          <a:cs typeface="Arial" pitchFamily="34" charset="0"/>
                        </a:rPr>
                        <a:t>  200,000.00</a:t>
                      </a:r>
                      <a:r>
                        <a:rPr lang="es-MX" sz="1800" dirty="0" smtClean="0">
                          <a:solidFill>
                            <a:srgbClr val="000000"/>
                          </a:solidFill>
                          <a:latin typeface="Arial" pitchFamily="34" charset="0"/>
                          <a:ea typeface="Calibri"/>
                          <a:cs typeface="Arial" pitchFamily="34" charset="0"/>
                        </a:rPr>
                        <a:t>                     </a:t>
                      </a:r>
                      <a:endParaRPr lang="es-MX" sz="1800" dirty="0">
                        <a:latin typeface="Arial" pitchFamily="34" charset="0"/>
                        <a:ea typeface="Calibri"/>
                        <a:cs typeface="Arial" pitchFamily="34" charset="0"/>
                      </a:endParaRPr>
                    </a:p>
                  </a:txBody>
                  <a:tcPr marL="44450" marR="44450" marT="0" marB="0"/>
                </a:tc>
                <a:tc>
                  <a:txBody>
                    <a:bodyPr/>
                    <a:lstStyle/>
                    <a:p>
                      <a:endParaRPr lang="es-MX" sz="1800" dirty="0">
                        <a:latin typeface="Arial" pitchFamily="34" charset="0"/>
                        <a:cs typeface="Arial" pitchFamily="34" charset="0"/>
                      </a:endParaRPr>
                    </a:p>
                  </a:txBody>
                  <a:tcPr/>
                </a:tc>
              </a:tr>
              <a:tr h="10021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0000"/>
                          </a:solidFill>
                          <a:latin typeface="Arial" pitchFamily="34" charset="0"/>
                          <a:ea typeface="Calibri"/>
                          <a:cs typeface="Arial" pitchFamily="34" charset="0"/>
                        </a:rPr>
                        <a:t>OBLIGACIONES POR PAGAR</a:t>
                      </a:r>
                    </a:p>
                    <a:p>
                      <a:pPr marL="0" marR="0" indent="0" algn="r" defTabSz="914400" rtl="0" eaLnBrk="1" fontAlgn="auto" latinLnBrk="0" hangingPunct="1">
                        <a:lnSpc>
                          <a:spcPct val="100000"/>
                        </a:lnSpc>
                        <a:spcBef>
                          <a:spcPts val="0"/>
                        </a:spcBef>
                        <a:spcAft>
                          <a:spcPts val="0"/>
                        </a:spcAft>
                        <a:buClrTx/>
                        <a:buSzTx/>
                        <a:buFontTx/>
                        <a:buNone/>
                        <a:tabLst/>
                        <a:defRPr/>
                      </a:pPr>
                      <a:endParaRPr lang="es-MX" sz="1800" dirty="0" smtClean="0">
                        <a:latin typeface="Arial" pitchFamily="34" charset="0"/>
                        <a:ea typeface="Calibri"/>
                        <a:cs typeface="Arial" pitchFamily="34" charset="0"/>
                      </a:endParaRPr>
                    </a:p>
                  </a:txBody>
                  <a:tcPr/>
                </a:tc>
                <a:tc>
                  <a:txBody>
                    <a:bodyPr/>
                    <a:lstStyle/>
                    <a:p>
                      <a:endParaRPr lang="es-MX" sz="1800" dirty="0">
                        <a:latin typeface="Arial" pitchFamily="34" charset="0"/>
                        <a:cs typeface="Arial" pitchFamily="34" charset="0"/>
                      </a:endParaRPr>
                    </a:p>
                  </a:txBody>
                  <a:tcPr/>
                </a:tc>
                <a:tc>
                  <a:txBody>
                    <a:bodyPr/>
                    <a:lstStyle/>
                    <a:p>
                      <a:r>
                        <a:rPr lang="es-MX" sz="1800" dirty="0" smtClean="0">
                          <a:solidFill>
                            <a:srgbClr val="000000"/>
                          </a:solidFill>
                          <a:latin typeface="Arial" pitchFamily="34" charset="0"/>
                          <a:ea typeface="Calibri"/>
                          <a:cs typeface="Arial" pitchFamily="34" charset="0"/>
                        </a:rPr>
                        <a:t>$  1,000,000.00</a:t>
                      </a:r>
                    </a:p>
                    <a:p>
                      <a:endParaRPr lang="es-MX" sz="1800" dirty="0" smtClean="0">
                        <a:solidFill>
                          <a:srgbClr val="000000"/>
                        </a:solidFill>
                        <a:latin typeface="Arial" pitchFamily="34" charset="0"/>
                        <a:cs typeface="Arial" pitchFamily="34" charset="0"/>
                      </a:endParaRPr>
                    </a:p>
                    <a:p>
                      <a:endParaRPr lang="es-MX" sz="1800" dirty="0" smtClean="0">
                        <a:solidFill>
                          <a:srgbClr val="000000"/>
                        </a:solidFill>
                        <a:latin typeface="Arial" pitchFamily="34" charset="0"/>
                        <a:cs typeface="Arial" pitchFamily="34"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en-AU" dirty="0" smtClean="0"/>
              <a:t>REQUISITOS </a:t>
            </a:r>
            <a:endParaRPr lang="en-AU" dirty="0"/>
          </a:p>
        </p:txBody>
      </p:sp>
      <p:pic>
        <p:nvPicPr>
          <p:cNvPr id="6" name="5 Imagen" descr="requisitos.gif"/>
          <p:cNvPicPr>
            <a:picLocks noChangeAspect="1"/>
          </p:cNvPicPr>
          <p:nvPr/>
        </p:nvPicPr>
        <p:blipFill>
          <a:blip r:embed="rId2" cstate="print"/>
          <a:stretch>
            <a:fillRect/>
          </a:stretch>
        </p:blipFill>
        <p:spPr>
          <a:xfrm>
            <a:off x="4644008" y="836712"/>
            <a:ext cx="3827884" cy="54070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
            <a:ext cx="8229600" cy="1417638"/>
          </a:xfrm>
        </p:spPr>
        <p:txBody>
          <a:bodyPr>
            <a:normAutofit/>
          </a:bodyPr>
          <a:lstStyle/>
          <a:p>
            <a:pPr>
              <a:defRPr/>
            </a:pPr>
            <a:r>
              <a:rPr lang="es-MX" sz="2400" b="1" dirty="0" smtClean="0">
                <a:solidFill>
                  <a:schemeClr val="tx1"/>
                </a:solidFill>
              </a:rPr>
              <a:t>El gasto por interés para la compañía emisora es de $ 75,000.00 ($ 1, 000,000 x 0.15= $ 150,000.00 x 6/12)</a:t>
            </a:r>
            <a:endParaRPr lang="es-MX" sz="2400" dirty="0">
              <a:solidFill>
                <a:schemeClr val="tx1"/>
              </a:solidFill>
            </a:endParaRPr>
          </a:p>
        </p:txBody>
      </p:sp>
      <p:sp>
        <p:nvSpPr>
          <p:cNvPr id="3" name="2 Marcador de contenido"/>
          <p:cNvSpPr>
            <a:spLocks noGrp="1"/>
          </p:cNvSpPr>
          <p:nvPr>
            <p:ph idx="1"/>
          </p:nvPr>
        </p:nvSpPr>
        <p:spPr/>
        <p:txBody>
          <a:bodyPr>
            <a:normAutofit fontScale="85000" lnSpcReduction="10000"/>
          </a:bodyPr>
          <a:lstStyle/>
          <a:p>
            <a:pPr>
              <a:defRPr/>
            </a:pPr>
            <a:endParaRPr lang="es-MX" dirty="0" smtClean="0"/>
          </a:p>
          <a:p>
            <a:pPr>
              <a:defRPr/>
            </a:pPr>
            <a:endParaRPr lang="es-MX" b="1" dirty="0" smtClean="0"/>
          </a:p>
          <a:p>
            <a:pPr>
              <a:defRPr/>
            </a:pPr>
            <a:endParaRPr lang="es-MX" b="1" dirty="0" smtClean="0"/>
          </a:p>
          <a:p>
            <a:pPr>
              <a:defRPr/>
            </a:pPr>
            <a:endParaRPr lang="es-MX" b="1" dirty="0" smtClean="0"/>
          </a:p>
          <a:p>
            <a:pPr>
              <a:defRPr/>
            </a:pPr>
            <a:endParaRPr lang="es-MX" b="1" dirty="0" smtClean="0">
              <a:solidFill>
                <a:schemeClr val="tx1"/>
              </a:solidFill>
            </a:endParaRPr>
          </a:p>
          <a:p>
            <a:pPr>
              <a:defRPr/>
            </a:pPr>
            <a:endParaRPr lang="es-MX" b="1" dirty="0" smtClean="0">
              <a:solidFill>
                <a:schemeClr val="tx1"/>
              </a:solidFill>
            </a:endParaRPr>
          </a:p>
          <a:p>
            <a:pPr>
              <a:defRPr/>
            </a:pPr>
            <a:endParaRPr lang="es-MX" b="1" dirty="0" smtClean="0">
              <a:solidFill>
                <a:schemeClr val="tx1"/>
              </a:solidFill>
            </a:endParaRPr>
          </a:p>
          <a:p>
            <a:pPr algn="just">
              <a:defRPr/>
            </a:pPr>
            <a:r>
              <a:rPr lang="es-MX" b="1" dirty="0" smtClean="0">
                <a:solidFill>
                  <a:schemeClr val="tx1"/>
                </a:solidFill>
              </a:rPr>
              <a:t>Registro de la devengación de intereses en obligaciones, por el primer mes. Nota: Este asiento se debe hacer seis veces, uno por cada mes del semestre.</a:t>
            </a:r>
            <a:endParaRPr lang="es-MX" dirty="0" smtClean="0">
              <a:solidFill>
                <a:schemeClr val="tx1"/>
              </a:solidFill>
            </a:endParaRPr>
          </a:p>
          <a:p>
            <a:pPr>
              <a:defRPr/>
            </a:pPr>
            <a:endParaRPr lang="es-MX" dirty="0"/>
          </a:p>
          <a:p>
            <a:pPr>
              <a:defRPr/>
            </a:pPr>
            <a:endParaRPr lang="es-MX" dirty="0" smtClean="0"/>
          </a:p>
          <a:p>
            <a:pPr>
              <a:defRPr/>
            </a:pPr>
            <a:endParaRPr lang="es-MX" dirty="0"/>
          </a:p>
          <a:p>
            <a:pPr>
              <a:defRPr/>
            </a:pPr>
            <a:endParaRPr lang="es-MX" dirty="0" smtClean="0"/>
          </a:p>
          <a:p>
            <a:pPr>
              <a:defRPr/>
            </a:pPr>
            <a:endParaRPr lang="es-MX" dirty="0"/>
          </a:p>
        </p:txBody>
      </p:sp>
      <p:graphicFrame>
        <p:nvGraphicFramePr>
          <p:cNvPr id="6" name="5 Tabla"/>
          <p:cNvGraphicFramePr>
            <a:graphicFrameLocks noGrp="1"/>
          </p:cNvGraphicFramePr>
          <p:nvPr/>
        </p:nvGraphicFramePr>
        <p:xfrm>
          <a:off x="539552" y="1484784"/>
          <a:ext cx="8280920" cy="3047995"/>
        </p:xfrm>
        <a:graphic>
          <a:graphicData uri="http://schemas.openxmlformats.org/drawingml/2006/table">
            <a:tbl>
              <a:tblPr/>
              <a:tblGrid>
                <a:gridCol w="4224567"/>
                <a:gridCol w="2047401"/>
                <a:gridCol w="2008952"/>
              </a:tblGrid>
              <a:tr h="364348">
                <a:tc gridSpan="3">
                  <a:txBody>
                    <a:bodyPr/>
                    <a:lstStyle/>
                    <a:p>
                      <a:pPr algn="ctr">
                        <a:lnSpc>
                          <a:spcPct val="115000"/>
                        </a:lnSpc>
                        <a:spcAft>
                          <a:spcPts val="1000"/>
                        </a:spcAft>
                      </a:pPr>
                      <a:r>
                        <a:rPr lang="es-MX" sz="2000" b="1" dirty="0">
                          <a:solidFill>
                            <a:schemeClr val="tx1"/>
                          </a:solidFill>
                          <a:latin typeface="+mn-lt"/>
                          <a:ea typeface="Times New Roman"/>
                          <a:cs typeface="Arial" pitchFamily="34" charset="0"/>
                        </a:rPr>
                        <a:t>GASTOS POR INTERESES EN OBLIGACIONES</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441394">
                <a:tc>
                  <a:txBody>
                    <a:bodyPr/>
                    <a:lstStyle/>
                    <a:p>
                      <a:pPr algn="ctr">
                        <a:lnSpc>
                          <a:spcPct val="115000"/>
                        </a:lnSpc>
                        <a:spcAft>
                          <a:spcPts val="1000"/>
                        </a:spcAft>
                      </a:pPr>
                      <a:r>
                        <a:rPr lang="es-MX" sz="2000" b="1" dirty="0">
                          <a:solidFill>
                            <a:schemeClr val="tx1"/>
                          </a:solidFill>
                          <a:latin typeface="+mn-lt"/>
                          <a:ea typeface="Times New Roman"/>
                          <a:cs typeface="Arial" pitchFamily="34" charset="0"/>
                        </a:rPr>
                        <a:t>CUENTA</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000" b="1" dirty="0">
                          <a:solidFill>
                            <a:schemeClr val="tx1"/>
                          </a:solidFill>
                          <a:latin typeface="+mn-lt"/>
                          <a:ea typeface="Times New Roman"/>
                          <a:cs typeface="Arial" pitchFamily="34" charset="0"/>
                        </a:rPr>
                        <a:t>DEBE</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000" b="1" dirty="0">
                          <a:solidFill>
                            <a:schemeClr val="tx1"/>
                          </a:solidFill>
                          <a:latin typeface="+mn-lt"/>
                          <a:ea typeface="Times New Roman"/>
                          <a:cs typeface="Arial" pitchFamily="34" charset="0"/>
                        </a:rPr>
                        <a:t>HABER</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53">
                <a:tc>
                  <a:txBody>
                    <a:bodyPr/>
                    <a:lstStyle/>
                    <a:p>
                      <a:pPr>
                        <a:lnSpc>
                          <a:spcPct val="115000"/>
                        </a:lnSpc>
                        <a:spcAft>
                          <a:spcPts val="1000"/>
                        </a:spcAft>
                      </a:pPr>
                      <a:r>
                        <a:rPr lang="es-MX" sz="2000" b="1" dirty="0" smtClean="0">
                          <a:solidFill>
                            <a:schemeClr val="tx1"/>
                          </a:solidFill>
                          <a:latin typeface="+mn-lt"/>
                          <a:ea typeface="Times New Roman"/>
                          <a:cs typeface="Arial" pitchFamily="34" charset="0"/>
                        </a:rPr>
                        <a:t>GASTO POR </a:t>
                      </a:r>
                      <a:r>
                        <a:rPr lang="es-MX" sz="2000" b="1" dirty="0">
                          <a:solidFill>
                            <a:schemeClr val="tx1"/>
                          </a:solidFill>
                          <a:latin typeface="+mn-lt"/>
                          <a:ea typeface="Times New Roman"/>
                          <a:cs typeface="Arial" pitchFamily="34" charset="0"/>
                        </a:rPr>
                        <a:t>INTERESES EN OBLIGACIONES</a:t>
                      </a:r>
                      <a:endParaRPr lang="es-MX" sz="1400" b="1" dirty="0">
                        <a:solidFill>
                          <a:schemeClr val="tx1"/>
                        </a:solidFill>
                        <a:latin typeface="+mn-lt"/>
                        <a:ea typeface="Times New Roman"/>
                        <a:cs typeface="Arial" pitchFamily="34" charset="0"/>
                      </a:endParaRPr>
                    </a:p>
                    <a:p>
                      <a:pPr>
                        <a:lnSpc>
                          <a:spcPct val="115000"/>
                        </a:lnSpc>
                        <a:spcAft>
                          <a:spcPts val="1000"/>
                        </a:spcAft>
                      </a:pPr>
                      <a:r>
                        <a:rPr lang="es-MX" sz="2000" b="1" dirty="0">
                          <a:solidFill>
                            <a:schemeClr val="tx1"/>
                          </a:solidFill>
                          <a:latin typeface="+mn-lt"/>
                          <a:ea typeface="Times New Roman"/>
                          <a:cs typeface="Arial" pitchFamily="34" charset="0"/>
                        </a:rPr>
                        <a:t>IVA POR ACREDITAR</a:t>
                      </a:r>
                      <a:endParaRPr lang="es-MX" sz="1400" b="1" dirty="0">
                        <a:solidFill>
                          <a:schemeClr val="tx1"/>
                        </a:solidFill>
                        <a:latin typeface="+mn-lt"/>
                        <a:ea typeface="Times New Roman"/>
                        <a:cs typeface="Arial" pitchFamily="34" charset="0"/>
                      </a:endParaRPr>
                    </a:p>
                    <a:p>
                      <a:pPr algn="r">
                        <a:lnSpc>
                          <a:spcPct val="115000"/>
                        </a:lnSpc>
                        <a:spcAft>
                          <a:spcPts val="1000"/>
                        </a:spcAft>
                      </a:pPr>
                      <a:r>
                        <a:rPr lang="es-MX" sz="2000" b="1" dirty="0">
                          <a:solidFill>
                            <a:schemeClr val="tx1"/>
                          </a:solidFill>
                          <a:latin typeface="+mn-lt"/>
                          <a:ea typeface="Times New Roman"/>
                          <a:cs typeface="Arial" pitchFamily="34" charset="0"/>
                        </a:rPr>
                        <a:t> </a:t>
                      </a:r>
                      <a:r>
                        <a:rPr lang="es-MX" sz="2000" b="1" dirty="0" smtClean="0">
                          <a:solidFill>
                            <a:schemeClr val="tx1"/>
                          </a:solidFill>
                          <a:latin typeface="+mn-lt"/>
                          <a:ea typeface="Times New Roman"/>
                          <a:cs typeface="Arial" pitchFamily="34" charset="0"/>
                        </a:rPr>
                        <a:t>                            </a:t>
                      </a:r>
                      <a:r>
                        <a:rPr lang="es-MX" sz="2000" b="1" dirty="0">
                          <a:solidFill>
                            <a:schemeClr val="tx1"/>
                          </a:solidFill>
                          <a:latin typeface="+mn-lt"/>
                          <a:ea typeface="Times New Roman"/>
                          <a:cs typeface="Arial" pitchFamily="34" charset="0"/>
                        </a:rPr>
                        <a:t>INTERESES POR PAGAR</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b="1" dirty="0" smtClean="0">
                          <a:solidFill>
                            <a:schemeClr val="tx1"/>
                          </a:solidFill>
                          <a:latin typeface="+mn-lt"/>
                          <a:ea typeface="Times New Roman"/>
                          <a:cs typeface="Arial" pitchFamily="34" charset="0"/>
                        </a:rPr>
                        <a:t>$ </a:t>
                      </a:r>
                      <a:r>
                        <a:rPr lang="es-MX" sz="2000" b="1" dirty="0">
                          <a:solidFill>
                            <a:schemeClr val="tx1"/>
                          </a:solidFill>
                          <a:latin typeface="+mn-lt"/>
                          <a:ea typeface="Times New Roman"/>
                          <a:cs typeface="Arial" pitchFamily="34" charset="0"/>
                        </a:rPr>
                        <a:t>12,500.00 </a:t>
                      </a:r>
                      <a:endParaRPr lang="es-MX" sz="1400" b="1" dirty="0">
                        <a:solidFill>
                          <a:schemeClr val="tx1"/>
                        </a:solidFill>
                        <a:latin typeface="+mn-lt"/>
                        <a:ea typeface="Times New Roman"/>
                        <a:cs typeface="Arial" pitchFamily="34" charset="0"/>
                      </a:endParaRPr>
                    </a:p>
                    <a:p>
                      <a:pPr algn="just">
                        <a:lnSpc>
                          <a:spcPct val="115000"/>
                        </a:lnSpc>
                        <a:spcAft>
                          <a:spcPts val="1000"/>
                        </a:spcAft>
                      </a:pPr>
                      <a:r>
                        <a:rPr lang="es-MX" sz="2000" b="1" dirty="0">
                          <a:solidFill>
                            <a:schemeClr val="tx1"/>
                          </a:solidFill>
                          <a:latin typeface="+mn-lt"/>
                          <a:ea typeface="Times New Roman"/>
                          <a:cs typeface="Arial" pitchFamily="34" charset="0"/>
                        </a:rPr>
                        <a:t> $   2,000.00</a:t>
                      </a:r>
                      <a:endParaRPr lang="es-MX" sz="1400" b="1" dirty="0">
                        <a:solidFill>
                          <a:schemeClr val="tx1"/>
                        </a:solidFill>
                        <a:latin typeface="+mn-lt"/>
                        <a:ea typeface="Times New Roman"/>
                        <a:cs typeface="Arial" pitchFamily="34" charset="0"/>
                      </a:endParaRPr>
                    </a:p>
                    <a:p>
                      <a:pPr algn="just">
                        <a:lnSpc>
                          <a:spcPct val="115000"/>
                        </a:lnSpc>
                        <a:spcAft>
                          <a:spcPts val="1000"/>
                        </a:spcAft>
                      </a:pPr>
                      <a:r>
                        <a:rPr lang="es-MX" sz="2000" b="1" dirty="0">
                          <a:solidFill>
                            <a:schemeClr val="tx1"/>
                          </a:solidFill>
                          <a:latin typeface="+mn-lt"/>
                          <a:ea typeface="Times New Roman"/>
                          <a:cs typeface="Arial" pitchFamily="34" charset="0"/>
                        </a:rPr>
                        <a:t>           </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MX" sz="2000" b="1" dirty="0">
                        <a:solidFill>
                          <a:schemeClr val="tx1"/>
                        </a:solidFill>
                        <a:latin typeface="+mn-lt"/>
                        <a:ea typeface="Times New Roman"/>
                        <a:cs typeface="Arial" pitchFamily="34" charset="0"/>
                      </a:endParaRPr>
                    </a:p>
                    <a:p>
                      <a:pPr>
                        <a:lnSpc>
                          <a:spcPct val="115000"/>
                        </a:lnSpc>
                        <a:spcAft>
                          <a:spcPts val="1000"/>
                        </a:spcAft>
                      </a:pPr>
                      <a:endParaRPr lang="es-MX" sz="2000" b="1" dirty="0" smtClean="0">
                        <a:solidFill>
                          <a:schemeClr val="tx1"/>
                        </a:solidFill>
                        <a:latin typeface="+mn-lt"/>
                        <a:ea typeface="Times New Roman"/>
                        <a:cs typeface="Arial" pitchFamily="34" charset="0"/>
                      </a:endParaRPr>
                    </a:p>
                    <a:p>
                      <a:pPr>
                        <a:lnSpc>
                          <a:spcPct val="115000"/>
                        </a:lnSpc>
                        <a:spcAft>
                          <a:spcPts val="1000"/>
                        </a:spcAft>
                      </a:pPr>
                      <a:endParaRPr lang="es-MX" sz="2000" b="1" dirty="0" smtClean="0">
                        <a:solidFill>
                          <a:schemeClr val="tx1"/>
                        </a:solidFill>
                        <a:latin typeface="+mn-lt"/>
                        <a:ea typeface="Times New Roman"/>
                        <a:cs typeface="Arial" pitchFamily="34" charset="0"/>
                      </a:endParaRPr>
                    </a:p>
                    <a:p>
                      <a:pPr>
                        <a:lnSpc>
                          <a:spcPct val="115000"/>
                        </a:lnSpc>
                        <a:spcAft>
                          <a:spcPts val="1000"/>
                        </a:spcAft>
                      </a:pPr>
                      <a:r>
                        <a:rPr lang="es-MX" sz="2000" b="1" dirty="0" smtClean="0">
                          <a:solidFill>
                            <a:schemeClr val="tx1"/>
                          </a:solidFill>
                          <a:latin typeface="+mn-lt"/>
                          <a:ea typeface="Times New Roman"/>
                          <a:cs typeface="Arial" pitchFamily="34" charset="0"/>
                        </a:rPr>
                        <a:t>$ </a:t>
                      </a:r>
                      <a:r>
                        <a:rPr lang="es-MX" sz="2000" b="1" dirty="0">
                          <a:solidFill>
                            <a:schemeClr val="tx1"/>
                          </a:solidFill>
                          <a:latin typeface="+mn-lt"/>
                          <a:ea typeface="Times New Roman"/>
                          <a:cs typeface="Arial" pitchFamily="34" charset="0"/>
                        </a:rPr>
                        <a:t>14,500.00</a:t>
                      </a:r>
                      <a:endParaRPr lang="es-MX" sz="1400" b="1" dirty="0">
                        <a:solidFill>
                          <a:schemeClr val="tx1"/>
                        </a:solidFill>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b="1" dirty="0" smtClean="0">
                <a:solidFill>
                  <a:schemeClr val="tx1"/>
                </a:solidFill>
              </a:rPr>
              <a:t>Registro del pago de los intereses devengados en el semestre.</a:t>
            </a:r>
            <a:r>
              <a:rPr lang="es-MX" dirty="0" smtClean="0"/>
              <a:t/>
            </a:r>
            <a:br>
              <a:rPr lang="es-MX" dirty="0" smtClean="0"/>
            </a:br>
            <a:endParaRPr lang="es-MX" dirty="0"/>
          </a:p>
        </p:txBody>
      </p:sp>
      <p:sp>
        <p:nvSpPr>
          <p:cNvPr id="3" name="2 Marcador de contenido"/>
          <p:cNvSpPr>
            <a:spLocks noGrp="1"/>
          </p:cNvSpPr>
          <p:nvPr>
            <p:ph idx="1"/>
          </p:nvPr>
        </p:nvSpPr>
        <p:spPr/>
        <p:txBody>
          <a:bodyPr>
            <a:normAutofit fontScale="92500" lnSpcReduction="10000"/>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r>
              <a:rPr lang="es-MX" dirty="0" smtClean="0">
                <a:solidFill>
                  <a:schemeClr val="tx1"/>
                </a:solidFill>
              </a:rPr>
              <a:t>La cuenta “gastos por intereses” en obligaciones se clasifica en el estado de resultados, en el costo integral de financiamiento.</a:t>
            </a:r>
          </a:p>
          <a:p>
            <a:endParaRPr lang="es-MX" dirty="0"/>
          </a:p>
        </p:txBody>
      </p:sp>
      <p:graphicFrame>
        <p:nvGraphicFramePr>
          <p:cNvPr id="5" name="4 Tabla"/>
          <p:cNvGraphicFramePr>
            <a:graphicFrameLocks noGrp="1"/>
          </p:cNvGraphicFramePr>
          <p:nvPr/>
        </p:nvGraphicFramePr>
        <p:xfrm>
          <a:off x="539552" y="1844824"/>
          <a:ext cx="8136903" cy="2676162"/>
        </p:xfrm>
        <a:graphic>
          <a:graphicData uri="http://schemas.openxmlformats.org/drawingml/2006/table">
            <a:tbl>
              <a:tblPr/>
              <a:tblGrid>
                <a:gridCol w="4151096"/>
                <a:gridCol w="2011794"/>
                <a:gridCol w="1974013"/>
              </a:tblGrid>
              <a:tr h="344701">
                <a:tc gridSpan="3">
                  <a:txBody>
                    <a:bodyPr/>
                    <a:lstStyle/>
                    <a:p>
                      <a:pPr algn="ctr">
                        <a:lnSpc>
                          <a:spcPct val="115000"/>
                        </a:lnSpc>
                        <a:spcAft>
                          <a:spcPts val="1000"/>
                        </a:spcAft>
                      </a:pPr>
                      <a:r>
                        <a:rPr lang="es-MX" sz="2000" b="1" dirty="0">
                          <a:solidFill>
                            <a:srgbClr val="000000"/>
                          </a:solidFill>
                          <a:latin typeface="+mn-lt"/>
                          <a:ea typeface="Times New Roman"/>
                          <a:cs typeface="Calibri"/>
                        </a:rPr>
                        <a:t>GASTOS POR INTERESES EN OBLIGACIONES</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478492">
                <a:tc>
                  <a:txBody>
                    <a:bodyPr/>
                    <a:lstStyle/>
                    <a:p>
                      <a:pPr algn="ctr">
                        <a:lnSpc>
                          <a:spcPct val="115000"/>
                        </a:lnSpc>
                        <a:spcAft>
                          <a:spcPts val="1000"/>
                        </a:spcAft>
                      </a:pPr>
                      <a:r>
                        <a:rPr lang="es-MX" sz="2000" b="1" dirty="0">
                          <a:latin typeface="+mn-lt"/>
                          <a:ea typeface="Times New Roman"/>
                          <a:cs typeface="Calibri"/>
                        </a:rPr>
                        <a:t>CUENTA</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000" b="1" dirty="0">
                          <a:latin typeface="+mn-lt"/>
                          <a:ea typeface="Times New Roman"/>
                          <a:cs typeface="Calibri"/>
                        </a:rPr>
                        <a:t>DEBE</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000" b="1" dirty="0">
                          <a:latin typeface="+mn-lt"/>
                          <a:ea typeface="Times New Roman"/>
                          <a:cs typeface="Calibri"/>
                        </a:rPr>
                        <a:t>HABER</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150">
                <a:tc>
                  <a:txBody>
                    <a:bodyPr/>
                    <a:lstStyle/>
                    <a:p>
                      <a:pPr>
                        <a:lnSpc>
                          <a:spcPct val="115000"/>
                        </a:lnSpc>
                        <a:spcAft>
                          <a:spcPts val="1000"/>
                        </a:spcAft>
                      </a:pPr>
                      <a:r>
                        <a:rPr lang="es-MX" sz="2000" b="1" dirty="0">
                          <a:solidFill>
                            <a:srgbClr val="000000"/>
                          </a:solidFill>
                          <a:latin typeface="+mn-lt"/>
                          <a:ea typeface="Times New Roman"/>
                          <a:cs typeface="Calibri"/>
                        </a:rPr>
                        <a:t>INTERESES POR PAGAR</a:t>
                      </a:r>
                      <a:endParaRPr lang="es-MX" sz="2000" b="1" dirty="0">
                        <a:latin typeface="+mn-lt"/>
                        <a:ea typeface="Times New Roman"/>
                        <a:cs typeface="Times New Roman"/>
                      </a:endParaRPr>
                    </a:p>
                    <a:p>
                      <a:pPr>
                        <a:lnSpc>
                          <a:spcPct val="115000"/>
                        </a:lnSpc>
                        <a:spcAft>
                          <a:spcPts val="1000"/>
                        </a:spcAft>
                      </a:pPr>
                      <a:r>
                        <a:rPr lang="es-MX" sz="2000" b="1" dirty="0">
                          <a:solidFill>
                            <a:srgbClr val="000000"/>
                          </a:solidFill>
                          <a:latin typeface="+mn-lt"/>
                          <a:ea typeface="Times New Roman"/>
                          <a:cs typeface="Calibri"/>
                        </a:rPr>
                        <a:t>IVA ACREDITABLE</a:t>
                      </a:r>
                      <a:endParaRPr lang="es-MX" sz="2000" b="1" dirty="0">
                        <a:latin typeface="+mn-lt"/>
                        <a:ea typeface="Times New Roman"/>
                        <a:cs typeface="Times New Roman"/>
                      </a:endParaRPr>
                    </a:p>
                    <a:p>
                      <a:pPr algn="r">
                        <a:lnSpc>
                          <a:spcPct val="115000"/>
                        </a:lnSpc>
                        <a:spcAft>
                          <a:spcPts val="1000"/>
                        </a:spcAft>
                      </a:pPr>
                      <a:r>
                        <a:rPr lang="es-MX" sz="2000" b="1" dirty="0">
                          <a:solidFill>
                            <a:srgbClr val="000000"/>
                          </a:solidFill>
                          <a:latin typeface="+mn-lt"/>
                          <a:ea typeface="Times New Roman"/>
                          <a:cs typeface="Calibri"/>
                        </a:rPr>
                        <a:t>IVA POR ACREDITAR</a:t>
                      </a:r>
                      <a:endParaRPr lang="es-MX" sz="2000" b="1" dirty="0">
                        <a:latin typeface="+mn-lt"/>
                        <a:ea typeface="Times New Roman"/>
                        <a:cs typeface="Times New Roman"/>
                      </a:endParaRPr>
                    </a:p>
                    <a:p>
                      <a:pPr algn="r">
                        <a:lnSpc>
                          <a:spcPct val="115000"/>
                        </a:lnSpc>
                        <a:spcAft>
                          <a:spcPts val="1000"/>
                        </a:spcAft>
                      </a:pPr>
                      <a:r>
                        <a:rPr lang="es-MX" sz="2000" b="1" dirty="0">
                          <a:solidFill>
                            <a:srgbClr val="000000"/>
                          </a:solidFill>
                          <a:latin typeface="+mn-lt"/>
                          <a:ea typeface="Times New Roman"/>
                          <a:cs typeface="Calibri"/>
                        </a:rPr>
                        <a:t>                             BANCOS</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b="1" dirty="0">
                          <a:solidFill>
                            <a:srgbClr val="000000"/>
                          </a:solidFill>
                          <a:latin typeface="+mn-lt"/>
                          <a:ea typeface="Times New Roman"/>
                          <a:cs typeface="Calibri"/>
                        </a:rPr>
                        <a:t>$ 87,000.00             </a:t>
                      </a:r>
                      <a:endParaRPr lang="es-MX" sz="2000" b="1" dirty="0">
                        <a:latin typeface="+mn-lt"/>
                        <a:ea typeface="Times New Roman"/>
                        <a:cs typeface="Times New Roman"/>
                      </a:endParaRPr>
                    </a:p>
                    <a:p>
                      <a:pPr>
                        <a:lnSpc>
                          <a:spcPct val="115000"/>
                        </a:lnSpc>
                        <a:spcAft>
                          <a:spcPts val="1000"/>
                        </a:spcAft>
                      </a:pPr>
                      <a:r>
                        <a:rPr lang="es-MX" sz="2000" b="1" dirty="0">
                          <a:solidFill>
                            <a:srgbClr val="000000"/>
                          </a:solidFill>
                          <a:latin typeface="+mn-lt"/>
                          <a:ea typeface="Times New Roman"/>
                          <a:cs typeface="Calibri"/>
                        </a:rPr>
                        <a:t> $ 12,000.00</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MX" sz="2000" b="1" dirty="0">
                        <a:solidFill>
                          <a:srgbClr val="000000"/>
                        </a:solidFill>
                        <a:latin typeface="+mn-lt"/>
                        <a:ea typeface="Times New Roman"/>
                        <a:cs typeface="Calibri"/>
                      </a:endParaRPr>
                    </a:p>
                    <a:p>
                      <a:pPr>
                        <a:lnSpc>
                          <a:spcPct val="115000"/>
                        </a:lnSpc>
                        <a:spcAft>
                          <a:spcPts val="1000"/>
                        </a:spcAft>
                      </a:pPr>
                      <a:endParaRPr lang="es-MX" sz="2000" b="1" dirty="0" smtClean="0">
                        <a:solidFill>
                          <a:srgbClr val="000000"/>
                        </a:solidFill>
                        <a:latin typeface="+mn-lt"/>
                        <a:ea typeface="Times New Roman"/>
                        <a:cs typeface="Calibri"/>
                      </a:endParaRPr>
                    </a:p>
                    <a:p>
                      <a:pPr>
                        <a:lnSpc>
                          <a:spcPct val="115000"/>
                        </a:lnSpc>
                        <a:spcAft>
                          <a:spcPts val="1000"/>
                        </a:spcAft>
                      </a:pPr>
                      <a:r>
                        <a:rPr lang="es-MX" sz="2000" b="1" dirty="0" smtClean="0">
                          <a:solidFill>
                            <a:srgbClr val="000000"/>
                          </a:solidFill>
                          <a:latin typeface="+mn-lt"/>
                          <a:ea typeface="Times New Roman"/>
                          <a:cs typeface="Calibri"/>
                        </a:rPr>
                        <a:t>$ </a:t>
                      </a:r>
                      <a:r>
                        <a:rPr lang="es-MX" sz="2000" b="1" dirty="0">
                          <a:solidFill>
                            <a:srgbClr val="000000"/>
                          </a:solidFill>
                          <a:latin typeface="+mn-lt"/>
                          <a:ea typeface="Times New Roman"/>
                          <a:cs typeface="Calibri"/>
                        </a:rPr>
                        <a:t>12,000.00</a:t>
                      </a:r>
                      <a:endParaRPr lang="es-MX" sz="2000" b="1" dirty="0">
                        <a:latin typeface="+mn-lt"/>
                        <a:ea typeface="Times New Roman"/>
                        <a:cs typeface="Times New Roman"/>
                      </a:endParaRPr>
                    </a:p>
                    <a:p>
                      <a:pPr>
                        <a:lnSpc>
                          <a:spcPct val="115000"/>
                        </a:lnSpc>
                        <a:spcAft>
                          <a:spcPts val="1000"/>
                        </a:spcAft>
                      </a:pPr>
                      <a:r>
                        <a:rPr lang="es-MX" sz="2000" b="1" dirty="0">
                          <a:solidFill>
                            <a:srgbClr val="000000"/>
                          </a:solidFill>
                          <a:latin typeface="+mn-lt"/>
                          <a:ea typeface="Times New Roman"/>
                          <a:cs typeface="Calibri"/>
                        </a:rPr>
                        <a:t>$ 87,000.00</a:t>
                      </a:r>
                      <a:endParaRPr lang="es-MX" sz="2000" b="1"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5400" dirty="0" smtClean="0">
                <a:solidFill>
                  <a:schemeClr val="tx1"/>
                </a:solidFill>
              </a:rPr>
              <a:t>MAYOR</a:t>
            </a:r>
            <a:endParaRPr lang="es-MX" sz="5400" dirty="0">
              <a:solidFill>
                <a:schemeClr val="tx1"/>
              </a:solidFill>
            </a:endParaRPr>
          </a:p>
        </p:txBody>
      </p:sp>
      <p:sp>
        <p:nvSpPr>
          <p:cNvPr id="3" name="2 Marcador de contenido"/>
          <p:cNvSpPr>
            <a:spLocks noGrp="1"/>
          </p:cNvSpPr>
          <p:nvPr>
            <p:ph idx="1"/>
          </p:nvPr>
        </p:nvSpPr>
        <p:spPr/>
        <p:txBody>
          <a:bodyPr/>
          <a:lstStyle/>
          <a:p>
            <a:pPr>
              <a:buNone/>
            </a:pPr>
            <a:r>
              <a:rPr lang="es-MX" dirty="0" smtClean="0"/>
              <a:t> </a:t>
            </a:r>
            <a:endParaRPr lang="es-MX" dirty="0"/>
          </a:p>
        </p:txBody>
      </p:sp>
      <p:cxnSp>
        <p:nvCxnSpPr>
          <p:cNvPr id="5" name="4 Conector recto"/>
          <p:cNvCxnSpPr/>
          <p:nvPr/>
        </p:nvCxnSpPr>
        <p:spPr>
          <a:xfrm>
            <a:off x="0" y="1844824"/>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788024" y="1844824"/>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907704" y="1844824"/>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732240" y="1844824"/>
            <a:ext cx="0" cy="3456384"/>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79512" y="1196752"/>
            <a:ext cx="3816424" cy="646331"/>
          </a:xfrm>
          <a:prstGeom prst="rect">
            <a:avLst/>
          </a:prstGeom>
          <a:noFill/>
        </p:spPr>
        <p:txBody>
          <a:bodyPr wrap="square" rtlCol="0">
            <a:spAutoFit/>
          </a:bodyPr>
          <a:lstStyle/>
          <a:p>
            <a:pPr algn="ctr"/>
            <a:r>
              <a:rPr lang="es-MX" dirty="0" smtClean="0"/>
              <a:t>GASTO POR INTERESES EN OBLIGACIONES</a:t>
            </a:r>
            <a:endParaRPr lang="es-MX" dirty="0"/>
          </a:p>
        </p:txBody>
      </p:sp>
      <p:sp>
        <p:nvSpPr>
          <p:cNvPr id="12" name="11 CuadroTexto"/>
          <p:cNvSpPr txBox="1"/>
          <p:nvPr/>
        </p:nvSpPr>
        <p:spPr>
          <a:xfrm>
            <a:off x="4932040" y="1484784"/>
            <a:ext cx="3960440" cy="369332"/>
          </a:xfrm>
          <a:prstGeom prst="rect">
            <a:avLst/>
          </a:prstGeom>
          <a:noFill/>
        </p:spPr>
        <p:txBody>
          <a:bodyPr wrap="square" rtlCol="0">
            <a:spAutoFit/>
          </a:bodyPr>
          <a:lstStyle/>
          <a:p>
            <a:pPr algn="ctr"/>
            <a:r>
              <a:rPr lang="es-MX" dirty="0" smtClean="0"/>
              <a:t>INTERESES POR PAGAR</a:t>
            </a:r>
            <a:endParaRPr lang="es-MX" dirty="0"/>
          </a:p>
        </p:txBody>
      </p:sp>
      <p:sp>
        <p:nvSpPr>
          <p:cNvPr id="13" name="12 Rectángulo"/>
          <p:cNvSpPr/>
          <p:nvPr/>
        </p:nvSpPr>
        <p:spPr>
          <a:xfrm>
            <a:off x="179512" y="1916832"/>
            <a:ext cx="1505540" cy="410882"/>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$ 12,500.00 </a:t>
            </a:r>
            <a:endParaRPr lang="es-MX" sz="1200" b="1" dirty="0">
              <a:ea typeface="Times New Roman"/>
              <a:cs typeface="Arial" pitchFamily="34" charset="0"/>
            </a:endParaRPr>
          </a:p>
        </p:txBody>
      </p:sp>
      <p:sp>
        <p:nvSpPr>
          <p:cNvPr id="14" name="13 Rectángulo"/>
          <p:cNvSpPr/>
          <p:nvPr/>
        </p:nvSpPr>
        <p:spPr>
          <a:xfrm>
            <a:off x="179512" y="2708920"/>
            <a:ext cx="1505540" cy="410882"/>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$ 12,500.00 </a:t>
            </a:r>
            <a:endParaRPr lang="es-MX" sz="1200" b="1" dirty="0">
              <a:ea typeface="Times New Roman"/>
              <a:cs typeface="Arial" pitchFamily="34" charset="0"/>
            </a:endParaRPr>
          </a:p>
        </p:txBody>
      </p:sp>
      <p:sp>
        <p:nvSpPr>
          <p:cNvPr id="15" name="14 Rectángulo"/>
          <p:cNvSpPr/>
          <p:nvPr/>
        </p:nvSpPr>
        <p:spPr>
          <a:xfrm>
            <a:off x="179512" y="2348880"/>
            <a:ext cx="1505540" cy="410882"/>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$ 12,500.00 </a:t>
            </a:r>
            <a:endParaRPr lang="es-MX" sz="1200" b="1" dirty="0">
              <a:ea typeface="Times New Roman"/>
              <a:cs typeface="Arial" pitchFamily="34" charset="0"/>
            </a:endParaRPr>
          </a:p>
        </p:txBody>
      </p:sp>
      <p:sp>
        <p:nvSpPr>
          <p:cNvPr id="16" name="15 Rectángulo"/>
          <p:cNvSpPr/>
          <p:nvPr/>
        </p:nvSpPr>
        <p:spPr>
          <a:xfrm>
            <a:off x="179512" y="3933056"/>
            <a:ext cx="1505540" cy="410882"/>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$ 12,500.00 </a:t>
            </a:r>
            <a:endParaRPr lang="es-MX" sz="1200" b="1" dirty="0">
              <a:ea typeface="Times New Roman"/>
              <a:cs typeface="Arial" pitchFamily="34" charset="0"/>
            </a:endParaRPr>
          </a:p>
        </p:txBody>
      </p:sp>
      <p:sp>
        <p:nvSpPr>
          <p:cNvPr id="17" name="16 Rectángulo"/>
          <p:cNvSpPr/>
          <p:nvPr/>
        </p:nvSpPr>
        <p:spPr>
          <a:xfrm>
            <a:off x="251520" y="3573016"/>
            <a:ext cx="1505540" cy="410882"/>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$ 12,500.00 </a:t>
            </a:r>
            <a:endParaRPr lang="es-MX" sz="1200" b="1" dirty="0">
              <a:ea typeface="Times New Roman"/>
              <a:cs typeface="Arial" pitchFamily="34" charset="0"/>
            </a:endParaRPr>
          </a:p>
        </p:txBody>
      </p:sp>
      <p:sp>
        <p:nvSpPr>
          <p:cNvPr id="18" name="17 Rectángulo"/>
          <p:cNvSpPr/>
          <p:nvPr/>
        </p:nvSpPr>
        <p:spPr>
          <a:xfrm>
            <a:off x="179512" y="3140968"/>
            <a:ext cx="1505540" cy="410882"/>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$ 12,500.00 </a:t>
            </a:r>
            <a:endParaRPr lang="es-MX" sz="1200" b="1" dirty="0">
              <a:ea typeface="Times New Roman"/>
              <a:cs typeface="Arial" pitchFamily="34" charset="0"/>
            </a:endParaRPr>
          </a:p>
        </p:txBody>
      </p:sp>
      <p:cxnSp>
        <p:nvCxnSpPr>
          <p:cNvPr id="21" name="20 Conector recto"/>
          <p:cNvCxnSpPr/>
          <p:nvPr/>
        </p:nvCxnSpPr>
        <p:spPr>
          <a:xfrm>
            <a:off x="0" y="4293096"/>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179512" y="4437112"/>
            <a:ext cx="1505540" cy="384336"/>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$ 75,000.00 </a:t>
            </a:r>
            <a:endParaRPr lang="es-MX" sz="1200" b="1" dirty="0">
              <a:ea typeface="Times New Roman"/>
              <a:cs typeface="Arial" pitchFamily="34" charset="0"/>
            </a:endParaRPr>
          </a:p>
        </p:txBody>
      </p:sp>
      <p:sp>
        <p:nvSpPr>
          <p:cNvPr id="24" name="23 Rectángulo"/>
          <p:cNvSpPr/>
          <p:nvPr/>
        </p:nvSpPr>
        <p:spPr>
          <a:xfrm>
            <a:off x="6876256" y="1916832"/>
            <a:ext cx="1440394" cy="410882"/>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$ 14,500.00</a:t>
            </a:r>
            <a:endParaRPr lang="es-MX" sz="1200" b="1" dirty="0">
              <a:ea typeface="Times New Roman"/>
              <a:cs typeface="Arial" pitchFamily="34" charset="0"/>
            </a:endParaRPr>
          </a:p>
        </p:txBody>
      </p:sp>
      <p:sp>
        <p:nvSpPr>
          <p:cNvPr id="25" name="24 Rectángulo"/>
          <p:cNvSpPr/>
          <p:nvPr/>
        </p:nvSpPr>
        <p:spPr>
          <a:xfrm>
            <a:off x="7020272" y="4365104"/>
            <a:ext cx="1438599"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$ 87,000.00</a:t>
            </a:r>
            <a:endParaRPr lang="es-MX" sz="1200" b="1" dirty="0">
              <a:ea typeface="Times New Roman"/>
              <a:cs typeface="Arial" pitchFamily="34" charset="0"/>
            </a:endParaRPr>
          </a:p>
        </p:txBody>
      </p:sp>
      <p:sp>
        <p:nvSpPr>
          <p:cNvPr id="26" name="25 Rectángulo"/>
          <p:cNvSpPr/>
          <p:nvPr/>
        </p:nvSpPr>
        <p:spPr>
          <a:xfrm>
            <a:off x="7020272" y="3933056"/>
            <a:ext cx="1440394" cy="410882"/>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$ 14,500.00</a:t>
            </a:r>
            <a:endParaRPr lang="es-MX" sz="1200" b="1" dirty="0">
              <a:ea typeface="Times New Roman"/>
              <a:cs typeface="Arial" pitchFamily="34" charset="0"/>
            </a:endParaRPr>
          </a:p>
        </p:txBody>
      </p:sp>
      <p:sp>
        <p:nvSpPr>
          <p:cNvPr id="27" name="26 Rectángulo"/>
          <p:cNvSpPr/>
          <p:nvPr/>
        </p:nvSpPr>
        <p:spPr>
          <a:xfrm>
            <a:off x="6948264" y="3501008"/>
            <a:ext cx="1440394" cy="410882"/>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$ 14,500.00</a:t>
            </a:r>
            <a:endParaRPr lang="es-MX" sz="1200" b="1" dirty="0">
              <a:ea typeface="Times New Roman"/>
              <a:cs typeface="Arial" pitchFamily="34" charset="0"/>
            </a:endParaRPr>
          </a:p>
        </p:txBody>
      </p:sp>
      <p:sp>
        <p:nvSpPr>
          <p:cNvPr id="28" name="27 Rectángulo"/>
          <p:cNvSpPr/>
          <p:nvPr/>
        </p:nvSpPr>
        <p:spPr>
          <a:xfrm>
            <a:off x="6948264" y="3140968"/>
            <a:ext cx="1440394" cy="410882"/>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$ 14,500.00</a:t>
            </a:r>
            <a:endParaRPr lang="es-MX" sz="1200" b="1" dirty="0">
              <a:ea typeface="Times New Roman"/>
              <a:cs typeface="Arial" pitchFamily="34" charset="0"/>
            </a:endParaRPr>
          </a:p>
        </p:txBody>
      </p:sp>
      <p:sp>
        <p:nvSpPr>
          <p:cNvPr id="29" name="28 Rectángulo"/>
          <p:cNvSpPr/>
          <p:nvPr/>
        </p:nvSpPr>
        <p:spPr>
          <a:xfrm>
            <a:off x="6948264" y="2708920"/>
            <a:ext cx="1440394" cy="410882"/>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$ 14,500.00</a:t>
            </a:r>
            <a:endParaRPr lang="es-MX" sz="1200" b="1" dirty="0">
              <a:ea typeface="Times New Roman"/>
              <a:cs typeface="Arial" pitchFamily="34" charset="0"/>
            </a:endParaRPr>
          </a:p>
        </p:txBody>
      </p:sp>
      <p:sp>
        <p:nvSpPr>
          <p:cNvPr id="30" name="29 Rectángulo"/>
          <p:cNvSpPr/>
          <p:nvPr/>
        </p:nvSpPr>
        <p:spPr>
          <a:xfrm>
            <a:off x="6948264" y="2348880"/>
            <a:ext cx="1440394" cy="410882"/>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$ 14,500.00</a:t>
            </a:r>
            <a:endParaRPr lang="es-MX" sz="1200" b="1" dirty="0">
              <a:ea typeface="Times New Roman"/>
              <a:cs typeface="Arial" pitchFamily="34" charset="0"/>
            </a:endParaRPr>
          </a:p>
        </p:txBody>
      </p:sp>
      <p:cxnSp>
        <p:nvCxnSpPr>
          <p:cNvPr id="31" name="30 Conector recto"/>
          <p:cNvCxnSpPr/>
          <p:nvPr/>
        </p:nvCxnSpPr>
        <p:spPr>
          <a:xfrm>
            <a:off x="5039544" y="4293096"/>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5148064" y="1916832"/>
            <a:ext cx="1438599"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$ 87,000.00</a:t>
            </a:r>
            <a:endParaRPr lang="es-MX" sz="1200" b="1" dirty="0">
              <a:ea typeface="Times New Roman"/>
              <a:cs typeface="Arial" pitchFamily="34" charset="0"/>
            </a:endParaRPr>
          </a:p>
        </p:txBody>
      </p:sp>
      <p:sp>
        <p:nvSpPr>
          <p:cNvPr id="33" name="32 Rectángulo"/>
          <p:cNvSpPr/>
          <p:nvPr/>
        </p:nvSpPr>
        <p:spPr>
          <a:xfrm>
            <a:off x="5076056" y="4365104"/>
            <a:ext cx="1438599"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$ 87,000.00</a:t>
            </a:r>
            <a:endParaRPr lang="es-MX" sz="1200" b="1" dirty="0">
              <a:ea typeface="Times New Roman"/>
              <a:cs typeface="Arial" pitchFamily="34" charset="0"/>
            </a:endParaRPr>
          </a:p>
        </p:txBody>
      </p:sp>
      <p:cxnSp>
        <p:nvCxnSpPr>
          <p:cNvPr id="36" name="35 Conector recto"/>
          <p:cNvCxnSpPr/>
          <p:nvPr/>
        </p:nvCxnSpPr>
        <p:spPr>
          <a:xfrm flipV="1">
            <a:off x="6516216" y="4797152"/>
            <a:ext cx="36004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flipV="1">
            <a:off x="6588224" y="5013176"/>
            <a:ext cx="360040" cy="2160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smtClean="0"/>
              <a:t>Obligaciones </a:t>
            </a:r>
            <a:br>
              <a:rPr lang="es-MX" dirty="0" smtClean="0"/>
            </a:br>
            <a:r>
              <a:rPr lang="es-MX" dirty="0" smtClean="0"/>
              <a:t>con descuento</a:t>
            </a:r>
            <a:endParaRPr lang="es-MX" dirty="0"/>
          </a:p>
        </p:txBody>
      </p:sp>
      <p:pic>
        <p:nvPicPr>
          <p:cNvPr id="6" name="3 Imagen" descr="JESUS-ES-EL-SALVADOR4.jpeg"/>
          <p:cNvPicPr>
            <a:picLocks noChangeAspect="1"/>
          </p:cNvPicPr>
          <p:nvPr/>
        </p:nvPicPr>
        <p:blipFill>
          <a:blip r:embed="rId2" cstate="print"/>
          <a:srcRect/>
          <a:stretch>
            <a:fillRect/>
          </a:stretch>
        </p:blipFill>
        <p:spPr bwMode="auto">
          <a:xfrm>
            <a:off x="467544" y="1052736"/>
            <a:ext cx="4613275" cy="4104456"/>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404664"/>
            <a:ext cx="8496300" cy="6119812"/>
          </a:xfrm>
        </p:spPr>
        <p:txBody>
          <a:bodyPr>
            <a:normAutofit/>
          </a:bodyPr>
          <a:lstStyle/>
          <a:p>
            <a:pPr algn="just"/>
            <a:r>
              <a:rPr lang="es-MX" sz="2800" b="1" dirty="0" smtClean="0">
                <a:solidFill>
                  <a:schemeClr val="tx1"/>
                </a:solidFill>
              </a:rPr>
              <a:t>Para ilustrar esta situación, asuma que el 30 de junio de 1__9 Grupo Gama, S.A., emitió 1,000 obligaciones, con valor nominal  de $ 1,000.00, cobrando por cada una de ellas $ 800.00  a cinco años, con un rendimiento del 50% anual.</a:t>
            </a:r>
          </a:p>
          <a:p>
            <a:pPr algn="ctr">
              <a:buNone/>
            </a:pPr>
            <a:r>
              <a:rPr lang="es-MX" sz="2400" dirty="0" smtClean="0">
                <a:solidFill>
                  <a:schemeClr val="tx1"/>
                </a:solidFill>
              </a:rPr>
              <a:t>JUNIO 30</a:t>
            </a:r>
            <a:endParaRPr lang="es-MX" dirty="0">
              <a:solidFill>
                <a:schemeClr val="tx1"/>
              </a:solidFill>
            </a:endParaRPr>
          </a:p>
          <a:p>
            <a:pPr algn="ctr">
              <a:buNone/>
            </a:pPr>
            <a:endParaRPr lang="es-MX" sz="2400" dirty="0"/>
          </a:p>
        </p:txBody>
      </p:sp>
      <p:graphicFrame>
        <p:nvGraphicFramePr>
          <p:cNvPr id="4" name="3 Tabla"/>
          <p:cNvGraphicFramePr>
            <a:graphicFrameLocks noGrp="1"/>
          </p:cNvGraphicFramePr>
          <p:nvPr/>
        </p:nvGraphicFramePr>
        <p:xfrm>
          <a:off x="611558" y="3284984"/>
          <a:ext cx="8208914" cy="1555368"/>
        </p:xfrm>
        <a:graphic>
          <a:graphicData uri="http://schemas.openxmlformats.org/drawingml/2006/table">
            <a:tbl>
              <a:tblPr firstRow="1" bandRow="1">
                <a:tableStyleId>{69CF1AB2-1976-4502-BF36-3FF5EA218861}</a:tableStyleId>
              </a:tblPr>
              <a:tblGrid>
                <a:gridCol w="5040562"/>
                <a:gridCol w="1512168"/>
                <a:gridCol w="1656184"/>
              </a:tblGrid>
              <a:tr h="442848">
                <a:tc>
                  <a:txBody>
                    <a:bodyPr/>
                    <a:lstStyle/>
                    <a:p>
                      <a:r>
                        <a:rPr lang="es-MX" dirty="0" smtClean="0"/>
                        <a:t>Bancos</a:t>
                      </a:r>
                      <a:endParaRPr lang="es-MX" dirty="0"/>
                    </a:p>
                  </a:txBody>
                  <a:tcPr/>
                </a:tc>
                <a:tc>
                  <a:txBody>
                    <a:bodyPr/>
                    <a:lstStyle/>
                    <a:p>
                      <a:pPr algn="r"/>
                      <a:r>
                        <a:rPr lang="es-MX" dirty="0" smtClean="0"/>
                        <a:t>$800,000</a:t>
                      </a:r>
                      <a:endParaRPr lang="es-MX" dirty="0"/>
                    </a:p>
                  </a:txBody>
                  <a:tcPr/>
                </a:tc>
                <a:tc>
                  <a:txBody>
                    <a:bodyPr/>
                    <a:lstStyle/>
                    <a:p>
                      <a:pPr algn="r"/>
                      <a:endParaRPr lang="es-MX" dirty="0"/>
                    </a:p>
                  </a:txBody>
                  <a:tcPr/>
                </a:tc>
              </a:tr>
              <a:tr h="370840">
                <a:tc>
                  <a:txBody>
                    <a:bodyPr/>
                    <a:lstStyle/>
                    <a:p>
                      <a:r>
                        <a:rPr kumimoji="0" lang="es-MX" sz="1800" b="1" kern="1200" dirty="0" smtClean="0">
                          <a:solidFill>
                            <a:schemeClr val="dk1"/>
                          </a:solidFill>
                          <a:latin typeface="+mn-lt"/>
                          <a:ea typeface="+mn-ea"/>
                          <a:cs typeface="+mn-cs"/>
                        </a:rPr>
                        <a:t>Descuento en emisión de obligaciones </a:t>
                      </a:r>
                      <a:endParaRPr lang="es-MX" b="1" dirty="0"/>
                    </a:p>
                  </a:txBody>
                  <a:tcPr/>
                </a:tc>
                <a:tc>
                  <a:txBody>
                    <a:bodyPr/>
                    <a:lstStyle/>
                    <a:p>
                      <a:pPr algn="r"/>
                      <a:r>
                        <a:rPr lang="es-MX" b="1" dirty="0" smtClean="0"/>
                        <a:t>$200,000</a:t>
                      </a:r>
                      <a:endParaRPr lang="es-MX" b="1" dirty="0"/>
                    </a:p>
                  </a:txBody>
                  <a:tcPr/>
                </a:tc>
                <a:tc>
                  <a:txBody>
                    <a:bodyPr/>
                    <a:lstStyle/>
                    <a:p>
                      <a:pPr algn="r"/>
                      <a:endParaRPr lang="es-MX" b="1" dirty="0"/>
                    </a:p>
                  </a:txBody>
                  <a:tcPr/>
                </a:tc>
              </a:tr>
              <a:tr h="370840">
                <a:tc>
                  <a:txBody>
                    <a:bodyPr/>
                    <a:lstStyle/>
                    <a:p>
                      <a:r>
                        <a:rPr lang="es-MX" dirty="0" smtClean="0"/>
                        <a:t>                     </a:t>
                      </a:r>
                      <a:r>
                        <a:rPr lang="es-MX" b="1" dirty="0" smtClean="0"/>
                        <a:t>obligaciones por pagar</a:t>
                      </a:r>
                      <a:endParaRPr lang="es-MX" b="1" dirty="0"/>
                    </a:p>
                  </a:txBody>
                  <a:tcPr/>
                </a:tc>
                <a:tc>
                  <a:txBody>
                    <a:bodyPr/>
                    <a:lstStyle/>
                    <a:p>
                      <a:pPr algn="r"/>
                      <a:endParaRPr lang="es-MX" b="1" dirty="0"/>
                    </a:p>
                  </a:txBody>
                  <a:tcPr/>
                </a:tc>
                <a:tc>
                  <a:txBody>
                    <a:bodyPr/>
                    <a:lstStyle/>
                    <a:p>
                      <a:pPr algn="r"/>
                      <a:r>
                        <a:rPr lang="es-MX" b="1" dirty="0" smtClean="0"/>
                        <a:t>$1,000,000</a:t>
                      </a:r>
                      <a:endParaRPr lang="es-MX" b="1" dirty="0"/>
                    </a:p>
                  </a:txBody>
                  <a:tcPr/>
                </a:tc>
              </a:tr>
              <a:tr h="370840">
                <a:tc gridSpan="3">
                  <a:txBody>
                    <a:bodyPr/>
                    <a:lstStyle/>
                    <a:p>
                      <a:r>
                        <a:rPr lang="es-MX" b="0" dirty="0" smtClean="0"/>
                        <a:t>Para registrar</a:t>
                      </a:r>
                      <a:r>
                        <a:rPr lang="es-MX" b="0" baseline="0" dirty="0" smtClean="0"/>
                        <a:t> la emisión de 1,000 obligaciones en $800 cada una.</a:t>
                      </a:r>
                      <a:endParaRPr lang="es-MX" b="0" dirty="0"/>
                    </a:p>
                  </a:txBody>
                  <a:tcPr/>
                </a:tc>
                <a:tc hMerge="1">
                  <a:txBody>
                    <a:bodyPr/>
                    <a:lstStyle/>
                    <a:p>
                      <a:pPr algn="r"/>
                      <a:endParaRPr lang="es-MX" b="1" dirty="0"/>
                    </a:p>
                  </a:txBody>
                  <a:tcPr/>
                </a:tc>
                <a:tc hMerge="1">
                  <a:txBody>
                    <a:bodyPr/>
                    <a:lstStyle/>
                    <a:p>
                      <a:pPr algn="r"/>
                      <a:endParaRPr lang="es-MX" b="1" dirty="0"/>
                    </a:p>
                  </a:txBody>
                  <a:tcPr/>
                </a:tc>
              </a:tr>
            </a:tbl>
          </a:graphicData>
        </a:graphic>
      </p:graphicFrame>
      <p:sp>
        <p:nvSpPr>
          <p:cNvPr id="5" name="4 Rectángulo"/>
          <p:cNvSpPr/>
          <p:nvPr/>
        </p:nvSpPr>
        <p:spPr>
          <a:xfrm>
            <a:off x="611560" y="5013176"/>
            <a:ext cx="8136904" cy="1938992"/>
          </a:xfrm>
          <a:prstGeom prst="rect">
            <a:avLst/>
          </a:prstGeom>
        </p:spPr>
        <p:txBody>
          <a:bodyPr wrap="square">
            <a:spAutoFit/>
          </a:bodyPr>
          <a:lstStyle/>
          <a:p>
            <a:endParaRPr lang="es-MX" sz="2000" b="1" dirty="0" smtClean="0"/>
          </a:p>
          <a:p>
            <a:r>
              <a:rPr lang="es-MX" sz="2000" b="1" dirty="0" smtClean="0"/>
              <a:t>Cuando se realice el primer pago semestral de interés de $ 250,000 el 31 de diciembre, una parte del descuento de emisión en obligaciones (20,000) debe amortizarse.</a:t>
            </a:r>
          </a:p>
          <a:p>
            <a:endParaRPr lang="es-MX" sz="2000" b="1" dirty="0" smtClean="0"/>
          </a:p>
          <a:p>
            <a:r>
              <a:rPr lang="es-MX" sz="2000" b="1" dirty="0" smtClean="0"/>
              <a:t>fa</a:t>
            </a:r>
            <a:endParaRPr lang="es-MX" sz="2000" b="1" dirty="0"/>
          </a:p>
        </p:txBody>
      </p:sp>
    </p:spTree>
    <p:extLst>
      <p:ext uri="{BB962C8B-B14F-4D97-AF65-F5344CB8AC3E}">
        <p14:creationId xmlns="" xmlns:p14="http://schemas.microsoft.com/office/powerpoint/2010/main" val="2427245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32656"/>
            <a:ext cx="8496944" cy="7478970"/>
          </a:xfrm>
          <a:prstGeom prst="rect">
            <a:avLst/>
          </a:prstGeom>
        </p:spPr>
        <p:txBody>
          <a:bodyPr wrap="square">
            <a:spAutoFit/>
          </a:bodyPr>
          <a:lstStyle/>
          <a:p>
            <a:pPr algn="just"/>
            <a:r>
              <a:rPr lang="es-MX" sz="2400" dirty="0" smtClean="0"/>
              <a:t>Antes de los dos asientos mencionados se presentará la devengación mensual del interés y la amortización del descuento:</a:t>
            </a:r>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endParaRPr lang="es-MX" sz="2400" dirty="0" smtClean="0"/>
          </a:p>
          <a:p>
            <a:pPr algn="just"/>
            <a:r>
              <a:rPr lang="es-MX" sz="2400" dirty="0" smtClean="0"/>
              <a:t>Nota: Estos dos últimos asientos deberán realizarse seis veces para registrar la devengación de cada mes del semestre.</a:t>
            </a:r>
          </a:p>
          <a:p>
            <a:pPr algn="just"/>
            <a:endParaRPr lang="es-MX" sz="2400" dirty="0" smtClean="0"/>
          </a:p>
          <a:p>
            <a:endParaRPr lang="es-MX" sz="2400" dirty="0" smtClean="0"/>
          </a:p>
          <a:p>
            <a:endParaRPr lang="es-MX" sz="2400" dirty="0" smtClean="0"/>
          </a:p>
        </p:txBody>
      </p:sp>
      <p:graphicFrame>
        <p:nvGraphicFramePr>
          <p:cNvPr id="3" name="2 Tabla"/>
          <p:cNvGraphicFramePr>
            <a:graphicFrameLocks noGrp="1"/>
          </p:cNvGraphicFramePr>
          <p:nvPr/>
        </p:nvGraphicFramePr>
        <p:xfrm>
          <a:off x="251520" y="1700809"/>
          <a:ext cx="8784976" cy="3888432"/>
        </p:xfrm>
        <a:graphic>
          <a:graphicData uri="http://schemas.openxmlformats.org/drawingml/2006/table">
            <a:tbl>
              <a:tblPr firstRow="1" bandRow="1">
                <a:tableStyleId>{69CF1AB2-1976-4502-BF36-3FF5EA218861}</a:tableStyleId>
              </a:tblPr>
              <a:tblGrid>
                <a:gridCol w="5402321"/>
                <a:gridCol w="1718920"/>
                <a:gridCol w="1663735"/>
              </a:tblGrid>
              <a:tr h="503290">
                <a:tc>
                  <a:txBody>
                    <a:bodyPr/>
                    <a:lstStyle/>
                    <a:p>
                      <a:r>
                        <a:rPr lang="es-MX" dirty="0" smtClean="0"/>
                        <a:t>Gastos por intereses de obligaciones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latin typeface="Calibri"/>
                          <a:ea typeface="Times New Roman"/>
                        </a:rPr>
                        <a:t>$41,666.66667</a:t>
                      </a:r>
                      <a:endParaRPr lang="es-MX" dirty="0"/>
                    </a:p>
                  </a:txBody>
                  <a:tcPr/>
                </a:tc>
                <a:tc>
                  <a:txBody>
                    <a:bodyPr/>
                    <a:lstStyle/>
                    <a:p>
                      <a:endParaRPr lang="es-MX" dirty="0"/>
                    </a:p>
                  </a:txBody>
                  <a:tcPr/>
                </a:tc>
              </a:tr>
              <a:tr h="503290">
                <a:tc>
                  <a:txBody>
                    <a:bodyPr/>
                    <a:lstStyle/>
                    <a:p>
                      <a:r>
                        <a:rPr lang="es-MX" b="1" dirty="0" smtClean="0"/>
                        <a:t>IVA</a:t>
                      </a:r>
                      <a:r>
                        <a:rPr lang="es-MX" b="1" baseline="0" dirty="0" smtClean="0"/>
                        <a:t> por acreditar</a:t>
                      </a:r>
                      <a:endParaRPr lang="es-MX"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dirty="0" smtClean="0">
                          <a:latin typeface="Calibri"/>
                          <a:ea typeface="Times New Roman"/>
                        </a:rPr>
                        <a:t>$6,666.666667</a:t>
                      </a:r>
                      <a:endParaRPr lang="es-MX" b="1" dirty="0"/>
                    </a:p>
                  </a:txBody>
                  <a:tcPr/>
                </a:tc>
                <a:tc>
                  <a:txBody>
                    <a:bodyPr/>
                    <a:lstStyle/>
                    <a:p>
                      <a:endParaRPr lang="es-MX" b="1" dirty="0"/>
                    </a:p>
                  </a:txBody>
                  <a:tcPr/>
                </a:tc>
              </a:tr>
              <a:tr h="503290">
                <a:tc>
                  <a:txBody>
                    <a:bodyPr/>
                    <a:lstStyle/>
                    <a:p>
                      <a:pPr algn="r"/>
                      <a:r>
                        <a:rPr lang="es-MX" b="1" dirty="0" smtClean="0"/>
                        <a:t>               Intereses</a:t>
                      </a:r>
                      <a:r>
                        <a:rPr lang="es-MX" b="1" baseline="0" dirty="0" smtClean="0"/>
                        <a:t> por pagar</a:t>
                      </a:r>
                      <a:endParaRPr lang="es-MX" b="1" dirty="0"/>
                    </a:p>
                  </a:txBody>
                  <a:tcPr/>
                </a:tc>
                <a:tc>
                  <a:txBody>
                    <a:bodyPr/>
                    <a:lstStyle/>
                    <a:p>
                      <a:endParaRPr lang="es-MX" b="1" dirty="0"/>
                    </a:p>
                  </a:txBody>
                  <a:tcPr/>
                </a:tc>
                <a:tc>
                  <a:txBody>
                    <a:bodyPr/>
                    <a:lstStyle/>
                    <a:p>
                      <a:r>
                        <a:rPr kumimoji="0" lang="es-MX" sz="1800" b="1" kern="1200" dirty="0" smtClean="0">
                          <a:solidFill>
                            <a:schemeClr val="dk1"/>
                          </a:solidFill>
                          <a:latin typeface="+mn-lt"/>
                          <a:ea typeface="+mn-ea"/>
                          <a:cs typeface="+mn-cs"/>
                        </a:rPr>
                        <a:t>$48,333.3334</a:t>
                      </a:r>
                      <a:endParaRPr lang="es-MX" b="1" dirty="0"/>
                    </a:p>
                  </a:txBody>
                  <a:tcPr/>
                </a:tc>
              </a:tr>
              <a:tr h="503290">
                <a:tc gridSpan="3">
                  <a:txBody>
                    <a:bodyPr/>
                    <a:lstStyle/>
                    <a:p>
                      <a:r>
                        <a:rPr lang="es-MX" b="0" dirty="0" smtClean="0"/>
                        <a:t>Registro de</a:t>
                      </a:r>
                      <a:r>
                        <a:rPr lang="es-MX" b="0" baseline="0" dirty="0" smtClean="0"/>
                        <a:t> la devengación de intereses del primer mes.</a:t>
                      </a:r>
                      <a:endParaRPr lang="es-MX" b="0" dirty="0"/>
                    </a:p>
                  </a:txBody>
                  <a:tcPr/>
                </a:tc>
                <a:tc hMerge="1">
                  <a:txBody>
                    <a:bodyPr/>
                    <a:lstStyle/>
                    <a:p>
                      <a:endParaRPr lang="es-MX" b="1"/>
                    </a:p>
                  </a:txBody>
                  <a:tcPr/>
                </a:tc>
                <a:tc hMerge="1">
                  <a:txBody>
                    <a:bodyPr/>
                    <a:lstStyle/>
                    <a:p>
                      <a:endParaRPr lang="es-MX" b="1" dirty="0"/>
                    </a:p>
                  </a:txBody>
                  <a:tcPr/>
                </a:tc>
              </a:tr>
              <a:tr h="503290">
                <a:tc>
                  <a:txBody>
                    <a:bodyPr/>
                    <a:lstStyle/>
                    <a:p>
                      <a:r>
                        <a:rPr lang="es-MX" b="1" dirty="0" smtClean="0"/>
                        <a:t>Gastos</a:t>
                      </a:r>
                      <a:r>
                        <a:rPr lang="es-MX" b="1" baseline="0" dirty="0" smtClean="0"/>
                        <a:t>  de Operación</a:t>
                      </a:r>
                      <a:endParaRPr lang="es-MX" b="1" dirty="0"/>
                    </a:p>
                  </a:txBody>
                  <a:tcPr/>
                </a:tc>
                <a:tc>
                  <a:txBody>
                    <a:bodyPr/>
                    <a:lstStyle/>
                    <a:p>
                      <a:r>
                        <a:rPr lang="es-MX" sz="1800" b="1" dirty="0" smtClean="0">
                          <a:latin typeface="Calibri"/>
                          <a:ea typeface="Times New Roman"/>
                        </a:rPr>
                        <a:t>$3,333.333333</a:t>
                      </a:r>
                      <a:endParaRPr lang="es-MX" b="1" dirty="0"/>
                    </a:p>
                  </a:txBody>
                  <a:tcPr/>
                </a:tc>
                <a:tc>
                  <a:txBody>
                    <a:bodyPr/>
                    <a:lstStyle/>
                    <a:p>
                      <a:endParaRPr lang="es-MX" b="1" dirty="0"/>
                    </a:p>
                  </a:txBody>
                  <a:tcPr/>
                </a:tc>
              </a:tr>
              <a:tr h="503290">
                <a:tc>
                  <a:txBody>
                    <a:bodyPr/>
                    <a:lstStyle/>
                    <a:p>
                      <a:r>
                        <a:rPr lang="es-MX" b="1" dirty="0" smtClean="0"/>
                        <a:t>               Descuento en emisión de obligaciones</a:t>
                      </a:r>
                      <a:endParaRPr lang="es-MX" b="1" dirty="0"/>
                    </a:p>
                  </a:txBody>
                  <a:tcPr/>
                </a:tc>
                <a:tc>
                  <a:txBody>
                    <a:bodyPr/>
                    <a:lstStyle/>
                    <a:p>
                      <a:endParaRPr lang="es-MX" b="1" dirty="0"/>
                    </a:p>
                  </a:txBody>
                  <a:tcPr/>
                </a:tc>
                <a:tc>
                  <a:txBody>
                    <a:bodyPr/>
                    <a:lstStyle/>
                    <a:p>
                      <a:r>
                        <a:rPr lang="es-MX" sz="1800" b="1" dirty="0" smtClean="0">
                          <a:latin typeface="Calibri"/>
                          <a:ea typeface="Times New Roman"/>
                        </a:rPr>
                        <a:t>$3,333.333333</a:t>
                      </a:r>
                      <a:endParaRPr lang="es-MX" b="1" dirty="0"/>
                    </a:p>
                  </a:txBody>
                  <a:tcPr/>
                </a:tc>
              </a:tr>
              <a:tr h="868692">
                <a:tc gridSpan="3">
                  <a:txBody>
                    <a:bodyPr/>
                    <a:lstStyle/>
                    <a:p>
                      <a:r>
                        <a:rPr lang="es-MX" b="0" baseline="0" dirty="0" smtClean="0"/>
                        <a:t>Registro de la amortización del descuento por el primer mes que se devenga.</a:t>
                      </a:r>
                      <a:endParaRPr lang="es-MX" b="0" dirty="0"/>
                    </a:p>
                  </a:txBody>
                  <a:tcPr/>
                </a:tc>
                <a:tc hMerge="1">
                  <a:txBody>
                    <a:bodyPr/>
                    <a:lstStyle/>
                    <a:p>
                      <a:endParaRPr lang="es-MX" b="1" dirty="0"/>
                    </a:p>
                  </a:txBody>
                  <a:tcPr/>
                </a:tc>
                <a:tc hMerge="1">
                  <a:txBody>
                    <a:bodyPr/>
                    <a:lstStyle/>
                    <a:p>
                      <a:endParaRPr lang="es-MX" b="1"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1700809"/>
          <a:ext cx="8784976" cy="4406592"/>
        </p:xfrm>
        <a:graphic>
          <a:graphicData uri="http://schemas.openxmlformats.org/drawingml/2006/table">
            <a:tbl>
              <a:tblPr firstRow="1" bandRow="1">
                <a:tableStyleId>{69CF1AB2-1976-4502-BF36-3FF5EA218861}</a:tableStyleId>
              </a:tblPr>
              <a:tblGrid>
                <a:gridCol w="5402321"/>
                <a:gridCol w="1718920"/>
                <a:gridCol w="1663735"/>
              </a:tblGrid>
              <a:tr h="503290">
                <a:tc>
                  <a:txBody>
                    <a:bodyPr/>
                    <a:lstStyle/>
                    <a:p>
                      <a:r>
                        <a:rPr lang="es-MX" dirty="0" smtClean="0"/>
                        <a:t>Intereses</a:t>
                      </a:r>
                      <a:r>
                        <a:rPr lang="es-MX" baseline="0" dirty="0" smtClean="0"/>
                        <a:t> Por Pagar</a:t>
                      </a:r>
                      <a:endParaRPr lang="es-MX" dirty="0" smtClean="0"/>
                    </a:p>
                  </a:txBody>
                  <a:tcPr/>
                </a:tc>
                <a:tc>
                  <a:txBody>
                    <a:bodyPr/>
                    <a:lstStyle/>
                    <a:p>
                      <a:pPr>
                        <a:lnSpc>
                          <a:spcPct val="115000"/>
                        </a:lnSpc>
                        <a:spcAft>
                          <a:spcPts val="0"/>
                        </a:spcAft>
                      </a:pPr>
                      <a:r>
                        <a:rPr lang="es-MX" sz="1400" b="1" dirty="0">
                          <a:latin typeface="+mn-lt"/>
                          <a:ea typeface="Times New Roman"/>
                          <a:cs typeface="Calibri"/>
                        </a:rPr>
                        <a:t>$290,000.00</a:t>
                      </a:r>
                      <a:endParaRPr lang="es-MX" sz="1400" b="1" dirty="0">
                        <a:latin typeface="+mn-lt"/>
                        <a:ea typeface="Times New Roman"/>
                        <a:cs typeface="Times New Roman"/>
                      </a:endParaRPr>
                    </a:p>
                  </a:txBody>
                  <a:tcPr marL="68580" marR="68580" marT="0" marB="0"/>
                </a:tc>
                <a:tc>
                  <a:txBody>
                    <a:bodyPr/>
                    <a:lstStyle/>
                    <a:p>
                      <a:endParaRPr lang="es-MX" sz="1400" b="1" dirty="0">
                        <a:latin typeface="+mn-lt"/>
                      </a:endParaRPr>
                    </a:p>
                  </a:txBody>
                  <a:tcPr/>
                </a:tc>
              </a:tr>
              <a:tr h="503290">
                <a:tc>
                  <a:txBody>
                    <a:bodyPr/>
                    <a:lstStyle/>
                    <a:p>
                      <a:r>
                        <a:rPr lang="es-MX" b="1" dirty="0" smtClean="0"/>
                        <a:t>IVA</a:t>
                      </a:r>
                      <a:r>
                        <a:rPr lang="es-MX" b="1" baseline="0" dirty="0" smtClean="0"/>
                        <a:t> acreditable</a:t>
                      </a:r>
                      <a:endParaRPr lang="es-MX" b="1" dirty="0"/>
                    </a:p>
                  </a:txBody>
                  <a:tcPr/>
                </a:tc>
                <a:tc>
                  <a:txBody>
                    <a:bodyPr/>
                    <a:lstStyle/>
                    <a:p>
                      <a:pPr>
                        <a:lnSpc>
                          <a:spcPct val="115000"/>
                        </a:lnSpc>
                        <a:spcAft>
                          <a:spcPts val="0"/>
                        </a:spcAft>
                      </a:pPr>
                      <a:r>
                        <a:rPr lang="es-MX" sz="1400" b="1" dirty="0">
                          <a:latin typeface="+mn-lt"/>
                          <a:ea typeface="Times New Roman"/>
                          <a:cs typeface="Calibri"/>
                        </a:rPr>
                        <a:t> $  40,000.00</a:t>
                      </a:r>
                      <a:endParaRPr lang="es-MX" sz="1400" b="1" dirty="0">
                        <a:latin typeface="+mn-lt"/>
                        <a:ea typeface="Times New Roman"/>
                        <a:cs typeface="Times New Roman"/>
                      </a:endParaRPr>
                    </a:p>
                  </a:txBody>
                  <a:tcPr marL="68580" marR="68580" marT="0" marB="0"/>
                </a:tc>
                <a:tc>
                  <a:txBody>
                    <a:bodyPr/>
                    <a:lstStyle/>
                    <a:p>
                      <a:endParaRPr lang="es-MX" sz="1400" b="1" dirty="0">
                        <a:latin typeface="+mn-lt"/>
                      </a:endParaRPr>
                    </a:p>
                  </a:txBody>
                  <a:tcPr/>
                </a:tc>
              </a:tr>
              <a:tr h="503290">
                <a:tc>
                  <a:txBody>
                    <a:bodyPr/>
                    <a:lstStyle/>
                    <a:p>
                      <a:pPr algn="r"/>
                      <a:r>
                        <a:rPr lang="es-MX" b="1" dirty="0" smtClean="0"/>
                        <a:t>IVA por acreditar</a:t>
                      </a:r>
                      <a:endParaRPr lang="es-MX" b="1" dirty="0"/>
                    </a:p>
                  </a:txBody>
                  <a:tcPr/>
                </a:tc>
                <a:tc>
                  <a:txBody>
                    <a:bodyPr/>
                    <a:lstStyle/>
                    <a:p>
                      <a:endParaRPr lang="es-MX" sz="1400" b="1" dirty="0">
                        <a:latin typeface="+mn-lt"/>
                      </a:endParaRPr>
                    </a:p>
                  </a:txBody>
                  <a:tcPr/>
                </a:tc>
                <a:tc>
                  <a:txBody>
                    <a:bodyPr/>
                    <a:lstStyle/>
                    <a:p>
                      <a:r>
                        <a:rPr lang="es-MX" sz="1400" b="1" dirty="0" smtClean="0">
                          <a:latin typeface="+mn-lt"/>
                          <a:ea typeface="Times New Roman"/>
                          <a:cs typeface="Calibri"/>
                        </a:rPr>
                        <a:t>$  40,000.00</a:t>
                      </a:r>
                      <a:endParaRPr lang="es-MX" sz="1400" b="1" dirty="0">
                        <a:latin typeface="+mn-lt"/>
                      </a:endParaRPr>
                    </a:p>
                  </a:txBody>
                  <a:tcPr/>
                </a:tc>
              </a:tr>
              <a:tr h="503290">
                <a:tc>
                  <a:txBody>
                    <a:bodyPr/>
                    <a:lstStyle/>
                    <a:p>
                      <a:pPr algn="r"/>
                      <a:r>
                        <a:rPr lang="es-MX" b="1" dirty="0" smtClean="0"/>
                        <a:t>Bancos</a:t>
                      </a:r>
                      <a:endParaRPr lang="es-MX" b="1" dirty="0"/>
                    </a:p>
                  </a:txBody>
                  <a:tcPr/>
                </a:tc>
                <a:tc>
                  <a:txBody>
                    <a:bodyPr/>
                    <a:lstStyle/>
                    <a:p>
                      <a:endParaRPr lang="es-MX"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latin typeface="+mn-lt"/>
                          <a:ea typeface="Times New Roman"/>
                          <a:cs typeface="Calibri"/>
                        </a:rPr>
                        <a:t>$290,000.00</a:t>
                      </a:r>
                      <a:endParaRPr lang="es-MX" sz="1400" b="1" dirty="0" smtClean="0">
                        <a:latin typeface="+mn-lt"/>
                        <a:ea typeface="Times New Roman"/>
                        <a:cs typeface="Times New Roman"/>
                      </a:endParaRPr>
                    </a:p>
                    <a:p>
                      <a:endParaRPr lang="es-MX" sz="1400" b="1" dirty="0">
                        <a:latin typeface="+mn-lt"/>
                      </a:endParaRPr>
                    </a:p>
                  </a:txBody>
                  <a:tcPr/>
                </a:tc>
              </a:tr>
              <a:tr h="503290">
                <a:tc gridSpan="3">
                  <a:txBody>
                    <a:bodyPr/>
                    <a:lstStyle/>
                    <a:p>
                      <a:r>
                        <a:rPr lang="es-MX" b="0" dirty="0" smtClean="0"/>
                        <a:t>Registro del</a:t>
                      </a:r>
                      <a:r>
                        <a:rPr lang="es-MX" b="0" baseline="0" dirty="0" smtClean="0"/>
                        <a:t> pago semestral de intereses.</a:t>
                      </a:r>
                      <a:endParaRPr lang="es-MX" b="0" dirty="0"/>
                    </a:p>
                  </a:txBody>
                  <a:tcPr/>
                </a:tc>
                <a:tc hMerge="1">
                  <a:txBody>
                    <a:bodyPr/>
                    <a:lstStyle/>
                    <a:p>
                      <a:endParaRPr lang="es-MX" b="1"/>
                    </a:p>
                  </a:txBody>
                  <a:tcPr/>
                </a:tc>
                <a:tc hMerge="1">
                  <a:txBody>
                    <a:bodyPr/>
                    <a:lstStyle/>
                    <a:p>
                      <a:endParaRPr lang="es-MX" b="1" dirty="0"/>
                    </a:p>
                  </a:txBody>
                  <a:tcPr/>
                </a:tc>
              </a:tr>
              <a:tr h="503290">
                <a:tc>
                  <a:txBody>
                    <a:bodyPr/>
                    <a:lstStyle/>
                    <a:p>
                      <a:r>
                        <a:rPr lang="es-MX" b="1" dirty="0" smtClean="0"/>
                        <a:t>Gastos</a:t>
                      </a:r>
                      <a:r>
                        <a:rPr lang="es-MX" b="1" baseline="0" dirty="0" smtClean="0"/>
                        <a:t>  por intereses en Obligaciones</a:t>
                      </a:r>
                      <a:endParaRPr lang="es-MX" b="1" dirty="0"/>
                    </a:p>
                  </a:txBody>
                  <a:tcPr/>
                </a:tc>
                <a:tc>
                  <a:txBody>
                    <a:bodyPr/>
                    <a:lstStyle/>
                    <a:p>
                      <a:r>
                        <a:rPr kumimoji="0" lang="es-MX" sz="1800" b="1" kern="1200" dirty="0" smtClean="0">
                          <a:solidFill>
                            <a:schemeClr val="dk1"/>
                          </a:solidFill>
                          <a:latin typeface="+mn-lt"/>
                          <a:ea typeface="+mn-ea"/>
                          <a:cs typeface="+mn-cs"/>
                        </a:rPr>
                        <a:t>$20,000.00</a:t>
                      </a:r>
                      <a:endParaRPr lang="es-MX" b="1" dirty="0"/>
                    </a:p>
                  </a:txBody>
                  <a:tcPr/>
                </a:tc>
                <a:tc>
                  <a:txBody>
                    <a:bodyPr/>
                    <a:lstStyle/>
                    <a:p>
                      <a:endParaRPr lang="es-MX" b="1" dirty="0"/>
                    </a:p>
                  </a:txBody>
                  <a:tcPr/>
                </a:tc>
              </a:tr>
              <a:tr h="503290">
                <a:tc>
                  <a:txBody>
                    <a:bodyPr/>
                    <a:lstStyle/>
                    <a:p>
                      <a:pPr algn="r"/>
                      <a:r>
                        <a:rPr lang="es-MX" b="1" dirty="0" smtClean="0"/>
                        <a:t>               Gastos</a:t>
                      </a:r>
                      <a:r>
                        <a:rPr lang="es-MX" b="1" baseline="0" dirty="0" smtClean="0"/>
                        <a:t> de Operación</a:t>
                      </a:r>
                      <a:endParaRPr lang="es-MX" b="1" dirty="0"/>
                    </a:p>
                  </a:txBody>
                  <a:tcPr/>
                </a:tc>
                <a:tc>
                  <a:txBody>
                    <a:bodyPr/>
                    <a:lstStyle/>
                    <a:p>
                      <a:endParaRPr lang="es-MX" b="1" dirty="0"/>
                    </a:p>
                  </a:txBody>
                  <a:tcPr/>
                </a:tc>
                <a:tc>
                  <a:txBody>
                    <a:bodyPr/>
                    <a:lstStyle/>
                    <a:p>
                      <a:r>
                        <a:rPr kumimoji="0" lang="es-MX" sz="1800" b="1" kern="1200" dirty="0" smtClean="0">
                          <a:solidFill>
                            <a:schemeClr val="dk1"/>
                          </a:solidFill>
                          <a:latin typeface="+mn-lt"/>
                          <a:ea typeface="+mn-ea"/>
                          <a:cs typeface="+mn-cs"/>
                        </a:rPr>
                        <a:t>$20,000.00</a:t>
                      </a:r>
                      <a:endParaRPr lang="es-MX" b="1" dirty="0"/>
                    </a:p>
                  </a:txBody>
                  <a:tcPr/>
                </a:tc>
              </a:tr>
              <a:tr h="868692">
                <a:tc gridSpan="3">
                  <a:txBody>
                    <a:bodyPr/>
                    <a:lstStyle/>
                    <a:p>
                      <a:r>
                        <a:rPr lang="es-MX" b="0" baseline="0" dirty="0" smtClean="0"/>
                        <a:t>Registro de la amortización del descuento semestral.</a:t>
                      </a:r>
                      <a:endParaRPr lang="es-MX" b="0" dirty="0"/>
                    </a:p>
                  </a:txBody>
                  <a:tcPr/>
                </a:tc>
                <a:tc hMerge="1">
                  <a:txBody>
                    <a:bodyPr/>
                    <a:lstStyle/>
                    <a:p>
                      <a:endParaRPr lang="es-MX" b="1" dirty="0"/>
                    </a:p>
                  </a:txBody>
                  <a:tcPr/>
                </a:tc>
                <a:tc hMerge="1">
                  <a:txBody>
                    <a:bodyPr/>
                    <a:lstStyle/>
                    <a:p>
                      <a:endParaRPr lang="es-MX" b="1" dirty="0"/>
                    </a:p>
                  </a:txBody>
                  <a:tcPr/>
                </a:tc>
              </a:tr>
            </a:tbl>
          </a:graphicData>
        </a:graphic>
      </p:graphicFrame>
      <p:sp>
        <p:nvSpPr>
          <p:cNvPr id="3" name="2 CuadroTexto"/>
          <p:cNvSpPr txBox="1"/>
          <p:nvPr/>
        </p:nvSpPr>
        <p:spPr>
          <a:xfrm>
            <a:off x="683568" y="332656"/>
            <a:ext cx="7272808" cy="954107"/>
          </a:xfrm>
          <a:prstGeom prst="rect">
            <a:avLst/>
          </a:prstGeom>
          <a:noFill/>
        </p:spPr>
        <p:txBody>
          <a:bodyPr wrap="square" rtlCol="0">
            <a:spAutoFit/>
          </a:bodyPr>
          <a:lstStyle/>
          <a:p>
            <a:pPr algn="ctr"/>
            <a:r>
              <a:rPr lang="es-MX" sz="2800" b="1" dirty="0" smtClean="0"/>
              <a:t>SE REGISTRA EL PAGO SEMESTRAL DE LOS INTERESES Y LA AMORTIZACIÓN SEMESTRAL</a:t>
            </a:r>
            <a:endParaRPr lang="es-MX"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1171600"/>
          </a:xfrm>
          <a:ln>
            <a:noFill/>
          </a:ln>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s-MX" sz="2400" dirty="0" smtClean="0">
                <a:solidFill>
                  <a:schemeClr val="tx1"/>
                </a:solidFill>
              </a:rPr>
              <a:t>Las cuentas de mayor para descuento en emisión de obligación y para gasto por interés en obligaciones se muestran enseguida:</a:t>
            </a:r>
            <a:r>
              <a:rPr lang="es-MX" sz="5400" dirty="0" smtClean="0"/>
              <a:t/>
            </a:r>
            <a:br>
              <a:rPr lang="es-MX" sz="5400" dirty="0" smtClean="0"/>
            </a:br>
            <a:endParaRPr lang="es-MX" sz="5400" dirty="0">
              <a:solidFill>
                <a:schemeClr val="tx1"/>
              </a:solidFill>
            </a:endParaRPr>
          </a:p>
        </p:txBody>
      </p:sp>
      <p:sp>
        <p:nvSpPr>
          <p:cNvPr id="3" name="2 Marcador de contenido"/>
          <p:cNvSpPr>
            <a:spLocks noGrp="1"/>
          </p:cNvSpPr>
          <p:nvPr>
            <p:ph idx="1"/>
          </p:nvPr>
        </p:nvSpPr>
        <p:spPr/>
        <p:txBody>
          <a:bodyPr/>
          <a:lstStyle/>
          <a:p>
            <a:pPr>
              <a:buNone/>
            </a:pPr>
            <a:r>
              <a:rPr lang="es-MX" dirty="0" smtClean="0"/>
              <a:t> </a:t>
            </a:r>
            <a:endParaRPr lang="es-MX" dirty="0"/>
          </a:p>
        </p:txBody>
      </p:sp>
      <p:cxnSp>
        <p:nvCxnSpPr>
          <p:cNvPr id="5" name="4 Conector recto"/>
          <p:cNvCxnSpPr/>
          <p:nvPr/>
        </p:nvCxnSpPr>
        <p:spPr>
          <a:xfrm>
            <a:off x="0" y="1844824"/>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788024" y="1844824"/>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907704" y="1844824"/>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732240" y="1844824"/>
            <a:ext cx="0" cy="3456384"/>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79512" y="1196752"/>
            <a:ext cx="3816424" cy="646331"/>
          </a:xfrm>
          <a:prstGeom prst="rect">
            <a:avLst/>
          </a:prstGeom>
          <a:noFill/>
        </p:spPr>
        <p:txBody>
          <a:bodyPr wrap="square" rtlCol="0">
            <a:spAutoFit/>
          </a:bodyPr>
          <a:lstStyle/>
          <a:p>
            <a:pPr algn="ctr"/>
            <a:r>
              <a:rPr lang="es-MX" dirty="0" smtClean="0"/>
              <a:t>GASTO POR INTERESES EN OBLIGACIONES</a:t>
            </a:r>
            <a:endParaRPr lang="es-MX" dirty="0"/>
          </a:p>
        </p:txBody>
      </p:sp>
      <p:sp>
        <p:nvSpPr>
          <p:cNvPr id="12" name="11 CuadroTexto"/>
          <p:cNvSpPr txBox="1"/>
          <p:nvPr/>
        </p:nvSpPr>
        <p:spPr>
          <a:xfrm>
            <a:off x="4932040" y="1196752"/>
            <a:ext cx="3960440" cy="646331"/>
          </a:xfrm>
          <a:prstGeom prst="rect">
            <a:avLst/>
          </a:prstGeom>
          <a:noFill/>
        </p:spPr>
        <p:txBody>
          <a:bodyPr wrap="square" rtlCol="0">
            <a:spAutoFit/>
          </a:bodyPr>
          <a:lstStyle/>
          <a:p>
            <a:pPr algn="ctr"/>
            <a:r>
              <a:rPr lang="es-MX" dirty="0" smtClean="0"/>
              <a:t>DESCUENTO EN EMISION DE OBLIGACIONES</a:t>
            </a:r>
            <a:endParaRPr lang="es-MX" dirty="0"/>
          </a:p>
        </p:txBody>
      </p:sp>
      <p:sp>
        <p:nvSpPr>
          <p:cNvPr id="13" name="12 Rectángulo"/>
          <p:cNvSpPr/>
          <p:nvPr/>
        </p:nvSpPr>
        <p:spPr>
          <a:xfrm>
            <a:off x="179512" y="1916832"/>
            <a:ext cx="1587294" cy="369332"/>
          </a:xfrm>
          <a:prstGeom prst="rect">
            <a:avLst/>
          </a:prstGeom>
        </p:spPr>
        <p:txBody>
          <a:bodyPr wrap="none">
            <a:spAutoFit/>
          </a:bodyPr>
          <a:lstStyle/>
          <a:p>
            <a:pPr>
              <a:defRPr/>
            </a:pPr>
            <a:r>
              <a:rPr lang="es-MX" dirty="0" smtClean="0">
                <a:latin typeface="Calibri"/>
                <a:ea typeface="Times New Roman"/>
              </a:rPr>
              <a:t>$</a:t>
            </a:r>
            <a:r>
              <a:rPr lang="es-MX" b="1" dirty="0" smtClean="0">
                <a:latin typeface="Calibri"/>
                <a:ea typeface="Times New Roman"/>
              </a:rPr>
              <a:t>41,666.66667</a:t>
            </a:r>
            <a:endParaRPr lang="es-MX" b="1" dirty="0"/>
          </a:p>
        </p:txBody>
      </p:sp>
      <p:sp>
        <p:nvSpPr>
          <p:cNvPr id="14" name="13 Rectángulo"/>
          <p:cNvSpPr/>
          <p:nvPr/>
        </p:nvSpPr>
        <p:spPr>
          <a:xfrm>
            <a:off x="179512" y="2708920"/>
            <a:ext cx="1587294" cy="369332"/>
          </a:xfrm>
          <a:prstGeom prst="rect">
            <a:avLst/>
          </a:prstGeom>
        </p:spPr>
        <p:txBody>
          <a:bodyPr wrap="none">
            <a:spAutoFit/>
          </a:bodyPr>
          <a:lstStyle/>
          <a:p>
            <a:pPr>
              <a:defRPr/>
            </a:pPr>
            <a:r>
              <a:rPr lang="es-MX" dirty="0" smtClean="0">
                <a:latin typeface="Calibri"/>
                <a:ea typeface="Times New Roman"/>
              </a:rPr>
              <a:t>$</a:t>
            </a:r>
            <a:r>
              <a:rPr lang="es-MX" b="1" dirty="0" smtClean="0">
                <a:latin typeface="Calibri"/>
                <a:ea typeface="Times New Roman"/>
              </a:rPr>
              <a:t>41,666.66667</a:t>
            </a:r>
            <a:endParaRPr lang="es-MX" b="1" dirty="0"/>
          </a:p>
        </p:txBody>
      </p:sp>
      <p:sp>
        <p:nvSpPr>
          <p:cNvPr id="15" name="14 Rectángulo"/>
          <p:cNvSpPr/>
          <p:nvPr/>
        </p:nvSpPr>
        <p:spPr>
          <a:xfrm>
            <a:off x="179512" y="2348880"/>
            <a:ext cx="1587294" cy="369332"/>
          </a:xfrm>
          <a:prstGeom prst="rect">
            <a:avLst/>
          </a:prstGeom>
        </p:spPr>
        <p:txBody>
          <a:bodyPr wrap="none">
            <a:spAutoFit/>
          </a:bodyPr>
          <a:lstStyle/>
          <a:p>
            <a:pPr>
              <a:defRPr/>
            </a:pPr>
            <a:r>
              <a:rPr lang="es-MX" dirty="0" smtClean="0">
                <a:latin typeface="Calibri"/>
                <a:ea typeface="Times New Roman"/>
              </a:rPr>
              <a:t>$</a:t>
            </a:r>
            <a:r>
              <a:rPr lang="es-MX" b="1" dirty="0" smtClean="0">
                <a:latin typeface="Calibri"/>
                <a:ea typeface="Times New Roman"/>
              </a:rPr>
              <a:t>41,666.66667</a:t>
            </a:r>
            <a:endParaRPr lang="es-MX" b="1" dirty="0"/>
          </a:p>
        </p:txBody>
      </p:sp>
      <p:sp>
        <p:nvSpPr>
          <p:cNvPr id="16" name="15 Rectángulo"/>
          <p:cNvSpPr/>
          <p:nvPr/>
        </p:nvSpPr>
        <p:spPr>
          <a:xfrm>
            <a:off x="179512" y="3933056"/>
            <a:ext cx="1587294" cy="369332"/>
          </a:xfrm>
          <a:prstGeom prst="rect">
            <a:avLst/>
          </a:prstGeom>
        </p:spPr>
        <p:txBody>
          <a:bodyPr wrap="none">
            <a:spAutoFit/>
          </a:bodyPr>
          <a:lstStyle/>
          <a:p>
            <a:pPr>
              <a:defRPr/>
            </a:pPr>
            <a:r>
              <a:rPr lang="es-MX" dirty="0" smtClean="0">
                <a:latin typeface="Calibri"/>
                <a:ea typeface="Times New Roman"/>
              </a:rPr>
              <a:t>$</a:t>
            </a:r>
            <a:r>
              <a:rPr lang="es-MX" b="1" dirty="0" smtClean="0">
                <a:latin typeface="Calibri"/>
                <a:ea typeface="Times New Roman"/>
              </a:rPr>
              <a:t>41,666.66667</a:t>
            </a:r>
            <a:endParaRPr lang="es-MX" b="1" dirty="0"/>
          </a:p>
        </p:txBody>
      </p:sp>
      <p:sp>
        <p:nvSpPr>
          <p:cNvPr id="17" name="16 Rectángulo"/>
          <p:cNvSpPr/>
          <p:nvPr/>
        </p:nvSpPr>
        <p:spPr>
          <a:xfrm>
            <a:off x="251520" y="3573016"/>
            <a:ext cx="1587294" cy="369332"/>
          </a:xfrm>
          <a:prstGeom prst="rect">
            <a:avLst/>
          </a:prstGeom>
        </p:spPr>
        <p:txBody>
          <a:bodyPr wrap="none">
            <a:spAutoFit/>
          </a:bodyPr>
          <a:lstStyle/>
          <a:p>
            <a:pPr>
              <a:defRPr/>
            </a:pPr>
            <a:r>
              <a:rPr lang="es-MX" dirty="0" smtClean="0">
                <a:latin typeface="Calibri"/>
                <a:ea typeface="Times New Roman"/>
              </a:rPr>
              <a:t>$</a:t>
            </a:r>
            <a:r>
              <a:rPr lang="es-MX" b="1" dirty="0" smtClean="0">
                <a:latin typeface="Calibri"/>
                <a:ea typeface="Times New Roman"/>
              </a:rPr>
              <a:t>41,666.66667</a:t>
            </a:r>
            <a:endParaRPr lang="es-MX" b="1" dirty="0"/>
          </a:p>
        </p:txBody>
      </p:sp>
      <p:sp>
        <p:nvSpPr>
          <p:cNvPr id="18" name="17 Rectángulo"/>
          <p:cNvSpPr/>
          <p:nvPr/>
        </p:nvSpPr>
        <p:spPr>
          <a:xfrm>
            <a:off x="179512" y="3140968"/>
            <a:ext cx="1587294" cy="369332"/>
          </a:xfrm>
          <a:prstGeom prst="rect">
            <a:avLst/>
          </a:prstGeom>
        </p:spPr>
        <p:txBody>
          <a:bodyPr wrap="none">
            <a:spAutoFit/>
          </a:bodyPr>
          <a:lstStyle/>
          <a:p>
            <a:pPr>
              <a:defRPr/>
            </a:pPr>
            <a:r>
              <a:rPr lang="es-MX" dirty="0" smtClean="0">
                <a:latin typeface="Calibri"/>
                <a:ea typeface="Times New Roman"/>
              </a:rPr>
              <a:t>$</a:t>
            </a:r>
            <a:r>
              <a:rPr lang="es-MX" b="1" dirty="0" smtClean="0">
                <a:latin typeface="Calibri"/>
                <a:ea typeface="Times New Roman"/>
              </a:rPr>
              <a:t>41,666.66667</a:t>
            </a:r>
            <a:endParaRPr lang="es-MX" b="1" dirty="0"/>
          </a:p>
        </p:txBody>
      </p:sp>
      <p:cxnSp>
        <p:nvCxnSpPr>
          <p:cNvPr id="21" name="20 Conector recto"/>
          <p:cNvCxnSpPr/>
          <p:nvPr/>
        </p:nvCxnSpPr>
        <p:spPr>
          <a:xfrm>
            <a:off x="0" y="4653136"/>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184706" y="4653136"/>
            <a:ext cx="1631409" cy="384336"/>
          </a:xfrm>
          <a:prstGeom prst="rect">
            <a:avLst/>
          </a:prstGeom>
        </p:spPr>
        <p:txBody>
          <a:bodyPr wrap="none">
            <a:spAutoFit/>
          </a:bodyPr>
          <a:lstStyle/>
          <a:p>
            <a:pPr algn="just">
              <a:lnSpc>
                <a:spcPct val="115000"/>
              </a:lnSpc>
              <a:spcAft>
                <a:spcPts val="1000"/>
              </a:spcAft>
            </a:pPr>
            <a:r>
              <a:rPr lang="es-MX" b="1" dirty="0" smtClean="0">
                <a:ea typeface="Times New Roman"/>
                <a:cs typeface="Arial" pitchFamily="34" charset="0"/>
              </a:rPr>
              <a:t>$ 270,000.00 </a:t>
            </a:r>
            <a:endParaRPr lang="es-MX" sz="1200" b="1" dirty="0">
              <a:ea typeface="Times New Roman"/>
              <a:cs typeface="Arial" pitchFamily="34" charset="0"/>
            </a:endParaRPr>
          </a:p>
        </p:txBody>
      </p:sp>
      <p:sp>
        <p:nvSpPr>
          <p:cNvPr id="24" name="23 Rectángulo"/>
          <p:cNvSpPr/>
          <p:nvPr/>
        </p:nvSpPr>
        <p:spPr>
          <a:xfrm>
            <a:off x="6876256" y="1916832"/>
            <a:ext cx="1592103" cy="369332"/>
          </a:xfrm>
          <a:prstGeom prst="rect">
            <a:avLst/>
          </a:prstGeom>
        </p:spPr>
        <p:txBody>
          <a:bodyPr wrap="none">
            <a:spAutoFit/>
          </a:bodyPr>
          <a:lstStyle/>
          <a:p>
            <a:r>
              <a:rPr lang="es-MX" b="1" dirty="0" smtClean="0">
                <a:latin typeface="Calibri"/>
                <a:ea typeface="Times New Roman"/>
              </a:rPr>
              <a:t>$3,333.333333</a:t>
            </a:r>
            <a:endParaRPr lang="es-MX" b="1" dirty="0"/>
          </a:p>
        </p:txBody>
      </p:sp>
      <p:sp>
        <p:nvSpPr>
          <p:cNvPr id="25" name="24 Rectángulo"/>
          <p:cNvSpPr/>
          <p:nvPr/>
        </p:nvSpPr>
        <p:spPr>
          <a:xfrm>
            <a:off x="7020272" y="4365104"/>
            <a:ext cx="1447832"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$ 20,000.00</a:t>
            </a:r>
            <a:endParaRPr lang="es-MX" sz="1200" b="1" dirty="0">
              <a:ea typeface="Times New Roman"/>
              <a:cs typeface="Arial" pitchFamily="34" charset="0"/>
            </a:endParaRPr>
          </a:p>
        </p:txBody>
      </p:sp>
      <p:sp>
        <p:nvSpPr>
          <p:cNvPr id="26" name="25 Rectángulo"/>
          <p:cNvSpPr/>
          <p:nvPr/>
        </p:nvSpPr>
        <p:spPr>
          <a:xfrm>
            <a:off x="7020272" y="3933056"/>
            <a:ext cx="1592103" cy="563937"/>
          </a:xfrm>
          <a:prstGeom prst="rect">
            <a:avLst/>
          </a:prstGeom>
        </p:spPr>
        <p:txBody>
          <a:bodyPr wrap="none">
            <a:spAutoFit/>
          </a:bodyPr>
          <a:lstStyle/>
          <a:p>
            <a:pPr lvl="0"/>
            <a:r>
              <a:rPr lang="es-MX" b="1" dirty="0" smtClean="0">
                <a:solidFill>
                  <a:prstClr val="black"/>
                </a:solidFill>
                <a:latin typeface="Calibri"/>
                <a:ea typeface="Times New Roman"/>
              </a:rPr>
              <a:t>$3,333.333333</a:t>
            </a:r>
            <a:endParaRPr lang="es-MX" b="1" dirty="0" smtClean="0">
              <a:solidFill>
                <a:prstClr val="black"/>
              </a:solidFill>
            </a:endParaRPr>
          </a:p>
          <a:p>
            <a:pPr>
              <a:lnSpc>
                <a:spcPct val="115000"/>
              </a:lnSpc>
              <a:spcAft>
                <a:spcPts val="1000"/>
              </a:spcAft>
            </a:pPr>
            <a:endParaRPr lang="es-MX" sz="1200" b="1" dirty="0">
              <a:ea typeface="Times New Roman"/>
              <a:cs typeface="Arial" pitchFamily="34" charset="0"/>
            </a:endParaRPr>
          </a:p>
        </p:txBody>
      </p:sp>
      <p:sp>
        <p:nvSpPr>
          <p:cNvPr id="27" name="26 Rectángulo"/>
          <p:cNvSpPr/>
          <p:nvPr/>
        </p:nvSpPr>
        <p:spPr>
          <a:xfrm>
            <a:off x="6948264" y="3501008"/>
            <a:ext cx="1592103" cy="369332"/>
          </a:xfrm>
          <a:prstGeom prst="rect">
            <a:avLst/>
          </a:prstGeom>
        </p:spPr>
        <p:txBody>
          <a:bodyPr wrap="none">
            <a:spAutoFit/>
          </a:bodyPr>
          <a:lstStyle/>
          <a:p>
            <a:r>
              <a:rPr lang="es-MX" b="1" dirty="0" smtClean="0">
                <a:latin typeface="Calibri"/>
                <a:ea typeface="Times New Roman"/>
              </a:rPr>
              <a:t>$3,333.333333</a:t>
            </a:r>
            <a:endParaRPr lang="es-MX" b="1" dirty="0"/>
          </a:p>
        </p:txBody>
      </p:sp>
      <p:sp>
        <p:nvSpPr>
          <p:cNvPr id="28" name="27 Rectángulo"/>
          <p:cNvSpPr/>
          <p:nvPr/>
        </p:nvSpPr>
        <p:spPr>
          <a:xfrm>
            <a:off x="6948264" y="3140968"/>
            <a:ext cx="1592103" cy="369332"/>
          </a:xfrm>
          <a:prstGeom prst="rect">
            <a:avLst/>
          </a:prstGeom>
        </p:spPr>
        <p:txBody>
          <a:bodyPr wrap="none">
            <a:spAutoFit/>
          </a:bodyPr>
          <a:lstStyle/>
          <a:p>
            <a:r>
              <a:rPr lang="es-MX" b="1" dirty="0" smtClean="0">
                <a:latin typeface="Calibri"/>
                <a:ea typeface="Times New Roman"/>
              </a:rPr>
              <a:t>$3,333.333333</a:t>
            </a:r>
            <a:endParaRPr lang="es-MX" b="1" dirty="0"/>
          </a:p>
        </p:txBody>
      </p:sp>
      <p:sp>
        <p:nvSpPr>
          <p:cNvPr id="29" name="28 Rectángulo"/>
          <p:cNvSpPr/>
          <p:nvPr/>
        </p:nvSpPr>
        <p:spPr>
          <a:xfrm>
            <a:off x="6948264" y="2708920"/>
            <a:ext cx="1592103" cy="369332"/>
          </a:xfrm>
          <a:prstGeom prst="rect">
            <a:avLst/>
          </a:prstGeom>
        </p:spPr>
        <p:txBody>
          <a:bodyPr wrap="none">
            <a:spAutoFit/>
          </a:bodyPr>
          <a:lstStyle/>
          <a:p>
            <a:r>
              <a:rPr lang="es-MX" b="1" dirty="0" smtClean="0">
                <a:latin typeface="Calibri"/>
                <a:ea typeface="Times New Roman"/>
              </a:rPr>
              <a:t>$3,333.333333</a:t>
            </a:r>
            <a:endParaRPr lang="es-MX" b="1" dirty="0"/>
          </a:p>
        </p:txBody>
      </p:sp>
      <p:sp>
        <p:nvSpPr>
          <p:cNvPr id="30" name="29 Rectángulo"/>
          <p:cNvSpPr/>
          <p:nvPr/>
        </p:nvSpPr>
        <p:spPr>
          <a:xfrm>
            <a:off x="6948264" y="2348880"/>
            <a:ext cx="1592103" cy="369332"/>
          </a:xfrm>
          <a:prstGeom prst="rect">
            <a:avLst/>
          </a:prstGeom>
        </p:spPr>
        <p:txBody>
          <a:bodyPr wrap="none">
            <a:spAutoFit/>
          </a:bodyPr>
          <a:lstStyle/>
          <a:p>
            <a:r>
              <a:rPr lang="es-MX" b="1" dirty="0" smtClean="0">
                <a:latin typeface="Calibri"/>
                <a:ea typeface="Times New Roman"/>
              </a:rPr>
              <a:t>$3,333.333333</a:t>
            </a:r>
            <a:endParaRPr lang="es-MX" b="1" dirty="0"/>
          </a:p>
        </p:txBody>
      </p:sp>
      <p:cxnSp>
        <p:nvCxnSpPr>
          <p:cNvPr id="31" name="30 Conector recto"/>
          <p:cNvCxnSpPr/>
          <p:nvPr/>
        </p:nvCxnSpPr>
        <p:spPr>
          <a:xfrm>
            <a:off x="5039544" y="4293096"/>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5148064" y="1916832"/>
            <a:ext cx="1584088"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$ 200,000.00</a:t>
            </a:r>
            <a:endParaRPr lang="es-MX" sz="1200" b="1" dirty="0">
              <a:ea typeface="Times New Roman"/>
              <a:cs typeface="Arial" pitchFamily="34" charset="0"/>
            </a:endParaRPr>
          </a:p>
        </p:txBody>
      </p:sp>
      <p:sp>
        <p:nvSpPr>
          <p:cNvPr id="33" name="32 Rectángulo"/>
          <p:cNvSpPr/>
          <p:nvPr/>
        </p:nvSpPr>
        <p:spPr>
          <a:xfrm>
            <a:off x="5076056" y="4365104"/>
            <a:ext cx="1584088"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$ 200,000.00</a:t>
            </a:r>
            <a:endParaRPr lang="es-MX" sz="1200" b="1" dirty="0">
              <a:ea typeface="Times New Roman"/>
              <a:cs typeface="Arial" pitchFamily="34" charset="0"/>
            </a:endParaRPr>
          </a:p>
        </p:txBody>
      </p:sp>
      <p:cxnSp>
        <p:nvCxnSpPr>
          <p:cNvPr id="36" name="35 Conector recto"/>
          <p:cNvCxnSpPr/>
          <p:nvPr/>
        </p:nvCxnSpPr>
        <p:spPr>
          <a:xfrm>
            <a:off x="5004048" y="5013176"/>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179512" y="4221088"/>
            <a:ext cx="1308244" cy="369332"/>
          </a:xfrm>
          <a:prstGeom prst="rect">
            <a:avLst/>
          </a:prstGeom>
        </p:spPr>
        <p:txBody>
          <a:bodyPr wrap="square">
            <a:spAutoFit/>
          </a:bodyPr>
          <a:lstStyle/>
          <a:p>
            <a:pPr>
              <a:defRPr/>
            </a:pPr>
            <a:r>
              <a:rPr lang="es-MX" dirty="0" smtClean="0">
                <a:latin typeface="Calibri"/>
                <a:ea typeface="Times New Roman"/>
              </a:rPr>
              <a:t>$</a:t>
            </a:r>
            <a:r>
              <a:rPr lang="es-MX" b="1" dirty="0" smtClean="0">
                <a:latin typeface="Calibri"/>
                <a:ea typeface="Times New Roman"/>
              </a:rPr>
              <a:t>20,000.00</a:t>
            </a:r>
            <a:endParaRPr lang="es-MX" b="1" dirty="0"/>
          </a:p>
        </p:txBody>
      </p:sp>
      <p:sp>
        <p:nvSpPr>
          <p:cNvPr id="40" name="39 Rectángulo"/>
          <p:cNvSpPr/>
          <p:nvPr/>
        </p:nvSpPr>
        <p:spPr>
          <a:xfrm>
            <a:off x="5076056" y="5085184"/>
            <a:ext cx="1582484" cy="384336"/>
          </a:xfrm>
          <a:prstGeom prst="rect">
            <a:avLst/>
          </a:prstGeom>
        </p:spPr>
        <p:txBody>
          <a:bodyPr wrap="none">
            <a:spAutoFit/>
          </a:bodyPr>
          <a:lstStyle/>
          <a:p>
            <a:pPr>
              <a:lnSpc>
                <a:spcPct val="115000"/>
              </a:lnSpc>
              <a:spcAft>
                <a:spcPts val="1000"/>
              </a:spcAft>
            </a:pPr>
            <a:r>
              <a:rPr lang="es-MX" b="1" dirty="0" smtClean="0">
                <a:ea typeface="Times New Roman"/>
                <a:cs typeface="Arial" pitchFamily="34" charset="0"/>
              </a:rPr>
              <a:t>$ 180,000.00</a:t>
            </a:r>
            <a:endParaRPr lang="es-MX" sz="1200" b="1" dirty="0">
              <a:ea typeface="Times New Roman"/>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332656"/>
            <a:ext cx="8229600" cy="5975350"/>
          </a:xfrm>
        </p:spPr>
        <p:txBody>
          <a:bodyPr>
            <a:normAutofit fontScale="55000" lnSpcReduction="20000"/>
          </a:bodyPr>
          <a:lstStyle/>
          <a:p>
            <a:r>
              <a:rPr lang="es-MX" sz="3300" dirty="0">
                <a:solidFill>
                  <a:schemeClr val="tx1"/>
                </a:solidFill>
              </a:rPr>
              <a:t>La sección de activos y de pasivos a largo plazo en el balance general aparece de la siguiente forma:</a:t>
            </a:r>
          </a:p>
          <a:p>
            <a:r>
              <a:rPr lang="es-MX" sz="3300" dirty="0">
                <a:solidFill>
                  <a:schemeClr val="tx1"/>
                </a:solidFill>
              </a:rPr>
              <a:t>PASIVO:</a:t>
            </a:r>
          </a:p>
          <a:p>
            <a:r>
              <a:rPr lang="es-MX" sz="3300" dirty="0">
                <a:solidFill>
                  <a:schemeClr val="tx1"/>
                </a:solidFill>
              </a:rPr>
              <a:t>Obligaciones por pagar                                                                 $1, 000,000</a:t>
            </a:r>
          </a:p>
          <a:p>
            <a:r>
              <a:rPr lang="es-MX" sz="3300" dirty="0" smtClean="0">
                <a:solidFill>
                  <a:schemeClr val="tx1"/>
                </a:solidFill>
              </a:rPr>
              <a:t>ACTIVO</a:t>
            </a:r>
            <a:r>
              <a:rPr lang="es-MX" sz="3300" dirty="0">
                <a:solidFill>
                  <a:schemeClr val="tx1"/>
                </a:solidFill>
              </a:rPr>
              <a:t>:</a:t>
            </a:r>
          </a:p>
          <a:p>
            <a:r>
              <a:rPr lang="es-MX" sz="3300" dirty="0" smtClean="0">
                <a:solidFill>
                  <a:schemeClr val="tx1"/>
                </a:solidFill>
              </a:rPr>
              <a:t>Otros activos</a:t>
            </a:r>
            <a:endParaRPr lang="es-MX" sz="3300" dirty="0">
              <a:solidFill>
                <a:schemeClr val="tx1"/>
              </a:solidFill>
            </a:endParaRPr>
          </a:p>
          <a:p>
            <a:r>
              <a:rPr lang="es-MX" sz="3300" dirty="0">
                <a:solidFill>
                  <a:schemeClr val="tx1"/>
                </a:solidFill>
              </a:rPr>
              <a:t>Descuento en emisión de obligaciones                                      </a:t>
            </a:r>
            <a:r>
              <a:rPr lang="es-MX" sz="3300" dirty="0" smtClean="0">
                <a:solidFill>
                  <a:schemeClr val="tx1"/>
                </a:solidFill>
              </a:rPr>
              <a:t>$</a:t>
            </a:r>
            <a:r>
              <a:rPr lang="es-MX" sz="3300" dirty="0">
                <a:solidFill>
                  <a:schemeClr val="tx1"/>
                </a:solidFill>
              </a:rPr>
              <a:t>180,000</a:t>
            </a:r>
          </a:p>
          <a:p>
            <a:r>
              <a:rPr lang="es-MX" sz="3300" dirty="0" smtClean="0">
                <a:solidFill>
                  <a:schemeClr val="tx1"/>
                </a:solidFill>
              </a:rPr>
              <a:t>$</a:t>
            </a:r>
            <a:r>
              <a:rPr lang="es-MX" sz="3300" dirty="0">
                <a:solidFill>
                  <a:schemeClr val="tx1"/>
                </a:solidFill>
              </a:rPr>
              <a:t>20,000  -   $20,000= $180,000</a:t>
            </a:r>
          </a:p>
          <a:p>
            <a:r>
              <a:rPr lang="es-MX" sz="3300" dirty="0">
                <a:solidFill>
                  <a:schemeClr val="tx1"/>
                </a:solidFill>
              </a:rPr>
              <a:t>Descuento – amortización= neto </a:t>
            </a:r>
          </a:p>
          <a:p>
            <a:endParaRPr lang="es-MX" sz="3300" dirty="0">
              <a:solidFill>
                <a:schemeClr val="tx1"/>
              </a:solidFill>
            </a:endParaRPr>
          </a:p>
          <a:p>
            <a:r>
              <a:rPr lang="es-MX" sz="3300" dirty="0">
                <a:solidFill>
                  <a:schemeClr val="tx1"/>
                </a:solidFill>
              </a:rPr>
              <a:t>Utilidad neta de operación                           </a:t>
            </a:r>
            <a:r>
              <a:rPr lang="es-MX" sz="3300" dirty="0" smtClean="0">
                <a:solidFill>
                  <a:schemeClr val="tx1"/>
                </a:solidFill>
              </a:rPr>
              <a:t>     </a:t>
            </a:r>
            <a:r>
              <a:rPr lang="es-MX" sz="3300" dirty="0">
                <a:solidFill>
                  <a:schemeClr val="tx1"/>
                </a:solidFill>
              </a:rPr>
              <a:t>$ 4, 700, 000</a:t>
            </a:r>
          </a:p>
          <a:p>
            <a:r>
              <a:rPr lang="es-MX" sz="3300" dirty="0">
                <a:solidFill>
                  <a:schemeClr val="tx1"/>
                </a:solidFill>
              </a:rPr>
              <a:t>Gastos financieros:</a:t>
            </a:r>
          </a:p>
          <a:p>
            <a:r>
              <a:rPr lang="es-MX" sz="3300" dirty="0">
                <a:solidFill>
                  <a:schemeClr val="tx1"/>
                </a:solidFill>
              </a:rPr>
              <a:t>Gastos por interés en obligaciones                    </a:t>
            </a:r>
            <a:r>
              <a:rPr lang="es-MX" sz="3300" dirty="0" smtClean="0">
                <a:solidFill>
                  <a:schemeClr val="tx1"/>
                </a:solidFill>
              </a:rPr>
              <a:t> </a:t>
            </a:r>
            <a:r>
              <a:rPr lang="es-MX" sz="3300" dirty="0">
                <a:solidFill>
                  <a:schemeClr val="tx1"/>
                </a:solidFill>
              </a:rPr>
              <a:t>$ 270,000*</a:t>
            </a:r>
          </a:p>
          <a:p>
            <a:r>
              <a:rPr lang="es-MX" sz="3300" dirty="0">
                <a:solidFill>
                  <a:schemeClr val="tx1"/>
                </a:solidFill>
              </a:rPr>
              <a:t>Utilidad Neta                                                 </a:t>
            </a:r>
            <a:r>
              <a:rPr lang="es-MX" sz="3300" dirty="0" smtClean="0">
                <a:solidFill>
                  <a:schemeClr val="tx1"/>
                </a:solidFill>
              </a:rPr>
              <a:t>         $ </a:t>
            </a:r>
            <a:r>
              <a:rPr lang="es-MX" sz="3300" dirty="0">
                <a:solidFill>
                  <a:schemeClr val="tx1"/>
                </a:solidFill>
              </a:rPr>
              <a:t>4, 430,000                              </a:t>
            </a:r>
          </a:p>
          <a:p>
            <a:endParaRPr lang="es-MX" sz="3300" dirty="0">
              <a:solidFill>
                <a:schemeClr val="tx1"/>
              </a:solidFill>
            </a:endParaRPr>
          </a:p>
          <a:p>
            <a:endParaRPr lang="es-MX" sz="3300" dirty="0">
              <a:solidFill>
                <a:schemeClr val="tx1"/>
              </a:solidFill>
            </a:endParaRPr>
          </a:p>
          <a:p>
            <a:endParaRPr lang="es-MX" sz="3300" dirty="0">
              <a:solidFill>
                <a:schemeClr val="tx1"/>
              </a:solidFill>
            </a:endParaRPr>
          </a:p>
          <a:p>
            <a:r>
              <a:rPr lang="es-MX" sz="3300" dirty="0">
                <a:solidFill>
                  <a:schemeClr val="tx1"/>
                </a:solidFill>
              </a:rPr>
              <a:t>Gastos por interés + amortización del descuento</a:t>
            </a:r>
          </a:p>
          <a:p>
            <a:r>
              <a:rPr lang="es-MX" sz="3300" dirty="0">
                <a:solidFill>
                  <a:schemeClr val="tx1"/>
                </a:solidFill>
              </a:rPr>
              <a:t>        $250,000         +  $ 20,000  = $270,000</a:t>
            </a:r>
          </a:p>
          <a:p>
            <a:endParaRPr lang="es-MX" dirty="0">
              <a:solidFill>
                <a:schemeClr val="tx1"/>
              </a:solidFill>
            </a:endParaRPr>
          </a:p>
        </p:txBody>
      </p:sp>
      <p:cxnSp>
        <p:nvCxnSpPr>
          <p:cNvPr id="5" name="4 Conector recto"/>
          <p:cNvCxnSpPr/>
          <p:nvPr/>
        </p:nvCxnSpPr>
        <p:spPr>
          <a:xfrm>
            <a:off x="4860032" y="3861048"/>
            <a:ext cx="158417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148341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559659370"/>
              </p:ext>
            </p:extLst>
          </p:nvPr>
        </p:nvGraphicFramePr>
        <p:xfrm>
          <a:off x="467544" y="1196752"/>
          <a:ext cx="8208911" cy="5286230"/>
        </p:xfrm>
        <a:graphic>
          <a:graphicData uri="http://schemas.openxmlformats.org/drawingml/2006/table">
            <a:tbl>
              <a:tblPr firstRow="1" firstCol="1" bandRow="1">
                <a:tableStyleId>{5C22544A-7EE6-4342-B048-85BDC9FD1C3A}</a:tableStyleId>
              </a:tblPr>
              <a:tblGrid>
                <a:gridCol w="1006012"/>
                <a:gridCol w="2590413"/>
                <a:gridCol w="1041647"/>
                <a:gridCol w="1165000"/>
                <a:gridCol w="1165913"/>
                <a:gridCol w="1239926"/>
              </a:tblGrid>
              <a:tr h="519158">
                <a:tc>
                  <a:txBody>
                    <a:bodyPr/>
                    <a:lstStyle/>
                    <a:p>
                      <a:pPr>
                        <a:lnSpc>
                          <a:spcPct val="115000"/>
                        </a:lnSpc>
                        <a:spcAft>
                          <a:spcPts val="0"/>
                        </a:spcAft>
                      </a:pPr>
                      <a:r>
                        <a:rPr lang="es-MX" sz="1600" dirty="0">
                          <a:effectLst/>
                        </a:rPr>
                        <a:t>FECHA</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CONCEPTO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REF.</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CARGO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ABONO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SALDO</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2007</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JUN-30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Emisión</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DIC-31</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180,000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2008</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JUN-30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160,000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DIC-31</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140,000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2009</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JUN-30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120,000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DIC-31</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100,000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2010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JUN-30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80,000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DIC-31</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60,000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2011</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JUN-30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40,000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DIC-31</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2012</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r>
              <a:tr h="249022">
                <a:tc>
                  <a:txBody>
                    <a:bodyPr/>
                    <a:lstStyle/>
                    <a:p>
                      <a:pPr>
                        <a:lnSpc>
                          <a:spcPct val="115000"/>
                        </a:lnSpc>
                        <a:spcAft>
                          <a:spcPts val="0"/>
                        </a:spcAft>
                      </a:pPr>
                      <a:r>
                        <a:rPr lang="es-MX" sz="1600" dirty="0">
                          <a:effectLst/>
                        </a:rPr>
                        <a:t>JUN-30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Amortización del descuento</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20,000</a:t>
                      </a:r>
                      <a:endParaRPr lang="es-MX"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600" dirty="0">
                          <a:effectLst/>
                        </a:rPr>
                        <a:t>     0</a:t>
                      </a:r>
                      <a:endParaRPr lang="es-MX"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467544" y="356846"/>
            <a:ext cx="7914282" cy="984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siguiente hoja de mayor muestra  el proceso completo de amortización </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 descuento en la emisión de obligaciones del Grupo Gama, S.A.</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5249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04800" y="1196752"/>
            <a:ext cx="8686800" cy="4883373"/>
          </a:xfrm>
        </p:spPr>
        <p:txBody>
          <a:bodyPr/>
          <a:lstStyle/>
          <a:p>
            <a:r>
              <a:rPr lang="es-MX" b="1" dirty="0" smtClean="0">
                <a:solidFill>
                  <a:schemeClr val="tx1"/>
                </a:solidFill>
              </a:rPr>
              <a:t>Normalmente, las empresas que deseen realizar una emisión de obligaciones deben presentar una solicitud ante el organismo nacional regulador del mercado de valores (en México, la Comisión Nacional Bancaria y de Valores) y cubrir los siguientes requisitos:</a:t>
            </a:r>
          </a:p>
          <a:p>
            <a:endParaRPr lang="en-AU" dirty="0"/>
          </a:p>
        </p:txBody>
      </p:sp>
      <p:pic>
        <p:nvPicPr>
          <p:cNvPr id="6" name="Picture 2" descr="http://t0.gstatic.com/images?q=tbn:ANd9GcRMIFiAabHI5iL3d9Piox7IUkpNYhTEpq2PEXsaGobx9H9fbtzbUw"/>
          <p:cNvPicPr>
            <a:picLocks noChangeAspect="1" noChangeArrowheads="1"/>
          </p:cNvPicPr>
          <p:nvPr/>
        </p:nvPicPr>
        <p:blipFill>
          <a:blip r:embed="rId2" cstate="print">
            <a:extLst/>
          </a:blip>
          <a:srcRect/>
          <a:stretch>
            <a:fillRect/>
          </a:stretch>
        </p:blipFill>
        <p:spPr bwMode="auto">
          <a:xfrm>
            <a:off x="755576" y="4293096"/>
            <a:ext cx="1970834" cy="2376264"/>
          </a:xfrm>
          <a:prstGeom prst="rect">
            <a:avLst/>
          </a:prstGeom>
          <a:ln>
            <a:noFill/>
          </a:ln>
          <a:effectLst>
            <a:softEdge rad="112500"/>
          </a:effectLst>
          <a:extLst/>
        </p:spPr>
      </p:pic>
      <p:pic>
        <p:nvPicPr>
          <p:cNvPr id="7" name="Picture 4" descr="http://t0.gstatic.com/images?q=tbn:ANd9GcRMIFiAabHI5iL3d9Piox7IUkpNYhTEpq2PEXsaGobx9H9fbtzbUw"/>
          <p:cNvPicPr>
            <a:picLocks noChangeAspect="1" noChangeArrowheads="1"/>
          </p:cNvPicPr>
          <p:nvPr/>
        </p:nvPicPr>
        <p:blipFill>
          <a:blip r:embed="rId2" cstate="print">
            <a:extLst/>
          </a:blip>
          <a:srcRect/>
          <a:stretch>
            <a:fillRect/>
          </a:stretch>
        </p:blipFill>
        <p:spPr bwMode="auto">
          <a:xfrm>
            <a:off x="3347864" y="4581128"/>
            <a:ext cx="1519459" cy="1832034"/>
          </a:xfrm>
          <a:prstGeom prst="rect">
            <a:avLst/>
          </a:prstGeom>
          <a:ln>
            <a:noFill/>
          </a:ln>
          <a:effectLst>
            <a:softEdge rad="112500"/>
          </a:effectLst>
          <a:extLst/>
        </p:spPr>
      </p:pic>
      <p:pic>
        <p:nvPicPr>
          <p:cNvPr id="8" name="Picture 4" descr="http://t0.gstatic.com/images?q=tbn:ANd9GcRMIFiAabHI5iL3d9Piox7IUkpNYhTEpq2PEXsaGobx9H9fbtzbUw"/>
          <p:cNvPicPr>
            <a:picLocks noChangeAspect="1" noChangeArrowheads="1"/>
          </p:cNvPicPr>
          <p:nvPr/>
        </p:nvPicPr>
        <p:blipFill>
          <a:blip r:embed="rId2" cstate="print">
            <a:extLst/>
          </a:blip>
          <a:srcRect/>
          <a:stretch>
            <a:fillRect/>
          </a:stretch>
        </p:blipFill>
        <p:spPr bwMode="auto">
          <a:xfrm>
            <a:off x="5508104" y="4725144"/>
            <a:ext cx="1280570" cy="1544002"/>
          </a:xfrm>
          <a:prstGeom prst="rect">
            <a:avLst/>
          </a:prstGeom>
          <a:ln>
            <a:noFill/>
          </a:ln>
          <a:effectLst>
            <a:softEdge rad="112500"/>
          </a:effectLst>
          <a:extLst/>
        </p:spPr>
      </p:pic>
      <p:pic>
        <p:nvPicPr>
          <p:cNvPr id="9" name="Picture 4" descr="http://t0.gstatic.com/images?q=tbn:ANd9GcRMIFiAabHI5iL3d9Piox7IUkpNYhTEpq2PEXsaGobx9H9fbtzbUw"/>
          <p:cNvPicPr>
            <a:picLocks noChangeAspect="1" noChangeArrowheads="1"/>
          </p:cNvPicPr>
          <p:nvPr/>
        </p:nvPicPr>
        <p:blipFill>
          <a:blip r:embed="rId2" cstate="print">
            <a:extLst/>
          </a:blip>
          <a:srcRect/>
          <a:stretch>
            <a:fillRect/>
          </a:stretch>
        </p:blipFill>
        <p:spPr bwMode="auto">
          <a:xfrm>
            <a:off x="7308304" y="4797152"/>
            <a:ext cx="1041681" cy="1255970"/>
          </a:xfrm>
          <a:prstGeom prst="rect">
            <a:avLst/>
          </a:prstGeom>
          <a:ln>
            <a:noFill/>
          </a:ln>
          <a:effectLst>
            <a:softEdge rad="112500"/>
          </a:effectLs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l"/>
            <a:r>
              <a:rPr lang="es-MX" dirty="0" smtClean="0"/>
              <a:t>Obligaciones</a:t>
            </a:r>
            <a:br>
              <a:rPr lang="es-MX" dirty="0" smtClean="0"/>
            </a:br>
            <a:r>
              <a:rPr lang="es-MX" dirty="0" smtClean="0"/>
              <a:t> con prima</a:t>
            </a:r>
            <a:endParaRPr lang="es-MX" dirty="0"/>
          </a:p>
        </p:txBody>
      </p:sp>
      <p:pic>
        <p:nvPicPr>
          <p:cNvPr id="6" name="5 Imagen" descr="tasa interes baja.jpg"/>
          <p:cNvPicPr>
            <a:picLocks noChangeAspect="1"/>
          </p:cNvPicPr>
          <p:nvPr/>
        </p:nvPicPr>
        <p:blipFill>
          <a:blip r:embed="rId2" cstate="print"/>
          <a:stretch>
            <a:fillRect/>
          </a:stretch>
        </p:blipFill>
        <p:spPr>
          <a:xfrm>
            <a:off x="4067944" y="1340768"/>
            <a:ext cx="4104456" cy="38049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lstStyle/>
          <a:p>
            <a:pPr marL="0" indent="0" algn="just">
              <a:lnSpc>
                <a:spcPct val="80000"/>
              </a:lnSpc>
              <a:buFontTx/>
              <a:buNone/>
            </a:pPr>
            <a:r>
              <a:rPr lang="es-MX" dirty="0" smtClean="0">
                <a:solidFill>
                  <a:schemeClr val="tx1"/>
                </a:solidFill>
              </a:rPr>
              <a:t>En el caso de que las obligaciones se hubiesen colocado con prima deberá registrarse un pasivo a largo plazo y amortizase también en proporción al vencimiento de las obligaciones.</a:t>
            </a:r>
          </a:p>
          <a:p>
            <a:pPr marL="0" indent="0" algn="just">
              <a:lnSpc>
                <a:spcPct val="80000"/>
              </a:lnSpc>
              <a:buFontTx/>
              <a:buNone/>
            </a:pPr>
            <a:r>
              <a:rPr lang="es-MX" dirty="0" smtClean="0">
                <a:solidFill>
                  <a:schemeClr val="tx1"/>
                </a:solidFill>
              </a:rPr>
              <a:t>La prima se considerara como un pasivo a largo plazo. </a:t>
            </a:r>
          </a:p>
          <a:p>
            <a:endParaRPr lang="es-MX" dirty="0"/>
          </a:p>
        </p:txBody>
      </p:sp>
      <p:pic>
        <p:nvPicPr>
          <p:cNvPr id="7" name="Picture 4" descr="images (2)"/>
          <p:cNvPicPr>
            <a:picLocks noChangeAspect="1" noChangeArrowheads="1"/>
          </p:cNvPicPr>
          <p:nvPr/>
        </p:nvPicPr>
        <p:blipFill>
          <a:blip r:embed="rId2" cstate="print"/>
          <a:srcRect/>
          <a:stretch>
            <a:fillRect/>
          </a:stretch>
        </p:blipFill>
        <p:spPr>
          <a:xfrm>
            <a:off x="5220072" y="1556792"/>
            <a:ext cx="3384376" cy="4689828"/>
          </a:xfrm>
          <a:prstGeom prst="rect">
            <a:avLst/>
          </a:prstGeom>
          <a:ln>
            <a:noFill/>
          </a:ln>
          <a:effectLst>
            <a:softEdge rad="112500"/>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chemeClr val="tx1"/>
                </a:solidFill>
              </a:rPr>
              <a:t>ejemplo</a:t>
            </a:r>
            <a:endParaRPr lang="es-MX" dirty="0">
              <a:solidFill>
                <a:schemeClr val="tx1"/>
              </a:solidFill>
            </a:endParaRPr>
          </a:p>
        </p:txBody>
      </p:sp>
      <p:sp>
        <p:nvSpPr>
          <p:cNvPr id="3" name="2 Marcador de contenido"/>
          <p:cNvSpPr>
            <a:spLocks noGrp="1"/>
          </p:cNvSpPr>
          <p:nvPr>
            <p:ph idx="1"/>
          </p:nvPr>
        </p:nvSpPr>
        <p:spPr/>
        <p:txBody>
          <a:bodyPr/>
          <a:lstStyle/>
          <a:p>
            <a:r>
              <a:rPr lang="es-MX" sz="2400" dirty="0" smtClean="0">
                <a:solidFill>
                  <a:schemeClr val="tx1"/>
                </a:solidFill>
                <a:latin typeface="Arial" charset="0"/>
              </a:rPr>
              <a:t>El 31 de Marzo del 2011, la empresa ‘El Roble, SA de CV’ emite 10´000 obligaciones, con valor nominal de $2’000, y un precio de venta de $2’300. La emisión es a 5 años y que los pagos son semestrales; y con un interés del 5% mensual.</a:t>
            </a:r>
          </a:p>
          <a:p>
            <a:endParaRPr lang="es-MX" dirty="0"/>
          </a:p>
        </p:txBody>
      </p:sp>
      <p:graphicFrame>
        <p:nvGraphicFramePr>
          <p:cNvPr id="4" name="Group 132"/>
          <p:cNvGraphicFramePr>
            <a:graphicFrameLocks/>
          </p:cNvGraphicFramePr>
          <p:nvPr/>
        </p:nvGraphicFramePr>
        <p:xfrm>
          <a:off x="1115616" y="3573016"/>
          <a:ext cx="7200900" cy="2366330"/>
        </p:xfrm>
        <a:graphic>
          <a:graphicData uri="http://schemas.openxmlformats.org/drawingml/2006/table">
            <a:tbl>
              <a:tblPr/>
              <a:tblGrid>
                <a:gridCol w="4156075"/>
                <a:gridCol w="1520825"/>
                <a:gridCol w="1524000"/>
              </a:tblGrid>
              <a:tr h="17145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r>
              <a:tr h="363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BANCOS</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$ 23,000,000.00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3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OBLIGACIONES POR PAGAR</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$ 20,000,000.00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363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PRIMA EN EMISIÓN DE OBLIGACIONES</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3,000,000.00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Comic Sans MS" pitchFamily="66"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363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Times New Roman" pitchFamily="18" charset="0"/>
                          <a:cs typeface="Arial" charset="0"/>
                        </a:rPr>
                        <a:t>Emisión</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de obligaciones con valor nominal de</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$ 2´000, </a:t>
                      </a:r>
                      <a:r>
                        <a:rPr kumimoji="0" lang="en-US" sz="1400" b="0" i="0" u="none" strike="noStrike" cap="none" normalizeH="0" baseline="0" dirty="0" err="1" smtClean="0">
                          <a:ln>
                            <a:noFill/>
                          </a:ln>
                          <a:solidFill>
                            <a:schemeClr val="tx1"/>
                          </a:solidFill>
                          <a:effectLst/>
                          <a:latin typeface="Arial" charset="0"/>
                          <a:ea typeface="Times New Roman" pitchFamily="18" charset="0"/>
                          <a:cs typeface="Arial" charset="0"/>
                        </a:rPr>
                        <a:t>colocadas</a:t>
                      </a: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con prima a $ 2´300 c/u.</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6633"/>
            <a:ext cx="8686800" cy="3816424"/>
          </a:xfrm>
        </p:spPr>
        <p:txBody>
          <a:bodyPr/>
          <a:lstStyle/>
          <a:p>
            <a:r>
              <a:rPr lang="es-MX" dirty="0"/>
              <a:t>El registro mensual del interés y la amortización de la prima será la siguiente:</a:t>
            </a:r>
          </a:p>
        </p:txBody>
      </p:sp>
      <p:pic>
        <p:nvPicPr>
          <p:cNvPr id="102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268761"/>
            <a:ext cx="7920880"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266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just"/>
            <a:r>
              <a:rPr lang="es-MX" dirty="0">
                <a:solidFill>
                  <a:schemeClr val="tx1"/>
                </a:solidFill>
              </a:rPr>
              <a:t>Para registrar el pago de intereses y la disminución de gasto por intereses, se hacen los siguientes asientos considerando que se emitieron las obligaciones por arriba de su valor nominal, prácticamente se incurrió en una utilidad, la cual tiene que amortizarse a través de disminuciones del gasto a lo largo del plazo de vencimiento de la emisión.</a:t>
            </a:r>
          </a:p>
          <a:p>
            <a:endParaRPr lang="es-MX"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83568" y="188644"/>
          <a:ext cx="7992888" cy="3361371"/>
        </p:xfrm>
        <a:graphic>
          <a:graphicData uri="http://schemas.openxmlformats.org/drawingml/2006/table">
            <a:tbl>
              <a:tblPr/>
              <a:tblGrid>
                <a:gridCol w="4670898"/>
                <a:gridCol w="1660995"/>
                <a:gridCol w="1660995"/>
              </a:tblGrid>
              <a:tr h="276795">
                <a:tc gridSpan="3">
                  <a:txBody>
                    <a:bodyPr/>
                    <a:lstStyle/>
                    <a:p>
                      <a:pPr algn="ctr">
                        <a:lnSpc>
                          <a:spcPct val="115000"/>
                        </a:lnSpc>
                        <a:spcAft>
                          <a:spcPts val="1000"/>
                        </a:spcAft>
                      </a:pPr>
                      <a:r>
                        <a:rPr lang="es-MX" sz="1600" dirty="0">
                          <a:latin typeface="Arial"/>
                          <a:ea typeface="Times New Roman"/>
                          <a:cs typeface="Times New Roman"/>
                        </a:rPr>
                        <a:t>2</a:t>
                      </a:r>
                      <a:endParaRPr lang="es-MX"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276795">
                <a:tc gridSpan="3">
                  <a:txBody>
                    <a:bodyPr/>
                    <a:lstStyle/>
                    <a:p>
                      <a:pPr algn="ctr">
                        <a:lnSpc>
                          <a:spcPct val="115000"/>
                        </a:lnSpc>
                        <a:spcAft>
                          <a:spcPts val="1000"/>
                        </a:spcAft>
                      </a:pPr>
                      <a:r>
                        <a:rPr lang="es-MX" sz="1600" dirty="0">
                          <a:latin typeface="Arial"/>
                          <a:ea typeface="Times New Roman"/>
                          <a:cs typeface="Times New Roman"/>
                        </a:rPr>
                        <a:t>30 de Septiembre de </a:t>
                      </a:r>
                      <a:r>
                        <a:rPr lang="es-MX" sz="1600" dirty="0" err="1">
                          <a:latin typeface="Arial"/>
                          <a:ea typeface="Times New Roman"/>
                          <a:cs typeface="Times New Roman"/>
                        </a:rPr>
                        <a:t>xxxx</a:t>
                      </a:r>
                      <a:endParaRPr lang="es-MX"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r>
              <a:tr h="276795">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276795">
                <a:tc>
                  <a:txBody>
                    <a:bodyPr/>
                    <a:lstStyle/>
                    <a:p>
                      <a:pPr>
                        <a:lnSpc>
                          <a:spcPct val="115000"/>
                        </a:lnSpc>
                        <a:spcAft>
                          <a:spcPts val="1000"/>
                        </a:spcAft>
                      </a:pPr>
                      <a:r>
                        <a:rPr lang="es-MX" sz="1600" dirty="0">
                          <a:latin typeface="Arial"/>
                          <a:ea typeface="Times New Roman"/>
                          <a:cs typeface="Times New Roman"/>
                        </a:rPr>
                        <a:t>INTERESES POR PAGAR</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r>
                        <a:rPr lang="es-MX" sz="1600" dirty="0">
                          <a:latin typeface="Arial"/>
                          <a:ea typeface="Times New Roman"/>
                          <a:cs typeface="Times New Roman"/>
                        </a:rPr>
                        <a:t> $   9,600,000.00 </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276795">
                <a:tc>
                  <a:txBody>
                    <a:bodyPr/>
                    <a:lstStyle/>
                    <a:p>
                      <a:pPr>
                        <a:lnSpc>
                          <a:spcPct val="115000"/>
                        </a:lnSpc>
                        <a:spcAft>
                          <a:spcPts val="1000"/>
                        </a:spcAft>
                      </a:pPr>
                      <a:r>
                        <a:rPr lang="es-MX" sz="1600" dirty="0">
                          <a:latin typeface="Arial"/>
                          <a:ea typeface="Times New Roman"/>
                          <a:cs typeface="Times New Roman"/>
                        </a:rPr>
                        <a:t>IVA </a:t>
                      </a:r>
                      <a:r>
                        <a:rPr lang="es-MX" sz="1600" dirty="0" smtClean="0">
                          <a:latin typeface="Arial"/>
                          <a:ea typeface="Times New Roman"/>
                          <a:cs typeface="Times New Roman"/>
                        </a:rPr>
                        <a:t> ACREDITABLE</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r>
                        <a:rPr lang="es-MX" sz="1600" dirty="0">
                          <a:latin typeface="Arial"/>
                          <a:ea typeface="Times New Roman"/>
                          <a:cs typeface="Times New Roman"/>
                        </a:rPr>
                        <a:t> $      960,000.00 </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276795">
                <a:tc>
                  <a:txBody>
                    <a:bodyPr/>
                    <a:lstStyle/>
                    <a:p>
                      <a:pPr algn="r">
                        <a:lnSpc>
                          <a:spcPct val="115000"/>
                        </a:lnSpc>
                        <a:spcAft>
                          <a:spcPts val="1000"/>
                        </a:spcAft>
                      </a:pPr>
                      <a:r>
                        <a:rPr lang="es-MX" sz="1600" dirty="0">
                          <a:latin typeface="Arial"/>
                          <a:ea typeface="Times New Roman"/>
                          <a:cs typeface="Times New Roman"/>
                        </a:rPr>
                        <a:t>IVA POR ACREDITAR</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r>
                        <a:rPr lang="es-MX" sz="1600">
                          <a:latin typeface="Arial"/>
                          <a:ea typeface="Times New Roman"/>
                          <a:cs typeface="Times New Roman"/>
                        </a:rPr>
                        <a:t>$     960,000.00</a:t>
                      </a:r>
                      <a:endParaRPr lang="es-MX" sz="1600">
                        <a:latin typeface="Calibri"/>
                        <a:ea typeface="Times New Roman"/>
                        <a:cs typeface="Times New Roman"/>
                      </a:endParaRPr>
                    </a:p>
                  </a:txBody>
                  <a:tcPr marL="44450" marR="44450" marT="0" marB="0" anchor="b">
                    <a:lnL>
                      <a:noFill/>
                    </a:lnL>
                    <a:lnR>
                      <a:noFill/>
                    </a:lnR>
                    <a:lnT>
                      <a:noFill/>
                    </a:lnT>
                    <a:lnB>
                      <a:noFill/>
                    </a:lnB>
                  </a:tcPr>
                </a:tc>
              </a:tr>
              <a:tr h="276795">
                <a:tc>
                  <a:txBody>
                    <a:bodyPr/>
                    <a:lstStyle/>
                    <a:p>
                      <a:pPr algn="r">
                        <a:lnSpc>
                          <a:spcPct val="115000"/>
                        </a:lnSpc>
                        <a:spcAft>
                          <a:spcPts val="1000"/>
                        </a:spcAft>
                      </a:pPr>
                      <a:r>
                        <a:rPr lang="es-MX" sz="1600" dirty="0">
                          <a:latin typeface="Arial"/>
                          <a:ea typeface="Times New Roman"/>
                          <a:cs typeface="Times New Roman"/>
                        </a:rPr>
                        <a:t>BANCOS</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r>
                        <a:rPr lang="es-MX" sz="1600">
                          <a:latin typeface="Arial"/>
                          <a:ea typeface="Times New Roman"/>
                          <a:cs typeface="Times New Roman"/>
                        </a:rPr>
                        <a:t>$   9,600,000.00  </a:t>
                      </a:r>
                      <a:endParaRPr lang="es-MX" sz="1600">
                        <a:latin typeface="Calibri"/>
                        <a:ea typeface="Times New Roman"/>
                        <a:cs typeface="Times New Roman"/>
                      </a:endParaRPr>
                    </a:p>
                  </a:txBody>
                  <a:tcPr marL="44450" marR="44450" marT="0" marB="0" anchor="b">
                    <a:lnL>
                      <a:noFill/>
                    </a:lnL>
                    <a:lnR>
                      <a:noFill/>
                    </a:lnR>
                    <a:lnT>
                      <a:noFill/>
                    </a:lnT>
                    <a:lnB>
                      <a:noFill/>
                    </a:lnB>
                  </a:tcPr>
                </a:tc>
              </a:tr>
              <a:tr h="276795">
                <a:tc>
                  <a:txBody>
                    <a:bodyPr/>
                    <a:lstStyle/>
                    <a:p>
                      <a:pPr algn="r">
                        <a:lnSpc>
                          <a:spcPct val="115000"/>
                        </a:lnSpc>
                        <a:spcAft>
                          <a:spcPts val="1000"/>
                        </a:spcAft>
                      </a:pPr>
                      <a:r>
                        <a:rPr lang="es-MX" sz="1600" dirty="0">
                          <a:latin typeface="Arial"/>
                          <a:ea typeface="Times New Roman"/>
                          <a:cs typeface="Times New Roman"/>
                        </a:rPr>
                        <a:t> </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276795">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276795">
                <a:tc>
                  <a:txBody>
                    <a:bodyPr/>
                    <a:lstStyle/>
                    <a:p>
                      <a:pPr>
                        <a:lnSpc>
                          <a:spcPct val="115000"/>
                        </a:lnSpc>
                        <a:spcAft>
                          <a:spcPts val="1000"/>
                        </a:spcAft>
                      </a:pPr>
                      <a:r>
                        <a:rPr lang="es-MX" sz="1600">
                          <a:latin typeface="Arial"/>
                          <a:ea typeface="Times New Roman"/>
                          <a:cs typeface="Times New Roman"/>
                        </a:rPr>
                        <a:t>Pago de intereses devengados correspondientes </a:t>
                      </a:r>
                      <a:endParaRPr lang="es-MX"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276795">
                <a:tc>
                  <a:txBody>
                    <a:bodyPr/>
                    <a:lstStyle/>
                    <a:p>
                      <a:pPr>
                        <a:lnSpc>
                          <a:spcPct val="115000"/>
                        </a:lnSpc>
                        <a:spcAft>
                          <a:spcPts val="1000"/>
                        </a:spcAft>
                      </a:pPr>
                      <a:r>
                        <a:rPr lang="es-MX" sz="1600">
                          <a:latin typeface="Arial"/>
                          <a:ea typeface="Times New Roman"/>
                          <a:cs typeface="Times New Roman"/>
                        </a:rPr>
                        <a:t>al semestre abril - septiembre.</a:t>
                      </a:r>
                      <a:endParaRPr lang="es-MX" sz="16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600" dirty="0">
                          <a:latin typeface="Arial"/>
                          <a:ea typeface="Times New Roman"/>
                          <a:cs typeface="Times New Roman"/>
                        </a:rPr>
                        <a:t> </a:t>
                      </a:r>
                      <a:endParaRPr lang="es-MX"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600" dirty="0">
                          <a:latin typeface="Arial"/>
                          <a:ea typeface="Times New Roman"/>
                          <a:cs typeface="Times New Roman"/>
                        </a:rPr>
                        <a:t> </a:t>
                      </a:r>
                      <a:endParaRPr lang="es-MX"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76795">
                <a:tc>
                  <a:txBody>
                    <a:bodyPr/>
                    <a:lstStyle/>
                    <a:p>
                      <a:pPr>
                        <a:lnSpc>
                          <a:spcPct val="115000"/>
                        </a:lnSpc>
                        <a:spcAft>
                          <a:spcPts val="1000"/>
                        </a:spcAft>
                      </a:pPr>
                      <a:endParaRPr lang="es-MX"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MX"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MX" sz="12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611561" y="3717032"/>
          <a:ext cx="8064896" cy="2592289"/>
        </p:xfrm>
        <a:graphic>
          <a:graphicData uri="http://schemas.openxmlformats.org/drawingml/2006/table">
            <a:tbl>
              <a:tblPr/>
              <a:tblGrid>
                <a:gridCol w="4843482"/>
                <a:gridCol w="1610707"/>
                <a:gridCol w="1610707"/>
              </a:tblGrid>
              <a:tr h="370327">
                <a:tc gridSpan="3">
                  <a:txBody>
                    <a:bodyPr/>
                    <a:lstStyle/>
                    <a:p>
                      <a:pPr algn="ctr">
                        <a:lnSpc>
                          <a:spcPct val="115000"/>
                        </a:lnSpc>
                        <a:spcAft>
                          <a:spcPts val="1000"/>
                        </a:spcAft>
                      </a:pPr>
                      <a:r>
                        <a:rPr lang="es-MX" sz="1600" dirty="0">
                          <a:latin typeface="Arial"/>
                          <a:ea typeface="Times New Roman"/>
                          <a:cs typeface="Times New Roman"/>
                        </a:rPr>
                        <a:t>2ª</a:t>
                      </a:r>
                      <a:endParaRPr lang="es-MX"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370327">
                <a:tc>
                  <a:txBody>
                    <a:bodyPr/>
                    <a:lstStyle/>
                    <a:p>
                      <a:pPr>
                        <a:lnSpc>
                          <a:spcPct val="115000"/>
                        </a:lnSpc>
                        <a:spcAft>
                          <a:spcPts val="1000"/>
                        </a:spcAft>
                      </a:pPr>
                      <a:r>
                        <a:rPr lang="es-MX" sz="1600" dirty="0">
                          <a:latin typeface="Arial"/>
                          <a:ea typeface="Times New Roman"/>
                          <a:cs typeface="Times New Roman"/>
                        </a:rPr>
                        <a:t>PRODUCTOS FINANCIEROS</a:t>
                      </a:r>
                      <a:endParaRPr lang="es-MX"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MX" sz="1600" dirty="0">
                          <a:latin typeface="Arial"/>
                          <a:ea typeface="Times New Roman"/>
                          <a:cs typeface="Times New Roman"/>
                        </a:rPr>
                        <a:t> $     300,000.00 </a:t>
                      </a:r>
                      <a:endParaRPr lang="es-MX" sz="16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70327">
                <a:tc>
                  <a:txBody>
                    <a:bodyPr/>
                    <a:lstStyle/>
                    <a:p>
                      <a:pPr algn="r">
                        <a:lnSpc>
                          <a:spcPct val="115000"/>
                        </a:lnSpc>
                        <a:spcAft>
                          <a:spcPts val="1000"/>
                        </a:spcAft>
                      </a:pPr>
                      <a:r>
                        <a:rPr lang="es-MX" sz="1600" dirty="0">
                          <a:latin typeface="Arial"/>
                          <a:ea typeface="Times New Roman"/>
                          <a:cs typeface="Times New Roman"/>
                        </a:rPr>
                        <a:t>       GASTO POR INTERESES EN OBLIGACIONES</a:t>
                      </a:r>
                      <a:endParaRPr lang="es-MX"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r>
                        <a:rPr lang="es-MX" sz="1600">
                          <a:latin typeface="Arial"/>
                          <a:ea typeface="Times New Roman"/>
                          <a:cs typeface="Times New Roman"/>
                        </a:rPr>
                        <a:t> $     300,000.00 </a:t>
                      </a:r>
                      <a:endParaRPr lang="es-MX" sz="1600">
                        <a:latin typeface="Calibri"/>
                        <a:ea typeface="Times New Roman"/>
                        <a:cs typeface="Times New Roman"/>
                      </a:endParaRPr>
                    </a:p>
                  </a:txBody>
                  <a:tcPr marL="44450" marR="44450" marT="0" marB="0" anchor="b">
                    <a:lnL>
                      <a:noFill/>
                    </a:lnL>
                    <a:lnR>
                      <a:noFill/>
                    </a:lnR>
                    <a:lnT>
                      <a:noFill/>
                    </a:lnT>
                    <a:lnB>
                      <a:noFill/>
                    </a:lnB>
                  </a:tcPr>
                </a:tc>
              </a:tr>
              <a:tr h="370327">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r>
              <a:tr h="370327">
                <a:tc>
                  <a:txBody>
                    <a:bodyPr/>
                    <a:lstStyle/>
                    <a:p>
                      <a:pPr>
                        <a:lnSpc>
                          <a:spcPct val="115000"/>
                        </a:lnSpc>
                        <a:spcAft>
                          <a:spcPts val="1000"/>
                        </a:spcAft>
                      </a:pPr>
                      <a:r>
                        <a:rPr lang="es-MX" sz="1600">
                          <a:latin typeface="Arial"/>
                          <a:ea typeface="Times New Roman"/>
                          <a:cs typeface="Times New Roman"/>
                        </a:rPr>
                        <a:t>Registro de amortización de la prima en emisión</a:t>
                      </a:r>
                      <a:endParaRPr lang="es-MX"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r>
              <a:tr h="370327">
                <a:tc>
                  <a:txBody>
                    <a:bodyPr/>
                    <a:lstStyle/>
                    <a:p>
                      <a:pPr>
                        <a:lnSpc>
                          <a:spcPct val="115000"/>
                        </a:lnSpc>
                        <a:spcAft>
                          <a:spcPts val="1000"/>
                        </a:spcAft>
                      </a:pPr>
                      <a:r>
                        <a:rPr lang="es-MX" sz="1600">
                          <a:latin typeface="Arial"/>
                          <a:ea typeface="Times New Roman"/>
                          <a:cs typeface="Times New Roman"/>
                        </a:rPr>
                        <a:t>de acciones correspondiente al semestre abril-</a:t>
                      </a:r>
                      <a:endParaRPr lang="es-MX"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1000"/>
                        </a:spcAft>
                      </a:pPr>
                      <a:endParaRPr lang="es-MX" sz="1600" dirty="0">
                        <a:latin typeface="Arial"/>
                        <a:ea typeface="Times New Roman"/>
                        <a:cs typeface="Times New Roman"/>
                      </a:endParaRPr>
                    </a:p>
                  </a:txBody>
                  <a:tcPr marL="44450" marR="44450" marT="0" marB="0" anchor="b">
                    <a:lnL>
                      <a:noFill/>
                    </a:lnL>
                    <a:lnR>
                      <a:noFill/>
                    </a:lnR>
                    <a:lnT>
                      <a:noFill/>
                    </a:lnT>
                    <a:lnB>
                      <a:noFill/>
                    </a:lnB>
                  </a:tcPr>
                </a:tc>
              </a:tr>
              <a:tr h="370327">
                <a:tc>
                  <a:txBody>
                    <a:bodyPr/>
                    <a:lstStyle/>
                    <a:p>
                      <a:pPr>
                        <a:lnSpc>
                          <a:spcPct val="115000"/>
                        </a:lnSpc>
                        <a:spcAft>
                          <a:spcPts val="1000"/>
                        </a:spcAft>
                      </a:pPr>
                      <a:r>
                        <a:rPr lang="es-MX" sz="1600">
                          <a:latin typeface="Arial"/>
                          <a:ea typeface="Times New Roman"/>
                          <a:cs typeface="Times New Roman"/>
                        </a:rPr>
                        <a:t>Septiembre , por el método de línea recta.</a:t>
                      </a:r>
                      <a:endParaRPr lang="es-MX" sz="16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600" dirty="0">
                          <a:latin typeface="Arial"/>
                          <a:ea typeface="Times New Roman"/>
                          <a:cs typeface="Times New Roman"/>
                        </a:rPr>
                        <a:t> </a:t>
                      </a:r>
                      <a:endParaRPr lang="es-MX"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600" dirty="0">
                          <a:latin typeface="Arial"/>
                          <a:ea typeface="Times New Roman"/>
                          <a:cs typeface="Times New Roman"/>
                        </a:rPr>
                        <a:t> </a:t>
                      </a:r>
                      <a:endParaRPr lang="es-MX" sz="16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endParaRPr lang="es-MX"/>
          </a:p>
        </p:txBody>
      </p:sp>
      <p:sp>
        <p:nvSpPr>
          <p:cNvPr id="9" name="8 Marcador de contenido"/>
          <p:cNvSpPr>
            <a:spLocks noGrp="1"/>
          </p:cNvSpPr>
          <p:nvPr>
            <p:ph idx="1"/>
          </p:nvPr>
        </p:nvSpPr>
        <p:spPr/>
        <p:txBody>
          <a:bodyPr>
            <a:normAutofit/>
          </a:bodyPr>
          <a:lstStyle/>
          <a:p>
            <a:pPr algn="just"/>
            <a:r>
              <a:rPr lang="es-MX" dirty="0">
                <a:solidFill>
                  <a:schemeClr val="tx1"/>
                </a:solidFill>
              </a:rPr>
              <a:t>Por el siguiente mes después del primer semestre transcurrido se hace el mismo asiento mensual de la devengación de intereses así como la amortización. Pero para efectos prácticos los tres últimos meses del año los haremos en un solo asiento: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88641"/>
            <a:ext cx="7848872" cy="6408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37963"/>
            <a:ext cx="8424936" cy="1477328"/>
          </a:xfrm>
          <a:prstGeom prst="rect">
            <a:avLst/>
          </a:prstGeom>
        </p:spPr>
        <p:txBody>
          <a:bodyPr wrap="square">
            <a:spAutoFit/>
          </a:bodyPr>
          <a:lstStyle/>
          <a:p>
            <a:r>
              <a:rPr lang="es-MX" sz="2400" cap="all" dirty="0">
                <a:solidFill>
                  <a:prstClr val="black"/>
                </a:solidFill>
                <a:effectLst>
                  <a:reflection blurRad="12700" stA="48000" endA="300" endPos="55000" dir="5400000" sy="-90000" algn="bl" rotWithShape="0"/>
                </a:effectLst>
                <a:latin typeface="Franklin Gothic Medium"/>
                <a:ea typeface="+mj-ea"/>
                <a:cs typeface="+mj-cs"/>
              </a:rPr>
              <a:t>Las cuentas de mayor para </a:t>
            </a:r>
            <a:r>
              <a:rPr lang="es-MX" sz="2400" cap="all" dirty="0" smtClean="0">
                <a:solidFill>
                  <a:prstClr val="black"/>
                </a:solidFill>
                <a:effectLst>
                  <a:reflection blurRad="12700" stA="48000" endA="300" endPos="55000" dir="5400000" sy="-90000" algn="bl" rotWithShape="0"/>
                </a:effectLst>
                <a:latin typeface="Franklin Gothic Medium"/>
                <a:ea typeface="+mj-ea"/>
                <a:cs typeface="+mj-cs"/>
              </a:rPr>
              <a:t>LA PRIMA  </a:t>
            </a:r>
            <a:r>
              <a:rPr lang="es-MX" sz="2400" cap="all" dirty="0">
                <a:solidFill>
                  <a:prstClr val="black"/>
                </a:solidFill>
                <a:effectLst>
                  <a:reflection blurRad="12700" stA="48000" endA="300" endPos="55000" dir="5400000" sy="-90000" algn="bl" rotWithShape="0"/>
                </a:effectLst>
                <a:latin typeface="Franklin Gothic Medium"/>
                <a:ea typeface="+mj-ea"/>
                <a:cs typeface="+mj-cs"/>
              </a:rPr>
              <a:t>en emisión de obligación y para gasto por interés en obligaciones se muestran enseguida:</a:t>
            </a:r>
            <a:r>
              <a:rPr lang="es-MX" sz="5400" cap="all" dirty="0">
                <a:solidFill>
                  <a:srgbClr val="4E5B6F"/>
                </a:solidFill>
                <a:effectLst>
                  <a:reflection blurRad="12700" stA="48000" endA="300" endPos="55000" dir="5400000" sy="-90000" algn="bl" rotWithShape="0"/>
                </a:effectLst>
                <a:latin typeface="Franklin Gothic Medium"/>
                <a:ea typeface="+mj-ea"/>
                <a:cs typeface="+mj-cs"/>
              </a:rPr>
              <a:t/>
            </a:r>
            <a:br>
              <a:rPr lang="es-MX" sz="5400" cap="all" dirty="0">
                <a:solidFill>
                  <a:srgbClr val="4E5B6F"/>
                </a:solidFill>
                <a:effectLst>
                  <a:reflection blurRad="12700" stA="48000" endA="300" endPos="55000" dir="5400000" sy="-90000" algn="bl" rotWithShape="0"/>
                </a:effectLst>
                <a:latin typeface="Franklin Gothic Medium"/>
                <a:ea typeface="+mj-ea"/>
                <a:cs typeface="+mj-cs"/>
              </a:rPr>
            </a:br>
            <a:endParaRPr lang="es-MX" dirty="0"/>
          </a:p>
        </p:txBody>
      </p:sp>
      <p:graphicFrame>
        <p:nvGraphicFramePr>
          <p:cNvPr id="3" name="2 Objeto"/>
          <p:cNvGraphicFramePr>
            <a:graphicFrameLocks noChangeAspect="1"/>
          </p:cNvGraphicFramePr>
          <p:nvPr>
            <p:extLst>
              <p:ext uri="{D42A27DB-BD31-4B8C-83A1-F6EECF244321}">
                <p14:modId xmlns="" xmlns:p14="http://schemas.microsoft.com/office/powerpoint/2010/main" val="965114299"/>
              </p:ext>
            </p:extLst>
          </p:nvPr>
        </p:nvGraphicFramePr>
        <p:xfrm>
          <a:off x="539750" y="1916113"/>
          <a:ext cx="8048625" cy="4265612"/>
        </p:xfrm>
        <a:graphic>
          <a:graphicData uri="http://schemas.openxmlformats.org/presentationml/2006/ole">
            <p:oleObj spid="_x0000_s6147" name="Hoja de cálculo" r:id="rId3" imgW="4962593" imgH="2676391" progId="Excel.Sheet.12">
              <p:embed/>
            </p:oleObj>
          </a:graphicData>
        </a:graphic>
      </p:graphicFrame>
    </p:spTree>
    <p:extLst>
      <p:ext uri="{BB962C8B-B14F-4D97-AF65-F5344CB8AC3E}">
        <p14:creationId xmlns="" xmlns:p14="http://schemas.microsoft.com/office/powerpoint/2010/main" val="1166719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Rot="1" noChangeArrowheads="1"/>
          </p:cNvSpPr>
          <p:nvPr>
            <p:ph type="body" sz="half" idx="1"/>
          </p:nvPr>
        </p:nvSpPr>
        <p:spPr>
          <a:xfrm>
            <a:off x="250825" y="333375"/>
            <a:ext cx="8497888" cy="2476500"/>
          </a:xfrm>
        </p:spPr>
        <p:txBody>
          <a:bodyPr>
            <a:normAutofit/>
          </a:bodyPr>
          <a:lstStyle/>
          <a:p>
            <a:pPr marL="0" indent="0" algn="ctr">
              <a:buFontTx/>
              <a:buNone/>
            </a:pPr>
            <a:r>
              <a:rPr lang="es-MX" sz="2400" dirty="0" smtClean="0">
                <a:solidFill>
                  <a:schemeClr val="tx1"/>
                </a:solidFill>
              </a:rPr>
              <a:t>Presentación de la prima en emisión de obligaciones en el Balance General:</a:t>
            </a:r>
          </a:p>
        </p:txBody>
      </p:sp>
      <p:graphicFrame>
        <p:nvGraphicFramePr>
          <p:cNvPr id="3" name="2 Tabla"/>
          <p:cNvGraphicFramePr>
            <a:graphicFrameLocks noGrp="1"/>
          </p:cNvGraphicFramePr>
          <p:nvPr>
            <p:extLst>
              <p:ext uri="{D42A27DB-BD31-4B8C-83A1-F6EECF244321}">
                <p14:modId xmlns="" xmlns:p14="http://schemas.microsoft.com/office/powerpoint/2010/main" val="3885962738"/>
              </p:ext>
            </p:extLst>
          </p:nvPr>
        </p:nvGraphicFramePr>
        <p:xfrm>
          <a:off x="539552" y="1916832"/>
          <a:ext cx="7992888" cy="3240360"/>
        </p:xfrm>
        <a:graphic>
          <a:graphicData uri="http://schemas.openxmlformats.org/drawingml/2006/table">
            <a:tbl>
              <a:tblPr/>
              <a:tblGrid>
                <a:gridCol w="1025129"/>
                <a:gridCol w="5010299"/>
                <a:gridCol w="1957460"/>
              </a:tblGrid>
              <a:tr h="405045">
                <a:tc gridSpan="3">
                  <a:txBody>
                    <a:bodyPr/>
                    <a:lstStyle/>
                    <a:p>
                      <a:pPr algn="ctr">
                        <a:lnSpc>
                          <a:spcPct val="115000"/>
                        </a:lnSpc>
                        <a:spcAft>
                          <a:spcPts val="1000"/>
                        </a:spcAft>
                      </a:pPr>
                      <a:r>
                        <a:rPr lang="es-MX" sz="1100" dirty="0">
                          <a:effectLst/>
                          <a:latin typeface="Arial"/>
                          <a:ea typeface="Times New Roman"/>
                          <a:cs typeface="Times New Roman"/>
                        </a:rPr>
                        <a:t>El Roble, SA de CV'</a:t>
                      </a:r>
                      <a:endParaRPr lang="es-MX"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r>
              <a:tr h="405045">
                <a:tc gridSpan="3">
                  <a:txBody>
                    <a:bodyPr/>
                    <a:lstStyle/>
                    <a:p>
                      <a:pPr algn="ctr">
                        <a:lnSpc>
                          <a:spcPct val="115000"/>
                        </a:lnSpc>
                        <a:spcAft>
                          <a:spcPts val="1000"/>
                        </a:spcAft>
                      </a:pPr>
                      <a:r>
                        <a:rPr lang="es-MX" sz="1100" dirty="0">
                          <a:effectLst/>
                          <a:latin typeface="Arial"/>
                          <a:ea typeface="Times New Roman"/>
                          <a:cs typeface="Times New Roman"/>
                        </a:rPr>
                        <a:t>Balance General al 31 de Diciembre de </a:t>
                      </a:r>
                      <a:r>
                        <a:rPr lang="es-MX" sz="1100" dirty="0" err="1">
                          <a:effectLst/>
                          <a:latin typeface="Arial"/>
                          <a:ea typeface="Times New Roman"/>
                          <a:cs typeface="Times New Roman"/>
                        </a:rPr>
                        <a:t>xxxx</a:t>
                      </a:r>
                      <a:endParaRPr lang="es-MX" sz="11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405045">
                <a:tc>
                  <a:txBody>
                    <a:bodyPr/>
                    <a:lstStyle/>
                    <a:p>
                      <a:pPr algn="ctr">
                        <a:lnSpc>
                          <a:spcPct val="115000"/>
                        </a:lnSpc>
                        <a:spcAft>
                          <a:spcPts val="1000"/>
                        </a:spcAft>
                      </a:pPr>
                      <a:r>
                        <a:rPr lang="es-MX" sz="1100" b="1">
                          <a:effectLst/>
                          <a:latin typeface="Arial"/>
                          <a:ea typeface="Times New Roman"/>
                          <a:cs typeface="Times New Roman"/>
                        </a:rPr>
                        <a:t>ACTIVO</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100" b="1">
                          <a:effectLst/>
                          <a:latin typeface="Arial"/>
                          <a:ea typeface="Times New Roman"/>
                          <a:cs typeface="Times New Roman"/>
                        </a:rPr>
                        <a:t>PASIVO</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05045">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MX" sz="1100">
                          <a:effectLst/>
                          <a:latin typeface="Arial"/>
                          <a:ea typeface="Times New Roman"/>
                          <a:cs typeface="Times New Roman"/>
                        </a:rPr>
                        <a:t>CORTO PLAZO</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405045">
                <a:tc>
                  <a:txBody>
                    <a:bodyPr/>
                    <a:lstStyle/>
                    <a:p>
                      <a:pPr algn="ctr">
                        <a:lnSpc>
                          <a:spcPct val="115000"/>
                        </a:lnSpc>
                        <a:spcAft>
                          <a:spcPts val="1000"/>
                        </a:spcAft>
                      </a:pPr>
                      <a:r>
                        <a:rPr lang="es-MX" sz="1100" b="1">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MX" sz="1100">
                          <a:effectLst/>
                          <a:latin typeface="Arial"/>
                          <a:ea typeface="Times New Roman"/>
                          <a:cs typeface="Times New Roman"/>
                        </a:rPr>
                        <a:t>OBLIGACIONES POR PAGAR</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effectLst/>
                          <a:latin typeface="Arial"/>
                          <a:ea typeface="Times New Roman"/>
                          <a:cs typeface="Times New Roman"/>
                        </a:rPr>
                        <a:t> $  20,000,000.00 </a:t>
                      </a:r>
                      <a:endParaRPr lang="es-MX" sz="1100">
                        <a:effectLst/>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405045">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MX" sz="1100">
                          <a:effectLst/>
                          <a:latin typeface="Arial"/>
                          <a:ea typeface="Times New Roman"/>
                          <a:cs typeface="Times New Roman"/>
                        </a:rPr>
                        <a:t>INTERESES POR PAGAR </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effectLst/>
                          <a:latin typeface="Arial"/>
                          <a:ea typeface="Times New Roman"/>
                          <a:cs typeface="Times New Roman"/>
                        </a:rPr>
                        <a:t> $    3,480,000.00 </a:t>
                      </a:r>
                      <a:endParaRPr lang="es-MX" sz="1100">
                        <a:effectLst/>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405045">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MX" sz="1100">
                          <a:effectLst/>
                          <a:latin typeface="Arial"/>
                          <a:ea typeface="Times New Roman"/>
                          <a:cs typeface="Times New Roman"/>
                        </a:rPr>
                        <a:t>LARGO PLAZO</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405045">
                <a:tc>
                  <a:txBody>
                    <a:bodyPr/>
                    <a:lstStyle/>
                    <a:p>
                      <a:pPr>
                        <a:lnSpc>
                          <a:spcPct val="115000"/>
                        </a:lnSpc>
                        <a:spcAft>
                          <a:spcPts val="1000"/>
                        </a:spcAft>
                      </a:pPr>
                      <a:r>
                        <a:rPr lang="es-MX" sz="1100">
                          <a:effectLst/>
                          <a:latin typeface="Arial"/>
                          <a:ea typeface="Times New Roman"/>
                          <a:cs typeface="Times New Roman"/>
                        </a:rPr>
                        <a:t> </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effectLst/>
                          <a:latin typeface="Arial"/>
                          <a:ea typeface="Times New Roman"/>
                          <a:cs typeface="Times New Roman"/>
                        </a:rPr>
                        <a:t>PRIMA EN EMISION DE OBLIGACIONES</a:t>
                      </a:r>
                      <a:endParaRPr lang="es-MX"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dirty="0">
                          <a:effectLst/>
                          <a:latin typeface="Arial"/>
                          <a:ea typeface="Times New Roman"/>
                          <a:cs typeface="Times New Roman"/>
                        </a:rPr>
                        <a:t> $    2,550,000.00 </a:t>
                      </a:r>
                      <a:endParaRPr lang="es-MX" sz="1100" dirty="0">
                        <a:effectLst/>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742950" indent="-742950" algn="ctr">
              <a:buFont typeface="+mj-lt"/>
              <a:buAutoNum type="arabicPeriod"/>
            </a:pPr>
            <a:r>
              <a:rPr lang="en-AU" dirty="0" smtClean="0">
                <a:solidFill>
                  <a:schemeClr val="bg2">
                    <a:lumMod val="50000"/>
                  </a:schemeClr>
                </a:solidFill>
              </a:rPr>
              <a:t>PROYECTO DE </a:t>
            </a:r>
            <a:r>
              <a:rPr lang="es-MX" dirty="0" smtClean="0">
                <a:solidFill>
                  <a:schemeClr val="bg2">
                    <a:lumMod val="50000"/>
                  </a:schemeClr>
                </a:solidFill>
              </a:rPr>
              <a:t>EMISIÓN </a:t>
            </a:r>
            <a:r>
              <a:rPr lang="en-AU" dirty="0" smtClean="0"/>
              <a:t/>
            </a:r>
            <a:br>
              <a:rPr lang="en-AU" dirty="0" smtClean="0"/>
            </a:br>
            <a:endParaRPr lang="en-AU" dirty="0"/>
          </a:p>
        </p:txBody>
      </p:sp>
      <p:sp>
        <p:nvSpPr>
          <p:cNvPr id="4" name="3 Marcador de contenido"/>
          <p:cNvSpPr>
            <a:spLocks noGrp="1"/>
          </p:cNvSpPr>
          <p:nvPr>
            <p:ph sz="half" idx="1"/>
          </p:nvPr>
        </p:nvSpPr>
        <p:spPr/>
        <p:txBody>
          <a:bodyPr/>
          <a:lstStyle/>
          <a:p>
            <a:pPr marL="0" indent="0" algn="ctr">
              <a:defRPr/>
            </a:pPr>
            <a:r>
              <a:rPr lang="es-MX" sz="3600" b="1" dirty="0" smtClean="0">
                <a:solidFill>
                  <a:schemeClr val="tx1"/>
                </a:solidFill>
              </a:rPr>
              <a:t> Acto de crear nuevos títulos o valores que se crean para ponerlos en circulación, en este caso, las obligaciones por pagar.</a:t>
            </a:r>
          </a:p>
          <a:p>
            <a:endParaRPr lang="es-MX" dirty="0"/>
          </a:p>
        </p:txBody>
      </p:sp>
      <p:pic>
        <p:nvPicPr>
          <p:cNvPr id="6" name="Picture 4" descr="http://t1.gstatic.com/images?q=tbn:ANd9GcSnSyZeW9_lz0ueU2nXQvP_rUkzt0MXgnNmltkA1mcbe0GX6fgC"/>
          <p:cNvPicPr>
            <a:picLocks noGrp="1" noChangeAspect="1" noChangeArrowheads="1"/>
          </p:cNvPicPr>
          <p:nvPr>
            <p:ph sz="half" idx="2"/>
          </p:nvPr>
        </p:nvPicPr>
        <p:blipFill>
          <a:blip r:embed="rId2" cstate="print">
            <a:extLst/>
          </a:blip>
          <a:srcRect/>
          <a:stretch>
            <a:fillRect/>
          </a:stretch>
        </p:blipFill>
        <p:spPr bwMode="auto">
          <a:xfrm rot="20489879">
            <a:off x="5533545" y="1208543"/>
            <a:ext cx="2428875" cy="5077887"/>
          </a:xfrm>
          <a:prstGeom prst="roundRect">
            <a:avLst>
              <a:gd name="adj" fmla="val 419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491" name="Group 99"/>
          <p:cNvGraphicFramePr>
            <a:graphicFrameLocks noGrp="1"/>
          </p:cNvGraphicFramePr>
          <p:nvPr>
            <p:ph idx="1"/>
          </p:nvPr>
        </p:nvGraphicFramePr>
        <p:xfrm>
          <a:off x="323850" y="463598"/>
          <a:ext cx="8540750" cy="2763790"/>
        </p:xfrm>
        <a:graphic>
          <a:graphicData uri="http://schemas.openxmlformats.org/drawingml/2006/table">
            <a:tbl>
              <a:tblPr/>
              <a:tblGrid>
                <a:gridCol w="1028700"/>
                <a:gridCol w="3259138"/>
                <a:gridCol w="3257550"/>
                <a:gridCol w="995362"/>
              </a:tblGrid>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cap="flat">
                      <a:noFill/>
                    </a:lnT>
                    <a:lnB>
                      <a:noFill/>
                    </a:lnB>
                    <a:lnTlToBr>
                      <a:noFill/>
                    </a:lnTlToBr>
                    <a:lnBlToTr>
                      <a:noFill/>
                    </a:lnBlToTr>
                    <a:noFill/>
                  </a:tcPr>
                </a:tc>
              </a:tr>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PRIMA EN EMISIÓN DE OBLIGACIONES</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A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32539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2a</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300,000.00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3,000,000.00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tr>
              <a:tr h="258161">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3a</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          150,000.00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          450,000.00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3,000,000.00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a:noFill/>
                    </a:lnB>
                    <a:lnTlToBr>
                      <a:noFill/>
                    </a:lnTlToBr>
                    <a:lnBlToTr>
                      <a:noFill/>
                    </a:lnBlToTr>
                    <a:noFill/>
                  </a:tcPr>
                </a:tc>
              </a:tr>
              <a:tr h="258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       2,550,000.00 </a:t>
                      </a: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s-MX"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57386" name="Text Box 101"/>
          <p:cNvSpPr txBox="1">
            <a:spLocks noChangeArrowheads="1"/>
          </p:cNvSpPr>
          <p:nvPr/>
        </p:nvSpPr>
        <p:spPr bwMode="auto">
          <a:xfrm>
            <a:off x="468313" y="3789363"/>
            <a:ext cx="8064500" cy="1187450"/>
          </a:xfrm>
          <a:prstGeom prst="rect">
            <a:avLst/>
          </a:prstGeom>
          <a:noFill/>
          <a:ln w="9525">
            <a:noFill/>
            <a:miter lim="800000"/>
            <a:headEnd/>
            <a:tailEnd/>
          </a:ln>
        </p:spPr>
        <p:txBody>
          <a:bodyPr>
            <a:spAutoFit/>
          </a:bodyPr>
          <a:lstStyle/>
          <a:p>
            <a:pPr>
              <a:spcBef>
                <a:spcPct val="50000"/>
              </a:spcBef>
            </a:pPr>
            <a:r>
              <a:rPr lang="es-MX" sz="2400">
                <a:latin typeface="Arial" charset="0"/>
              </a:rPr>
              <a:t>Por supuesto que, al finalizar la vida de la emisión al quinto año, el saldo de la cuenta en emisión de obligación quedara saldado.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12777"/>
            <a:ext cx="7772400" cy="3384376"/>
          </a:xfrm>
        </p:spPr>
        <p:txBody>
          <a:bodyPr>
            <a:noAutofit/>
          </a:bodyPr>
          <a:lstStyle/>
          <a:p>
            <a:pPr algn="ctr"/>
            <a:r>
              <a:rPr lang="es-MX" sz="8000" b="1" dirty="0">
                <a:ln>
                  <a:solidFill>
                    <a:srgbClr val="FF0000"/>
                  </a:solidFill>
                </a:ln>
                <a:solidFill>
                  <a:schemeClr val="tx1"/>
                </a:solidFill>
                <a:effectLst>
                  <a:glow rad="228600">
                    <a:schemeClr val="accent5">
                      <a:satMod val="175000"/>
                      <a:alpha val="40000"/>
                    </a:schemeClr>
                  </a:glow>
                </a:effectLst>
              </a:rPr>
              <a:t>Fondos de Redención de Obligaciones</a:t>
            </a:r>
            <a:r>
              <a:rPr lang="es-MX" sz="8000" dirty="0">
                <a:ln>
                  <a:solidFill>
                    <a:srgbClr val="FF0000"/>
                  </a:solidFill>
                </a:ln>
                <a:solidFill>
                  <a:schemeClr val="tx1"/>
                </a:solidFill>
                <a:effectLst>
                  <a:glow rad="228600">
                    <a:schemeClr val="accent5">
                      <a:satMod val="175000"/>
                      <a:alpha val="40000"/>
                    </a:schemeClr>
                  </a:glow>
                </a:effectLst>
              </a:rPr>
              <a:t/>
            </a:r>
            <a:br>
              <a:rPr lang="es-MX" sz="8000" dirty="0">
                <a:ln>
                  <a:solidFill>
                    <a:srgbClr val="FF0000"/>
                  </a:solidFill>
                </a:ln>
                <a:solidFill>
                  <a:schemeClr val="tx1"/>
                </a:solidFill>
                <a:effectLst>
                  <a:glow rad="228600">
                    <a:schemeClr val="accent5">
                      <a:satMod val="175000"/>
                      <a:alpha val="40000"/>
                    </a:schemeClr>
                  </a:glow>
                </a:effectLst>
              </a:rPr>
            </a:br>
            <a:endParaRPr lang="es-MX" sz="8000" dirty="0">
              <a:ln>
                <a:solidFill>
                  <a:srgbClr val="FF0000"/>
                </a:solidFill>
              </a:ln>
              <a:solidFill>
                <a:schemeClr val="tx1"/>
              </a:solidFill>
              <a:effectLst>
                <a:glow rad="228600">
                  <a:schemeClr val="accent5">
                    <a:satMod val="175000"/>
                    <a:alpha val="40000"/>
                  </a:schemeClr>
                </a:glow>
              </a:effectLst>
            </a:endParaRPr>
          </a:p>
        </p:txBody>
      </p:sp>
      <p:sp>
        <p:nvSpPr>
          <p:cNvPr id="3" name="2 Subtítulo"/>
          <p:cNvSpPr>
            <a:spLocks noGrp="1"/>
          </p:cNvSpPr>
          <p:nvPr>
            <p:ph type="subTitle" idx="1"/>
          </p:nvPr>
        </p:nvSpPr>
        <p:spPr/>
        <p:txBody>
          <a:bodyPr>
            <a:normAutofit/>
          </a:bodyPr>
          <a:lstStyle/>
          <a:p>
            <a:r>
              <a:rPr lang="es-MX" dirty="0" smtClean="0"/>
              <a:t> </a:t>
            </a:r>
            <a:endParaRPr lang="es-MX"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3" name="2 Marcador de contenido"/>
          <p:cNvSpPr>
            <a:spLocks noGrp="1"/>
          </p:cNvSpPr>
          <p:nvPr>
            <p:ph idx="1"/>
          </p:nvPr>
        </p:nvSpPr>
        <p:spPr>
          <a:xfrm>
            <a:off x="539552" y="404664"/>
            <a:ext cx="8229600" cy="5793507"/>
          </a:xfrm>
        </p:spPr>
        <p:txBody>
          <a:bodyPr/>
          <a:lstStyle/>
          <a:p>
            <a:pPr algn="just"/>
            <a:r>
              <a:rPr lang="es-MX" b="1" dirty="0" smtClean="0">
                <a:solidFill>
                  <a:schemeClr val="tx1"/>
                </a:solidFill>
                <a:latin typeface="Arial" pitchFamily="34" charset="0"/>
                <a:cs typeface="Arial" pitchFamily="34" charset="0"/>
              </a:rPr>
              <a:t>Las emisiones de obligaciones pueden estar garantizadas con bienes inmuebles o bien puede ser que no tengan garantía específica, lo cual las convierte en obligaciones llamada “quirografarias”.</a:t>
            </a:r>
          </a:p>
          <a:p>
            <a:endParaRPr lang="es-MX" dirty="0"/>
          </a:p>
        </p:txBody>
      </p:sp>
      <p:pic>
        <p:nvPicPr>
          <p:cNvPr id="1026" name="Picture 2"/>
          <p:cNvPicPr>
            <a:picLocks noChangeAspect="1" noChangeArrowheads="1"/>
          </p:cNvPicPr>
          <p:nvPr/>
        </p:nvPicPr>
        <p:blipFill>
          <a:blip r:embed="rId2" cstate="print"/>
          <a:srcRect/>
          <a:stretch>
            <a:fillRect/>
          </a:stretch>
        </p:blipFill>
        <p:spPr bwMode="auto">
          <a:xfrm>
            <a:off x="467544" y="3717032"/>
            <a:ext cx="17145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2915816" y="3573016"/>
            <a:ext cx="2581275" cy="177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6516216" y="3140968"/>
            <a:ext cx="1905000"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5" cstate="print"/>
          <a:srcRect/>
          <a:stretch>
            <a:fillRect/>
          </a:stretch>
        </p:blipFill>
        <p:spPr bwMode="auto">
          <a:xfrm>
            <a:off x="6012160" y="5085184"/>
            <a:ext cx="2895600"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4800" y="457200"/>
            <a:ext cx="8686800" cy="1459632"/>
          </a:xfrm>
        </p:spPr>
        <p:txBody>
          <a:bodyPr>
            <a:noAutofit/>
          </a:bodyPr>
          <a:lstStyle/>
          <a:p>
            <a:pPr algn="ctr"/>
            <a:r>
              <a:rPr lang="es-MX" sz="5400" b="1" dirty="0" smtClean="0">
                <a:solidFill>
                  <a:schemeClr val="tx1"/>
                </a:solidFill>
                <a:effectLst>
                  <a:glow rad="228600">
                    <a:schemeClr val="accent2">
                      <a:satMod val="175000"/>
                      <a:alpha val="40000"/>
                    </a:schemeClr>
                  </a:glow>
                  <a:reflection blurRad="12700" stA="48000" endA="300" endPos="55000" dir="5400000" sy="-90000" algn="bl" rotWithShape="0"/>
                </a:effectLst>
              </a:rPr>
              <a:t>Redención de Obligaciones</a:t>
            </a:r>
            <a:endParaRPr lang="es-MX" sz="5400" b="1" dirty="0">
              <a:solidFill>
                <a:schemeClr val="tx1"/>
              </a:solidFill>
              <a:effectLst>
                <a:glow rad="228600">
                  <a:schemeClr val="accent2">
                    <a:satMod val="175000"/>
                    <a:alpha val="40000"/>
                  </a:schemeClr>
                </a:glow>
                <a:reflection blurRad="12700" stA="48000" endA="300" endPos="55000" dir="5400000" sy="-90000" algn="bl" rotWithShape="0"/>
              </a:effectLst>
            </a:endParaRPr>
          </a:p>
        </p:txBody>
      </p:sp>
      <p:sp>
        <p:nvSpPr>
          <p:cNvPr id="5" name="4 Marcador de contenido"/>
          <p:cNvSpPr>
            <a:spLocks noGrp="1"/>
          </p:cNvSpPr>
          <p:nvPr>
            <p:ph idx="1"/>
          </p:nvPr>
        </p:nvSpPr>
        <p:spPr>
          <a:xfrm>
            <a:off x="457200" y="2287413"/>
            <a:ext cx="8229600" cy="4525963"/>
          </a:xfrm>
        </p:spPr>
        <p:txBody>
          <a:bodyPr>
            <a:normAutofit/>
          </a:bodyPr>
          <a:lstStyle/>
          <a:p>
            <a:pPr algn="ctr"/>
            <a:r>
              <a:rPr lang="es-MX" sz="3600" b="1" dirty="0">
                <a:solidFill>
                  <a:schemeClr val="tx1"/>
                </a:solidFill>
              </a:rPr>
              <a:t>Se conoce como redención de obligaciones al proceso por el cual se devuelve el dinero a los obligacionistas y la compañía emisora cancela el pasivo contraído.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1368152"/>
          </a:xfrm>
        </p:spPr>
        <p:txBody>
          <a:bodyPr>
            <a:noAutofit/>
          </a:bodyPr>
          <a:lstStyle/>
          <a:p>
            <a:r>
              <a:rPr lang="es-MX" sz="3200" u="sng" dirty="0">
                <a:solidFill>
                  <a:schemeClr val="tx1"/>
                </a:solidFill>
              </a:rPr>
              <a:t>Las formas más comunes de redimir un conjunto de obligaciones son las siguientes:</a:t>
            </a:r>
          </a:p>
        </p:txBody>
      </p:sp>
      <p:sp>
        <p:nvSpPr>
          <p:cNvPr id="3" name="2 Marcador de contenido"/>
          <p:cNvSpPr>
            <a:spLocks noGrp="1"/>
          </p:cNvSpPr>
          <p:nvPr>
            <p:ph idx="1"/>
          </p:nvPr>
        </p:nvSpPr>
        <p:spPr>
          <a:xfrm>
            <a:off x="457200" y="1484784"/>
            <a:ext cx="8229600" cy="4525963"/>
          </a:xfrm>
        </p:spPr>
        <p:txBody>
          <a:bodyPr/>
          <a:lstStyle/>
          <a:p>
            <a:pPr marL="514350" lvl="0" indent="-514350" algn="ctr">
              <a:buFont typeface="+mj-lt"/>
              <a:buAutoNum type="arabicPeriod"/>
            </a:pPr>
            <a:endParaRPr lang="es-MX" dirty="0"/>
          </a:p>
          <a:p>
            <a:pPr marL="514350" lvl="0" indent="-514350" algn="ctr">
              <a:buFont typeface="+mj-lt"/>
              <a:buAutoNum type="arabicPeriod"/>
            </a:pPr>
            <a:r>
              <a:rPr lang="es-MX" b="1" dirty="0" smtClean="0">
                <a:solidFill>
                  <a:schemeClr val="tx1"/>
                </a:solidFill>
              </a:rPr>
              <a:t>Redimir </a:t>
            </a:r>
            <a:r>
              <a:rPr lang="es-MX" b="1" dirty="0">
                <a:solidFill>
                  <a:schemeClr val="tx1"/>
                </a:solidFill>
              </a:rPr>
              <a:t>las obligaciones en un solo pago, al </a:t>
            </a:r>
            <a:r>
              <a:rPr lang="es-MX" b="1" dirty="0" smtClean="0">
                <a:solidFill>
                  <a:schemeClr val="tx1"/>
                </a:solidFill>
              </a:rPr>
              <a:t>final del tiempo estipulado en las obligaciones.</a:t>
            </a:r>
            <a:endParaRPr lang="es-MX" b="1" dirty="0">
              <a:solidFill>
                <a:schemeClr val="tx1"/>
              </a:solidFill>
            </a:endParaRPr>
          </a:p>
          <a:p>
            <a:endParaRPr lang="es-MX" dirty="0" smtClean="0"/>
          </a:p>
          <a:p>
            <a:endParaRPr lang="es-MX" dirty="0"/>
          </a:p>
        </p:txBody>
      </p:sp>
      <p:cxnSp>
        <p:nvCxnSpPr>
          <p:cNvPr id="46" name="45 Conector recto"/>
          <p:cNvCxnSpPr/>
          <p:nvPr/>
        </p:nvCxnSpPr>
        <p:spPr>
          <a:xfrm>
            <a:off x="1619672" y="4509120"/>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V="1">
            <a:off x="1619672" y="378904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7236296" y="450912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7452320" y="4581128"/>
            <a:ext cx="1368152" cy="923330"/>
          </a:xfrm>
          <a:prstGeom prst="rect">
            <a:avLst/>
          </a:prstGeom>
          <a:noFill/>
        </p:spPr>
        <p:txBody>
          <a:bodyPr wrap="square" rtlCol="0">
            <a:spAutoFit/>
          </a:bodyPr>
          <a:lstStyle/>
          <a:p>
            <a:pPr algn="ctr"/>
            <a:r>
              <a:rPr lang="es-MX" b="1" dirty="0" smtClean="0"/>
              <a:t>Pago De Obligaciones</a:t>
            </a:r>
            <a:endParaRPr lang="es-MX" b="1" dirty="0"/>
          </a:p>
        </p:txBody>
      </p:sp>
      <p:cxnSp>
        <p:nvCxnSpPr>
          <p:cNvPr id="53" name="52 Conector recto"/>
          <p:cNvCxnSpPr/>
          <p:nvPr/>
        </p:nvCxnSpPr>
        <p:spPr>
          <a:xfrm>
            <a:off x="2267744"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915816"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3563888"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4283968" y="4221088"/>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5004048" y="4221088"/>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2123728" y="3861048"/>
            <a:ext cx="216024" cy="369332"/>
          </a:xfrm>
          <a:prstGeom prst="rect">
            <a:avLst/>
          </a:prstGeom>
          <a:noFill/>
        </p:spPr>
        <p:txBody>
          <a:bodyPr wrap="square" rtlCol="0">
            <a:spAutoFit/>
          </a:bodyPr>
          <a:lstStyle/>
          <a:p>
            <a:r>
              <a:rPr lang="es-MX" dirty="0" smtClean="0"/>
              <a:t>1</a:t>
            </a:r>
            <a:endParaRPr lang="es-MX" dirty="0"/>
          </a:p>
        </p:txBody>
      </p:sp>
      <p:sp>
        <p:nvSpPr>
          <p:cNvPr id="59" name="58 CuadroTexto"/>
          <p:cNvSpPr txBox="1"/>
          <p:nvPr/>
        </p:nvSpPr>
        <p:spPr>
          <a:xfrm>
            <a:off x="2771800" y="3861048"/>
            <a:ext cx="216024" cy="369332"/>
          </a:xfrm>
          <a:prstGeom prst="rect">
            <a:avLst/>
          </a:prstGeom>
          <a:noFill/>
        </p:spPr>
        <p:txBody>
          <a:bodyPr wrap="square" rtlCol="0">
            <a:spAutoFit/>
          </a:bodyPr>
          <a:lstStyle/>
          <a:p>
            <a:r>
              <a:rPr lang="es-MX" dirty="0"/>
              <a:t>2</a:t>
            </a:r>
          </a:p>
        </p:txBody>
      </p:sp>
      <p:sp>
        <p:nvSpPr>
          <p:cNvPr id="60" name="59 CuadroTexto"/>
          <p:cNvSpPr txBox="1"/>
          <p:nvPr/>
        </p:nvSpPr>
        <p:spPr>
          <a:xfrm>
            <a:off x="3419872" y="3861048"/>
            <a:ext cx="216024" cy="369332"/>
          </a:xfrm>
          <a:prstGeom prst="rect">
            <a:avLst/>
          </a:prstGeom>
          <a:noFill/>
        </p:spPr>
        <p:txBody>
          <a:bodyPr wrap="square" rtlCol="0">
            <a:spAutoFit/>
          </a:bodyPr>
          <a:lstStyle/>
          <a:p>
            <a:r>
              <a:rPr lang="es-MX" dirty="0"/>
              <a:t>3</a:t>
            </a:r>
          </a:p>
        </p:txBody>
      </p:sp>
      <p:sp>
        <p:nvSpPr>
          <p:cNvPr id="61" name="60 CuadroTexto"/>
          <p:cNvSpPr txBox="1"/>
          <p:nvPr/>
        </p:nvSpPr>
        <p:spPr>
          <a:xfrm>
            <a:off x="4139952" y="3861048"/>
            <a:ext cx="216024" cy="369332"/>
          </a:xfrm>
          <a:prstGeom prst="rect">
            <a:avLst/>
          </a:prstGeom>
          <a:noFill/>
        </p:spPr>
        <p:txBody>
          <a:bodyPr wrap="square" rtlCol="0">
            <a:spAutoFit/>
          </a:bodyPr>
          <a:lstStyle/>
          <a:p>
            <a:r>
              <a:rPr lang="es-MX" dirty="0"/>
              <a:t>4</a:t>
            </a:r>
          </a:p>
        </p:txBody>
      </p:sp>
      <p:sp>
        <p:nvSpPr>
          <p:cNvPr id="62" name="61 CuadroTexto"/>
          <p:cNvSpPr txBox="1"/>
          <p:nvPr/>
        </p:nvSpPr>
        <p:spPr>
          <a:xfrm>
            <a:off x="4860032" y="3861048"/>
            <a:ext cx="216024" cy="369332"/>
          </a:xfrm>
          <a:prstGeom prst="rect">
            <a:avLst/>
          </a:prstGeom>
          <a:noFill/>
        </p:spPr>
        <p:txBody>
          <a:bodyPr wrap="square" rtlCol="0">
            <a:spAutoFit/>
          </a:bodyPr>
          <a:lstStyle/>
          <a:p>
            <a:r>
              <a:rPr lang="es-MX" dirty="0"/>
              <a:t>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4525963"/>
          </a:xfrm>
        </p:spPr>
        <p:txBody>
          <a:bodyPr/>
          <a:lstStyle/>
          <a:p>
            <a:pPr marL="514350" lvl="0" indent="-514350" algn="ctr">
              <a:buFont typeface="+mj-lt"/>
              <a:buAutoNum type="arabicPeriod" startAt="2"/>
            </a:pPr>
            <a:endParaRPr lang="es-MX" dirty="0" smtClean="0"/>
          </a:p>
          <a:p>
            <a:pPr marL="514350" lvl="0" indent="-514350" algn="ctr">
              <a:buFont typeface="+mj-lt"/>
              <a:buAutoNum type="arabicPeriod" startAt="2"/>
            </a:pPr>
            <a:endParaRPr lang="es-MX" dirty="0"/>
          </a:p>
          <a:p>
            <a:pPr marL="514350" lvl="0" indent="-514350" algn="ctr">
              <a:buFont typeface="+mj-lt"/>
              <a:buAutoNum type="arabicPeriod" startAt="2"/>
            </a:pPr>
            <a:r>
              <a:rPr lang="es-MX" b="1" dirty="0" smtClean="0">
                <a:solidFill>
                  <a:schemeClr val="tx1"/>
                </a:solidFill>
              </a:rPr>
              <a:t>Redimir </a:t>
            </a:r>
            <a:r>
              <a:rPr lang="es-MX" b="1" dirty="0">
                <a:solidFill>
                  <a:schemeClr val="tx1"/>
                </a:solidFill>
              </a:rPr>
              <a:t>las obligaciones en montos iguales durante la vida de las obligaciones.</a:t>
            </a:r>
          </a:p>
          <a:p>
            <a:endParaRPr lang="es-MX" dirty="0"/>
          </a:p>
        </p:txBody>
      </p:sp>
      <p:cxnSp>
        <p:nvCxnSpPr>
          <p:cNvPr id="5" name="4 Conector recto"/>
          <p:cNvCxnSpPr/>
          <p:nvPr/>
        </p:nvCxnSpPr>
        <p:spPr>
          <a:xfrm>
            <a:off x="1547664" y="3429000"/>
            <a:ext cx="5760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7308304" y="342900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1547664" y="270892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979712" y="328498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699792" y="328498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491880" y="328498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355976" y="328498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292080" y="3284984"/>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1763688" y="3645024"/>
            <a:ext cx="432048" cy="369332"/>
          </a:xfrm>
          <a:prstGeom prst="rect">
            <a:avLst/>
          </a:prstGeom>
          <a:noFill/>
        </p:spPr>
        <p:txBody>
          <a:bodyPr wrap="square" rtlCol="0">
            <a:spAutoFit/>
          </a:bodyPr>
          <a:lstStyle/>
          <a:p>
            <a:r>
              <a:rPr lang="es-MX" dirty="0" smtClean="0"/>
              <a:t>A1</a:t>
            </a:r>
            <a:endParaRPr lang="es-MX" dirty="0"/>
          </a:p>
        </p:txBody>
      </p:sp>
      <p:sp>
        <p:nvSpPr>
          <p:cNvPr id="19" name="18 CuadroTexto"/>
          <p:cNvSpPr txBox="1"/>
          <p:nvPr/>
        </p:nvSpPr>
        <p:spPr>
          <a:xfrm>
            <a:off x="2483768" y="3645024"/>
            <a:ext cx="432048" cy="369332"/>
          </a:xfrm>
          <a:prstGeom prst="rect">
            <a:avLst/>
          </a:prstGeom>
          <a:noFill/>
        </p:spPr>
        <p:txBody>
          <a:bodyPr wrap="square" rtlCol="0">
            <a:spAutoFit/>
          </a:bodyPr>
          <a:lstStyle/>
          <a:p>
            <a:r>
              <a:rPr lang="es-MX" dirty="0" smtClean="0"/>
              <a:t>A2</a:t>
            </a:r>
            <a:endParaRPr lang="es-MX" dirty="0"/>
          </a:p>
        </p:txBody>
      </p:sp>
      <p:sp>
        <p:nvSpPr>
          <p:cNvPr id="20" name="19 CuadroTexto"/>
          <p:cNvSpPr txBox="1"/>
          <p:nvPr/>
        </p:nvSpPr>
        <p:spPr>
          <a:xfrm>
            <a:off x="3275856" y="3645024"/>
            <a:ext cx="432048" cy="369332"/>
          </a:xfrm>
          <a:prstGeom prst="rect">
            <a:avLst/>
          </a:prstGeom>
          <a:noFill/>
        </p:spPr>
        <p:txBody>
          <a:bodyPr wrap="square" rtlCol="0">
            <a:spAutoFit/>
          </a:bodyPr>
          <a:lstStyle/>
          <a:p>
            <a:r>
              <a:rPr lang="es-MX" dirty="0" smtClean="0"/>
              <a:t>A3</a:t>
            </a:r>
            <a:endParaRPr lang="es-MX" dirty="0"/>
          </a:p>
        </p:txBody>
      </p:sp>
      <p:sp>
        <p:nvSpPr>
          <p:cNvPr id="21" name="20 CuadroTexto"/>
          <p:cNvSpPr txBox="1"/>
          <p:nvPr/>
        </p:nvSpPr>
        <p:spPr>
          <a:xfrm>
            <a:off x="4139952" y="3645024"/>
            <a:ext cx="432048" cy="369332"/>
          </a:xfrm>
          <a:prstGeom prst="rect">
            <a:avLst/>
          </a:prstGeom>
          <a:noFill/>
        </p:spPr>
        <p:txBody>
          <a:bodyPr wrap="square" rtlCol="0">
            <a:spAutoFit/>
          </a:bodyPr>
          <a:lstStyle/>
          <a:p>
            <a:r>
              <a:rPr lang="es-MX" dirty="0" smtClean="0"/>
              <a:t>A4</a:t>
            </a:r>
            <a:endParaRPr lang="es-MX" dirty="0"/>
          </a:p>
        </p:txBody>
      </p:sp>
      <p:sp>
        <p:nvSpPr>
          <p:cNvPr id="22" name="21 CuadroTexto"/>
          <p:cNvSpPr txBox="1"/>
          <p:nvPr/>
        </p:nvSpPr>
        <p:spPr>
          <a:xfrm>
            <a:off x="5076056" y="3645024"/>
            <a:ext cx="432048" cy="369332"/>
          </a:xfrm>
          <a:prstGeom prst="rect">
            <a:avLst/>
          </a:prstGeom>
          <a:noFill/>
        </p:spPr>
        <p:txBody>
          <a:bodyPr wrap="square" rtlCol="0">
            <a:spAutoFit/>
          </a:bodyPr>
          <a:lstStyle/>
          <a:p>
            <a:r>
              <a:rPr lang="es-MX" dirty="0" smtClean="0"/>
              <a:t>A5</a:t>
            </a:r>
            <a:endParaRPr lang="es-MX" dirty="0"/>
          </a:p>
        </p:txBody>
      </p:sp>
      <p:cxnSp>
        <p:nvCxnSpPr>
          <p:cNvPr id="24" name="23 Conector recto de flecha"/>
          <p:cNvCxnSpPr/>
          <p:nvPr/>
        </p:nvCxnSpPr>
        <p:spPr>
          <a:xfrm>
            <a:off x="1979712" y="393305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2699792" y="393305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3491880" y="393305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4355976" y="393305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292080" y="393305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2483768" y="4509120"/>
            <a:ext cx="2304256" cy="369332"/>
          </a:xfrm>
          <a:prstGeom prst="rect">
            <a:avLst/>
          </a:prstGeom>
          <a:noFill/>
        </p:spPr>
        <p:txBody>
          <a:bodyPr wrap="square" rtlCol="0">
            <a:spAutoFit/>
          </a:bodyPr>
          <a:lstStyle/>
          <a:p>
            <a:r>
              <a:rPr lang="es-MX" dirty="0" smtClean="0"/>
              <a:t>Pago De Obligaciones</a:t>
            </a:r>
            <a:endParaRPr lang="es-MX"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260648"/>
            <a:ext cx="8229600" cy="4968552"/>
          </a:xfrm>
        </p:spPr>
        <p:txBody>
          <a:bodyPr>
            <a:normAutofit/>
          </a:bodyPr>
          <a:lstStyle/>
          <a:p>
            <a:pPr marL="514350" lvl="0" indent="-514350" algn="ctr">
              <a:buFont typeface="+mj-lt"/>
              <a:buAutoNum type="arabicPeriod" startAt="3"/>
            </a:pPr>
            <a:endParaRPr lang="es-MX" dirty="0" smtClean="0"/>
          </a:p>
          <a:p>
            <a:pPr marL="514350" lvl="0" indent="-514350" algn="ctr">
              <a:buFont typeface="+mj-lt"/>
              <a:buAutoNum type="arabicPeriod" startAt="3"/>
            </a:pPr>
            <a:r>
              <a:rPr lang="es-MX" b="1" dirty="0" smtClean="0">
                <a:solidFill>
                  <a:schemeClr val="tx1"/>
                </a:solidFill>
              </a:rPr>
              <a:t>Redimir las obligaciones en partes iguales después de haber transcurrido </a:t>
            </a:r>
            <a:r>
              <a:rPr lang="es-MX" b="1" dirty="0">
                <a:solidFill>
                  <a:schemeClr val="tx1"/>
                </a:solidFill>
              </a:rPr>
              <a:t>cierto periodo de gracia</a:t>
            </a:r>
            <a:r>
              <a:rPr lang="es-MX" b="1" dirty="0" smtClean="0">
                <a:solidFill>
                  <a:schemeClr val="tx1"/>
                </a:solidFill>
              </a:rPr>
              <a:t>.</a:t>
            </a:r>
            <a:endParaRPr lang="es-MX" b="1" dirty="0">
              <a:solidFill>
                <a:schemeClr val="tx1"/>
              </a:solidFill>
            </a:endParaRPr>
          </a:p>
          <a:p>
            <a:endParaRPr lang="es-MX" dirty="0" smtClean="0"/>
          </a:p>
          <a:p>
            <a:pPr>
              <a:buNone/>
            </a:pPr>
            <a:r>
              <a:rPr lang="es-MX" dirty="0"/>
              <a:t/>
            </a:r>
            <a:br>
              <a:rPr lang="es-MX" dirty="0"/>
            </a:br>
            <a:r>
              <a:rPr lang="es-MX" dirty="0" smtClean="0"/>
              <a:t/>
            </a:r>
            <a:br>
              <a:rPr lang="es-MX" dirty="0" smtClean="0"/>
            </a:br>
            <a:r>
              <a:rPr lang="es-MX" dirty="0" smtClean="0"/>
              <a:t/>
            </a:r>
            <a:br>
              <a:rPr lang="es-MX" dirty="0" smtClean="0"/>
            </a:br>
            <a:endParaRPr lang="es-MX" dirty="0"/>
          </a:p>
        </p:txBody>
      </p:sp>
      <p:cxnSp>
        <p:nvCxnSpPr>
          <p:cNvPr id="6" name="5 Conector recto"/>
          <p:cNvCxnSpPr/>
          <p:nvPr/>
        </p:nvCxnSpPr>
        <p:spPr>
          <a:xfrm>
            <a:off x="1547664" y="3068960"/>
            <a:ext cx="6120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7668344" y="3068960"/>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1547664" y="2060848"/>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923928" y="2852936"/>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4499992" y="2852936"/>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076056" y="2852936"/>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411760" y="2492896"/>
            <a:ext cx="301686" cy="369332"/>
          </a:xfrm>
          <a:prstGeom prst="rect">
            <a:avLst/>
          </a:prstGeom>
          <a:noFill/>
        </p:spPr>
        <p:txBody>
          <a:bodyPr wrap="none" rtlCol="0">
            <a:spAutoFit/>
          </a:bodyPr>
          <a:lstStyle/>
          <a:p>
            <a:r>
              <a:rPr lang="es-MX" dirty="0" smtClean="0"/>
              <a:t>1</a:t>
            </a:r>
            <a:endParaRPr lang="es-MX" dirty="0"/>
          </a:p>
        </p:txBody>
      </p:sp>
      <p:sp>
        <p:nvSpPr>
          <p:cNvPr id="15" name="14 CuadroTexto"/>
          <p:cNvSpPr txBox="1"/>
          <p:nvPr/>
        </p:nvSpPr>
        <p:spPr>
          <a:xfrm>
            <a:off x="3131840" y="2492896"/>
            <a:ext cx="301686" cy="369332"/>
          </a:xfrm>
          <a:prstGeom prst="rect">
            <a:avLst/>
          </a:prstGeom>
          <a:noFill/>
        </p:spPr>
        <p:txBody>
          <a:bodyPr wrap="none" rtlCol="0">
            <a:spAutoFit/>
          </a:bodyPr>
          <a:lstStyle/>
          <a:p>
            <a:r>
              <a:rPr lang="es-MX" dirty="0"/>
              <a:t>2</a:t>
            </a:r>
          </a:p>
        </p:txBody>
      </p:sp>
      <p:sp>
        <p:nvSpPr>
          <p:cNvPr id="16" name="15 CuadroTexto"/>
          <p:cNvSpPr txBox="1"/>
          <p:nvPr/>
        </p:nvSpPr>
        <p:spPr>
          <a:xfrm>
            <a:off x="3766258" y="2492896"/>
            <a:ext cx="301686" cy="369332"/>
          </a:xfrm>
          <a:prstGeom prst="rect">
            <a:avLst/>
          </a:prstGeom>
          <a:noFill/>
        </p:spPr>
        <p:txBody>
          <a:bodyPr wrap="none" rtlCol="0">
            <a:spAutoFit/>
          </a:bodyPr>
          <a:lstStyle/>
          <a:p>
            <a:r>
              <a:rPr lang="es-MX" dirty="0"/>
              <a:t>3</a:t>
            </a:r>
          </a:p>
        </p:txBody>
      </p:sp>
      <p:sp>
        <p:nvSpPr>
          <p:cNvPr id="17" name="16 CuadroTexto"/>
          <p:cNvSpPr txBox="1"/>
          <p:nvPr/>
        </p:nvSpPr>
        <p:spPr>
          <a:xfrm>
            <a:off x="4918386" y="2492896"/>
            <a:ext cx="301686" cy="369332"/>
          </a:xfrm>
          <a:prstGeom prst="rect">
            <a:avLst/>
          </a:prstGeom>
          <a:noFill/>
        </p:spPr>
        <p:txBody>
          <a:bodyPr wrap="none" rtlCol="0">
            <a:spAutoFit/>
          </a:bodyPr>
          <a:lstStyle/>
          <a:p>
            <a:r>
              <a:rPr lang="es-MX" dirty="0"/>
              <a:t>5</a:t>
            </a:r>
          </a:p>
        </p:txBody>
      </p:sp>
      <p:sp>
        <p:nvSpPr>
          <p:cNvPr id="18" name="17 CuadroTexto"/>
          <p:cNvSpPr txBox="1"/>
          <p:nvPr/>
        </p:nvSpPr>
        <p:spPr>
          <a:xfrm>
            <a:off x="4355976" y="2492896"/>
            <a:ext cx="301686" cy="369332"/>
          </a:xfrm>
          <a:prstGeom prst="rect">
            <a:avLst/>
          </a:prstGeom>
          <a:noFill/>
        </p:spPr>
        <p:txBody>
          <a:bodyPr wrap="none" rtlCol="0">
            <a:spAutoFit/>
          </a:bodyPr>
          <a:lstStyle/>
          <a:p>
            <a:r>
              <a:rPr lang="es-MX" dirty="0"/>
              <a:t>4</a:t>
            </a:r>
          </a:p>
        </p:txBody>
      </p:sp>
      <p:sp>
        <p:nvSpPr>
          <p:cNvPr id="19" name="18 CuadroTexto"/>
          <p:cNvSpPr txBox="1"/>
          <p:nvPr/>
        </p:nvSpPr>
        <p:spPr>
          <a:xfrm>
            <a:off x="1691680" y="3212976"/>
            <a:ext cx="2016224" cy="369332"/>
          </a:xfrm>
          <a:prstGeom prst="rect">
            <a:avLst/>
          </a:prstGeom>
          <a:noFill/>
        </p:spPr>
        <p:txBody>
          <a:bodyPr wrap="square" rtlCol="0">
            <a:spAutoFit/>
          </a:bodyPr>
          <a:lstStyle/>
          <a:p>
            <a:r>
              <a:rPr lang="es-MX" b="1" dirty="0" smtClean="0"/>
              <a:t>Periodo De Gracia</a:t>
            </a:r>
            <a:endParaRPr lang="es-MX" b="1" dirty="0"/>
          </a:p>
        </p:txBody>
      </p:sp>
      <p:sp>
        <p:nvSpPr>
          <p:cNvPr id="20" name="19 CuadroTexto"/>
          <p:cNvSpPr txBox="1"/>
          <p:nvPr/>
        </p:nvSpPr>
        <p:spPr>
          <a:xfrm>
            <a:off x="3707904" y="3284984"/>
            <a:ext cx="434734" cy="369332"/>
          </a:xfrm>
          <a:prstGeom prst="rect">
            <a:avLst/>
          </a:prstGeom>
          <a:noFill/>
        </p:spPr>
        <p:txBody>
          <a:bodyPr wrap="none" rtlCol="0">
            <a:spAutoFit/>
          </a:bodyPr>
          <a:lstStyle/>
          <a:p>
            <a:r>
              <a:rPr lang="es-MX" dirty="0" smtClean="0"/>
              <a:t>A1</a:t>
            </a:r>
            <a:endParaRPr lang="es-MX" dirty="0"/>
          </a:p>
        </p:txBody>
      </p:sp>
      <p:sp>
        <p:nvSpPr>
          <p:cNvPr id="21" name="20 CuadroTexto"/>
          <p:cNvSpPr txBox="1"/>
          <p:nvPr/>
        </p:nvSpPr>
        <p:spPr>
          <a:xfrm>
            <a:off x="4283968" y="3284984"/>
            <a:ext cx="434734" cy="369332"/>
          </a:xfrm>
          <a:prstGeom prst="rect">
            <a:avLst/>
          </a:prstGeom>
          <a:noFill/>
        </p:spPr>
        <p:txBody>
          <a:bodyPr wrap="none" rtlCol="0">
            <a:spAutoFit/>
          </a:bodyPr>
          <a:lstStyle/>
          <a:p>
            <a:r>
              <a:rPr lang="es-MX" dirty="0" smtClean="0"/>
              <a:t>A2</a:t>
            </a:r>
            <a:endParaRPr lang="es-MX" dirty="0"/>
          </a:p>
        </p:txBody>
      </p:sp>
      <p:sp>
        <p:nvSpPr>
          <p:cNvPr id="22" name="21 CuadroTexto"/>
          <p:cNvSpPr txBox="1"/>
          <p:nvPr/>
        </p:nvSpPr>
        <p:spPr>
          <a:xfrm>
            <a:off x="4857346" y="3284984"/>
            <a:ext cx="434734" cy="369332"/>
          </a:xfrm>
          <a:prstGeom prst="rect">
            <a:avLst/>
          </a:prstGeom>
          <a:noFill/>
        </p:spPr>
        <p:txBody>
          <a:bodyPr wrap="none" rtlCol="0">
            <a:spAutoFit/>
          </a:bodyPr>
          <a:lstStyle/>
          <a:p>
            <a:r>
              <a:rPr lang="es-MX" dirty="0" smtClean="0"/>
              <a:t>A3</a:t>
            </a:r>
            <a:endParaRPr lang="es-MX" dirty="0"/>
          </a:p>
        </p:txBody>
      </p:sp>
      <p:cxnSp>
        <p:nvCxnSpPr>
          <p:cNvPr id="24" name="23 Conector recto de flecha"/>
          <p:cNvCxnSpPr>
            <a:stCxn id="20" idx="2"/>
          </p:cNvCxnSpPr>
          <p:nvPr/>
        </p:nvCxnSpPr>
        <p:spPr>
          <a:xfrm flipH="1">
            <a:off x="3923928" y="3654316"/>
            <a:ext cx="1343"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4498649" y="3645024"/>
            <a:ext cx="1343"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a:off x="5074713" y="3645024"/>
            <a:ext cx="1343"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3419872" y="4005064"/>
            <a:ext cx="2304256" cy="369332"/>
          </a:xfrm>
          <a:prstGeom prst="rect">
            <a:avLst/>
          </a:prstGeom>
          <a:noFill/>
        </p:spPr>
        <p:txBody>
          <a:bodyPr wrap="square" rtlCol="0">
            <a:spAutoFit/>
          </a:bodyPr>
          <a:lstStyle/>
          <a:p>
            <a:r>
              <a:rPr lang="es-MX" b="1" dirty="0" smtClean="0"/>
              <a:t>Pago De Obligaciones</a:t>
            </a:r>
            <a:endParaRPr lang="es-MX"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pic>
        <p:nvPicPr>
          <p:cNvPr id="4" name="3 Marcador de contenido" descr="titulo de deuda 00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sz="6000" b="1" dirty="0" smtClean="0">
                <a:solidFill>
                  <a:schemeClr val="tx1"/>
                </a:solidFill>
                <a:effectLst>
                  <a:glow rad="228600">
                    <a:schemeClr val="accent4">
                      <a:satMod val="175000"/>
                      <a:alpha val="40000"/>
                    </a:schemeClr>
                  </a:glow>
                  <a:reflection blurRad="12700" stA="48000" endA="300" endPos="55000" dir="5400000" sy="-90000" algn="bl" rotWithShape="0"/>
                </a:effectLst>
              </a:rPr>
              <a:t>conclusión</a:t>
            </a:r>
            <a:endParaRPr lang="es-MX" b="1" dirty="0">
              <a:solidFill>
                <a:schemeClr val="tx1"/>
              </a:solidFill>
              <a:effectLst>
                <a:glow rad="228600">
                  <a:schemeClr val="accent4">
                    <a:satMod val="175000"/>
                    <a:alpha val="40000"/>
                  </a:schemeClr>
                </a:glow>
                <a:reflection blurRad="12700" stA="48000" endA="300" endPos="55000" dir="5400000" sy="-90000" algn="bl" rotWithShape="0"/>
              </a:effectLst>
            </a:endParaRPr>
          </a:p>
        </p:txBody>
      </p:sp>
      <p:sp>
        <p:nvSpPr>
          <p:cNvPr id="3" name="2 Marcador de contenido"/>
          <p:cNvSpPr>
            <a:spLocks noGrp="1"/>
          </p:cNvSpPr>
          <p:nvPr>
            <p:ph idx="1"/>
          </p:nvPr>
        </p:nvSpPr>
        <p:spPr>
          <a:xfrm>
            <a:off x="304800" y="1554162"/>
            <a:ext cx="8686800" cy="4827166"/>
          </a:xfrm>
        </p:spPr>
        <p:txBody>
          <a:bodyPr>
            <a:normAutofit fontScale="62500" lnSpcReduction="20000"/>
          </a:bodyPr>
          <a:lstStyle/>
          <a:p>
            <a:pPr algn="just"/>
            <a:r>
              <a:rPr lang="es-MX" sz="5000" b="1" dirty="0" smtClean="0">
                <a:solidFill>
                  <a:schemeClr val="tx1"/>
                </a:solidFill>
              </a:rPr>
              <a:t>En conclusión la emisión de Obligaciones es un método que utilizan las sociedades anónimas como fuente de financiamiento siempre y cuando está cumpla con los requisitos y aspectos legales ya mencionados anteriormente, posteriormente éstas son colocadas en la bolsa de valores ofreciéndolas a diferentes clientes, de esta manera la sociedad emisora contrae una deuda colectiva puesto que pueden ser varios los  clientes que adquirirán las obligaciones y dependiendo del prestigio y de las tasas en el mercado será como se emitan las obligaciones. </a:t>
            </a:r>
            <a:endParaRPr lang="es-MX" sz="44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188640"/>
            <a:ext cx="8686800" cy="1109808"/>
          </a:xfrm>
        </p:spPr>
        <p:txBody>
          <a:bodyPr>
            <a:normAutofit/>
          </a:bodyPr>
          <a:lstStyle/>
          <a:p>
            <a:pPr marL="742950" indent="-742950">
              <a:buFont typeface="+mj-lt"/>
              <a:buAutoNum type="arabicPeriod" startAt="2"/>
            </a:pPr>
            <a:r>
              <a:rPr lang="es-MX" sz="2400" dirty="0" smtClean="0">
                <a:solidFill>
                  <a:schemeClr val="bg2">
                    <a:lumMod val="50000"/>
                  </a:schemeClr>
                </a:solidFill>
              </a:rPr>
              <a:t>ESTADO DE SITUACION FINANCIERA DE LA SOCIEDAD</a:t>
            </a:r>
            <a:endParaRPr lang="es-MX" sz="2400" dirty="0">
              <a:solidFill>
                <a:schemeClr val="bg2">
                  <a:lumMod val="50000"/>
                </a:schemeClr>
              </a:solidFill>
            </a:endParaRPr>
          </a:p>
        </p:txBody>
      </p:sp>
      <p:sp>
        <p:nvSpPr>
          <p:cNvPr id="4" name="3 Marcador de contenido"/>
          <p:cNvSpPr>
            <a:spLocks noGrp="1"/>
          </p:cNvSpPr>
          <p:nvPr>
            <p:ph sz="half" idx="2"/>
          </p:nvPr>
        </p:nvSpPr>
        <p:spPr/>
        <p:txBody>
          <a:bodyPr>
            <a:normAutofit fontScale="32500" lnSpcReduction="20000"/>
          </a:bodyPr>
          <a:lstStyle/>
          <a:p>
            <a:pPr marL="0" indent="0">
              <a:buFontTx/>
              <a:buNone/>
              <a:defRPr/>
            </a:pPr>
            <a:endParaRPr lang="es-MX" sz="9600" b="1" dirty="0" smtClean="0">
              <a:solidFill>
                <a:srgbClr val="50A9FA"/>
              </a:solidFill>
              <a:latin typeface="Book Antiqua" pitchFamily="18" charset="0"/>
            </a:endParaRPr>
          </a:p>
          <a:p>
            <a:pPr marL="0" indent="0" algn="just">
              <a:defRPr/>
            </a:pPr>
            <a:r>
              <a:rPr lang="es-MX" sz="9600" dirty="0" smtClean="0">
                <a:solidFill>
                  <a:schemeClr val="tx1"/>
                </a:solidFill>
              </a:rPr>
              <a:t>Informes que utilizan </a:t>
            </a:r>
          </a:p>
          <a:p>
            <a:pPr marL="0" indent="0" algn="just">
              <a:buFontTx/>
              <a:buNone/>
              <a:defRPr/>
            </a:pPr>
            <a:r>
              <a:rPr lang="es-MX" sz="9600" dirty="0" smtClean="0">
                <a:solidFill>
                  <a:schemeClr val="tx1"/>
                </a:solidFill>
              </a:rPr>
              <a:t>las instituciones para </a:t>
            </a:r>
          </a:p>
          <a:p>
            <a:pPr marL="0" indent="0" algn="just">
              <a:buFontTx/>
              <a:buNone/>
              <a:defRPr/>
            </a:pPr>
            <a:r>
              <a:rPr lang="es-MX" sz="9600" dirty="0" smtClean="0">
                <a:solidFill>
                  <a:schemeClr val="tx1"/>
                </a:solidFill>
              </a:rPr>
              <a:t>informar la situación </a:t>
            </a:r>
          </a:p>
          <a:p>
            <a:pPr marL="0" indent="0" algn="just">
              <a:buFontTx/>
              <a:buNone/>
              <a:defRPr/>
            </a:pPr>
            <a:r>
              <a:rPr lang="es-MX" sz="9600" dirty="0" smtClean="0">
                <a:solidFill>
                  <a:schemeClr val="tx1"/>
                </a:solidFill>
              </a:rPr>
              <a:t>económica, financiera </a:t>
            </a:r>
          </a:p>
          <a:p>
            <a:pPr marL="0" indent="0" algn="just">
              <a:buFontTx/>
              <a:buNone/>
              <a:defRPr/>
            </a:pPr>
            <a:r>
              <a:rPr lang="es-MX" sz="9600" dirty="0" smtClean="0">
                <a:solidFill>
                  <a:schemeClr val="tx1"/>
                </a:solidFill>
              </a:rPr>
              <a:t>y los cambios que </a:t>
            </a:r>
          </a:p>
          <a:p>
            <a:pPr marL="0" indent="0" algn="just">
              <a:buFontTx/>
              <a:buNone/>
              <a:defRPr/>
            </a:pPr>
            <a:r>
              <a:rPr lang="es-MX" sz="9600" dirty="0" smtClean="0">
                <a:solidFill>
                  <a:schemeClr val="tx1"/>
                </a:solidFill>
              </a:rPr>
              <a:t>experimenta la misma, </a:t>
            </a:r>
          </a:p>
          <a:p>
            <a:pPr marL="0" indent="0" algn="just">
              <a:buFontTx/>
              <a:buNone/>
              <a:defRPr/>
            </a:pPr>
            <a:r>
              <a:rPr lang="es-MX" sz="9600" dirty="0" smtClean="0">
                <a:solidFill>
                  <a:schemeClr val="tx1"/>
                </a:solidFill>
              </a:rPr>
              <a:t>a una fecha o periodo </a:t>
            </a:r>
          </a:p>
          <a:p>
            <a:pPr marL="0" indent="0" algn="just">
              <a:buFontTx/>
              <a:buNone/>
              <a:defRPr/>
            </a:pPr>
            <a:r>
              <a:rPr lang="es-MX" sz="9600" dirty="0" smtClean="0">
                <a:solidFill>
                  <a:schemeClr val="tx1"/>
                </a:solidFill>
              </a:rPr>
              <a:t>determinado.</a:t>
            </a:r>
          </a:p>
          <a:p>
            <a:endParaRPr lang="es-MX" dirty="0"/>
          </a:p>
        </p:txBody>
      </p:sp>
      <p:pic>
        <p:nvPicPr>
          <p:cNvPr id="5" name="Picture 6" descr="http://www.ideasparapymes.com/imagenes/articulos/ejemplo_balance_general.jpg"/>
          <p:cNvPicPr>
            <a:picLocks noGrp="1" noChangeAspect="1" noChangeArrowheads="1"/>
          </p:cNvPicPr>
          <p:nvPr>
            <p:ph sz="half" idx="1"/>
          </p:nvPr>
        </p:nvPicPr>
        <p:blipFill>
          <a:blip r:embed="rId2" cstate="print">
            <a:extLst/>
          </a:blip>
          <a:srcRect/>
          <a:stretch>
            <a:fillRect/>
          </a:stretch>
        </p:blipFill>
        <p:spPr bwMode="auto">
          <a:xfrm>
            <a:off x="304800" y="1628800"/>
            <a:ext cx="4191000" cy="39400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686800" cy="980728"/>
          </a:xfrm>
        </p:spPr>
        <p:txBody>
          <a:bodyPr>
            <a:noAutofit/>
          </a:bodyPr>
          <a:lstStyle/>
          <a:p>
            <a:pPr marL="742950" indent="-742950" algn="ctr">
              <a:buFont typeface="+mj-lt"/>
              <a:buAutoNum type="arabicPeriod" startAt="3"/>
            </a:pPr>
            <a:r>
              <a:rPr lang="es-MX" sz="2800" b="1" dirty="0" smtClean="0">
                <a:solidFill>
                  <a:srgbClr val="50A9FA"/>
                </a:solidFill>
              </a:rPr>
              <a:t>Estudio técnico que debe comprender como mínimo</a:t>
            </a:r>
            <a:endParaRPr lang="es-MX" sz="2800" dirty="0"/>
          </a:p>
        </p:txBody>
      </p:sp>
      <p:sp>
        <p:nvSpPr>
          <p:cNvPr id="4" name="3 Marcador de contenido"/>
          <p:cNvSpPr>
            <a:spLocks noGrp="1"/>
          </p:cNvSpPr>
          <p:nvPr>
            <p:ph sz="half" idx="2"/>
          </p:nvPr>
        </p:nvSpPr>
        <p:spPr/>
        <p:txBody>
          <a:bodyPr/>
          <a:lstStyle/>
          <a:p>
            <a:pPr>
              <a:buFont typeface="Wingdings" pitchFamily="2" charset="2"/>
              <a:buChar char="ü"/>
              <a:defRPr/>
            </a:pPr>
            <a:r>
              <a:rPr lang="es-MX" dirty="0" smtClean="0">
                <a:solidFill>
                  <a:schemeClr val="tx1"/>
                </a:solidFill>
              </a:rPr>
              <a:t>El motivo de la emisión</a:t>
            </a:r>
          </a:p>
          <a:p>
            <a:pPr>
              <a:buFont typeface="Wingdings" pitchFamily="2" charset="2"/>
              <a:buChar char="ü"/>
              <a:defRPr/>
            </a:pPr>
            <a:r>
              <a:rPr lang="es-MX" dirty="0" smtClean="0">
                <a:solidFill>
                  <a:schemeClr val="tx1"/>
                </a:solidFill>
              </a:rPr>
              <a:t>Aspecto financiero de la emisora</a:t>
            </a:r>
          </a:p>
          <a:p>
            <a:pPr>
              <a:buFont typeface="Wingdings" pitchFamily="2" charset="2"/>
              <a:buChar char="ü"/>
              <a:defRPr/>
            </a:pPr>
            <a:r>
              <a:rPr lang="es-MX" dirty="0" smtClean="0">
                <a:solidFill>
                  <a:schemeClr val="tx1"/>
                </a:solidFill>
              </a:rPr>
              <a:t>Estudio del mercado </a:t>
            </a:r>
          </a:p>
          <a:p>
            <a:pPr marL="0" indent="0">
              <a:buFontTx/>
              <a:buNone/>
              <a:defRPr/>
            </a:pPr>
            <a:r>
              <a:rPr lang="es-MX" dirty="0" smtClean="0">
                <a:solidFill>
                  <a:schemeClr val="tx1"/>
                </a:solidFill>
              </a:rPr>
              <a:t>     de sus productos</a:t>
            </a:r>
          </a:p>
          <a:p>
            <a:pPr>
              <a:buFont typeface="Wingdings" pitchFamily="2" charset="2"/>
              <a:buChar char="ü"/>
              <a:defRPr/>
            </a:pPr>
            <a:r>
              <a:rPr lang="es-MX" dirty="0" smtClean="0">
                <a:solidFill>
                  <a:schemeClr val="tx1"/>
                </a:solidFill>
              </a:rPr>
              <a:t>Capacidad de pago</a:t>
            </a:r>
          </a:p>
          <a:p>
            <a:endParaRPr lang="es-MX" dirty="0"/>
          </a:p>
        </p:txBody>
      </p:sp>
      <p:pic>
        <p:nvPicPr>
          <p:cNvPr id="5" name="Picture 2" descr="http://t0.gstatic.com/images?q=tbn:ANd9GcS4obljf4JbEpXhIGzwyxaOzimEFT4VupgM82HPWyV9PaM5tB5K"/>
          <p:cNvPicPr>
            <a:picLocks noGrp="1" noChangeAspect="1" noChangeArrowheads="1"/>
          </p:cNvPicPr>
          <p:nvPr>
            <p:ph sz="half" idx="1"/>
          </p:nvPr>
        </p:nvPicPr>
        <p:blipFill>
          <a:blip r:embed="rId2" cstate="print">
            <a:extLst/>
          </a:blip>
          <a:srcRect/>
          <a:stretch>
            <a:fillRect/>
          </a:stretch>
        </p:blipFill>
        <p:spPr bwMode="auto">
          <a:xfrm>
            <a:off x="1403648" y="1412776"/>
            <a:ext cx="2495550" cy="18288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p:spPr>
      </p:pic>
      <p:pic>
        <p:nvPicPr>
          <p:cNvPr id="6" name="Picture 5" descr="C:\Users\MIRANDA\Pictures\cats.jpg"/>
          <p:cNvPicPr>
            <a:picLocks noChangeAspect="1" noChangeArrowheads="1"/>
          </p:cNvPicPr>
          <p:nvPr/>
        </p:nvPicPr>
        <p:blipFill>
          <a:blip r:embed="rId3" cstate="print">
            <a:extLst/>
          </a:blip>
          <a:srcRect/>
          <a:stretch>
            <a:fillRect/>
          </a:stretch>
        </p:blipFill>
        <p:spPr bwMode="auto">
          <a:xfrm rot="21288953">
            <a:off x="1413757" y="4127231"/>
            <a:ext cx="2792100" cy="1944032"/>
          </a:xfrm>
          <a:prstGeom prst="rect">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686800" cy="980728"/>
          </a:xfrm>
        </p:spPr>
        <p:txBody>
          <a:bodyPr>
            <a:noAutofit/>
          </a:bodyPr>
          <a:lstStyle/>
          <a:p>
            <a:pPr marL="742950" indent="-742950" algn="ctr">
              <a:buFont typeface="+mj-lt"/>
              <a:buAutoNum type="arabicPeriod" startAt="4"/>
            </a:pPr>
            <a:r>
              <a:rPr lang="es-MX" sz="2800" b="1" dirty="0" smtClean="0">
                <a:solidFill>
                  <a:srgbClr val="50A9FA"/>
                </a:solidFill>
              </a:rPr>
              <a:t>Acta de asamblea general extraordinaria de accionistas.</a:t>
            </a:r>
            <a:endParaRPr lang="es-MX" sz="2800" dirty="0"/>
          </a:p>
        </p:txBody>
      </p:sp>
      <p:sp>
        <p:nvSpPr>
          <p:cNvPr id="3" name="2 Marcador de contenido"/>
          <p:cNvSpPr>
            <a:spLocks noGrp="1"/>
          </p:cNvSpPr>
          <p:nvPr>
            <p:ph sz="half" idx="1"/>
          </p:nvPr>
        </p:nvSpPr>
        <p:spPr/>
        <p:txBody>
          <a:bodyPr anchor="ctr">
            <a:normAutofit/>
          </a:bodyPr>
          <a:lstStyle/>
          <a:p>
            <a:pPr marL="0" indent="0" algn="ctr">
              <a:buFontTx/>
              <a:buNone/>
              <a:defRPr/>
            </a:pPr>
            <a:r>
              <a:rPr lang="es-MX" sz="3600" dirty="0" smtClean="0">
                <a:solidFill>
                  <a:schemeClr val="tx1"/>
                </a:solidFill>
              </a:rPr>
              <a:t> Ésta será la que acordó la emisión.</a:t>
            </a:r>
            <a:endParaRPr lang="es-MX" sz="3600" dirty="0">
              <a:solidFill>
                <a:schemeClr val="tx1"/>
              </a:solidFill>
            </a:endParaRPr>
          </a:p>
        </p:txBody>
      </p:sp>
      <p:pic>
        <p:nvPicPr>
          <p:cNvPr id="5" name="Picture 4" descr="http://t1.gstatic.com/images?q=tbn:ANd9GcQcLg1bMe7FNeU0QojsBa3cIfJhONAwuF-5IJVxtOonK25SRIzx"/>
          <p:cNvPicPr>
            <a:picLocks noGrp="1" noChangeAspect="1" noChangeArrowheads="1"/>
          </p:cNvPicPr>
          <p:nvPr>
            <p:ph sz="half" idx="2"/>
          </p:nvPr>
        </p:nvPicPr>
        <p:blipFill>
          <a:blip r:embed="rId2" cstate="print"/>
          <a:srcRect/>
          <a:stretch>
            <a:fillRect/>
          </a:stretch>
        </p:blipFill>
        <p:spPr bwMode="auto">
          <a:xfrm>
            <a:off x="4788024" y="1484784"/>
            <a:ext cx="3528392" cy="43924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297</TotalTime>
  <Words>2504</Words>
  <Application>Microsoft Office PowerPoint</Application>
  <PresentationFormat>Presentación en pantalla (4:3)</PresentationFormat>
  <Paragraphs>511</Paragraphs>
  <Slides>68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68</vt:i4>
      </vt:variant>
    </vt:vector>
  </HeadingPairs>
  <TitlesOfParts>
    <vt:vector size="70" baseType="lpstr">
      <vt:lpstr>Viajes</vt:lpstr>
      <vt:lpstr>Hoja de cálculo</vt:lpstr>
      <vt:lpstr>OBLIGACIONES POR PAGAR</vt:lpstr>
      <vt:lpstr>Diapositiva 2</vt:lpstr>
      <vt:lpstr>Diapositiva 3</vt:lpstr>
      <vt:lpstr>REQUISITOS </vt:lpstr>
      <vt:lpstr>Diapositiva 5</vt:lpstr>
      <vt:lpstr>PROYECTO DE EMISIÓN  </vt:lpstr>
      <vt:lpstr>ESTADO DE SITUACION FINANCIERA DE LA SOCIEDAD</vt:lpstr>
      <vt:lpstr>Estudio técnico que debe comprender como mínimo</vt:lpstr>
      <vt:lpstr>Acta de asamblea general extraordinaria de accionistas.</vt:lpstr>
      <vt:lpstr>Acta de sesión del consejo de administración.</vt:lpstr>
      <vt:lpstr>Relación de bienes que constituyen la garantía.</vt:lpstr>
      <vt:lpstr>Certificación del registro publico de la propiedad sobre los bienes dados en garantía.</vt:lpstr>
      <vt:lpstr>UNA VEZ OBTENIDA  LA autorización</vt:lpstr>
      <vt:lpstr>Diapositiva 14</vt:lpstr>
      <vt:lpstr>Diapositiva 15</vt:lpstr>
      <vt:lpstr>Diapositiva 16</vt:lpstr>
      <vt:lpstr>Diapositiva 17</vt:lpstr>
      <vt:lpstr>Diapositiva 18</vt:lpstr>
      <vt:lpstr>Diapositiva 19</vt:lpstr>
      <vt:lpstr>Contenido de  las obligaciones </vt:lpstr>
      <vt:lpstr>Diapositiva 21</vt:lpstr>
      <vt:lpstr>Las obligaciones deben contener</vt:lpstr>
      <vt:lpstr>Diapositiva 23</vt:lpstr>
      <vt:lpstr>Diapositiva 24</vt:lpstr>
      <vt:lpstr>Colocación en el  mercado</vt:lpstr>
      <vt:lpstr>Diapositiva 26</vt:lpstr>
      <vt:lpstr>Diapositiva 27</vt:lpstr>
      <vt:lpstr>Diapositiva 28</vt:lpstr>
      <vt:lpstr>Diapositiva 29</vt:lpstr>
      <vt:lpstr>Gastos que implica</vt:lpstr>
      <vt:lpstr>Diapositiva 31</vt:lpstr>
      <vt:lpstr>Diapositiva 32</vt:lpstr>
      <vt:lpstr>Diapositiva 33</vt:lpstr>
      <vt:lpstr>Registro  contable</vt:lpstr>
      <vt:lpstr>Las obligaciones pueden emitirse:</vt:lpstr>
      <vt:lpstr>Emisión de obligaciones </vt:lpstr>
      <vt:lpstr>ejemplo</vt:lpstr>
      <vt:lpstr>  </vt:lpstr>
      <vt:lpstr> </vt:lpstr>
      <vt:lpstr>El gasto por interés para la compañía emisora es de $ 75,000.00 ($ 1, 000,000 x 0.15= $ 150,000.00 x 6/12)</vt:lpstr>
      <vt:lpstr>Registro del pago de los intereses devengados en el semestre. </vt:lpstr>
      <vt:lpstr>MAYOR</vt:lpstr>
      <vt:lpstr>Obligaciones  con descuento</vt:lpstr>
      <vt:lpstr>Diapositiva 44</vt:lpstr>
      <vt:lpstr>Diapositiva 45</vt:lpstr>
      <vt:lpstr>Diapositiva 46</vt:lpstr>
      <vt:lpstr>Las cuentas de mayor para descuento en emisión de obligación y para gasto por interés en obligaciones se muestran enseguida: </vt:lpstr>
      <vt:lpstr>Diapositiva 48</vt:lpstr>
      <vt:lpstr>Diapositiva 49</vt:lpstr>
      <vt:lpstr>Obligaciones  con prima</vt:lpstr>
      <vt:lpstr>Diapositiva 51</vt:lpstr>
      <vt:lpstr>ejemplo</vt:lpstr>
      <vt:lpstr>Diapositiva 53</vt:lpstr>
      <vt:lpstr>Diapositiva 54</vt:lpstr>
      <vt:lpstr>Diapositiva 55</vt:lpstr>
      <vt:lpstr>Diapositiva 56</vt:lpstr>
      <vt:lpstr>Diapositiva 57</vt:lpstr>
      <vt:lpstr>Diapositiva 58</vt:lpstr>
      <vt:lpstr>Diapositiva 59</vt:lpstr>
      <vt:lpstr>Diapositiva 60</vt:lpstr>
      <vt:lpstr>Fondos de Redención de Obligaciones </vt:lpstr>
      <vt:lpstr>  </vt:lpstr>
      <vt:lpstr>Redención de Obligaciones</vt:lpstr>
      <vt:lpstr>Las formas más comunes de redimir un conjunto de obligaciones son las siguientes:</vt:lpstr>
      <vt:lpstr>Diapositiva 65</vt:lpstr>
      <vt:lpstr>Diapositiva 66</vt:lpstr>
      <vt:lpstr>  </vt:lpstr>
      <vt:lpstr>conclusión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OBLIGACIONES POR PAGAR</dc:title>
  <dc:creator>David1</dc:creator>
  <cp:lastModifiedBy>Any♥</cp:lastModifiedBy>
  <cp:revision>38</cp:revision>
  <dcterms:created xsi:type="dcterms:W3CDTF">2012-11-06T19:22:29Z</dcterms:created>
  <dcterms:modified xsi:type="dcterms:W3CDTF">2012-11-09T02:53:27Z</dcterms:modified>
</cp:coreProperties>
</file>