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51"/>
  </p:notesMasterIdLst>
  <p:sldIdLst>
    <p:sldId id="256" r:id="rId2"/>
    <p:sldId id="257" r:id="rId3"/>
    <p:sldId id="258" r:id="rId4"/>
    <p:sldId id="259" r:id="rId5"/>
    <p:sldId id="290" r:id="rId6"/>
    <p:sldId id="300" r:id="rId7"/>
    <p:sldId id="291" r:id="rId8"/>
    <p:sldId id="292" r:id="rId9"/>
    <p:sldId id="302" r:id="rId10"/>
    <p:sldId id="303" r:id="rId11"/>
    <p:sldId id="304" r:id="rId12"/>
    <p:sldId id="305" r:id="rId13"/>
    <p:sldId id="260" r:id="rId14"/>
    <p:sldId id="299" r:id="rId15"/>
    <p:sldId id="261" r:id="rId16"/>
    <p:sldId id="262" r:id="rId17"/>
    <p:sldId id="263" r:id="rId18"/>
    <p:sldId id="264" r:id="rId19"/>
    <p:sldId id="266" r:id="rId20"/>
    <p:sldId id="267" r:id="rId21"/>
    <p:sldId id="268" r:id="rId22"/>
    <p:sldId id="269" r:id="rId23"/>
    <p:sldId id="270" r:id="rId24"/>
    <p:sldId id="271" r:id="rId25"/>
    <p:sldId id="272" r:id="rId26"/>
    <p:sldId id="306" r:id="rId27"/>
    <p:sldId id="307"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308" r:id="rId44"/>
    <p:sldId id="309" r:id="rId45"/>
    <p:sldId id="288" r:id="rId46"/>
    <p:sldId id="289" r:id="rId47"/>
    <p:sldId id="298" r:id="rId48"/>
    <p:sldId id="310" r:id="rId49"/>
    <p:sldId id="311" r:id="rId5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72" autoAdjust="0"/>
  </p:normalViewPr>
  <p:slideViewPr>
    <p:cSldViewPr>
      <p:cViewPr>
        <p:scale>
          <a:sx n="50" d="100"/>
          <a:sy n="50" d="100"/>
        </p:scale>
        <p:origin x="-1956" y="-522"/>
      </p:cViewPr>
      <p:guideLst>
        <p:guide orient="horz" pos="2160"/>
        <p:guide pos="2880"/>
      </p:guideLst>
    </p:cSldViewPr>
  </p:slideViewPr>
  <p:notesTextViewPr>
    <p:cViewPr>
      <p:scale>
        <a:sx n="1" d="1"/>
        <a:sy n="1" d="1"/>
      </p:scale>
      <p:origin x="0" y="0"/>
    </p:cViewPr>
  </p:notesTextViewPr>
  <p:sorterViewPr>
    <p:cViewPr>
      <p:scale>
        <a:sx n="66" d="100"/>
        <a:sy n="66" d="100"/>
      </p:scale>
      <p:origin x="0" y="224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0F8D39-D2CA-4D95-AED8-FB435CC99067}" type="datetimeFigureOut">
              <a:rPr lang="es-ES" smtClean="0"/>
              <a:pPr/>
              <a:t>12/09/2012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086678-D59A-47C3-8812-99CDCA05DD84}" type="slidenum">
              <a:rPr lang="es-ES" smtClean="0"/>
              <a:pPr/>
              <a:t>‹Nº›</a:t>
            </a:fld>
            <a:endParaRPr lang="es-ES"/>
          </a:p>
        </p:txBody>
      </p:sp>
    </p:spTree>
    <p:extLst>
      <p:ext uri="{BB962C8B-B14F-4D97-AF65-F5344CB8AC3E}">
        <p14:creationId xmlns:p14="http://schemas.microsoft.com/office/powerpoint/2010/main" val="2726412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6086678-D59A-47C3-8812-99CDCA05DD84}"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6086678-D59A-47C3-8812-99CDCA05DD84}" type="slidenum">
              <a:rPr lang="es-ES" smtClean="0"/>
              <a:pPr/>
              <a:t>7</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6086678-D59A-47C3-8812-99CDCA05DD84}" type="slidenum">
              <a:rPr lang="es-ES" smtClean="0"/>
              <a:pPr/>
              <a:t>42</a:t>
            </a:fld>
            <a:endParaRPr lang="es-ES"/>
          </a:p>
        </p:txBody>
      </p:sp>
    </p:spTree>
    <p:extLst>
      <p:ext uri="{BB962C8B-B14F-4D97-AF65-F5344CB8AC3E}">
        <p14:creationId xmlns:p14="http://schemas.microsoft.com/office/powerpoint/2010/main" val="3728828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14893441-9B34-489F-B9BB-3B6B95DF7B00}" type="datetimeFigureOut">
              <a:rPr lang="es-MX" smtClean="0"/>
              <a:pPr/>
              <a:t>12/09/2012</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5ED43AEF-CD55-47B8-B546-09552C0142F5}"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4893441-9B34-489F-B9BB-3B6B95DF7B00}" type="datetimeFigureOut">
              <a:rPr lang="es-MX" smtClean="0"/>
              <a:pPr/>
              <a:t>12/09/2012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ED43AEF-CD55-47B8-B546-09552C0142F5}"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4893441-9B34-489F-B9BB-3B6B95DF7B00}" type="datetimeFigureOut">
              <a:rPr lang="es-MX" smtClean="0"/>
              <a:pPr/>
              <a:t>12/09/2012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ED43AEF-CD55-47B8-B546-09552C0142F5}"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4893441-9B34-489F-B9BB-3B6B95DF7B00}" type="datetimeFigureOut">
              <a:rPr lang="es-MX" smtClean="0"/>
              <a:pPr/>
              <a:t>12/09/2012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ED43AEF-CD55-47B8-B546-09552C0142F5}"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4893441-9B34-489F-B9BB-3B6B95DF7B00}" type="datetimeFigureOut">
              <a:rPr lang="es-MX" smtClean="0"/>
              <a:pPr/>
              <a:t>12/09/2012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ED43AEF-CD55-47B8-B546-09552C0142F5}"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4893441-9B34-489F-B9BB-3B6B95DF7B00}" type="datetimeFigureOut">
              <a:rPr lang="es-MX" smtClean="0"/>
              <a:pPr/>
              <a:t>12/09/2012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ED43AEF-CD55-47B8-B546-09552C0142F5}"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4893441-9B34-489F-B9BB-3B6B95DF7B00}" type="datetimeFigureOut">
              <a:rPr lang="es-MX" smtClean="0"/>
              <a:pPr/>
              <a:t>12/09/2012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ED43AEF-CD55-47B8-B546-09552C0142F5}"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4893441-9B34-489F-B9BB-3B6B95DF7B00}" type="datetimeFigureOut">
              <a:rPr lang="es-MX" smtClean="0"/>
              <a:pPr/>
              <a:t>12/09/2012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ED43AEF-CD55-47B8-B546-09552C0142F5}"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4893441-9B34-489F-B9BB-3B6B95DF7B00}" type="datetimeFigureOut">
              <a:rPr lang="es-MX" smtClean="0"/>
              <a:pPr/>
              <a:t>12/09/2012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ED43AEF-CD55-47B8-B546-09552C0142F5}"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4893441-9B34-489F-B9BB-3B6B95DF7B00}" type="datetimeFigureOut">
              <a:rPr lang="es-MX" smtClean="0"/>
              <a:pPr/>
              <a:t>12/09/2012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ED43AEF-CD55-47B8-B546-09552C0142F5}"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4893441-9B34-489F-B9BB-3B6B95DF7B00}" type="datetimeFigureOut">
              <a:rPr lang="es-MX" smtClean="0"/>
              <a:pPr/>
              <a:t>12/09/2012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5ED43AEF-CD55-47B8-B546-09552C0142F5}" type="slidenum">
              <a:rPr lang="es-MX" smtClean="0"/>
              <a:pPr/>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4893441-9B34-489F-B9BB-3B6B95DF7B00}" type="datetimeFigureOut">
              <a:rPr lang="es-MX" smtClean="0"/>
              <a:pPr/>
              <a:t>12/09/2012</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D43AEF-CD55-47B8-B546-09552C0142F5}" type="slidenum">
              <a:rPr lang="es-MX" smtClean="0"/>
              <a:pPr/>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smtClean="0"/>
              <a:t/>
            </a:r>
            <a:br>
              <a:rPr lang="es-MX" dirty="0" smtClean="0"/>
            </a:br>
            <a:r>
              <a:rPr lang="es-MX" dirty="0" smtClean="0"/>
              <a:t/>
            </a:r>
            <a:br>
              <a:rPr lang="es-MX" dirty="0" smtClean="0"/>
            </a:br>
            <a:r>
              <a:rPr lang="es-MX" dirty="0" smtClean="0"/>
              <a:t/>
            </a:r>
            <a:br>
              <a:rPr lang="es-MX" dirty="0" smtClean="0"/>
            </a:br>
            <a:r>
              <a:rPr lang="es-MX" dirty="0" smtClean="0"/>
              <a:t>NORMAS DE INFORMACIÓN FINANCIERA NIF C-8</a:t>
            </a:r>
            <a:endParaRPr lang="es-MX" dirty="0"/>
          </a:p>
        </p:txBody>
      </p:sp>
      <p:sp>
        <p:nvSpPr>
          <p:cNvPr id="3" name="2 Subtítulo"/>
          <p:cNvSpPr>
            <a:spLocks noGrp="1"/>
          </p:cNvSpPr>
          <p:nvPr>
            <p:ph type="subTitle" idx="1"/>
          </p:nvPr>
        </p:nvSpPr>
        <p:spPr>
          <a:xfrm>
            <a:off x="539552" y="3861048"/>
            <a:ext cx="7854696" cy="1752600"/>
          </a:xfrm>
        </p:spPr>
        <p:txBody>
          <a:bodyPr>
            <a:normAutofit/>
          </a:bodyPr>
          <a:lstStyle/>
          <a:p>
            <a:r>
              <a:rPr lang="es-MX" sz="4000" dirty="0" smtClean="0"/>
              <a:t>ACTIVOS INTANGIBLES </a:t>
            </a:r>
            <a:endParaRPr lang="es-MX" sz="4000" dirty="0"/>
          </a:p>
        </p:txBody>
      </p:sp>
    </p:spTree>
    <p:extLst>
      <p:ext uri="{BB962C8B-B14F-4D97-AF65-F5344CB8AC3E}">
        <p14:creationId xmlns:p14="http://schemas.microsoft.com/office/powerpoint/2010/main" val="3184748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08720"/>
            <a:ext cx="8291264" cy="5415880"/>
          </a:xfrm>
        </p:spPr>
        <p:txBody>
          <a:bodyPr/>
          <a:lstStyle/>
          <a:p>
            <a:pPr algn="just"/>
            <a:r>
              <a:rPr lang="es-ES" b="1" dirty="0"/>
              <a:t>ADQUISICIÒN DE </a:t>
            </a:r>
            <a:r>
              <a:rPr lang="es-ES" b="1" dirty="0" smtClean="0"/>
              <a:t>NEGOCIOS:</a:t>
            </a:r>
            <a:endParaRPr lang="es-MX" b="1" dirty="0"/>
          </a:p>
          <a:p>
            <a:pPr lvl="0" algn="just"/>
            <a:endParaRPr lang="es-ES" dirty="0" smtClean="0"/>
          </a:p>
          <a:p>
            <a:pPr lvl="0" algn="just"/>
            <a:r>
              <a:rPr lang="es-ES" dirty="0" smtClean="0"/>
              <a:t>ES </a:t>
            </a:r>
            <a:r>
              <a:rPr lang="es-ES" dirty="0"/>
              <a:t>LA TRANSACCIÒN POR MEDIO DE LA CUAL UNA ENTIDAD ADQUIERE LOS ACTIVOS NETOS DE UNO O VARIOS NEGOCIOS.</a:t>
            </a:r>
            <a:endParaRPr lang="es-MX" dirty="0"/>
          </a:p>
          <a:p>
            <a:pPr marL="0" indent="0" algn="just">
              <a:buNone/>
            </a:pPr>
            <a:endParaRPr lang="es-MX" dirty="0"/>
          </a:p>
          <a:p>
            <a:pPr algn="just"/>
            <a:r>
              <a:rPr lang="es-ES" b="1" dirty="0" smtClean="0"/>
              <a:t>AMORTIZACIÒN:</a:t>
            </a:r>
          </a:p>
          <a:p>
            <a:pPr algn="just"/>
            <a:endParaRPr lang="es-MX" dirty="0"/>
          </a:p>
          <a:p>
            <a:pPr lvl="0" algn="just"/>
            <a:r>
              <a:rPr lang="es-ES" dirty="0"/>
              <a:t>DISTRIBUCIÒN SISTEMATICA DEL COSTO DE UN ACTIVO INTANGIBLE DE VIDA DEFINIDA ENTRE LOS AÑOS DE SU VIDA ÙTIL ESTIMADA.</a:t>
            </a:r>
            <a:endParaRPr lang="es-MX" dirty="0"/>
          </a:p>
          <a:p>
            <a:endParaRPr lang="es-MX" dirty="0"/>
          </a:p>
        </p:txBody>
      </p:sp>
    </p:spTree>
    <p:extLst>
      <p:ext uri="{BB962C8B-B14F-4D97-AF65-F5344CB8AC3E}">
        <p14:creationId xmlns:p14="http://schemas.microsoft.com/office/powerpoint/2010/main" val="2587449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08720"/>
            <a:ext cx="8291264" cy="5415880"/>
          </a:xfrm>
        </p:spPr>
        <p:txBody>
          <a:bodyPr>
            <a:normAutofit lnSpcReduction="10000"/>
          </a:bodyPr>
          <a:lstStyle/>
          <a:p>
            <a:pPr algn="just"/>
            <a:r>
              <a:rPr lang="es-ES" b="1" dirty="0"/>
              <a:t>MERCADO  </a:t>
            </a:r>
            <a:r>
              <a:rPr lang="es-ES" b="1" dirty="0" smtClean="0"/>
              <a:t>ACTIVO:</a:t>
            </a:r>
          </a:p>
          <a:p>
            <a:pPr algn="just"/>
            <a:endParaRPr lang="es-MX" dirty="0"/>
          </a:p>
          <a:p>
            <a:pPr lvl="0" algn="just"/>
            <a:r>
              <a:rPr lang="es-ES" dirty="0"/>
              <a:t>ES UN MERCADO EN EL CUAL SE PRESENTAN LAS SIGUIENTES CONDICIONES:</a:t>
            </a:r>
            <a:endParaRPr lang="es-MX" dirty="0"/>
          </a:p>
          <a:p>
            <a:pPr lvl="0" algn="just"/>
            <a:endParaRPr lang="es-ES" dirty="0" smtClean="0"/>
          </a:p>
          <a:p>
            <a:pPr lvl="0" algn="just"/>
            <a:r>
              <a:rPr lang="es-ES" dirty="0" smtClean="0"/>
              <a:t>SUS </a:t>
            </a:r>
            <a:r>
              <a:rPr lang="es-ES" dirty="0"/>
              <a:t>ELEMENTOS NEGOCIADOS SON </a:t>
            </a:r>
            <a:r>
              <a:rPr lang="es-ES" dirty="0" smtClean="0"/>
              <a:t>HOMOGENEOS.</a:t>
            </a:r>
            <a:endParaRPr lang="es-MX" dirty="0"/>
          </a:p>
          <a:p>
            <a:pPr lvl="0" algn="just"/>
            <a:endParaRPr lang="es-ES" dirty="0" smtClean="0"/>
          </a:p>
          <a:p>
            <a:pPr lvl="0" algn="just"/>
            <a:r>
              <a:rPr lang="es-ES" dirty="0" smtClean="0"/>
              <a:t>OBSERVACIÒN </a:t>
            </a:r>
            <a:r>
              <a:rPr lang="es-ES" dirty="0"/>
              <a:t>DE COMPRADORES Y VENDEDORES    EN CUALQUIER MOMENTO.</a:t>
            </a:r>
            <a:endParaRPr lang="es-MX" dirty="0"/>
          </a:p>
          <a:p>
            <a:pPr lvl="0" algn="just"/>
            <a:endParaRPr lang="es-ES" dirty="0" smtClean="0"/>
          </a:p>
          <a:p>
            <a:pPr lvl="0" algn="just"/>
            <a:r>
              <a:rPr lang="es-ES" dirty="0" smtClean="0"/>
              <a:t>PRECIOS </a:t>
            </a:r>
            <a:r>
              <a:rPr lang="es-ES" dirty="0"/>
              <a:t>DIPONIBLES AL </a:t>
            </a:r>
            <a:r>
              <a:rPr lang="es-ES" dirty="0" smtClean="0"/>
              <a:t>PÙBLICO.</a:t>
            </a:r>
            <a:endParaRPr lang="es-MX" dirty="0"/>
          </a:p>
          <a:p>
            <a:endParaRPr lang="es-MX" dirty="0"/>
          </a:p>
        </p:txBody>
      </p:sp>
    </p:spTree>
    <p:extLst>
      <p:ext uri="{BB962C8B-B14F-4D97-AF65-F5344CB8AC3E}">
        <p14:creationId xmlns:p14="http://schemas.microsoft.com/office/powerpoint/2010/main" val="646574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80728"/>
            <a:ext cx="8291264" cy="5343872"/>
          </a:xfrm>
        </p:spPr>
        <p:txBody>
          <a:bodyPr/>
          <a:lstStyle/>
          <a:p>
            <a:pPr algn="just"/>
            <a:endParaRPr lang="es-ES" b="1" dirty="0" smtClean="0"/>
          </a:p>
          <a:p>
            <a:pPr algn="just"/>
            <a:r>
              <a:rPr lang="es-ES" b="1" dirty="0" smtClean="0"/>
              <a:t>MERCADO  OBSERVABLE:</a:t>
            </a:r>
          </a:p>
          <a:p>
            <a:pPr algn="just"/>
            <a:endParaRPr lang="es-MX" dirty="0"/>
          </a:p>
          <a:p>
            <a:pPr lvl="0" algn="just"/>
            <a:r>
              <a:rPr lang="es-ES" dirty="0"/>
              <a:t>ES AQUÈL EN DONDE LOS ACTIVOS INTANGIBLES, SON COMPRADOS Y VENDIDOS EN FORMA </a:t>
            </a:r>
            <a:r>
              <a:rPr lang="es-ES" dirty="0" smtClean="0"/>
              <a:t>SEPARADA. EN </a:t>
            </a:r>
            <a:r>
              <a:rPr lang="es-ES" dirty="0"/>
              <a:t>ESTE TIPO DE OPERACIONES SE PUEDE OBSERVAR EL PRECIO DE MERCADO Y SER UTILIZADO PARA ESTIMAR SU VALOR RAZONABLE DEL ACTIVO.</a:t>
            </a:r>
            <a:endParaRPr lang="es-MX" dirty="0"/>
          </a:p>
          <a:p>
            <a:endParaRPr lang="es-MX" dirty="0"/>
          </a:p>
        </p:txBody>
      </p:sp>
    </p:spTree>
    <p:extLst>
      <p:ext uri="{BB962C8B-B14F-4D97-AF65-F5344CB8AC3E}">
        <p14:creationId xmlns:p14="http://schemas.microsoft.com/office/powerpoint/2010/main" val="2419807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280920" cy="1584176"/>
          </a:xfrm>
        </p:spPr>
        <p:txBody>
          <a:bodyPr>
            <a:noAutofit/>
          </a:bodyPr>
          <a:lstStyle/>
          <a:p>
            <a:pPr algn="ctr"/>
            <a:r>
              <a:rPr lang="es-MX" sz="4000" dirty="0" smtClean="0"/>
              <a:t>ELEMENTOS DE LA DEFINICIÓN DE ACTIVOS INTANGIBLES.</a:t>
            </a:r>
            <a:endParaRPr lang="es-MX" sz="4000" dirty="0"/>
          </a:p>
        </p:txBody>
      </p:sp>
      <p:sp>
        <p:nvSpPr>
          <p:cNvPr id="3" name="2 Marcador de contenido"/>
          <p:cNvSpPr>
            <a:spLocks noGrp="1"/>
          </p:cNvSpPr>
          <p:nvPr>
            <p:ph idx="1"/>
          </p:nvPr>
        </p:nvSpPr>
        <p:spPr>
          <a:xfrm>
            <a:off x="467544" y="2204864"/>
            <a:ext cx="8280920" cy="4176464"/>
          </a:xfrm>
        </p:spPr>
        <p:txBody>
          <a:bodyPr>
            <a:noAutofit/>
          </a:bodyPr>
          <a:lstStyle/>
          <a:p>
            <a:endParaRPr lang="es-MX" sz="2400" dirty="0" smtClean="0"/>
          </a:p>
          <a:p>
            <a:r>
              <a:rPr lang="es-MX" sz="2400" dirty="0" smtClean="0"/>
              <a:t>LOS ELEMENTOS DISTINTIVOS EN LA DEFINICIÓN DE UN ACTIVO INTANGIBLE, YA SEA GENERADO INTERNAMENTE O ADQUIRIDO SON:</a:t>
            </a:r>
          </a:p>
          <a:p>
            <a:endParaRPr lang="es-MX" sz="2400" dirty="0" smtClean="0"/>
          </a:p>
          <a:p>
            <a:r>
              <a:rPr lang="es-MX" sz="2400" dirty="0" smtClean="0"/>
              <a:t>A) DEBE SER IDENTIFICABLE.</a:t>
            </a:r>
          </a:p>
          <a:p>
            <a:endParaRPr lang="es-MX" sz="2400" dirty="0" smtClean="0"/>
          </a:p>
          <a:p>
            <a:endParaRPr lang="es-MX" sz="2400" dirty="0" smtClean="0"/>
          </a:p>
          <a:p>
            <a:r>
              <a:rPr lang="es-MX" sz="2400" dirty="0" smtClean="0"/>
              <a:t>B) DEBE CARECER DE SUSTANCIA FÍSICA.</a:t>
            </a:r>
          </a:p>
          <a:p>
            <a:endParaRPr lang="es-MX" sz="2400" dirty="0" smtClean="0"/>
          </a:p>
          <a:p>
            <a:endParaRPr lang="es-MX" sz="2400" dirty="0" smtClean="0"/>
          </a:p>
        </p:txBody>
      </p:sp>
    </p:spTree>
    <p:extLst>
      <p:ext uri="{BB962C8B-B14F-4D97-AF65-F5344CB8AC3E}">
        <p14:creationId xmlns:p14="http://schemas.microsoft.com/office/powerpoint/2010/main" val="1680465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204864"/>
            <a:ext cx="8219256" cy="3744416"/>
          </a:xfrm>
        </p:spPr>
        <p:txBody>
          <a:bodyPr>
            <a:normAutofit/>
          </a:bodyPr>
          <a:lstStyle/>
          <a:p>
            <a:r>
              <a:rPr lang="es-MX" sz="2400" dirty="0" smtClean="0"/>
              <a:t>C) DEBE PROPORCIONAR BENEFICIOS ECONÓMICOS FUTUROS FUNDADAMENTE ESPERADOS.</a:t>
            </a:r>
          </a:p>
          <a:p>
            <a:endParaRPr lang="es-MX" sz="2400" dirty="0" smtClean="0"/>
          </a:p>
          <a:p>
            <a:endParaRPr lang="es-MX" sz="2400" dirty="0" smtClean="0"/>
          </a:p>
          <a:p>
            <a:r>
              <a:rPr lang="es-MX" sz="2400" dirty="0" smtClean="0"/>
              <a:t>D) DEBE TENERSE CONTROL SOBRE DICHOS BENEFICIOS</a:t>
            </a:r>
            <a:endParaRPr lang="es-E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IDENTIFICABLE.</a:t>
            </a:r>
            <a:endParaRPr lang="es-MX" dirty="0"/>
          </a:p>
        </p:txBody>
      </p:sp>
      <p:sp>
        <p:nvSpPr>
          <p:cNvPr id="3" name="2 Marcador de contenido"/>
          <p:cNvSpPr>
            <a:spLocks noGrp="1"/>
          </p:cNvSpPr>
          <p:nvPr>
            <p:ph idx="1"/>
          </p:nvPr>
        </p:nvSpPr>
        <p:spPr>
          <a:xfrm>
            <a:off x="457200" y="1844824"/>
            <a:ext cx="8363272" cy="4752528"/>
          </a:xfrm>
        </p:spPr>
        <p:txBody>
          <a:bodyPr>
            <a:noAutofit/>
          </a:bodyPr>
          <a:lstStyle/>
          <a:p>
            <a:pPr algn="just"/>
            <a:r>
              <a:rPr lang="es-MX" sz="2000" dirty="0" smtClean="0"/>
              <a:t>UN ACTIVO ES IDENTIFICABLE SI:</a:t>
            </a:r>
          </a:p>
          <a:p>
            <a:pPr algn="just"/>
            <a:endParaRPr lang="es-MX" sz="2000" dirty="0" smtClean="0"/>
          </a:p>
          <a:p>
            <a:pPr algn="just"/>
            <a:r>
              <a:rPr lang="es-MX" sz="2000" dirty="0" smtClean="0"/>
              <a:t>A) ES SEPARABLE; ES DECIR, PUEDE SEPARARSE O DIVIDIRSE POR LA ENTIDAD PARA VENDERSE, RENTARSE O INTERCAMBIARSE, TANTO INDIVIDUALMENTE O JUNTO CON UN CONTRATO, SIN CONSIDERAR SI LA ENTIDAD TIENE DICHA INTENCIÓN; O</a:t>
            </a:r>
          </a:p>
          <a:p>
            <a:pPr algn="just"/>
            <a:endParaRPr lang="es-MX" sz="2000" dirty="0" smtClean="0"/>
          </a:p>
          <a:p>
            <a:pPr algn="just"/>
            <a:endParaRPr lang="es-MX" sz="2000" dirty="0" smtClean="0"/>
          </a:p>
          <a:p>
            <a:pPr algn="just"/>
            <a:r>
              <a:rPr lang="es-MX" sz="2000" dirty="0" smtClean="0"/>
              <a:t>B)SURGE DE DERECHOS CONTRACTUALES O LEGALES, SIN CONSIDERAR SI DICHOS DERECHOS SON TRANSFERIBLES O SEPARABLES DE LA ENTIDAD.</a:t>
            </a:r>
            <a:endParaRPr lang="es-MX" sz="2000" dirty="0"/>
          </a:p>
        </p:txBody>
      </p:sp>
    </p:spTree>
    <p:extLst>
      <p:ext uri="{BB962C8B-B14F-4D97-AF65-F5344CB8AC3E}">
        <p14:creationId xmlns:p14="http://schemas.microsoft.com/office/powerpoint/2010/main" val="13646084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29600" cy="1298408"/>
          </a:xfrm>
        </p:spPr>
        <p:txBody>
          <a:bodyPr>
            <a:normAutofit fontScale="90000"/>
          </a:bodyPr>
          <a:lstStyle/>
          <a:p>
            <a:pPr algn="ctr"/>
            <a:r>
              <a:rPr lang="es-MX" dirty="0" smtClean="0"/>
              <a:t>CONDICIÒN  DE  SEPARABILIDAD</a:t>
            </a:r>
            <a:endParaRPr lang="es-MX" dirty="0"/>
          </a:p>
        </p:txBody>
      </p:sp>
      <p:sp>
        <p:nvSpPr>
          <p:cNvPr id="3" name="2 Marcador de contenido"/>
          <p:cNvSpPr>
            <a:spLocks noGrp="1"/>
          </p:cNvSpPr>
          <p:nvPr>
            <p:ph idx="1"/>
          </p:nvPr>
        </p:nvSpPr>
        <p:spPr/>
        <p:txBody>
          <a:bodyPr>
            <a:normAutofit/>
          </a:bodyPr>
          <a:lstStyle/>
          <a:p>
            <a:endParaRPr lang="es-MX" dirty="0" smtClean="0"/>
          </a:p>
          <a:p>
            <a:pPr algn="just"/>
            <a:r>
              <a:rPr lang="es-MX" dirty="0" smtClean="0"/>
              <a:t>UN ACTIVO POSEE LA CONDICIÓN DE SEPARABILIDAD CUANDO ESTE TIPO DE ACTIVO PUEDE INTERCAMBIARSE EN EL MERCADO. UNA LISTA DE CLIENTES PUEDE SER SEPARABLE SI PUEDE SER RENTADA A UN TERCERO. </a:t>
            </a:r>
            <a:endParaRPr lang="es-MX" dirty="0"/>
          </a:p>
        </p:txBody>
      </p:sp>
    </p:spTree>
    <p:extLst>
      <p:ext uri="{BB962C8B-B14F-4D97-AF65-F5344CB8AC3E}">
        <p14:creationId xmlns:p14="http://schemas.microsoft.com/office/powerpoint/2010/main" val="550600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CONDICIÓN DE PROPIEDAD LEGAL O CONTRACTUAL.</a:t>
            </a:r>
            <a:endParaRPr lang="es-MX" dirty="0"/>
          </a:p>
        </p:txBody>
      </p:sp>
      <p:sp>
        <p:nvSpPr>
          <p:cNvPr id="3" name="2 Marcador de contenido"/>
          <p:cNvSpPr>
            <a:spLocks noGrp="1"/>
          </p:cNvSpPr>
          <p:nvPr>
            <p:ph idx="1"/>
          </p:nvPr>
        </p:nvSpPr>
        <p:spPr/>
        <p:txBody>
          <a:bodyPr>
            <a:normAutofit/>
          </a:bodyPr>
          <a:lstStyle/>
          <a:p>
            <a:endParaRPr lang="es-MX" dirty="0" smtClean="0"/>
          </a:p>
          <a:p>
            <a:pPr algn="just"/>
            <a:endParaRPr lang="es-MX" dirty="0" smtClean="0"/>
          </a:p>
          <a:p>
            <a:pPr algn="just"/>
            <a:r>
              <a:rPr lang="es-MX" dirty="0" smtClean="0"/>
              <a:t>LA CONDICIÓN DE PROPIEDAD LEGAL O CONTRACTUAL LE DA UN VALOR INDIVIDUAL AL ACTIVO INTANGIBLE. TAL COMO EN LOS CASOS EN QUE LO QUE SE ADQUIERE, EN FORMA INDIVIDUAL O A TRAVÉS DE UNA ADQUISICIÓN DE NEGOCIOS, PROVIENE DE:</a:t>
            </a:r>
          </a:p>
          <a:p>
            <a:endParaRPr lang="es-MX" dirty="0"/>
          </a:p>
        </p:txBody>
      </p:sp>
    </p:spTree>
    <p:extLst>
      <p:ext uri="{BB962C8B-B14F-4D97-AF65-F5344CB8AC3E}">
        <p14:creationId xmlns:p14="http://schemas.microsoft.com/office/powerpoint/2010/main" val="3113844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548680"/>
            <a:ext cx="8373616" cy="5976664"/>
          </a:xfrm>
        </p:spPr>
        <p:txBody>
          <a:bodyPr>
            <a:normAutofit/>
          </a:bodyPr>
          <a:lstStyle/>
          <a:p>
            <a:endParaRPr lang="es-MX" dirty="0" smtClean="0"/>
          </a:p>
          <a:p>
            <a:pPr algn="just"/>
            <a:r>
              <a:rPr lang="es-MX" dirty="0" smtClean="0"/>
              <a:t>A) UN CONTRATO DE ARRENDAMIENTO EN UN CENTRO COMERCIAL, CUYA AFLUENCIA SE HA INCREMENTADO SIGNIFICATIVAMENTE, LO QUE HACE QUE DICHO CONTRATO TENGA UN VALOR ADICIONAL; </a:t>
            </a:r>
          </a:p>
          <a:p>
            <a:pPr algn="just"/>
            <a:endParaRPr lang="es-MX" dirty="0" smtClean="0"/>
          </a:p>
          <a:p>
            <a:pPr algn="just"/>
            <a:r>
              <a:rPr lang="es-MX" dirty="0" smtClean="0"/>
              <a:t>B) LICENCIAS DE OPERACIÓN, TALES COMO CONCESIONES, PERMISOS O DERECHOS Y </a:t>
            </a:r>
          </a:p>
          <a:p>
            <a:pPr algn="just"/>
            <a:endParaRPr lang="es-MX" dirty="0" smtClean="0"/>
          </a:p>
          <a:p>
            <a:pPr algn="just"/>
            <a:r>
              <a:rPr lang="es-MX" dirty="0" smtClean="0"/>
              <a:t>C) PATENTES LICENCIADAS A TERCEROS.</a:t>
            </a:r>
            <a:endParaRPr lang="es-MX" dirty="0"/>
          </a:p>
        </p:txBody>
      </p:sp>
    </p:spTree>
    <p:extLst>
      <p:ext uri="{BB962C8B-B14F-4D97-AF65-F5344CB8AC3E}">
        <p14:creationId xmlns:p14="http://schemas.microsoft.com/office/powerpoint/2010/main" val="6639505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BENEFICIOS ECONOMICOS FUTUROS</a:t>
            </a:r>
            <a:endParaRPr lang="es-MX" dirty="0"/>
          </a:p>
        </p:txBody>
      </p:sp>
      <p:sp>
        <p:nvSpPr>
          <p:cNvPr id="3" name="2 Marcador de contenido"/>
          <p:cNvSpPr>
            <a:spLocks noGrp="1"/>
          </p:cNvSpPr>
          <p:nvPr>
            <p:ph idx="1"/>
          </p:nvPr>
        </p:nvSpPr>
        <p:spPr>
          <a:xfrm>
            <a:off x="611560" y="2132856"/>
            <a:ext cx="8229600" cy="4389120"/>
          </a:xfrm>
        </p:spPr>
        <p:txBody>
          <a:bodyPr>
            <a:normAutofit/>
          </a:bodyPr>
          <a:lstStyle/>
          <a:p>
            <a:endParaRPr lang="es-MX" sz="2400" dirty="0" smtClean="0"/>
          </a:p>
          <a:p>
            <a:pPr algn="just"/>
            <a:endParaRPr lang="es-MX" sz="2400" dirty="0" smtClean="0"/>
          </a:p>
          <a:p>
            <a:pPr algn="just"/>
            <a:r>
              <a:rPr lang="es-MX" sz="2400" dirty="0" smtClean="0"/>
              <a:t>PUEDEN ESTAR PRESENTES EN LOS INGRESOS SOBRE LA VENTA DE LOS PRODUCTOS O PRESTACIÓN DE SERVICIOS, AHORROS EN COSTOS U OTROS BENEFICIOS RESULTANTES DEL USO DEL ACTIVO POR LA ENTIDAD. </a:t>
            </a:r>
            <a:endParaRPr lang="es-MX" sz="2400" dirty="0"/>
          </a:p>
        </p:txBody>
      </p:sp>
    </p:spTree>
    <p:extLst>
      <p:ext uri="{BB962C8B-B14F-4D97-AF65-F5344CB8AC3E}">
        <p14:creationId xmlns:p14="http://schemas.microsoft.com/office/powerpoint/2010/main" val="52656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800" dirty="0" smtClean="0"/>
              <a:t>ACTIVOS INTANGIBLES</a:t>
            </a:r>
            <a:endParaRPr lang="es-MX" sz="4800" dirty="0"/>
          </a:p>
        </p:txBody>
      </p:sp>
      <p:sp>
        <p:nvSpPr>
          <p:cNvPr id="3" name="2 Marcador de contenido"/>
          <p:cNvSpPr>
            <a:spLocks noGrp="1"/>
          </p:cNvSpPr>
          <p:nvPr>
            <p:ph idx="1"/>
          </p:nvPr>
        </p:nvSpPr>
        <p:spPr/>
        <p:txBody>
          <a:bodyPr>
            <a:normAutofit/>
          </a:bodyPr>
          <a:lstStyle/>
          <a:p>
            <a:endParaRPr lang="es-MX" dirty="0" smtClean="0"/>
          </a:p>
          <a:p>
            <a:r>
              <a:rPr lang="es-MX" dirty="0" smtClean="0"/>
              <a:t>OBJETIVO:</a:t>
            </a:r>
          </a:p>
          <a:p>
            <a:endParaRPr lang="es-MX" dirty="0" smtClean="0"/>
          </a:p>
          <a:p>
            <a:pPr algn="just"/>
            <a:r>
              <a:rPr lang="es-MX" dirty="0" smtClean="0"/>
              <a:t>ESTA NORMA TIENE COMO OBJETIVO ESTABLECER LAS NORMAS DE VALUACIÓN, PRESENTACIÓN Y REVELACIÓN PARA EL RECONOCIMIENTO INICIAL Y POSTERIOR DE LOS ACTIVOS INTANGIBLES. </a:t>
            </a:r>
            <a:endParaRPr lang="es-MX" dirty="0"/>
          </a:p>
        </p:txBody>
      </p:sp>
    </p:spTree>
    <p:extLst>
      <p:ext uri="{BB962C8B-B14F-4D97-AF65-F5344CB8AC3E}">
        <p14:creationId xmlns:p14="http://schemas.microsoft.com/office/powerpoint/2010/main" val="2503539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143000"/>
          </a:xfrm>
        </p:spPr>
        <p:txBody>
          <a:bodyPr/>
          <a:lstStyle/>
          <a:p>
            <a:pPr algn="ctr"/>
            <a:r>
              <a:rPr lang="es-MX" dirty="0" smtClean="0"/>
              <a:t>CONTROL</a:t>
            </a:r>
            <a:endParaRPr lang="es-MX" dirty="0"/>
          </a:p>
        </p:txBody>
      </p:sp>
      <p:sp>
        <p:nvSpPr>
          <p:cNvPr id="3" name="2 Marcador de contenido"/>
          <p:cNvSpPr>
            <a:spLocks noGrp="1"/>
          </p:cNvSpPr>
          <p:nvPr>
            <p:ph idx="1"/>
          </p:nvPr>
        </p:nvSpPr>
        <p:spPr>
          <a:xfrm>
            <a:off x="467544" y="1700808"/>
            <a:ext cx="8229600" cy="4389120"/>
          </a:xfrm>
        </p:spPr>
        <p:txBody>
          <a:bodyPr>
            <a:normAutofit/>
          </a:bodyPr>
          <a:lstStyle/>
          <a:p>
            <a:endParaRPr lang="es-MX" sz="2400" dirty="0" smtClean="0"/>
          </a:p>
          <a:p>
            <a:endParaRPr lang="es-MX" sz="2400" dirty="0" smtClean="0"/>
          </a:p>
          <a:p>
            <a:pPr algn="just"/>
            <a:r>
              <a:rPr lang="es-MX" sz="2400" dirty="0" smtClean="0"/>
              <a:t>UNA ENTIDAD CONTROLA UN ACTIVO SI TIENE EL PODER PARA OBTENER BENEFICIOS ECONÓMICOS FUTUROS QUE FLUYAN DEL ACTIVO. LA CAPACIDAD DE UNA ENTIDAD PARA CONTROLAR LOS BENEFICIOS ECONÓMICOS FUTUROS DE UN ACTIVO INTANGIBLE NORMALMENTE PROVIENE DE DERECHOS LEGALES.</a:t>
            </a:r>
            <a:endParaRPr lang="es-MX" sz="2400" dirty="0"/>
          </a:p>
        </p:txBody>
      </p:sp>
    </p:spTree>
    <p:extLst>
      <p:ext uri="{BB962C8B-B14F-4D97-AF65-F5344CB8AC3E}">
        <p14:creationId xmlns:p14="http://schemas.microsoft.com/office/powerpoint/2010/main" val="1886551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lstStyle/>
          <a:p>
            <a:pPr algn="ctr"/>
            <a:r>
              <a:rPr lang="es-ES" dirty="0" smtClean="0"/>
              <a:t>NORMAS DE VALUACIÒN</a:t>
            </a:r>
            <a:endParaRPr lang="es-ES" dirty="0"/>
          </a:p>
        </p:txBody>
      </p:sp>
      <p:sp>
        <p:nvSpPr>
          <p:cNvPr id="3" name="2 Marcador de contenido"/>
          <p:cNvSpPr>
            <a:spLocks noGrp="1"/>
          </p:cNvSpPr>
          <p:nvPr>
            <p:ph idx="1"/>
          </p:nvPr>
        </p:nvSpPr>
        <p:spPr>
          <a:xfrm>
            <a:off x="323528" y="1935480"/>
            <a:ext cx="8568952" cy="4661872"/>
          </a:xfrm>
        </p:spPr>
        <p:txBody>
          <a:bodyPr>
            <a:normAutofit/>
          </a:bodyPr>
          <a:lstStyle/>
          <a:p>
            <a:pPr algn="just"/>
            <a:r>
              <a:rPr lang="es-ES" b="1" dirty="0" smtClean="0"/>
              <a:t>RECONOCIMIENTO INICIAL</a:t>
            </a:r>
          </a:p>
          <a:p>
            <a:pPr algn="just"/>
            <a:r>
              <a:rPr lang="es-ES" dirty="0" smtClean="0"/>
              <a:t>   EL RECONOCIMIENTO DE ACTIVO INTANGIBLE DEBE CUMPLIR CON LOS SIGUIENTES CRITERIOS:</a:t>
            </a:r>
          </a:p>
          <a:p>
            <a:pPr algn="just"/>
            <a:endParaRPr lang="es-ES" dirty="0" smtClean="0"/>
          </a:p>
          <a:p>
            <a:pPr algn="just"/>
            <a:r>
              <a:rPr lang="es-ES" dirty="0" smtClean="0"/>
              <a:t>A)LOS BENEFICIOS ECONÒMICOS FUTUROS ATRIBUIBLES AL ACTIVO INTANGIBLE FLUIRA HACIA LA ENTIDAD.</a:t>
            </a:r>
          </a:p>
          <a:p>
            <a:pPr algn="just"/>
            <a:r>
              <a:rPr lang="es-ES" dirty="0" smtClean="0"/>
              <a:t>B) SU VALUACION INICIAL DEBERA SER  A SU   COSTO DE  ADQUISICIÒN.</a:t>
            </a:r>
          </a:p>
          <a:p>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764704"/>
            <a:ext cx="8229600" cy="1143000"/>
          </a:xfrm>
        </p:spPr>
        <p:txBody>
          <a:bodyPr>
            <a:noAutofit/>
          </a:bodyPr>
          <a:lstStyle/>
          <a:p>
            <a:pPr algn="ctr"/>
            <a:r>
              <a:rPr lang="es-ES" sz="3600" dirty="0" smtClean="0"/>
              <a:t>ADQUISICIÓN DE UN ACTIVO INTANGIBLE EN FORMA INDIVIDUAL</a:t>
            </a:r>
            <a:endParaRPr lang="es-ES" sz="3600" dirty="0"/>
          </a:p>
        </p:txBody>
      </p:sp>
      <p:sp>
        <p:nvSpPr>
          <p:cNvPr id="3" name="2 Marcador de contenido"/>
          <p:cNvSpPr>
            <a:spLocks noGrp="1"/>
          </p:cNvSpPr>
          <p:nvPr>
            <p:ph idx="1"/>
          </p:nvPr>
        </p:nvSpPr>
        <p:spPr>
          <a:xfrm>
            <a:off x="179512" y="1935480"/>
            <a:ext cx="8784976" cy="4805888"/>
          </a:xfrm>
        </p:spPr>
        <p:txBody>
          <a:bodyPr>
            <a:normAutofit/>
          </a:bodyPr>
          <a:lstStyle/>
          <a:p>
            <a:endParaRPr lang="es-ES" sz="2400" dirty="0" smtClean="0"/>
          </a:p>
          <a:p>
            <a:pPr algn="just"/>
            <a:r>
              <a:rPr lang="es-ES" sz="2400" dirty="0" smtClean="0"/>
              <a:t>LA  ADQUISICIÒN DE UN ACTIVO INTANGIBLE EN FORMA INDIVIDUAL SU COSTO ES EL EFECTIVO.</a:t>
            </a:r>
          </a:p>
          <a:p>
            <a:pPr algn="just"/>
            <a:endParaRPr lang="es-ES" sz="2400" dirty="0" smtClean="0"/>
          </a:p>
          <a:p>
            <a:pPr algn="just"/>
            <a:r>
              <a:rPr lang="es-ES" sz="2400" dirty="0" smtClean="0">
                <a:solidFill>
                  <a:srgbClr val="002060"/>
                </a:solidFill>
              </a:rPr>
              <a:t>EL COSTO DE ADQUISICION DE UN ACTIVO INTANGIBLE DEBE COMPRENDER</a:t>
            </a:r>
            <a:r>
              <a:rPr lang="es-ES" sz="2400" dirty="0" smtClean="0"/>
              <a:t>:</a:t>
            </a:r>
          </a:p>
          <a:p>
            <a:pPr algn="just"/>
            <a:endParaRPr lang="es-ES" sz="2400" dirty="0" smtClean="0"/>
          </a:p>
          <a:p>
            <a:pPr algn="just"/>
            <a:r>
              <a:rPr lang="es-ES" sz="2400" dirty="0" smtClean="0"/>
              <a:t>A)SU PRECIO DE COMPRA</a:t>
            </a:r>
          </a:p>
          <a:p>
            <a:pPr algn="just"/>
            <a:endParaRPr lang="es-ES" sz="2400" dirty="0" smtClean="0"/>
          </a:p>
          <a:p>
            <a:pPr algn="just"/>
            <a:r>
              <a:rPr lang="es-ES" sz="2400" dirty="0" smtClean="0"/>
              <a:t>B)CUALQUIER DESEMBOLSO DIRECTAMENTE ATRIBUIBLE QUE ESTE PUEDA TENER</a:t>
            </a:r>
          </a:p>
          <a:p>
            <a:endParaRPr lang="es-E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0728"/>
            <a:ext cx="8219256" cy="2088232"/>
          </a:xfrm>
        </p:spPr>
        <p:txBody>
          <a:bodyPr>
            <a:normAutofit fontScale="90000"/>
          </a:bodyPr>
          <a:lstStyle/>
          <a:p>
            <a:pPr algn="ctr"/>
            <a:r>
              <a:rPr lang="es-ES" dirty="0" smtClean="0"/>
              <a:t>EL DESEMBOLSO DIRECTAMENTE ATRIBUIBLE INCLUYE:</a:t>
            </a:r>
            <a:endParaRPr lang="es-ES" dirty="0"/>
          </a:p>
        </p:txBody>
      </p:sp>
      <p:sp>
        <p:nvSpPr>
          <p:cNvPr id="3" name="2 Marcador de contenido"/>
          <p:cNvSpPr>
            <a:spLocks noGrp="1"/>
          </p:cNvSpPr>
          <p:nvPr>
            <p:ph idx="1"/>
          </p:nvPr>
        </p:nvSpPr>
        <p:spPr>
          <a:xfrm>
            <a:off x="467544" y="3573016"/>
            <a:ext cx="8219256" cy="2751584"/>
          </a:xfrm>
        </p:spPr>
        <p:txBody>
          <a:bodyPr>
            <a:normAutofit/>
          </a:bodyPr>
          <a:lstStyle/>
          <a:p>
            <a:r>
              <a:rPr lang="es-ES" sz="2400" dirty="0" smtClean="0"/>
              <a:t>A) COSTO DE BENEFICIOS A EMPLEADOS</a:t>
            </a:r>
          </a:p>
          <a:p>
            <a:endParaRPr lang="es-ES" sz="2400" dirty="0" smtClean="0"/>
          </a:p>
          <a:p>
            <a:r>
              <a:rPr lang="es-ES" sz="2400" dirty="0" smtClean="0"/>
              <a:t>B) HONORARIOS PROFESIONALES</a:t>
            </a:r>
          </a:p>
          <a:p>
            <a:endParaRPr lang="es-ES" sz="2400" dirty="0" smtClean="0"/>
          </a:p>
          <a:p>
            <a:r>
              <a:rPr lang="es-ES" sz="2400" dirty="0" smtClean="0"/>
              <a:t>C) COSTOS DE PRUEBAS</a:t>
            </a:r>
            <a:endParaRPr lang="es-E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2292864"/>
          </a:xfrm>
        </p:spPr>
        <p:txBody>
          <a:bodyPr>
            <a:normAutofit/>
          </a:bodyPr>
          <a:lstStyle/>
          <a:p>
            <a:pPr algn="ctr"/>
            <a:r>
              <a:rPr lang="es-ES" sz="4400" dirty="0" smtClean="0"/>
              <a:t> COSTOS QUE NO FORMAN PARTE DE LOS COSTOS DE ADQUISICIÒN</a:t>
            </a:r>
            <a:endParaRPr lang="es-ES" sz="4400" dirty="0"/>
          </a:p>
        </p:txBody>
      </p:sp>
      <p:sp>
        <p:nvSpPr>
          <p:cNvPr id="3" name="2 Marcador de contenido"/>
          <p:cNvSpPr>
            <a:spLocks noGrp="1"/>
          </p:cNvSpPr>
          <p:nvPr>
            <p:ph idx="1"/>
          </p:nvPr>
        </p:nvSpPr>
        <p:spPr>
          <a:xfrm>
            <a:off x="467544" y="3140968"/>
            <a:ext cx="8219256" cy="3183632"/>
          </a:xfrm>
        </p:spPr>
        <p:txBody>
          <a:bodyPr>
            <a:normAutofit/>
          </a:bodyPr>
          <a:lstStyle/>
          <a:p>
            <a:r>
              <a:rPr lang="es-ES" sz="2400" dirty="0" smtClean="0"/>
              <a:t> </a:t>
            </a:r>
          </a:p>
          <a:p>
            <a:r>
              <a:rPr lang="es-ES" sz="2400" dirty="0" smtClean="0"/>
              <a:t>1.-LOS COSTOS QUE SON UTILIZADOS PARA  INTRODUCIRLOS AL MERCADO.</a:t>
            </a:r>
          </a:p>
          <a:p>
            <a:endParaRPr lang="es-ES" sz="2400" dirty="0" smtClean="0"/>
          </a:p>
          <a:p>
            <a:r>
              <a:rPr lang="es-ES" sz="2400" dirty="0" smtClean="0"/>
              <a:t>2.-COSTOS SOBRE CONDUCCIÒN DE NEGOCIOS</a:t>
            </a:r>
          </a:p>
          <a:p>
            <a:endParaRPr lang="es-ES" sz="2400" dirty="0" smtClean="0"/>
          </a:p>
          <a:p>
            <a:r>
              <a:rPr lang="es-ES" sz="2400" dirty="0" smtClean="0"/>
              <a:t>3.-COSTOS DE ADMINISTRACIÒN</a:t>
            </a:r>
            <a:endParaRPr lang="es-E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ADQUISICIÒN POR INTERCAMBIO DE ACTIVOS</a:t>
            </a:r>
            <a:endParaRPr lang="es-ES" dirty="0"/>
          </a:p>
        </p:txBody>
      </p:sp>
      <p:sp>
        <p:nvSpPr>
          <p:cNvPr id="5" name="4 Marcador de contenido"/>
          <p:cNvSpPr>
            <a:spLocks noGrp="1"/>
          </p:cNvSpPr>
          <p:nvPr>
            <p:ph idx="1"/>
          </p:nvPr>
        </p:nvSpPr>
        <p:spPr/>
        <p:txBody>
          <a:bodyPr/>
          <a:lstStyle/>
          <a:p>
            <a:pPr algn="just"/>
            <a:endParaRPr lang="es-ES" dirty="0" smtClean="0"/>
          </a:p>
          <a:p>
            <a:pPr algn="just"/>
            <a:endParaRPr lang="es-ES" dirty="0"/>
          </a:p>
          <a:p>
            <a:pPr algn="just"/>
            <a:r>
              <a:rPr lang="es-ES" dirty="0" smtClean="0"/>
              <a:t>UN ACTIVO INTANGIBLE PUEDE SER ADQUIRIDO EN UN INTERCAMBIO TOTAL O PARCIAL POR UN ACTIVO INTANGIBLE NO SIMILAR O POR CUALQUIER OTRO.</a:t>
            </a:r>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24744"/>
            <a:ext cx="8291264" cy="1140736"/>
          </a:xfrm>
        </p:spPr>
        <p:txBody>
          <a:bodyPr>
            <a:normAutofit fontScale="90000"/>
          </a:bodyPr>
          <a:lstStyle/>
          <a:p>
            <a:pPr algn="ctr"/>
            <a:r>
              <a:rPr lang="es-MX" sz="3600" dirty="0" smtClean="0"/>
              <a:t>SI EL ACTIVO ADQUIRIDO PROCEDE DE UN INTERCAMBIO TOTAL:</a:t>
            </a:r>
            <a:endParaRPr lang="es-MX" sz="3600" dirty="0"/>
          </a:p>
        </p:txBody>
      </p:sp>
      <p:sp>
        <p:nvSpPr>
          <p:cNvPr id="3" name="2 Marcador de contenido"/>
          <p:cNvSpPr>
            <a:spLocks noGrp="1"/>
          </p:cNvSpPr>
          <p:nvPr>
            <p:ph idx="1"/>
          </p:nvPr>
        </p:nvSpPr>
        <p:spPr>
          <a:xfrm>
            <a:off x="457200" y="1988840"/>
            <a:ext cx="8291264" cy="4335760"/>
          </a:xfrm>
        </p:spPr>
        <p:txBody>
          <a:bodyPr>
            <a:normAutofit/>
          </a:bodyPr>
          <a:lstStyle/>
          <a:p>
            <a:pPr marL="0" indent="0">
              <a:buNone/>
            </a:pPr>
            <a:endParaRPr lang="es-MX" dirty="0" smtClean="0"/>
          </a:p>
          <a:p>
            <a:pPr marL="0" indent="0">
              <a:buNone/>
            </a:pPr>
            <a:endParaRPr lang="es-MX" dirty="0"/>
          </a:p>
          <a:p>
            <a:pPr marL="0" indent="0">
              <a:buNone/>
            </a:pPr>
            <a:endParaRPr lang="es-MX" dirty="0" smtClean="0"/>
          </a:p>
          <a:p>
            <a:pPr marL="0" indent="0" algn="just">
              <a:buNone/>
            </a:pPr>
            <a:r>
              <a:rPr lang="es-MX" dirty="0" smtClean="0"/>
              <a:t>A) EL VALOR RAZONABLE DEL ACTIVO ENTREGADO ES LA BASE PARA DETERMINAR EL COSTO DE ADQUISICIÓN DEL ACTIVO RECIBIDO.</a:t>
            </a:r>
          </a:p>
        </p:txBody>
      </p:sp>
    </p:spTree>
    <p:extLst>
      <p:ext uri="{BB962C8B-B14F-4D97-AF65-F5344CB8AC3E}">
        <p14:creationId xmlns:p14="http://schemas.microsoft.com/office/powerpoint/2010/main" val="3925832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052736"/>
            <a:ext cx="8219256" cy="5271864"/>
          </a:xfrm>
        </p:spPr>
        <p:txBody>
          <a:bodyPr/>
          <a:lstStyle/>
          <a:p>
            <a:pPr marL="0" indent="0">
              <a:buNone/>
            </a:pPr>
            <a:endParaRPr lang="es-MX" dirty="0" smtClean="0"/>
          </a:p>
          <a:p>
            <a:pPr marL="0" indent="0" algn="just">
              <a:buNone/>
            </a:pPr>
            <a:r>
              <a:rPr lang="es-MX" dirty="0" smtClean="0"/>
              <a:t>B</a:t>
            </a:r>
            <a:r>
              <a:rPr lang="es-MX" dirty="0"/>
              <a:t>) DEBE UTILIZARSE EL VALOR RAZONABLE DEL ACTIVO RECIBIDO COMO BASE PARA LA DETERMINACIÓN DE SU COSTO DE ADQUISICIÓN.</a:t>
            </a:r>
          </a:p>
          <a:p>
            <a:pPr marL="0" indent="0" algn="just">
              <a:buNone/>
            </a:pPr>
            <a:endParaRPr lang="es-MX" dirty="0"/>
          </a:p>
          <a:p>
            <a:pPr marL="0" indent="0" algn="just">
              <a:buNone/>
            </a:pPr>
            <a:endParaRPr lang="es-MX" dirty="0"/>
          </a:p>
          <a:p>
            <a:pPr marL="0" indent="0" algn="just">
              <a:buNone/>
            </a:pPr>
            <a:r>
              <a:rPr lang="es-MX" dirty="0"/>
              <a:t>C) SI AMBOS NO TUVIESEN VALOR RAZONABLE EL VALOR NETO DEL ACTIVO ENTREGADO DEBE SER LA BASE PARA EL RECONOCIMIENTO DEL RECIBIDO.</a:t>
            </a:r>
          </a:p>
          <a:p>
            <a:endParaRPr lang="es-MX" dirty="0"/>
          </a:p>
        </p:txBody>
      </p:sp>
    </p:spTree>
    <p:extLst>
      <p:ext uri="{BB962C8B-B14F-4D97-AF65-F5344CB8AC3E}">
        <p14:creationId xmlns:p14="http://schemas.microsoft.com/office/powerpoint/2010/main" val="1190621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980728"/>
            <a:ext cx="8363272" cy="1872208"/>
          </a:xfrm>
        </p:spPr>
        <p:txBody>
          <a:bodyPr>
            <a:normAutofit fontScale="90000"/>
          </a:bodyPr>
          <a:lstStyle/>
          <a:p>
            <a:r>
              <a:rPr lang="es-ES" dirty="0" smtClean="0"/>
              <a:t>CRITERIOS DE UNA TRANSACCIÒN CON SUSTANCIA COMERCIAL</a:t>
            </a:r>
            <a:endParaRPr lang="es-ES" dirty="0"/>
          </a:p>
        </p:txBody>
      </p:sp>
      <p:sp>
        <p:nvSpPr>
          <p:cNvPr id="3" name="2 Marcador de contenido"/>
          <p:cNvSpPr>
            <a:spLocks noGrp="1"/>
          </p:cNvSpPr>
          <p:nvPr>
            <p:ph idx="1"/>
          </p:nvPr>
        </p:nvSpPr>
        <p:spPr>
          <a:xfrm>
            <a:off x="395536" y="2780928"/>
            <a:ext cx="8291264" cy="3183632"/>
          </a:xfrm>
        </p:spPr>
        <p:txBody>
          <a:bodyPr>
            <a:normAutofit/>
          </a:bodyPr>
          <a:lstStyle/>
          <a:p>
            <a:endParaRPr lang="es-ES" sz="2400" dirty="0" smtClean="0"/>
          </a:p>
          <a:p>
            <a:endParaRPr lang="es-ES" sz="2400" dirty="0" smtClean="0"/>
          </a:p>
          <a:p>
            <a:r>
              <a:rPr lang="es-ES" sz="2400" dirty="0" smtClean="0"/>
              <a:t>LA CONFORMACIÒN DE FLUJOS DE EFECTIVO</a:t>
            </a:r>
          </a:p>
          <a:p>
            <a:endParaRPr lang="es-ES" sz="2400" dirty="0" smtClean="0"/>
          </a:p>
          <a:p>
            <a:r>
              <a:rPr lang="es-ES" sz="2400" dirty="0" smtClean="0"/>
              <a:t>EL VALOR ESPECIFICO</a:t>
            </a:r>
          </a:p>
          <a:p>
            <a:endParaRPr lang="es-ES" sz="2400" dirty="0" smtClean="0"/>
          </a:p>
          <a:p>
            <a:r>
              <a:rPr lang="es-ES" sz="2400" dirty="0" smtClean="0"/>
              <a:t>LA DIFERENCIA IDENTIFICADA</a:t>
            </a:r>
            <a:endParaRPr lang="es-E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428768"/>
          </a:xfrm>
        </p:spPr>
        <p:txBody>
          <a:bodyPr>
            <a:normAutofit fontScale="90000"/>
          </a:bodyPr>
          <a:lstStyle/>
          <a:p>
            <a:pPr algn="ctr"/>
            <a:r>
              <a:rPr lang="es-ES" dirty="0" smtClean="0"/>
              <a:t>ACTIVO INTANGIBLE POR INTERCAMBIO TOTAL</a:t>
            </a:r>
            <a:endParaRPr lang="es-ES" dirty="0"/>
          </a:p>
        </p:txBody>
      </p:sp>
      <p:sp>
        <p:nvSpPr>
          <p:cNvPr id="3" name="2 Marcador de contenido"/>
          <p:cNvSpPr>
            <a:spLocks noGrp="1"/>
          </p:cNvSpPr>
          <p:nvPr>
            <p:ph idx="1"/>
          </p:nvPr>
        </p:nvSpPr>
        <p:spPr>
          <a:xfrm>
            <a:off x="467544" y="2204864"/>
            <a:ext cx="8219256" cy="4119736"/>
          </a:xfrm>
        </p:spPr>
        <p:txBody>
          <a:bodyPr>
            <a:normAutofit fontScale="92500" lnSpcReduction="10000"/>
          </a:bodyPr>
          <a:lstStyle/>
          <a:p>
            <a:endParaRPr lang="es-ES" dirty="0" smtClean="0"/>
          </a:p>
          <a:p>
            <a:r>
              <a:rPr lang="es-ES" dirty="0" smtClean="0"/>
              <a:t>EL VALOR RAZONABLE DEL ACTIVO ENTREGADO ES LA BASE PARA DETERMINAR EL COSTO DE ADQUISICIÒN DEL ACTIVO RECIBIDO.</a:t>
            </a:r>
          </a:p>
          <a:p>
            <a:endParaRPr lang="es-ES" dirty="0" smtClean="0"/>
          </a:p>
          <a:p>
            <a:endParaRPr lang="es-ES" dirty="0" smtClean="0"/>
          </a:p>
          <a:p>
            <a:r>
              <a:rPr lang="es-ES" dirty="0" smtClean="0"/>
              <a:t>SI EL ACTIVO ENTREGADO NO TIENE VALOR RAZONABLE Y EL ACTIVO RECIBIDO TENGA UNA EVIDENCIA MAS CLARA, SE UTILIZARA EL VALOR RAZONABLE DEL ACTIVO RECIBIDO COMO BASE PARA DETERMINAR EL  COSTO DE  ADQUISICIÒN.</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4800" dirty="0" smtClean="0"/>
              <a:t>ALCANCE</a:t>
            </a:r>
            <a:endParaRPr lang="es-MX" sz="4800" dirty="0"/>
          </a:p>
        </p:txBody>
      </p:sp>
      <p:sp>
        <p:nvSpPr>
          <p:cNvPr id="3" name="2 Marcador de contenido"/>
          <p:cNvSpPr>
            <a:spLocks noGrp="1"/>
          </p:cNvSpPr>
          <p:nvPr>
            <p:ph idx="1"/>
          </p:nvPr>
        </p:nvSpPr>
        <p:spPr>
          <a:xfrm>
            <a:off x="457200" y="2132856"/>
            <a:ext cx="8229600" cy="4191744"/>
          </a:xfrm>
        </p:spPr>
        <p:txBody>
          <a:bodyPr>
            <a:normAutofit/>
          </a:bodyPr>
          <a:lstStyle/>
          <a:p>
            <a:endParaRPr lang="es-MX" sz="2400" dirty="0" smtClean="0"/>
          </a:p>
          <a:p>
            <a:endParaRPr lang="es-MX" sz="2400" dirty="0"/>
          </a:p>
          <a:p>
            <a:pPr algn="just"/>
            <a:r>
              <a:rPr lang="es-MX" sz="2400" dirty="0" smtClean="0"/>
              <a:t>LAS DISPOSICIONES DE ESTA NIF SON APLICABLES A TODO TIPO DE ENTIDADES QUE EMITAN ESTADOS FINANCIEROS EN LOS TÉRMINOS ESTABLECIDOS EN LA NIF A-3, QUE ADQUIEREN O GENEREN INTERNAMENTE ACTIVOS INTANGIBLES Y QUE NO ESTÁN NORMADOS EN OTRAS NIF.</a:t>
            </a:r>
            <a:endParaRPr lang="es-MX" sz="2400" dirty="0"/>
          </a:p>
        </p:txBody>
      </p:sp>
    </p:spTree>
    <p:extLst>
      <p:ext uri="{BB962C8B-B14F-4D97-AF65-F5344CB8AC3E}">
        <p14:creationId xmlns:p14="http://schemas.microsoft.com/office/powerpoint/2010/main" val="23162133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endParaRPr lang="es-ES" dirty="0" smtClean="0"/>
          </a:p>
          <a:p>
            <a:endParaRPr lang="es-ES" dirty="0" smtClean="0"/>
          </a:p>
          <a:p>
            <a:r>
              <a:rPr lang="es-ES" dirty="0" smtClean="0"/>
              <a:t> CUANDO EL VALOR DEL  ACTIVO RECIBIDO ES MENOR AL DEL ACTIVO ENTREGADO EN LA FECHA DE RECEPCION, EL VALOR DEL ACTIVO RECIBIDO DEBE SER SU COSTO DE ADQUISICIÒN.</a:t>
            </a:r>
          </a:p>
          <a:p>
            <a:endParaRPr lang="es-ES" dirty="0" smtClean="0"/>
          </a:p>
          <a:p>
            <a:endParaRPr lang="es-ES" dirty="0" smtClean="0"/>
          </a:p>
          <a:p>
            <a:r>
              <a:rPr lang="es-ES" dirty="0" smtClean="0"/>
              <a:t>CUALQUIER UTILIDAD O PÈRDIDDA QUE SE GENERE SE  RECONOCERA EN LOS RESULTADOS DEL PERIODO.</a:t>
            </a:r>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2364872"/>
          </a:xfrm>
        </p:spPr>
        <p:txBody>
          <a:bodyPr>
            <a:normAutofit/>
          </a:bodyPr>
          <a:lstStyle/>
          <a:p>
            <a:pPr algn="ctr"/>
            <a:r>
              <a:rPr lang="es-ES" dirty="0" smtClean="0"/>
              <a:t>ACTIVO INTANGIBLE EN FORMA DE INTERCAMBIO PARCIAL</a:t>
            </a:r>
            <a:endParaRPr lang="es-ES" dirty="0"/>
          </a:p>
        </p:txBody>
      </p:sp>
      <p:sp>
        <p:nvSpPr>
          <p:cNvPr id="3" name="2 Marcador de contenido"/>
          <p:cNvSpPr>
            <a:spLocks noGrp="1"/>
          </p:cNvSpPr>
          <p:nvPr>
            <p:ph idx="1"/>
          </p:nvPr>
        </p:nvSpPr>
        <p:spPr>
          <a:xfrm>
            <a:off x="467544" y="2996952"/>
            <a:ext cx="8219256" cy="3327648"/>
          </a:xfrm>
        </p:spPr>
        <p:txBody>
          <a:bodyPr>
            <a:normAutofit/>
          </a:bodyPr>
          <a:lstStyle/>
          <a:p>
            <a:endParaRPr lang="es-ES" sz="2400" dirty="0" smtClean="0"/>
          </a:p>
          <a:p>
            <a:endParaRPr lang="es-ES" sz="2400" dirty="0" smtClean="0"/>
          </a:p>
          <a:p>
            <a:r>
              <a:rPr lang="es-ES" sz="2400" dirty="0" smtClean="0"/>
              <a:t>VALOR RAZONABLE O VALOR NETO EN LIBROS DEL ACTIVO ENTREGADO.</a:t>
            </a:r>
          </a:p>
          <a:p>
            <a:endParaRPr lang="es-ES" sz="2400" dirty="0" smtClean="0"/>
          </a:p>
          <a:p>
            <a:endParaRPr lang="es-ES" sz="2400" dirty="0" smtClean="0"/>
          </a:p>
          <a:p>
            <a:r>
              <a:rPr lang="es-ES" sz="2400" dirty="0" smtClean="0"/>
              <a:t>VALOR RAZONABLE  DEL  ACTIVO RECIBIDO.</a:t>
            </a:r>
          </a:p>
          <a:p>
            <a:endParaRPr lang="es-E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836712"/>
            <a:ext cx="8568952" cy="2088232"/>
          </a:xfrm>
        </p:spPr>
        <p:txBody>
          <a:bodyPr>
            <a:noAutofit/>
          </a:bodyPr>
          <a:lstStyle/>
          <a:p>
            <a:pPr algn="ctr"/>
            <a:r>
              <a:rPr lang="es-ES" sz="3600" dirty="0" smtClean="0"/>
              <a:t>ACTIVOS INTANGIBLES ADQUIRIDOS A TRAVÈS DE ADQUISICIONES DE NEGOCIOS</a:t>
            </a:r>
            <a:br>
              <a:rPr lang="es-ES" sz="3600" dirty="0" smtClean="0"/>
            </a:br>
            <a:endParaRPr lang="es-ES" sz="3600" dirty="0"/>
          </a:p>
        </p:txBody>
      </p:sp>
      <p:sp>
        <p:nvSpPr>
          <p:cNvPr id="3" name="2 Marcador de contenido"/>
          <p:cNvSpPr>
            <a:spLocks noGrp="1"/>
          </p:cNvSpPr>
          <p:nvPr>
            <p:ph idx="1"/>
          </p:nvPr>
        </p:nvSpPr>
        <p:spPr>
          <a:xfrm>
            <a:off x="467544" y="2708920"/>
            <a:ext cx="8219256" cy="3615680"/>
          </a:xfrm>
        </p:spPr>
        <p:txBody>
          <a:bodyPr>
            <a:normAutofit fontScale="92500" lnSpcReduction="20000"/>
          </a:bodyPr>
          <a:lstStyle/>
          <a:p>
            <a:endParaRPr lang="es-ES" dirty="0" smtClean="0"/>
          </a:p>
          <a:p>
            <a:r>
              <a:rPr lang="es-ES" dirty="0" smtClean="0"/>
              <a:t>SU COSTO ES EL VALOR RAZONABLE DE CADA ACTIVO INTANGIBLE IDENTIFICABLE QUE NO EXCEDA A LA PORCIÒN DE LA CONTRAPRESTACIÒN PAGADA QUE LE ES ATRIBUIBLE</a:t>
            </a:r>
          </a:p>
          <a:p>
            <a:endParaRPr lang="es-ES" dirty="0" smtClean="0"/>
          </a:p>
          <a:p>
            <a:endParaRPr lang="es-ES" dirty="0" smtClean="0"/>
          </a:p>
          <a:p>
            <a:r>
              <a:rPr lang="es-ES" dirty="0" smtClean="0"/>
              <a:t>CUANDO UN ACTIVO INTANGIBLE ADQUIRIDO NO SE PUEDE VALUAR SU VALOR RAZONABLE NO ES IDENTIFICABLE.</a:t>
            </a:r>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908720"/>
            <a:ext cx="8424936" cy="1440160"/>
          </a:xfrm>
        </p:spPr>
        <p:txBody>
          <a:bodyPr>
            <a:noAutofit/>
          </a:bodyPr>
          <a:lstStyle/>
          <a:p>
            <a:pPr algn="ctr"/>
            <a:r>
              <a:rPr lang="es-ES" sz="3600" dirty="0" smtClean="0"/>
              <a:t>ADQUISICIÒN DE UNA CONCESIÒN DEL GOBIERNO, SIN COSTO</a:t>
            </a:r>
            <a:endParaRPr lang="es-ES" sz="3600" dirty="0"/>
          </a:p>
        </p:txBody>
      </p:sp>
      <p:sp>
        <p:nvSpPr>
          <p:cNvPr id="3" name="2 Marcador de contenido"/>
          <p:cNvSpPr>
            <a:spLocks noGrp="1"/>
          </p:cNvSpPr>
          <p:nvPr>
            <p:ph idx="1"/>
          </p:nvPr>
        </p:nvSpPr>
        <p:spPr>
          <a:xfrm>
            <a:off x="467544" y="2492896"/>
            <a:ext cx="8219256" cy="3831704"/>
          </a:xfrm>
        </p:spPr>
        <p:txBody>
          <a:bodyPr>
            <a:normAutofit fontScale="92500" lnSpcReduction="20000"/>
          </a:bodyPr>
          <a:lstStyle/>
          <a:p>
            <a:r>
              <a:rPr lang="es-ES" dirty="0" smtClean="0"/>
              <a:t>SE DA CUANDO EL GOBIERNO TRANSFIERE A UNA ENTIDAD ACTIVOS INTANGIBLES COMO:</a:t>
            </a:r>
          </a:p>
          <a:p>
            <a:endParaRPr lang="es-ES" dirty="0" smtClean="0"/>
          </a:p>
          <a:p>
            <a:r>
              <a:rPr lang="es-ES" dirty="0" smtClean="0"/>
              <a:t>DERECHOS DE ATERRIZAJE EN AEROPUERTOS,LICENCIAS DE IMPORTACIÒN ENTRE OTRAS.</a:t>
            </a:r>
          </a:p>
          <a:p>
            <a:endParaRPr lang="es-ES" dirty="0" smtClean="0"/>
          </a:p>
          <a:p>
            <a:endParaRPr lang="es-ES" dirty="0" smtClean="0"/>
          </a:p>
          <a:p>
            <a:r>
              <a:rPr lang="es-ES" dirty="0" smtClean="0"/>
              <a:t>ESTAS CONCESIÒNES NO SE DEBEN  RECONOCERSE COMO UN ACTIVO INTANGIBLE Y SÒLO DEBEN REVELARSE.</a:t>
            </a:r>
            <a:endParaRPr lang="es-E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704088"/>
            <a:ext cx="8640960" cy="1644792"/>
          </a:xfrm>
        </p:spPr>
        <p:txBody>
          <a:bodyPr>
            <a:noAutofit/>
          </a:bodyPr>
          <a:lstStyle/>
          <a:p>
            <a:pPr algn="ctr"/>
            <a:r>
              <a:rPr lang="es-ES" sz="4000" dirty="0" smtClean="0"/>
              <a:t>ADQUISICIÒN DE UNA CONCESIÒN DEL GOBIERNO,CON COSTO</a:t>
            </a:r>
            <a:endParaRPr lang="es-ES" sz="4000" dirty="0"/>
          </a:p>
        </p:txBody>
      </p:sp>
      <p:sp>
        <p:nvSpPr>
          <p:cNvPr id="3" name="2 Marcador de contenido"/>
          <p:cNvSpPr>
            <a:spLocks noGrp="1"/>
          </p:cNvSpPr>
          <p:nvPr>
            <p:ph idx="1"/>
          </p:nvPr>
        </p:nvSpPr>
        <p:spPr>
          <a:xfrm>
            <a:off x="323528" y="2420888"/>
            <a:ext cx="8363272" cy="3903712"/>
          </a:xfrm>
        </p:spPr>
        <p:txBody>
          <a:bodyPr>
            <a:normAutofit fontScale="92500"/>
          </a:bodyPr>
          <a:lstStyle/>
          <a:p>
            <a:r>
              <a:rPr lang="es-ES" dirty="0" smtClean="0"/>
              <a:t>LOS DESEMBOLSOS RELACIONADOS CON LA OBTENCIÒN DE CONCESIONES QUE  CUMPLAN CON LOS REQUISITOS YA MENCIONADOS EN EL PARRAFO 21 SE RECONOCERAN COMO ACTIVOS INTANGIBLES</a:t>
            </a:r>
          </a:p>
          <a:p>
            <a:endParaRPr lang="es-ES" dirty="0" smtClean="0"/>
          </a:p>
          <a:p>
            <a:r>
              <a:rPr lang="es-ES" dirty="0" smtClean="0"/>
              <a:t>UNA CONCESIÒN QUE EN SU ORIGEN UNA ENTIDAD ADQUIRIÒ SIN COSTO,PERO QUE DESPUES SE TRANSFIERE A OTRA ENTIDAD,ESTA ÙLTIMA SE DEBERA RECONOCER COMO UN ACTIVO INTANGIBLE.</a:t>
            </a:r>
          </a:p>
          <a:p>
            <a:endParaRPr lang="es-E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356760"/>
          </a:xfrm>
        </p:spPr>
        <p:txBody>
          <a:bodyPr>
            <a:normAutofit fontScale="90000"/>
          </a:bodyPr>
          <a:lstStyle/>
          <a:p>
            <a:pPr algn="ctr"/>
            <a:r>
              <a:rPr lang="es-ES" dirty="0" smtClean="0"/>
              <a:t>CRÈDITO MERCANTIL GENERADO INTERNAMENTE</a:t>
            </a:r>
            <a:endParaRPr lang="es-ES" dirty="0"/>
          </a:p>
        </p:txBody>
      </p:sp>
      <p:sp>
        <p:nvSpPr>
          <p:cNvPr id="3" name="2 Marcador de contenido"/>
          <p:cNvSpPr>
            <a:spLocks noGrp="1"/>
          </p:cNvSpPr>
          <p:nvPr>
            <p:ph idx="1"/>
          </p:nvPr>
        </p:nvSpPr>
        <p:spPr>
          <a:xfrm>
            <a:off x="539552" y="2924944"/>
            <a:ext cx="8147248" cy="3399656"/>
          </a:xfrm>
        </p:spPr>
        <p:txBody>
          <a:bodyPr>
            <a:normAutofit/>
          </a:bodyPr>
          <a:lstStyle/>
          <a:p>
            <a:r>
              <a:rPr lang="es-ES" sz="2400" dirty="0" smtClean="0"/>
              <a:t>ESTE NO SE DEBE RECONOCER COMO ACTIVO, PUES YA QUE SU BENEFICIO ECONÒMICO NO PUEDE SER CONTROLADO POR LA ENTIDAD Y SU COSTO NO PUEDE SER VALUADO CONFIABLEMENTE.</a:t>
            </a:r>
            <a:endParaRPr lang="es-ES"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435280" cy="1572784"/>
          </a:xfrm>
        </p:spPr>
        <p:txBody>
          <a:bodyPr>
            <a:normAutofit fontScale="90000"/>
          </a:bodyPr>
          <a:lstStyle/>
          <a:p>
            <a:pPr algn="ctr"/>
            <a:r>
              <a:rPr lang="es-ES" dirty="0" smtClean="0"/>
              <a:t>ACTIVOS INTANGIBLES GENERADOS INTERNAMENTE</a:t>
            </a:r>
            <a:endParaRPr lang="es-ES" dirty="0"/>
          </a:p>
        </p:txBody>
      </p:sp>
      <p:sp>
        <p:nvSpPr>
          <p:cNvPr id="3" name="2 Marcador de contenido"/>
          <p:cNvSpPr>
            <a:spLocks noGrp="1"/>
          </p:cNvSpPr>
          <p:nvPr>
            <p:ph idx="1"/>
          </p:nvPr>
        </p:nvSpPr>
        <p:spPr>
          <a:xfrm>
            <a:off x="467544" y="2420888"/>
            <a:ext cx="8219256" cy="3903712"/>
          </a:xfrm>
        </p:spPr>
        <p:txBody>
          <a:bodyPr>
            <a:normAutofit fontScale="92500" lnSpcReduction="20000"/>
          </a:bodyPr>
          <a:lstStyle/>
          <a:p>
            <a:r>
              <a:rPr lang="es-ES" dirty="0" smtClean="0"/>
              <a:t>REGLAS PARA EVALUAR SI UN ACTIVO INTANGIBLE FUE GENERADO INTERNAMENTE:</a:t>
            </a:r>
          </a:p>
          <a:p>
            <a:endParaRPr lang="es-ES" dirty="0" smtClean="0"/>
          </a:p>
          <a:p>
            <a:r>
              <a:rPr lang="es-ES" dirty="0" smtClean="0"/>
              <a:t>IDENTIFICAR LA EXISTENCIA DE UN ACTIVO INTANGIBLE</a:t>
            </a:r>
          </a:p>
          <a:p>
            <a:endParaRPr lang="es-ES" dirty="0" smtClean="0"/>
          </a:p>
          <a:p>
            <a:r>
              <a:rPr lang="es-ES" dirty="0" smtClean="0"/>
              <a:t>IDENTIFICAR EL PUNTO EN EL TIEMPO EL CUAL GENERARÀ POSIBLES BENEFICIOS ECONÒMICOS.</a:t>
            </a:r>
          </a:p>
          <a:p>
            <a:endParaRPr lang="es-ES" dirty="0" smtClean="0"/>
          </a:p>
          <a:p>
            <a:r>
              <a:rPr lang="es-ES" dirty="0" smtClean="0"/>
              <a:t>DETERMINAR EL COSTO DEL ACTIVO CONFIABLEMENTE.</a:t>
            </a:r>
            <a:endParaRPr lang="es-E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500776"/>
          </a:xfrm>
        </p:spPr>
        <p:txBody>
          <a:bodyPr>
            <a:normAutofit fontScale="90000"/>
          </a:bodyPr>
          <a:lstStyle/>
          <a:p>
            <a:pPr algn="ctr"/>
            <a:r>
              <a:rPr lang="es-ES" dirty="0" smtClean="0"/>
              <a:t>CLASIFICACIÒN DE LA GENERACIÒN DEL ACTIVO</a:t>
            </a:r>
            <a:endParaRPr lang="es-ES" dirty="0"/>
          </a:p>
        </p:txBody>
      </p:sp>
      <p:sp>
        <p:nvSpPr>
          <p:cNvPr id="3" name="2 Marcador de contenido"/>
          <p:cNvSpPr>
            <a:spLocks noGrp="1"/>
          </p:cNvSpPr>
          <p:nvPr>
            <p:ph idx="1"/>
          </p:nvPr>
        </p:nvSpPr>
        <p:spPr>
          <a:xfrm>
            <a:off x="467544" y="2348880"/>
            <a:ext cx="8219256" cy="3975720"/>
          </a:xfrm>
        </p:spPr>
        <p:txBody>
          <a:bodyPr>
            <a:normAutofit/>
          </a:bodyPr>
          <a:lstStyle/>
          <a:p>
            <a:endParaRPr lang="es-ES" sz="2400" dirty="0" smtClean="0"/>
          </a:p>
          <a:p>
            <a:endParaRPr lang="es-ES" sz="2400" dirty="0" smtClean="0"/>
          </a:p>
          <a:p>
            <a:r>
              <a:rPr lang="es-ES" sz="2400" dirty="0" smtClean="0"/>
              <a:t>FASE DE INVESTIGACIÒN.</a:t>
            </a:r>
          </a:p>
          <a:p>
            <a:endParaRPr lang="es-ES" sz="2400" dirty="0" smtClean="0"/>
          </a:p>
          <a:p>
            <a:endParaRPr lang="es-ES" sz="2400" dirty="0" smtClean="0"/>
          </a:p>
          <a:p>
            <a:r>
              <a:rPr lang="es-ES" sz="2400" dirty="0" smtClean="0"/>
              <a:t>FASE DE DESARROLLO</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FASE DE INVESTIGACIÒN</a:t>
            </a:r>
            <a:endParaRPr lang="es-ES" dirty="0"/>
          </a:p>
        </p:txBody>
      </p:sp>
      <p:sp>
        <p:nvSpPr>
          <p:cNvPr id="3" name="2 Marcador de contenido"/>
          <p:cNvSpPr>
            <a:spLocks noGrp="1"/>
          </p:cNvSpPr>
          <p:nvPr>
            <p:ph idx="1"/>
          </p:nvPr>
        </p:nvSpPr>
        <p:spPr>
          <a:xfrm>
            <a:off x="467544" y="2204864"/>
            <a:ext cx="8219256" cy="4119736"/>
          </a:xfrm>
        </p:spPr>
        <p:txBody>
          <a:bodyPr>
            <a:normAutofit fontScale="92500" lnSpcReduction="20000"/>
          </a:bodyPr>
          <a:lstStyle/>
          <a:p>
            <a:r>
              <a:rPr lang="es-ES" dirty="0" smtClean="0"/>
              <a:t>SE DEBE RECONOCER COMO GASTO ORDINARIO EN EL PERIODO QUE SE DEVENGEN.</a:t>
            </a:r>
          </a:p>
          <a:p>
            <a:endParaRPr lang="es-ES" dirty="0" smtClean="0"/>
          </a:p>
          <a:p>
            <a:r>
              <a:rPr lang="es-ES" dirty="0" smtClean="0"/>
              <a:t>EJEMPLOS DE ACTIVIDADES INCLUIDAS EN ESTE TIPO DE INVESTIGACIÒN:</a:t>
            </a:r>
          </a:p>
          <a:p>
            <a:r>
              <a:rPr lang="es-ES" dirty="0" smtClean="0"/>
              <a:t>OBTENCIÒN DE NUEVOS CONOCIMIENTOS</a:t>
            </a:r>
          </a:p>
          <a:p>
            <a:endParaRPr lang="es-ES" dirty="0" smtClean="0"/>
          </a:p>
          <a:p>
            <a:r>
              <a:rPr lang="es-ES" dirty="0" smtClean="0"/>
              <a:t>BÙSQUEDA,EVALUACIÒN Y SELECCIÒN DE APLICACIÒN DE HALLAZGOS DE DICHA ENTIDAD.</a:t>
            </a:r>
          </a:p>
          <a:p>
            <a:endParaRPr lang="es-ES" dirty="0" smtClean="0"/>
          </a:p>
          <a:p>
            <a:r>
              <a:rPr lang="es-ES" dirty="0" smtClean="0"/>
              <a:t>BÙSQUEDA DE ALTERNATIVAS PARA OTROS MATERIALES,SISITEMAS O SERVICIOS.</a:t>
            </a:r>
          </a:p>
          <a:p>
            <a:endParaRPr lang="es-E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356760"/>
          </a:xfrm>
        </p:spPr>
        <p:txBody>
          <a:bodyPr>
            <a:normAutofit fontScale="90000"/>
          </a:bodyPr>
          <a:lstStyle/>
          <a:p>
            <a:pPr algn="ctr"/>
            <a:r>
              <a:rPr lang="es-ES" dirty="0" smtClean="0"/>
              <a:t>COSTOS DE LA FASE DE INVESTIGACIÒN</a:t>
            </a:r>
            <a:endParaRPr lang="es-ES" dirty="0"/>
          </a:p>
        </p:txBody>
      </p:sp>
      <p:sp>
        <p:nvSpPr>
          <p:cNvPr id="3" name="2 Marcador de contenido"/>
          <p:cNvSpPr>
            <a:spLocks noGrp="1"/>
          </p:cNvSpPr>
          <p:nvPr>
            <p:ph idx="1"/>
          </p:nvPr>
        </p:nvSpPr>
        <p:spPr>
          <a:xfrm>
            <a:off x="467544" y="2204864"/>
            <a:ext cx="8219256" cy="4119736"/>
          </a:xfrm>
        </p:spPr>
        <p:txBody>
          <a:bodyPr>
            <a:normAutofit fontScale="92500" lnSpcReduction="20000"/>
          </a:bodyPr>
          <a:lstStyle/>
          <a:p>
            <a:pPr marL="0" indent="0" algn="just">
              <a:buNone/>
            </a:pPr>
            <a:r>
              <a:rPr lang="es-ES" dirty="0" smtClean="0"/>
              <a:t>DEBEN COMPRENDER TODO LOS COSTOS QUE LE SEAN ATRIBUIBLES A LA ACTIVIDAD DE INVESTIGACIÒN</a:t>
            </a:r>
          </a:p>
          <a:p>
            <a:pPr algn="just"/>
            <a:endParaRPr lang="es-ES" dirty="0" smtClean="0"/>
          </a:p>
          <a:p>
            <a:pPr marL="0" indent="0" algn="just">
              <a:buNone/>
            </a:pPr>
            <a:r>
              <a:rPr lang="es-ES" b="1" dirty="0" smtClean="0">
                <a:effectLst>
                  <a:outerShdw blurRad="38100" dist="38100" dir="2700000" algn="tl">
                    <a:srgbClr val="000000">
                      <a:alpha val="43137"/>
                    </a:srgbClr>
                  </a:outerShdw>
                </a:effectLst>
              </a:rPr>
              <a:t>LOS COSTOS DE INVESTIGACIÒN INCLUYEN:</a:t>
            </a:r>
          </a:p>
          <a:p>
            <a:pPr algn="just"/>
            <a:endParaRPr lang="es-ES" dirty="0" smtClean="0"/>
          </a:p>
          <a:p>
            <a:pPr algn="just"/>
            <a:r>
              <a:rPr lang="es-ES" dirty="0" smtClean="0"/>
              <a:t>LOS QUE SE RELACIONAN CON EL EMPLEO DE PERSONAL INTERNO Y EXTERNO DEDICADOS A DICHA ACTIVIDAD.</a:t>
            </a:r>
          </a:p>
          <a:p>
            <a:pPr algn="just"/>
            <a:endParaRPr lang="es-ES" dirty="0" smtClean="0"/>
          </a:p>
          <a:p>
            <a:pPr algn="just"/>
            <a:r>
              <a:rPr lang="es-ES" dirty="0" smtClean="0"/>
              <a:t>COSTOS DE MATERIALES CONSUMIDOS Y DE SERVICIOS RECIBIDOS.</a:t>
            </a:r>
          </a:p>
          <a:p>
            <a:endParaRPr lang="es-E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800" dirty="0" smtClean="0"/>
              <a:t>DEFINICION DE TERMINOS.</a:t>
            </a:r>
            <a:endParaRPr lang="es-MX" sz="4800" dirty="0"/>
          </a:p>
        </p:txBody>
      </p:sp>
      <p:sp>
        <p:nvSpPr>
          <p:cNvPr id="3" name="2 Marcador de contenido"/>
          <p:cNvSpPr>
            <a:spLocks noGrp="1"/>
          </p:cNvSpPr>
          <p:nvPr>
            <p:ph idx="1"/>
          </p:nvPr>
        </p:nvSpPr>
        <p:spPr>
          <a:xfrm>
            <a:off x="611560" y="2852936"/>
            <a:ext cx="8075240" cy="3471664"/>
          </a:xfrm>
        </p:spPr>
        <p:txBody>
          <a:bodyPr/>
          <a:lstStyle/>
          <a:p>
            <a:pPr algn="just"/>
            <a:r>
              <a:rPr lang="es-MX" dirty="0" smtClean="0"/>
              <a:t>ACTIVOS INTANGIBLES: SON AQUELLOS ACTIVOS NO MONETARIOS IDENTIFICABLES, SIN SUSTANCIA FÍSICA QUE GENERAN BENEFICIOS ECONÓMICOS FUTUROS CONTROLADOS POR LA ENTIDAD. </a:t>
            </a:r>
          </a:p>
          <a:p>
            <a:endParaRPr lang="es-MX" dirty="0" smtClean="0"/>
          </a:p>
        </p:txBody>
      </p:sp>
    </p:spTree>
    <p:extLst>
      <p:ext uri="{BB962C8B-B14F-4D97-AF65-F5344CB8AC3E}">
        <p14:creationId xmlns:p14="http://schemas.microsoft.com/office/powerpoint/2010/main" val="21709790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08720"/>
            <a:ext cx="8229600" cy="4608512"/>
          </a:xfrm>
        </p:spPr>
        <p:txBody>
          <a:bodyPr/>
          <a:lstStyle/>
          <a:p>
            <a:pPr algn="just"/>
            <a:endParaRPr lang="es-ES" dirty="0" smtClean="0"/>
          </a:p>
          <a:p>
            <a:pPr algn="just"/>
            <a:endParaRPr lang="es-ES" dirty="0" smtClean="0"/>
          </a:p>
          <a:p>
            <a:pPr algn="just"/>
            <a:r>
              <a:rPr lang="es-ES" dirty="0" smtClean="0"/>
              <a:t>COSTO DE EQUIPOS E INSTALACIONES QUE NO TENGAN OTRO USO ALTENATIVO.</a:t>
            </a:r>
          </a:p>
          <a:p>
            <a:pPr algn="just"/>
            <a:endParaRPr lang="es-ES" dirty="0" smtClean="0"/>
          </a:p>
          <a:p>
            <a:pPr algn="just"/>
            <a:r>
              <a:rPr lang="es-ES" dirty="0" smtClean="0"/>
              <a:t>COSTOS INDIRECTOS, DISTINTOS A LOS COSTOS ADMINISTRATIVOS EN GENERAL.</a:t>
            </a:r>
          </a:p>
          <a:p>
            <a:pPr algn="just"/>
            <a:endParaRPr lang="es-ES" dirty="0" smtClean="0"/>
          </a:p>
          <a:p>
            <a:pPr algn="just"/>
            <a:r>
              <a:rPr lang="es-ES" dirty="0" smtClean="0"/>
              <a:t>OTROS COSTOS.</a:t>
            </a:r>
          </a:p>
          <a:p>
            <a:endParaRPr lang="es-ES" dirty="0" smtClean="0"/>
          </a:p>
          <a:p>
            <a:endParaRPr lang="es-E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FASES DE DESARROLLO</a:t>
            </a:r>
            <a:endParaRPr lang="es-ES" dirty="0"/>
          </a:p>
        </p:txBody>
      </p:sp>
      <p:sp>
        <p:nvSpPr>
          <p:cNvPr id="3" name="2 Marcador de contenido"/>
          <p:cNvSpPr>
            <a:spLocks noGrp="1"/>
          </p:cNvSpPr>
          <p:nvPr>
            <p:ph idx="1"/>
          </p:nvPr>
        </p:nvSpPr>
        <p:spPr/>
        <p:txBody>
          <a:bodyPr>
            <a:normAutofit/>
          </a:bodyPr>
          <a:lstStyle/>
          <a:p>
            <a:pPr marL="0" indent="0" algn="just">
              <a:buNone/>
            </a:pPr>
            <a:r>
              <a:rPr lang="es-ES" sz="2400" dirty="0" smtClean="0"/>
              <a:t>EN ESTA FASE DE DEBE RECONOCER COMO UN ACTIVO INTANGIBLE SI LA ENTIDAD PUEDE DEMOSTRAR QUE CUMPLE CON TODOS LOS REQUISITOS:</a:t>
            </a:r>
          </a:p>
          <a:p>
            <a:pPr algn="just"/>
            <a:endParaRPr lang="es-ES" sz="2400" dirty="0" smtClean="0"/>
          </a:p>
          <a:p>
            <a:pPr algn="just"/>
            <a:r>
              <a:rPr lang="es-ES" sz="2400" dirty="0" smtClean="0"/>
              <a:t>COMPLETAR LA PRODUCCIÒN DEL  ACTIVO INTANGIBLE PARA SU USO O VENTA.</a:t>
            </a:r>
          </a:p>
          <a:p>
            <a:pPr algn="just"/>
            <a:endParaRPr lang="es-ES" sz="2400" dirty="0" smtClean="0"/>
          </a:p>
          <a:p>
            <a:pPr algn="just"/>
            <a:r>
              <a:rPr lang="es-ES" sz="2400" dirty="0" smtClean="0"/>
              <a:t>PRODUCIR Y VENDER EL ACTIVO POR PARTE DE LA ENTIDAD.</a:t>
            </a:r>
          </a:p>
          <a:p>
            <a:endParaRPr lang="es-ES" sz="2400" dirty="0" smtClean="0"/>
          </a:p>
          <a:p>
            <a:endParaRPr lang="es-ES" sz="2400" dirty="0" smtClean="0"/>
          </a:p>
          <a:p>
            <a:endParaRPr lang="es-ES"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80728"/>
            <a:ext cx="8208912" cy="5400600"/>
          </a:xfrm>
        </p:spPr>
        <p:txBody>
          <a:bodyPr>
            <a:noAutofit/>
          </a:bodyPr>
          <a:lstStyle/>
          <a:p>
            <a:pPr algn="just"/>
            <a:endParaRPr lang="es-ES" sz="2400" dirty="0" smtClean="0"/>
          </a:p>
          <a:p>
            <a:pPr algn="just"/>
            <a:r>
              <a:rPr lang="es-ES" sz="2400" dirty="0" smtClean="0"/>
              <a:t>IDENTIFICAR SI EL ACTIVO PODRA TENER BENEFICIOS ECONÒMICOS.</a:t>
            </a:r>
          </a:p>
          <a:p>
            <a:pPr algn="just"/>
            <a:endParaRPr lang="es-ES" sz="2400" dirty="0" smtClean="0"/>
          </a:p>
          <a:p>
            <a:pPr algn="just"/>
            <a:r>
              <a:rPr lang="es-ES" sz="2400" dirty="0" smtClean="0"/>
              <a:t>DEMOSTRAR LA UTILIDAD PARA LA PRODUCCIÒN O PROCESO.</a:t>
            </a:r>
          </a:p>
          <a:p>
            <a:pPr algn="just"/>
            <a:endParaRPr lang="es-ES" sz="2400" dirty="0" smtClean="0"/>
          </a:p>
          <a:p>
            <a:pPr algn="just"/>
            <a:r>
              <a:rPr lang="es-ES" sz="2400" dirty="0" smtClean="0"/>
              <a:t>RECURSOS ADECUADOS PARA COMPLETAR EL DESARROLLO DEL ACTIVO INTANGIBLE.</a:t>
            </a:r>
          </a:p>
          <a:p>
            <a:pPr algn="just"/>
            <a:endParaRPr lang="es-ES" sz="2400" dirty="0" smtClean="0"/>
          </a:p>
          <a:p>
            <a:pPr algn="just"/>
            <a:r>
              <a:rPr lang="es-ES" sz="2400" dirty="0" smtClean="0"/>
              <a:t>EL COSTO ATRIBUIBLE AL PRODUCTO PUEDE SER IDENTIFICADO POR SEPARADO Y VALUADO CONFIABLEMENTE DURANTE SU DESARROLLO.</a:t>
            </a:r>
            <a:endParaRPr lang="es-ES"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lstStyle/>
          <a:p>
            <a:pPr marL="0" indent="0" algn="just">
              <a:buNone/>
            </a:pPr>
            <a:r>
              <a:rPr lang="es-ES" dirty="0" smtClean="0"/>
              <a:t>	LOS COSTOS DE DESARROLLO O EN LA FASE DE DESARROLLO DE UN PROYECTO DEBEN CAPITALIZARSE SI CUMPLEN LOS REQUISITOS.</a:t>
            </a:r>
          </a:p>
          <a:p>
            <a:pPr marL="0" indent="0" algn="just">
              <a:buNone/>
            </a:pPr>
            <a:endParaRPr lang="es-MX" dirty="0" smtClean="0"/>
          </a:p>
          <a:p>
            <a:pPr marL="0" indent="0" algn="just">
              <a:buNone/>
            </a:pPr>
            <a:r>
              <a:rPr lang="es-ES" b="1" dirty="0" smtClean="0"/>
              <a:t>ALGUNOS EJEMPLOS DE ACTIVIDADES INCLUIDAS EN LA FASE DE DESARROLLO SON:</a:t>
            </a:r>
            <a:endParaRPr lang="es-MX" dirty="0" smtClean="0"/>
          </a:p>
          <a:p>
            <a:pPr lvl="0" algn="just"/>
            <a:r>
              <a:rPr lang="es-ES" dirty="0" smtClean="0"/>
              <a:t>EL DISEÑO, CONSTRUCCIÓN Y PRUEBA DE MODELOS.</a:t>
            </a:r>
          </a:p>
          <a:p>
            <a:pPr lvl="0" algn="just"/>
            <a:endParaRPr lang="es-MX" dirty="0" smtClean="0"/>
          </a:p>
          <a:p>
            <a:pPr lvl="0" algn="just"/>
            <a:r>
              <a:rPr lang="es-ES" dirty="0" smtClean="0"/>
              <a:t>EL DISEÑO Y FABRICACIÓN DE HERRAMIENTAS.</a:t>
            </a:r>
            <a:endParaRPr lang="es-MX" dirty="0" smtClean="0"/>
          </a:p>
          <a:p>
            <a:pPr marL="0" indent="0">
              <a:buNone/>
            </a:pPr>
            <a:endParaRPr lang="es-MX" dirty="0"/>
          </a:p>
        </p:txBody>
      </p:sp>
    </p:spTree>
    <p:extLst>
      <p:ext uri="{BB962C8B-B14F-4D97-AF65-F5344CB8AC3E}">
        <p14:creationId xmlns:p14="http://schemas.microsoft.com/office/powerpoint/2010/main" val="18490420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lgn="just"/>
            <a:r>
              <a:rPr lang="es-ES" dirty="0"/>
              <a:t>EL DISEÑO, CONSTRUCCIÓN Y OPERACIÓN DE UNA </a:t>
            </a:r>
            <a:r>
              <a:rPr lang="es-ES" dirty="0" smtClean="0"/>
              <a:t>PLANTA</a:t>
            </a:r>
          </a:p>
          <a:p>
            <a:pPr lvl="0" algn="just"/>
            <a:endParaRPr lang="es-MX" dirty="0"/>
          </a:p>
          <a:p>
            <a:pPr lvl="0" algn="just"/>
            <a:r>
              <a:rPr lang="es-ES" dirty="0"/>
              <a:t>EL DISEÑO, CONSTRUCCIÓN Y PRUEBA DE MATERIALES</a:t>
            </a:r>
            <a:endParaRPr lang="es-MX" dirty="0"/>
          </a:p>
          <a:p>
            <a:endParaRPr lang="es-MX" dirty="0"/>
          </a:p>
        </p:txBody>
      </p:sp>
    </p:spTree>
    <p:extLst>
      <p:ext uri="{BB962C8B-B14F-4D97-AF65-F5344CB8AC3E}">
        <p14:creationId xmlns:p14="http://schemas.microsoft.com/office/powerpoint/2010/main" val="26314967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500776"/>
          </a:xfrm>
        </p:spPr>
        <p:txBody>
          <a:bodyPr>
            <a:normAutofit fontScale="90000"/>
          </a:bodyPr>
          <a:lstStyle/>
          <a:p>
            <a:pPr algn="ctr"/>
            <a:r>
              <a:rPr lang="es-ES" dirty="0" smtClean="0"/>
              <a:t>COSTOS DE LA FASE DE DESARROLLO</a:t>
            </a:r>
            <a:endParaRPr lang="es-ES" dirty="0"/>
          </a:p>
        </p:txBody>
      </p:sp>
      <p:sp>
        <p:nvSpPr>
          <p:cNvPr id="3" name="2 Marcador de contenido"/>
          <p:cNvSpPr>
            <a:spLocks noGrp="1"/>
          </p:cNvSpPr>
          <p:nvPr>
            <p:ph idx="1"/>
          </p:nvPr>
        </p:nvSpPr>
        <p:spPr>
          <a:xfrm>
            <a:off x="467544" y="2780928"/>
            <a:ext cx="8219256" cy="3543672"/>
          </a:xfrm>
        </p:spPr>
        <p:txBody>
          <a:bodyPr>
            <a:normAutofit/>
          </a:bodyPr>
          <a:lstStyle/>
          <a:p>
            <a:pPr marL="0" indent="0" algn="just">
              <a:buNone/>
            </a:pPr>
            <a:r>
              <a:rPr lang="es-ES" sz="2400" dirty="0" smtClean="0"/>
              <a:t>EL COSTO DE UN ACTIVO INTANGIBLE DESARROLLADO DEBE COMPRENDER LOS DESEMBOLSOS QUE LE SEAN ATRIBUIBLES A DICHA FASE SOBRE UNA BASE CONFIABLE PARA: CREAR, PRODUCIR Y PREPARAR EL ACTIVO PARA EL USO AL QUE SE DESTINE.</a:t>
            </a:r>
            <a:endParaRPr lang="es-ES" sz="2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644792"/>
          </a:xfrm>
        </p:spPr>
        <p:txBody>
          <a:bodyPr>
            <a:normAutofit/>
          </a:bodyPr>
          <a:lstStyle/>
          <a:p>
            <a:pPr algn="just"/>
            <a:r>
              <a:rPr lang="es-ES" sz="3200" b="1" dirty="0" smtClean="0">
                <a:solidFill>
                  <a:schemeClr val="tx1"/>
                </a:solidFill>
              </a:rPr>
              <a:t> </a:t>
            </a:r>
            <a:r>
              <a:rPr lang="es-ES" sz="2800" b="1" dirty="0" smtClean="0">
                <a:solidFill>
                  <a:schemeClr val="tx1"/>
                </a:solidFill>
              </a:rPr>
              <a:t>LOS COSTOS DE LA FASE DE DESARROLLO INCLUYEN:</a:t>
            </a:r>
            <a:endParaRPr lang="es-ES" sz="2800" b="1" dirty="0">
              <a:solidFill>
                <a:schemeClr val="tx1"/>
              </a:solidFill>
            </a:endParaRPr>
          </a:p>
        </p:txBody>
      </p:sp>
      <p:sp>
        <p:nvSpPr>
          <p:cNvPr id="3" name="2 Marcador de contenido"/>
          <p:cNvSpPr>
            <a:spLocks noGrp="1"/>
          </p:cNvSpPr>
          <p:nvPr>
            <p:ph idx="1"/>
          </p:nvPr>
        </p:nvSpPr>
        <p:spPr>
          <a:xfrm>
            <a:off x="467544" y="2204864"/>
            <a:ext cx="8219256" cy="4119736"/>
          </a:xfrm>
        </p:spPr>
        <p:txBody>
          <a:bodyPr>
            <a:normAutofit/>
          </a:bodyPr>
          <a:lstStyle/>
          <a:p>
            <a:pPr algn="just"/>
            <a:endParaRPr lang="es-ES" sz="2400" dirty="0" smtClean="0"/>
          </a:p>
          <a:p>
            <a:pPr algn="just"/>
            <a:r>
              <a:rPr lang="es-ES" sz="2400" dirty="0" smtClean="0"/>
              <a:t>LOS QUE SE RELACIONAN CON EL EMPLEO DE PERSONAL   INTERNO Y EXTERNO.</a:t>
            </a:r>
          </a:p>
          <a:p>
            <a:pPr algn="just"/>
            <a:endParaRPr lang="es-ES" sz="2400" dirty="0" smtClean="0"/>
          </a:p>
          <a:p>
            <a:pPr algn="just"/>
            <a:r>
              <a:rPr lang="es-ES" sz="2400" dirty="0" smtClean="0"/>
              <a:t>LOS COSTOS DE MATERIALES Y SERVICIOS CONSUMIDOS.</a:t>
            </a:r>
          </a:p>
          <a:p>
            <a:pPr algn="just"/>
            <a:endParaRPr lang="es-ES" sz="2400" dirty="0" smtClean="0"/>
          </a:p>
          <a:p>
            <a:pPr algn="just"/>
            <a:r>
              <a:rPr lang="es-ES" sz="2400" dirty="0" smtClean="0"/>
              <a:t>DEPRECIACIÒN DE PROPIEDADES.</a:t>
            </a:r>
          </a:p>
          <a:p>
            <a:endParaRPr lang="es-ES" sz="2400" dirty="0" smtClean="0"/>
          </a:p>
          <a:p>
            <a:endParaRPr lang="es-ES" sz="2400" dirty="0" smtClean="0"/>
          </a:p>
          <a:p>
            <a:endParaRPr lang="es-ES"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ES" sz="2400" dirty="0" smtClean="0"/>
          </a:p>
          <a:p>
            <a:r>
              <a:rPr lang="es-ES" sz="2400" dirty="0" smtClean="0"/>
              <a:t>COSTOS POR GASTOS INDIRECTOS.</a:t>
            </a:r>
          </a:p>
          <a:p>
            <a:endParaRPr lang="es-ES" sz="2400" dirty="0" smtClean="0"/>
          </a:p>
          <a:p>
            <a:r>
              <a:rPr lang="es-ES" sz="2400" dirty="0" smtClean="0"/>
              <a:t>CUANDO PROCEDA SU CAPITALIZACIÒN.</a:t>
            </a:r>
          </a:p>
          <a:p>
            <a:endParaRPr lang="es-ES" sz="2400" dirty="0" smtClean="0"/>
          </a:p>
          <a:p>
            <a:r>
              <a:rPr lang="es-ES" sz="2400" dirty="0" smtClean="0"/>
              <a:t>OTROS COSTOS.</a:t>
            </a:r>
          </a:p>
          <a:p>
            <a:endParaRPr lang="es-ES" sz="24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703912"/>
          </a:xfrm>
        </p:spPr>
        <p:txBody>
          <a:bodyPr/>
          <a:lstStyle/>
          <a:p>
            <a:pPr marL="0" indent="0" algn="just">
              <a:buNone/>
            </a:pPr>
            <a:r>
              <a:rPr lang="es-MX" sz="2800" dirty="0" smtClean="0"/>
              <a:t>	</a:t>
            </a:r>
            <a:r>
              <a:rPr lang="es-MX" sz="2400" b="1" dirty="0" smtClean="0"/>
              <a:t>LOS SIGUIENTES NO SON COMPONENTES DE UNA ACTIVO INTANGIBLE DESARROLLADO, POR LO TANTO SE DEBERÁN RECONOCER EN EL RESULTADO ORDINARIO DEL EJERCICIO:</a:t>
            </a:r>
          </a:p>
          <a:p>
            <a:pPr marL="0" indent="0" algn="just">
              <a:buNone/>
            </a:pPr>
            <a:endParaRPr lang="es-MX" sz="2400" dirty="0" smtClean="0"/>
          </a:p>
          <a:p>
            <a:pPr lvl="0" algn="just"/>
            <a:r>
              <a:rPr lang="es-MX" sz="2400" dirty="0" smtClean="0"/>
              <a:t>GASTOS GENERALES</a:t>
            </a:r>
          </a:p>
          <a:p>
            <a:pPr lvl="0" algn="just"/>
            <a:endParaRPr lang="es-MX" sz="2400" dirty="0" smtClean="0"/>
          </a:p>
          <a:p>
            <a:pPr lvl="0" algn="just"/>
            <a:r>
              <a:rPr lang="es-MX" sz="2400" dirty="0" smtClean="0"/>
              <a:t>INEFICIENCIAS CLARAMENTE IDENTIFICADAS Y PÉRDIDAS INICIALES</a:t>
            </a:r>
          </a:p>
          <a:p>
            <a:pPr lvl="0" algn="just"/>
            <a:endParaRPr lang="es-MX" sz="2400" dirty="0" smtClean="0"/>
          </a:p>
          <a:p>
            <a:pPr lvl="0" algn="just"/>
            <a:r>
              <a:rPr lang="es-MX" sz="2400" dirty="0" smtClean="0"/>
              <a:t>COSTO DE ENTRETENIMIENTO DE PERSONAL Y DE PUESTA EN MARCHA</a:t>
            </a:r>
            <a:r>
              <a:rPr lang="es-MX" sz="2800" dirty="0" smtClean="0"/>
              <a:t>.</a:t>
            </a:r>
          </a:p>
          <a:p>
            <a:pPr marL="0" indent="0">
              <a:buNone/>
            </a:pPr>
            <a:endParaRPr lang="es-MX" dirty="0"/>
          </a:p>
          <a:p>
            <a:endParaRPr lang="es-MX" dirty="0"/>
          </a:p>
        </p:txBody>
      </p:sp>
    </p:spTree>
    <p:extLst>
      <p:ext uri="{BB962C8B-B14F-4D97-AF65-F5344CB8AC3E}">
        <p14:creationId xmlns:p14="http://schemas.microsoft.com/office/powerpoint/2010/main" val="399940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CONCLUSIÓN</a:t>
            </a:r>
            <a:endParaRPr lang="es-MX" dirty="0"/>
          </a:p>
        </p:txBody>
      </p:sp>
      <p:sp>
        <p:nvSpPr>
          <p:cNvPr id="3" name="2 Marcador de contenido"/>
          <p:cNvSpPr>
            <a:spLocks noGrp="1"/>
          </p:cNvSpPr>
          <p:nvPr>
            <p:ph idx="1"/>
          </p:nvPr>
        </p:nvSpPr>
        <p:spPr/>
        <p:txBody>
          <a:bodyPr/>
          <a:lstStyle/>
          <a:p>
            <a:pPr marL="0" indent="0" algn="just">
              <a:buNone/>
            </a:pPr>
            <a:r>
              <a:rPr lang="es-MX" dirty="0" smtClean="0"/>
              <a:t>EN TÉRMINOS GENERALES ESTA NIF TIENE COMO FINALIDAD </a:t>
            </a:r>
            <a:r>
              <a:rPr lang="es-MX" b="1" dirty="0" smtClean="0"/>
              <a:t>RECONOCER LOS ACTIVOS INTANGIBLES </a:t>
            </a:r>
            <a:r>
              <a:rPr lang="es-MX" dirty="0" smtClean="0"/>
              <a:t>CUANDO SE EFECTUÉ UNA ADQUISICIÓN DE ESTOS A TRAVÉS DE LOS NEGOCIOS QUE DÍA CON DÍA LA ENTIDAD REALICE, ADEMÁS DE RECONOCERLOS </a:t>
            </a:r>
            <a:r>
              <a:rPr lang="es-MX" b="1" dirty="0" smtClean="0"/>
              <a:t>PRETENDE REPRESENTAR, VALUAR Y REVELAR DICHOS ACTIVOS</a:t>
            </a:r>
            <a:r>
              <a:rPr lang="es-MX" dirty="0" smtClean="0"/>
              <a:t> QUE SE ENCUENTRAN EN EL CICLO CONTABLE PERTENECIENTES A UN ENTE ECONÓMICO.</a:t>
            </a:r>
          </a:p>
          <a:p>
            <a:pPr marL="0" indent="0">
              <a:buNone/>
            </a:pPr>
            <a:endParaRPr lang="es-MX" dirty="0"/>
          </a:p>
        </p:txBody>
      </p:sp>
    </p:spTree>
    <p:extLst>
      <p:ext uri="{BB962C8B-B14F-4D97-AF65-F5344CB8AC3E}">
        <p14:creationId xmlns:p14="http://schemas.microsoft.com/office/powerpoint/2010/main" val="2281748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908720"/>
            <a:ext cx="8424936" cy="1224136"/>
          </a:xfrm>
        </p:spPr>
        <p:txBody>
          <a:bodyPr>
            <a:normAutofit fontScale="90000"/>
          </a:bodyPr>
          <a:lstStyle/>
          <a:p>
            <a:pPr algn="ctr"/>
            <a:r>
              <a:rPr lang="es-ES" dirty="0" smtClean="0"/>
              <a:t>CARACTERISTICAS DE LOS ACTIVOS INTANGIBLES</a:t>
            </a:r>
            <a:endParaRPr lang="es-ES" dirty="0"/>
          </a:p>
        </p:txBody>
      </p:sp>
      <p:sp>
        <p:nvSpPr>
          <p:cNvPr id="3" name="2 Marcador de contenido"/>
          <p:cNvSpPr>
            <a:spLocks noGrp="1"/>
          </p:cNvSpPr>
          <p:nvPr>
            <p:ph idx="1"/>
          </p:nvPr>
        </p:nvSpPr>
        <p:spPr>
          <a:xfrm>
            <a:off x="323528" y="2276872"/>
            <a:ext cx="8496944" cy="4047728"/>
          </a:xfrm>
        </p:spPr>
        <p:txBody>
          <a:bodyPr>
            <a:normAutofit/>
          </a:bodyPr>
          <a:lstStyle/>
          <a:p>
            <a:endParaRPr lang="es-MX" dirty="0" smtClean="0"/>
          </a:p>
          <a:p>
            <a:pPr algn="just"/>
            <a:r>
              <a:rPr lang="es-MX" dirty="0" smtClean="0"/>
              <a:t>I.- REPRESENTAN COSTOS QUE SE INCURREN O PRIVILEGIOS QUE SE ADQUIEREN CON LA INTENCIÓN DE QUE APORTEN BENEFICIOS ECONÓMICOS ESPECÍFICOS A LA ENTIDAD, EN EL SENTIDO DE QUE ESAS OPERACIONES REDUZCAN COSTOS O AUMENTEN INGRESOS.</a:t>
            </a:r>
          </a:p>
          <a:p>
            <a:endParaRPr lang="es-MX" dirty="0" smtClean="0"/>
          </a:p>
          <a:p>
            <a:endParaRPr lang="es-MX" dirty="0" smtClean="0"/>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556792"/>
            <a:ext cx="8219256" cy="4767808"/>
          </a:xfrm>
        </p:spPr>
        <p:txBody>
          <a:bodyPr/>
          <a:lstStyle/>
          <a:p>
            <a:pPr algn="just"/>
            <a:endParaRPr lang="es-MX" dirty="0"/>
          </a:p>
          <a:p>
            <a:pPr algn="just"/>
            <a:r>
              <a:rPr lang="es-MX" dirty="0"/>
              <a:t>II.- EL HECHO DE QUE LOS BENEFICIOS FUTUROS CAREZCAN DE CARACTERÍSTICAS FÍSICAS, NO IMPIDE QUE SE LES PUEDA CONSIDERAR COMO ACTIVOS VALIDOS.</a:t>
            </a:r>
          </a:p>
          <a:p>
            <a:endParaRPr lang="es-MX" dirty="0"/>
          </a:p>
        </p:txBody>
      </p:sp>
    </p:spTree>
    <p:extLst>
      <p:ext uri="{BB962C8B-B14F-4D97-AF65-F5344CB8AC3E}">
        <p14:creationId xmlns:p14="http://schemas.microsoft.com/office/powerpoint/2010/main" val="155158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219256" cy="1656184"/>
          </a:xfrm>
        </p:spPr>
        <p:txBody>
          <a:bodyPr>
            <a:normAutofit/>
          </a:bodyPr>
          <a:lstStyle/>
          <a:p>
            <a:r>
              <a:rPr lang="es-ES" sz="4800" dirty="0" smtClean="0"/>
              <a:t>ACTIVOS IDENTIFICABLES</a:t>
            </a:r>
            <a:br>
              <a:rPr lang="es-ES" sz="4800" dirty="0" smtClean="0"/>
            </a:br>
            <a:endParaRPr lang="es-ES" sz="4800" dirty="0"/>
          </a:p>
        </p:txBody>
      </p:sp>
      <p:sp>
        <p:nvSpPr>
          <p:cNvPr id="3" name="2 Marcador de contenido"/>
          <p:cNvSpPr>
            <a:spLocks noGrp="1"/>
          </p:cNvSpPr>
          <p:nvPr>
            <p:ph idx="1"/>
          </p:nvPr>
        </p:nvSpPr>
        <p:spPr>
          <a:xfrm>
            <a:off x="323528" y="2468880"/>
            <a:ext cx="8136904" cy="3840440"/>
          </a:xfrm>
        </p:spPr>
        <p:txBody>
          <a:bodyPr>
            <a:normAutofit/>
          </a:bodyPr>
          <a:lstStyle/>
          <a:p>
            <a:r>
              <a:rPr lang="es-ES" sz="2400" dirty="0" smtClean="0"/>
              <a:t>ACTIVOS QUE TIENE LA CAPACIDAD PARA GENERAR BENEFICIOS ECONÒMICOS FUTUROS PARA  LA ENTIDAD.</a:t>
            </a:r>
          </a:p>
          <a:p>
            <a:endParaRPr lang="es-ES" sz="2400" dirty="0" smtClean="0"/>
          </a:p>
          <a:p>
            <a:r>
              <a:rPr lang="es-ES" sz="2400" dirty="0" smtClean="0"/>
              <a:t>SON LOS QUE SE ADQUIEREN INDIVIDUALMENTE GENERADOS INTERNAMENTE.</a:t>
            </a:r>
          </a:p>
          <a:p>
            <a:endParaRPr lang="es-E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764704"/>
            <a:ext cx="8280920" cy="1152128"/>
          </a:xfrm>
        </p:spPr>
        <p:txBody>
          <a:bodyPr>
            <a:normAutofit/>
          </a:bodyPr>
          <a:lstStyle/>
          <a:p>
            <a:r>
              <a:rPr lang="es-ES" sz="4400" dirty="0" smtClean="0"/>
              <a:t>ACTIVOS NETOS ADQUIRIDOS</a:t>
            </a:r>
            <a:endParaRPr lang="es-ES" sz="4400" dirty="0"/>
          </a:p>
        </p:txBody>
      </p:sp>
      <p:sp>
        <p:nvSpPr>
          <p:cNvPr id="3" name="2 Marcador de contenido"/>
          <p:cNvSpPr>
            <a:spLocks noGrp="1"/>
          </p:cNvSpPr>
          <p:nvPr>
            <p:ph idx="1"/>
          </p:nvPr>
        </p:nvSpPr>
        <p:spPr>
          <a:xfrm>
            <a:off x="395536" y="2204864"/>
            <a:ext cx="8291264" cy="4119736"/>
          </a:xfrm>
        </p:spPr>
        <p:txBody>
          <a:bodyPr>
            <a:normAutofit/>
          </a:bodyPr>
          <a:lstStyle/>
          <a:p>
            <a:pPr algn="just"/>
            <a:endParaRPr lang="es-ES" sz="2400" dirty="0" smtClean="0"/>
          </a:p>
          <a:p>
            <a:pPr algn="just"/>
            <a:r>
              <a:rPr lang="es-ES" sz="2400" dirty="0" smtClean="0"/>
              <a:t>MONTO NETO DE ACTIVOS TANGIBLES </a:t>
            </a:r>
          </a:p>
          <a:p>
            <a:pPr marL="0" indent="0" algn="just">
              <a:buNone/>
            </a:pPr>
            <a:r>
              <a:rPr lang="es-ES" sz="2400" dirty="0" smtClean="0"/>
              <a:t> </a:t>
            </a:r>
            <a:endParaRPr lang="es-ES" sz="2400" dirty="0"/>
          </a:p>
          <a:p>
            <a:pPr algn="just"/>
            <a:endParaRPr lang="es-ES" sz="2400" dirty="0" smtClean="0"/>
          </a:p>
          <a:p>
            <a:pPr algn="just"/>
            <a:r>
              <a:rPr lang="es-ES" sz="2400" dirty="0" smtClean="0"/>
              <a:t>E INTANGIBLES ADQUIRIDOS Y PASIVOS ASUMIDOS DEL NEGOCIO ADQUIRIDO, QUE SE OBTIENEN DE UNA ADQUISICIÒN DE NEGOCIOS.</a:t>
            </a:r>
          </a:p>
          <a:p>
            <a:endParaRPr lang="es-E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19256" cy="5487888"/>
          </a:xfrm>
        </p:spPr>
        <p:txBody>
          <a:bodyPr/>
          <a:lstStyle/>
          <a:p>
            <a:pPr marL="0" lvl="0" indent="0">
              <a:buNone/>
            </a:pPr>
            <a:endParaRPr lang="es-ES" dirty="0"/>
          </a:p>
          <a:p>
            <a:pPr algn="just"/>
            <a:r>
              <a:rPr lang="es-MX" b="1" dirty="0" smtClean="0"/>
              <a:t>ADQUIRIDO:</a:t>
            </a:r>
          </a:p>
          <a:p>
            <a:pPr lvl="0" algn="just"/>
            <a:r>
              <a:rPr lang="es-ES" dirty="0"/>
              <a:t>EN UNA ADQUISICIÒN DE NEGOCIOS ES EL NEGOCIO SOBRE LA CUAL LA ADQUIRIENTE OBTIENE CONTROL.</a:t>
            </a:r>
            <a:endParaRPr lang="es-MX" dirty="0"/>
          </a:p>
          <a:p>
            <a:pPr algn="just"/>
            <a:endParaRPr lang="es-MX" dirty="0" smtClean="0"/>
          </a:p>
          <a:p>
            <a:pPr algn="just"/>
            <a:endParaRPr lang="es-MX" dirty="0"/>
          </a:p>
          <a:p>
            <a:pPr algn="just"/>
            <a:r>
              <a:rPr lang="es-ES" b="1" dirty="0" smtClean="0"/>
              <a:t>ADQUIRIENTE:</a:t>
            </a:r>
            <a:endParaRPr lang="es-MX" b="1" dirty="0"/>
          </a:p>
          <a:p>
            <a:pPr lvl="0" algn="just"/>
            <a:r>
              <a:rPr lang="es-ES" dirty="0"/>
              <a:t>ES QUIEN ADQUIERE UN ACTIVO INTANGIBLE.</a:t>
            </a:r>
            <a:endParaRPr lang="es-MX" dirty="0"/>
          </a:p>
          <a:p>
            <a:endParaRPr lang="es-MX" dirty="0"/>
          </a:p>
        </p:txBody>
      </p:sp>
    </p:spTree>
    <p:extLst>
      <p:ext uri="{BB962C8B-B14F-4D97-AF65-F5344CB8AC3E}">
        <p14:creationId xmlns:p14="http://schemas.microsoft.com/office/powerpoint/2010/main" val="6112871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861</TotalTime>
  <Words>1745</Words>
  <Application>Microsoft Office PowerPoint</Application>
  <PresentationFormat>Presentación en pantalla (4:3)</PresentationFormat>
  <Paragraphs>275</Paragraphs>
  <Slides>49</Slides>
  <Notes>3</Notes>
  <HiddenSlides>0</HiddenSlides>
  <MMClips>0</MMClips>
  <ScaleCrop>false</ScaleCrop>
  <HeadingPairs>
    <vt:vector size="4" baseType="variant">
      <vt:variant>
        <vt:lpstr>Tema</vt:lpstr>
      </vt:variant>
      <vt:variant>
        <vt:i4>1</vt:i4>
      </vt:variant>
      <vt:variant>
        <vt:lpstr>Títulos de diapositiva</vt:lpstr>
      </vt:variant>
      <vt:variant>
        <vt:i4>49</vt:i4>
      </vt:variant>
    </vt:vector>
  </HeadingPairs>
  <TitlesOfParts>
    <vt:vector size="50" baseType="lpstr">
      <vt:lpstr>Flujo</vt:lpstr>
      <vt:lpstr>   NORMAS DE INFORMACIÓN FINANCIERA NIF C-8</vt:lpstr>
      <vt:lpstr>ACTIVOS INTANGIBLES</vt:lpstr>
      <vt:lpstr>ALCANCE</vt:lpstr>
      <vt:lpstr>DEFINICION DE TERMINOS.</vt:lpstr>
      <vt:lpstr>CARACTERISTICAS DE LOS ACTIVOS INTANGIBLES</vt:lpstr>
      <vt:lpstr>Presentación de PowerPoint</vt:lpstr>
      <vt:lpstr>ACTIVOS IDENTIFICABLES </vt:lpstr>
      <vt:lpstr>ACTIVOS NETOS ADQUIRIDOS</vt:lpstr>
      <vt:lpstr>Presentación de PowerPoint</vt:lpstr>
      <vt:lpstr>Presentación de PowerPoint</vt:lpstr>
      <vt:lpstr>Presentación de PowerPoint</vt:lpstr>
      <vt:lpstr>Presentación de PowerPoint</vt:lpstr>
      <vt:lpstr>ELEMENTOS DE LA DEFINICIÓN DE ACTIVOS INTANGIBLES.</vt:lpstr>
      <vt:lpstr>Presentación de PowerPoint</vt:lpstr>
      <vt:lpstr>IDENTIFICABLE.</vt:lpstr>
      <vt:lpstr>CONDICIÒN  DE  SEPARABILIDAD</vt:lpstr>
      <vt:lpstr>CONDICIÓN DE PROPIEDAD LEGAL O CONTRACTUAL.</vt:lpstr>
      <vt:lpstr>Presentación de PowerPoint</vt:lpstr>
      <vt:lpstr>BENEFICIOS ECONOMICOS FUTUROS</vt:lpstr>
      <vt:lpstr>CONTROL</vt:lpstr>
      <vt:lpstr>NORMAS DE VALUACIÒN</vt:lpstr>
      <vt:lpstr>ADQUISICIÓN DE UN ACTIVO INTANGIBLE EN FORMA INDIVIDUAL</vt:lpstr>
      <vt:lpstr>EL DESEMBOLSO DIRECTAMENTE ATRIBUIBLE INCLUYE:</vt:lpstr>
      <vt:lpstr> COSTOS QUE NO FORMAN PARTE DE LOS COSTOS DE ADQUISICIÒN</vt:lpstr>
      <vt:lpstr>ADQUISICIÒN POR INTERCAMBIO DE ACTIVOS</vt:lpstr>
      <vt:lpstr>SI EL ACTIVO ADQUIRIDO PROCEDE DE UN INTERCAMBIO TOTAL:</vt:lpstr>
      <vt:lpstr>Presentación de PowerPoint</vt:lpstr>
      <vt:lpstr>CRITERIOS DE UNA TRANSACCIÒN CON SUSTANCIA COMERCIAL</vt:lpstr>
      <vt:lpstr>ACTIVO INTANGIBLE POR INTERCAMBIO TOTAL</vt:lpstr>
      <vt:lpstr>Presentación de PowerPoint</vt:lpstr>
      <vt:lpstr>ACTIVO INTANGIBLE EN FORMA DE INTERCAMBIO PARCIAL</vt:lpstr>
      <vt:lpstr>ACTIVOS INTANGIBLES ADQUIRIDOS A TRAVÈS DE ADQUISICIONES DE NEGOCIOS </vt:lpstr>
      <vt:lpstr>ADQUISICIÒN DE UNA CONCESIÒN DEL GOBIERNO, SIN COSTO</vt:lpstr>
      <vt:lpstr>ADQUISICIÒN DE UNA CONCESIÒN DEL GOBIERNO,CON COSTO</vt:lpstr>
      <vt:lpstr>CRÈDITO MERCANTIL GENERADO INTERNAMENTE</vt:lpstr>
      <vt:lpstr>ACTIVOS INTANGIBLES GENERADOS INTERNAMENTE</vt:lpstr>
      <vt:lpstr>CLASIFICACIÒN DE LA GENERACIÒN DEL ACTIVO</vt:lpstr>
      <vt:lpstr>FASE DE INVESTIGACIÒN</vt:lpstr>
      <vt:lpstr>COSTOS DE LA FASE DE INVESTIGACIÒN</vt:lpstr>
      <vt:lpstr>Presentación de PowerPoint</vt:lpstr>
      <vt:lpstr>FASES DE DESARROLLO</vt:lpstr>
      <vt:lpstr>Presentación de PowerPoint</vt:lpstr>
      <vt:lpstr>Presentación de PowerPoint</vt:lpstr>
      <vt:lpstr>Presentación de PowerPoint</vt:lpstr>
      <vt:lpstr>COSTOS DE LA FASE DE DESARROLLO</vt:lpstr>
      <vt:lpstr> LOS COSTOS DE LA FASE DE DESARROLLO INCLUYEN:</vt:lpstr>
      <vt:lpstr>Presentación de PowerPoint</vt:lpstr>
      <vt:lpstr>Presentación de PowerPoint</vt:lpstr>
      <vt:lpstr>CONCLUSIÓN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NORMAS DE INFORMACIÓN FINANCIERA NIF C-8</dc:title>
  <dc:creator>JORGE</dc:creator>
  <cp:lastModifiedBy>JORGE</cp:lastModifiedBy>
  <cp:revision>64</cp:revision>
  <dcterms:created xsi:type="dcterms:W3CDTF">2012-09-01T13:01:19Z</dcterms:created>
  <dcterms:modified xsi:type="dcterms:W3CDTF">2012-09-12T23:38:49Z</dcterms:modified>
</cp:coreProperties>
</file>