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1" r:id="rId34"/>
    <p:sldId id="307" r:id="rId35"/>
    <p:sldId id="288" r:id="rId36"/>
    <p:sldId id="289" r:id="rId37"/>
    <p:sldId id="290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8" r:id="rId51"/>
    <p:sldId id="304" r:id="rId52"/>
    <p:sldId id="305" r:id="rId53"/>
    <p:sldId id="309" r:id="rId5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680" y="-8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F248-71AD-426E-8285-2C998F3BED51}" type="datetimeFigureOut">
              <a:rPr lang="es-MX" smtClean="0"/>
              <a:pPr/>
              <a:t>19/11/12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76EC-4E61-4E07-8458-4DD1EE79B7AB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F248-71AD-426E-8285-2C998F3BED51}" type="datetimeFigureOut">
              <a:rPr lang="es-MX" smtClean="0"/>
              <a:pPr/>
              <a:t>19/11/12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76EC-4E61-4E07-8458-4DD1EE79B7AB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F248-71AD-426E-8285-2C998F3BED51}" type="datetimeFigureOut">
              <a:rPr lang="es-MX" smtClean="0"/>
              <a:pPr/>
              <a:t>19/11/12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76EC-4E61-4E07-8458-4DD1EE79B7AB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F248-71AD-426E-8285-2C998F3BED51}" type="datetimeFigureOut">
              <a:rPr lang="es-MX" smtClean="0"/>
              <a:pPr/>
              <a:t>19/11/12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76EC-4E61-4E07-8458-4DD1EE79B7AB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F248-71AD-426E-8285-2C998F3BED51}" type="datetimeFigureOut">
              <a:rPr lang="es-MX" smtClean="0"/>
              <a:pPr/>
              <a:t>19/11/12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76EC-4E61-4E07-8458-4DD1EE79B7AB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F248-71AD-426E-8285-2C998F3BED51}" type="datetimeFigureOut">
              <a:rPr lang="es-MX" smtClean="0"/>
              <a:pPr/>
              <a:t>19/11/12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76EC-4E61-4E07-8458-4DD1EE79B7AB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F248-71AD-426E-8285-2C998F3BED51}" type="datetimeFigureOut">
              <a:rPr lang="es-MX" smtClean="0"/>
              <a:pPr/>
              <a:t>19/11/12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76EC-4E61-4E07-8458-4DD1EE79B7AB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F248-71AD-426E-8285-2C998F3BED51}" type="datetimeFigureOut">
              <a:rPr lang="es-MX" smtClean="0"/>
              <a:pPr/>
              <a:t>19/11/12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76EC-4E61-4E07-8458-4DD1EE79B7AB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F248-71AD-426E-8285-2C998F3BED51}" type="datetimeFigureOut">
              <a:rPr lang="es-MX" smtClean="0"/>
              <a:pPr/>
              <a:t>19/11/12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76EC-4E61-4E07-8458-4DD1EE79B7AB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F248-71AD-426E-8285-2C998F3BED51}" type="datetimeFigureOut">
              <a:rPr lang="es-MX" smtClean="0"/>
              <a:pPr/>
              <a:t>19/11/12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76EC-4E61-4E07-8458-4DD1EE79B7AB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F248-71AD-426E-8285-2C998F3BED51}" type="datetimeFigureOut">
              <a:rPr lang="es-MX" smtClean="0"/>
              <a:pPr/>
              <a:t>19/11/12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76EC-4E61-4E07-8458-4DD1EE79B7AB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8F248-71AD-426E-8285-2C998F3BED51}" type="datetimeFigureOut">
              <a:rPr lang="es-MX" smtClean="0"/>
              <a:pPr/>
              <a:t>19/11/12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276EC-4E61-4E07-8458-4DD1EE79B7AB}" type="slidenum">
              <a:rPr lang="es-MX" smtClean="0"/>
              <a:pPr/>
              <a:t>‹Nr.›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Relationship Id="rId3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Relationship Id="rId3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5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6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Relationship Id="rId3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9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2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22.gi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22.gi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Relationship Id="rId3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24.gi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Relationship Id="rId3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gif"/><Relationship Id="rId3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2071678"/>
            <a:ext cx="7772400" cy="1470025"/>
          </a:xfrm>
        </p:spPr>
        <p:txBody>
          <a:bodyPr>
            <a:noAutofit/>
          </a:bodyPr>
          <a:lstStyle/>
          <a:p>
            <a:r>
              <a:rPr lang="es-MX" sz="6000" b="1" dirty="0" smtClean="0">
                <a:solidFill>
                  <a:schemeClr val="bg1"/>
                </a:solidFill>
              </a:rPr>
              <a:t>COMISION NACIONAL DE SEGUROS Y FIANZAS </a:t>
            </a:r>
            <a:endParaRPr lang="es-MX" sz="6000" b="1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57290" y="4500570"/>
            <a:ext cx="6572296" cy="1928826"/>
          </a:xfrm>
        </p:spPr>
        <p:txBody>
          <a:bodyPr>
            <a:normAutofit fontScale="62500" lnSpcReduction="20000"/>
          </a:bodyPr>
          <a:lstStyle/>
          <a:p>
            <a:r>
              <a:rPr lang="es-MX" dirty="0" err="1" smtClean="0"/>
              <a:t>Camiro</a:t>
            </a:r>
            <a:r>
              <a:rPr lang="es-MX" dirty="0" smtClean="0"/>
              <a:t> Guzmán Luis Manuel</a:t>
            </a:r>
          </a:p>
          <a:p>
            <a:r>
              <a:rPr lang="es-MX" dirty="0" smtClean="0"/>
              <a:t>Campos Herrera Edilberto </a:t>
            </a:r>
          </a:p>
          <a:p>
            <a:r>
              <a:rPr lang="es-MX" dirty="0" err="1" smtClean="0"/>
              <a:t>Démanos</a:t>
            </a:r>
            <a:r>
              <a:rPr lang="es-MX" dirty="0" smtClean="0"/>
              <a:t> López </a:t>
            </a:r>
            <a:r>
              <a:rPr lang="es-MX" dirty="0" err="1" smtClean="0"/>
              <a:t>Yéssica</a:t>
            </a:r>
            <a:r>
              <a:rPr lang="es-MX" dirty="0" smtClean="0"/>
              <a:t> del Carmen</a:t>
            </a:r>
          </a:p>
          <a:p>
            <a:r>
              <a:rPr lang="es-MX" dirty="0" smtClean="0"/>
              <a:t>Domínguez Rodríguez Edgardo </a:t>
            </a:r>
          </a:p>
          <a:p>
            <a:r>
              <a:rPr lang="es-MX" dirty="0" smtClean="0"/>
              <a:t>Gutiérrez Marín David</a:t>
            </a:r>
          </a:p>
          <a:p>
            <a:r>
              <a:rPr lang="es-MX" dirty="0" smtClean="0"/>
              <a:t>Rodríguez Cabrera </a:t>
            </a:r>
            <a:r>
              <a:rPr lang="es-MX" dirty="0" err="1" smtClean="0"/>
              <a:t>Yesenia</a:t>
            </a:r>
            <a:r>
              <a:rPr lang="es-MX" dirty="0" smtClean="0"/>
              <a:t> </a:t>
            </a:r>
          </a:p>
          <a:p>
            <a:endParaRPr lang="es-MX" dirty="0" smtClean="0"/>
          </a:p>
          <a:p>
            <a:endParaRPr lang="es-MX" dirty="0" smtClean="0"/>
          </a:p>
        </p:txBody>
      </p:sp>
      <p:pic>
        <p:nvPicPr>
          <p:cNvPr id="5" name="4 Imagen" descr="cns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8604"/>
            <a:ext cx="3648075" cy="981075"/>
          </a:xfrm>
          <a:prstGeom prst="rect">
            <a:avLst/>
          </a:prstGeom>
        </p:spPr>
      </p:pic>
      <p:pic>
        <p:nvPicPr>
          <p:cNvPr id="6" name="5 Imagen" descr="UV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357166"/>
            <a:ext cx="1090609" cy="1250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seguros-hogar.gif"/>
          <p:cNvPicPr>
            <a:picLocks noChangeAspect="1"/>
          </p:cNvPicPr>
          <p:nvPr/>
        </p:nvPicPr>
        <p:blipFill>
          <a:blip r:embed="rId2">
            <a:lum bright="-30000"/>
          </a:blip>
          <a:stretch>
            <a:fillRect/>
          </a:stretch>
        </p:blipFill>
        <p:spPr>
          <a:xfrm>
            <a:off x="285720" y="3786190"/>
            <a:ext cx="3733872" cy="2709867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429156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sz="4000" dirty="0" smtClean="0">
                <a:solidFill>
                  <a:schemeClr val="bg1"/>
                </a:solidFill>
              </a:rPr>
              <a:t>Definición de </a:t>
            </a:r>
            <a:r>
              <a:rPr lang="es-MX" sz="4000" b="1" dirty="0" smtClean="0">
                <a:solidFill>
                  <a:schemeClr val="bg1"/>
                </a:solidFill>
              </a:rPr>
              <a:t>Seguro</a:t>
            </a:r>
            <a:r>
              <a:rPr lang="es-MX" sz="4000" dirty="0" smtClean="0">
                <a:solidFill>
                  <a:schemeClr val="bg1"/>
                </a:solidFill>
              </a:rPr>
              <a:t>: 	</a:t>
            </a:r>
          </a:p>
          <a:p>
            <a:pPr algn="just">
              <a:buNone/>
            </a:pPr>
            <a:r>
              <a:rPr lang="es-MX" sz="4000" dirty="0" smtClean="0">
                <a:solidFill>
                  <a:schemeClr val="bg1"/>
                </a:solidFill>
              </a:rPr>
              <a:t>	Es el </a:t>
            </a:r>
            <a:r>
              <a:rPr lang="es-MX" sz="4000" dirty="0">
                <a:solidFill>
                  <a:schemeClr val="bg1"/>
                </a:solidFill>
              </a:rPr>
              <a:t>medio por el cual el asegurador se obliga, mediante el cobro de una prima, a resarcir de un daño o a pagar una suma de dinero al verificarse la eventualidad prevista en el contrato. </a:t>
            </a:r>
          </a:p>
          <a:p>
            <a:pPr algn="just"/>
            <a:endParaRPr lang="es-MX" dirty="0"/>
          </a:p>
        </p:txBody>
      </p:sp>
      <p:pic>
        <p:nvPicPr>
          <p:cNvPr id="4" name="3 Imagen" descr="cns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500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4356" y="1428736"/>
            <a:ext cx="8686800" cy="4972072"/>
          </a:xfrm>
        </p:spPr>
        <p:txBody>
          <a:bodyPr>
            <a:no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LEYES Y REGLAMENTOS</a:t>
            </a:r>
            <a:endParaRPr lang="es-MX" dirty="0">
              <a:solidFill>
                <a:schemeClr val="bg1"/>
              </a:solidFill>
            </a:endParaRPr>
          </a:p>
          <a:p>
            <a:pPr lvl="1"/>
            <a:r>
              <a:rPr lang="es-MX" dirty="0">
                <a:solidFill>
                  <a:schemeClr val="bg1"/>
                </a:solidFill>
              </a:rPr>
              <a:t>Ley Federal de Instituciones de Fianzas</a:t>
            </a:r>
          </a:p>
          <a:p>
            <a:pPr lvl="1"/>
            <a:r>
              <a:rPr lang="es-MX" dirty="0">
                <a:solidFill>
                  <a:schemeClr val="bg1"/>
                </a:solidFill>
              </a:rPr>
              <a:t>Ley general de instituciones y sociedades mutualistas de seguros</a:t>
            </a:r>
          </a:p>
          <a:p>
            <a:pPr lvl="1"/>
            <a:r>
              <a:rPr lang="es-MX" dirty="0">
                <a:solidFill>
                  <a:schemeClr val="bg1"/>
                </a:solidFill>
              </a:rPr>
              <a:t>Ley sobre el contrato de seguro</a:t>
            </a:r>
          </a:p>
          <a:p>
            <a:pPr lvl="1"/>
            <a:r>
              <a:rPr lang="es-MX" dirty="0">
                <a:solidFill>
                  <a:schemeClr val="bg1"/>
                </a:solidFill>
              </a:rPr>
              <a:t>Reglamento de agentes de seguros y finanzas</a:t>
            </a:r>
          </a:p>
          <a:p>
            <a:pPr lvl="1"/>
            <a:r>
              <a:rPr lang="es-MX" dirty="0">
                <a:solidFill>
                  <a:schemeClr val="bg1"/>
                </a:solidFill>
              </a:rPr>
              <a:t>Reglamento de inspección y vigilancia de la CNSF</a:t>
            </a:r>
          </a:p>
          <a:p>
            <a:pPr lvl="1"/>
            <a:r>
              <a:rPr lang="es-MX" dirty="0">
                <a:solidFill>
                  <a:schemeClr val="bg1"/>
                </a:solidFill>
              </a:rPr>
              <a:t>Reglamento del seguro de grupos para la operación de  vida y del seguro colectivo para la operación de accidentes y enfermedades.</a:t>
            </a:r>
          </a:p>
          <a:p>
            <a:pPr lvl="1"/>
            <a:r>
              <a:rPr lang="es-MX" dirty="0">
                <a:solidFill>
                  <a:schemeClr val="bg1"/>
                </a:solidFill>
              </a:rPr>
              <a:t>Reglamento interior de la </a:t>
            </a:r>
            <a:r>
              <a:rPr lang="es-MX" dirty="0" smtClean="0">
                <a:solidFill>
                  <a:schemeClr val="bg1"/>
                </a:solidFill>
              </a:rPr>
              <a:t>CNSF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3 Imagen" descr="cns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00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MX" sz="3600" b="1" dirty="0" smtClean="0">
                <a:solidFill>
                  <a:schemeClr val="bg1"/>
                </a:solidFill>
              </a:rPr>
              <a:t>Sociedad </a:t>
            </a:r>
            <a:r>
              <a:rPr lang="es-MX" sz="3600" b="1" dirty="0">
                <a:solidFill>
                  <a:schemeClr val="bg1"/>
                </a:solidFill>
              </a:rPr>
              <a:t>mutualistas</a:t>
            </a:r>
            <a:r>
              <a:rPr lang="es-MX" sz="3600" dirty="0" smtClean="0">
                <a:solidFill>
                  <a:schemeClr val="bg1"/>
                </a:solidFill>
              </a:rPr>
              <a:t>:</a:t>
            </a:r>
          </a:p>
          <a:p>
            <a:pPr algn="just">
              <a:buNone/>
            </a:pPr>
            <a:r>
              <a:rPr lang="es-MX" sz="3600" dirty="0">
                <a:solidFill>
                  <a:schemeClr val="bg1"/>
                </a:solidFill>
              </a:rPr>
              <a:t>	 conjuntos de personas que actúan libre y voluntariamente para construir fondos de ayuda económica con aportaciones </a:t>
            </a:r>
            <a:r>
              <a:rPr lang="es-MX" sz="3600" dirty="0" smtClean="0">
                <a:solidFill>
                  <a:schemeClr val="bg1"/>
                </a:solidFill>
              </a:rPr>
              <a:t>periódicas, </a:t>
            </a:r>
            <a:r>
              <a:rPr lang="es-MX" sz="3600" dirty="0">
                <a:solidFill>
                  <a:schemeClr val="bg1"/>
                </a:solidFill>
              </a:rPr>
              <a:t>cuya finalidad es el auxilio de sus miembros en caso de necesidades presentes o futuras que provengan de enfermedades, accidentes u otros riesgos naturales</a:t>
            </a:r>
          </a:p>
        </p:txBody>
      </p:sp>
      <p:pic>
        <p:nvPicPr>
          <p:cNvPr id="4" name="3 Imagen" descr="cns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00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finanzas.gif"/>
          <p:cNvPicPr>
            <a:picLocks noChangeAspect="1"/>
          </p:cNvPicPr>
          <p:nvPr/>
        </p:nvPicPr>
        <p:blipFill>
          <a:blip r:embed="rId2">
            <a:lum bright="-30000"/>
          </a:blip>
          <a:stretch>
            <a:fillRect/>
          </a:stretch>
        </p:blipFill>
        <p:spPr>
          <a:xfrm>
            <a:off x="4786314" y="1714488"/>
            <a:ext cx="3995734" cy="2995759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1480" y="1785926"/>
            <a:ext cx="8686800" cy="4954567"/>
          </a:xfrm>
        </p:spPr>
        <p:txBody>
          <a:bodyPr>
            <a:normAutofit/>
          </a:bodyPr>
          <a:lstStyle/>
          <a:p>
            <a:pPr algn="just"/>
            <a:r>
              <a:rPr lang="es-MX" dirty="0">
                <a:solidFill>
                  <a:schemeClr val="bg1"/>
                </a:solidFill>
              </a:rPr>
              <a:t>Definición de </a:t>
            </a:r>
            <a:r>
              <a:rPr lang="es-MX" b="1" dirty="0">
                <a:solidFill>
                  <a:schemeClr val="bg1"/>
                </a:solidFill>
              </a:rPr>
              <a:t>F</a:t>
            </a:r>
            <a:r>
              <a:rPr lang="es-MX" b="1" dirty="0" smtClean="0">
                <a:solidFill>
                  <a:schemeClr val="bg1"/>
                </a:solidFill>
              </a:rPr>
              <a:t>ianza</a:t>
            </a:r>
            <a:r>
              <a:rPr lang="es-MX" b="1" dirty="0">
                <a:solidFill>
                  <a:schemeClr val="bg1"/>
                </a:solidFill>
              </a:rPr>
              <a:t>:</a:t>
            </a:r>
            <a:endParaRPr lang="es-MX" dirty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s-MX" dirty="0" smtClean="0">
                <a:solidFill>
                  <a:schemeClr val="bg1"/>
                </a:solidFill>
              </a:rPr>
              <a:t>	Contrato </a:t>
            </a:r>
            <a:r>
              <a:rPr lang="es-MX" dirty="0">
                <a:solidFill>
                  <a:schemeClr val="bg1"/>
                </a:solidFill>
              </a:rPr>
              <a:t>por el cual una persona se compromete con el acreedor a pagar por  el deudor, si este no lo </a:t>
            </a:r>
            <a:r>
              <a:rPr lang="es-MX" dirty="0" smtClean="0">
                <a:solidFill>
                  <a:schemeClr val="bg1"/>
                </a:solidFill>
              </a:rPr>
              <a:t>hace.</a:t>
            </a:r>
          </a:p>
          <a:p>
            <a:pPr algn="just">
              <a:buNone/>
            </a:pPr>
            <a:r>
              <a:rPr lang="es-MX" dirty="0" smtClean="0">
                <a:solidFill>
                  <a:schemeClr val="bg1"/>
                </a:solidFill>
              </a:rPr>
              <a:t>	Es </a:t>
            </a:r>
            <a:r>
              <a:rPr lang="es-MX" dirty="0">
                <a:solidFill>
                  <a:schemeClr val="bg1"/>
                </a:solidFill>
              </a:rPr>
              <a:t>un contrato a través del cual una Afianzadora (Fiador) se obliga a cumplir ante el beneficiario (Acreedor) del contrato, las obligaciones contraídas por el fiado (Deudor) en caso de que éste no lo hiciere.</a:t>
            </a:r>
          </a:p>
          <a:p>
            <a:pPr algn="just"/>
            <a:endParaRPr lang="es-MX" dirty="0"/>
          </a:p>
        </p:txBody>
      </p:sp>
      <p:pic>
        <p:nvPicPr>
          <p:cNvPr id="4" name="3 Imagen" descr="cns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500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ns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0017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785786" y="2967334"/>
            <a:ext cx="7858179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11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S e g u r o s </a:t>
            </a:r>
            <a:endParaRPr lang="es-ES" sz="115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4356" y="1785926"/>
            <a:ext cx="8686800" cy="492922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" dirty="0" smtClean="0"/>
              <a:t>	</a:t>
            </a:r>
            <a:r>
              <a:rPr lang="es-ES" sz="4000" dirty="0" smtClean="0">
                <a:solidFill>
                  <a:schemeClr val="bg1"/>
                </a:solidFill>
              </a:rPr>
              <a:t>Las </a:t>
            </a:r>
            <a:r>
              <a:rPr lang="es-ES" sz="4000" dirty="0">
                <a:solidFill>
                  <a:schemeClr val="bg1"/>
                </a:solidFill>
              </a:rPr>
              <a:t>autorizaciones para organizarse y funcionar como Institución o Sociedad Mutualista de Seguros, se refieren a una o más de las siguientes operaciones:</a:t>
            </a:r>
            <a:endParaRPr lang="es-MX" sz="40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s-ES" sz="4000" dirty="0" smtClean="0">
                <a:solidFill>
                  <a:schemeClr val="bg1"/>
                </a:solidFill>
              </a:rPr>
              <a:t>	I</a:t>
            </a:r>
            <a:r>
              <a:rPr lang="es-ES" sz="4000" dirty="0">
                <a:solidFill>
                  <a:schemeClr val="bg1"/>
                </a:solidFill>
              </a:rPr>
              <a:t>. Operación de Vida;</a:t>
            </a:r>
            <a:endParaRPr lang="es-MX" sz="40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s-ES" sz="4000" dirty="0" smtClean="0">
                <a:solidFill>
                  <a:schemeClr val="bg1"/>
                </a:solidFill>
              </a:rPr>
              <a:t>	II</a:t>
            </a:r>
            <a:r>
              <a:rPr lang="es-ES" sz="4000" dirty="0">
                <a:solidFill>
                  <a:schemeClr val="bg1"/>
                </a:solidFill>
              </a:rPr>
              <a:t>. Operación de Accidentes y Enfermedades </a:t>
            </a:r>
            <a:endParaRPr lang="es-MX" sz="40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s-ES" sz="4000" dirty="0" smtClean="0">
                <a:solidFill>
                  <a:schemeClr val="bg1"/>
                </a:solidFill>
              </a:rPr>
              <a:t>	III</a:t>
            </a:r>
            <a:r>
              <a:rPr lang="es-ES" sz="4000" dirty="0">
                <a:solidFill>
                  <a:schemeClr val="bg1"/>
                </a:solidFill>
              </a:rPr>
              <a:t>. Operación de Daños </a:t>
            </a:r>
            <a:endParaRPr lang="es-MX" sz="4000" dirty="0">
              <a:solidFill>
                <a:schemeClr val="bg1"/>
              </a:solidFill>
            </a:endParaRPr>
          </a:p>
        </p:txBody>
      </p:sp>
      <p:pic>
        <p:nvPicPr>
          <p:cNvPr id="4" name="3 Imagen" descr="cns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00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600200"/>
            <a:ext cx="3714776" cy="5257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MX" b="1" dirty="0">
                <a:solidFill>
                  <a:schemeClr val="bg1"/>
                </a:solidFill>
              </a:rPr>
              <a:t>Tipos de seguros:</a:t>
            </a:r>
            <a:endParaRPr lang="es-MX" dirty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s-MX" dirty="0">
                <a:solidFill>
                  <a:schemeClr val="bg1"/>
                </a:solidFill>
              </a:rPr>
              <a:t>	</a:t>
            </a:r>
            <a:r>
              <a:rPr lang="es-MX" b="1" dirty="0" smtClean="0">
                <a:solidFill>
                  <a:schemeClr val="bg1"/>
                </a:solidFill>
              </a:rPr>
              <a:t>Seguro </a:t>
            </a:r>
            <a:r>
              <a:rPr lang="es-MX" b="1" dirty="0">
                <a:solidFill>
                  <a:schemeClr val="bg1"/>
                </a:solidFill>
              </a:rPr>
              <a:t>de Vida:</a:t>
            </a:r>
            <a:r>
              <a:rPr lang="es-MX" dirty="0">
                <a:solidFill>
                  <a:schemeClr val="bg1"/>
                </a:solidFill>
              </a:rPr>
              <a:t> El asegurador paga una cantidad de dinero o capital previamente fijado en la póliza, dependiendo del fallecimiento o sobrevivencia del asegurado en una época determinada. </a:t>
            </a:r>
          </a:p>
          <a:p>
            <a:pPr>
              <a:buNone/>
            </a:pPr>
            <a:endParaRPr lang="es-MX" dirty="0"/>
          </a:p>
        </p:txBody>
      </p:sp>
      <p:pic>
        <p:nvPicPr>
          <p:cNvPr id="4" name="3 Imagen" descr="cns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00174"/>
          </a:xfrm>
          <a:prstGeom prst="rect">
            <a:avLst/>
          </a:prstGeom>
        </p:spPr>
      </p:pic>
      <p:pic>
        <p:nvPicPr>
          <p:cNvPr id="5" name="4 Imagen" descr="seguro-de-vid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2357430"/>
            <a:ext cx="47625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s-MX" dirty="0" smtClean="0"/>
              <a:t>	</a:t>
            </a:r>
            <a:r>
              <a:rPr lang="es-MX" b="1" dirty="0" smtClean="0">
                <a:solidFill>
                  <a:schemeClr val="bg1"/>
                </a:solidFill>
              </a:rPr>
              <a:t>Seguro </a:t>
            </a:r>
            <a:r>
              <a:rPr lang="es-MX" b="1" dirty="0">
                <a:solidFill>
                  <a:schemeClr val="bg1"/>
                </a:solidFill>
              </a:rPr>
              <a:t>de Accidentes Personales</a:t>
            </a:r>
            <a:r>
              <a:rPr lang="es-MX" dirty="0">
                <a:solidFill>
                  <a:schemeClr val="bg1"/>
                </a:solidFill>
              </a:rPr>
              <a:t>: Es el seguro que paga una indemnización en caso de accidentes que motiven la muerte o la incapacidad del asegurado. </a:t>
            </a:r>
          </a:p>
        </p:txBody>
      </p:sp>
      <p:pic>
        <p:nvPicPr>
          <p:cNvPr id="4" name="3 Imagen" descr="cns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00174"/>
          </a:xfrm>
          <a:prstGeom prst="rect">
            <a:avLst/>
          </a:prstGeom>
        </p:spPr>
      </p:pic>
      <p:pic>
        <p:nvPicPr>
          <p:cNvPr id="5" name="4 Imagen" descr="accidente-plenari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3786190"/>
            <a:ext cx="4071966" cy="2701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72066" y="1600200"/>
            <a:ext cx="3614734" cy="452596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s-MX" dirty="0" smtClean="0"/>
              <a:t>	</a:t>
            </a:r>
            <a:r>
              <a:rPr lang="es-MX" b="1" dirty="0" smtClean="0">
                <a:solidFill>
                  <a:schemeClr val="bg1"/>
                </a:solidFill>
              </a:rPr>
              <a:t>Seguro </a:t>
            </a:r>
            <a:r>
              <a:rPr lang="es-MX" b="1" dirty="0">
                <a:solidFill>
                  <a:schemeClr val="bg1"/>
                </a:solidFill>
              </a:rPr>
              <a:t>de Incendio: </a:t>
            </a:r>
            <a:r>
              <a:rPr lang="es-MX" dirty="0">
                <a:solidFill>
                  <a:schemeClr val="bg1"/>
                </a:solidFill>
              </a:rPr>
              <a:t>Cubre los gastos generados en caso de incendio de los bienes determinados en la póliza que contrates, o bien la reparación o reposición de las cosas que resulten dañadas. </a:t>
            </a:r>
          </a:p>
          <a:p>
            <a:pPr>
              <a:buNone/>
            </a:pPr>
            <a:endParaRPr lang="es-MX" dirty="0"/>
          </a:p>
        </p:txBody>
      </p:sp>
      <p:pic>
        <p:nvPicPr>
          <p:cNvPr id="4" name="3 Imagen" descr="cns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00174"/>
          </a:xfrm>
          <a:prstGeom prst="rect">
            <a:avLst/>
          </a:prstGeom>
        </p:spPr>
      </p:pic>
      <p:pic>
        <p:nvPicPr>
          <p:cNvPr id="5" name="4 Imagen" descr="6069430951_3a8a44d67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071678"/>
            <a:ext cx="4445000" cy="444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s-MX" dirty="0" smtClean="0"/>
              <a:t>	</a:t>
            </a:r>
            <a:r>
              <a:rPr lang="es-MX" b="1" dirty="0">
                <a:solidFill>
                  <a:schemeClr val="bg1"/>
                </a:solidFill>
              </a:rPr>
              <a:t> Seguro de Robo: </a:t>
            </a:r>
            <a:r>
              <a:rPr lang="es-MX" dirty="0">
                <a:solidFill>
                  <a:schemeClr val="bg1"/>
                </a:solidFill>
              </a:rPr>
              <a:t>Brinda cobertura a por los daños sufridos a raíz de la desaparición, destrucción o deterioro de los objetos asegurados y que fueren robados</a:t>
            </a:r>
            <a:r>
              <a:rPr lang="es-MX" dirty="0"/>
              <a:t>. </a:t>
            </a:r>
          </a:p>
        </p:txBody>
      </p:sp>
      <p:pic>
        <p:nvPicPr>
          <p:cNvPr id="4" name="3 Imagen" descr="cns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00174"/>
          </a:xfrm>
          <a:prstGeom prst="rect">
            <a:avLst/>
          </a:prstGeom>
        </p:spPr>
      </p:pic>
      <p:pic>
        <p:nvPicPr>
          <p:cNvPr id="5" name="4 Imagen" descr="ladró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3538277"/>
            <a:ext cx="2643206" cy="3110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505461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MX" sz="16600" b="1" dirty="0" smtClean="0">
                <a:solidFill>
                  <a:schemeClr val="bg1"/>
                </a:solidFill>
              </a:rPr>
              <a:t>PARTE </a:t>
            </a:r>
          </a:p>
          <a:p>
            <a:pPr algn="ctr">
              <a:buNone/>
            </a:pPr>
            <a:r>
              <a:rPr lang="es-MX" sz="16600" b="1" dirty="0">
                <a:solidFill>
                  <a:schemeClr val="bg1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s-MX" dirty="0" smtClean="0"/>
              <a:t>	</a:t>
            </a:r>
            <a:r>
              <a:rPr lang="es-MX" b="1" dirty="0" smtClean="0">
                <a:solidFill>
                  <a:schemeClr val="bg1"/>
                </a:solidFill>
              </a:rPr>
              <a:t>Seguro </a:t>
            </a:r>
            <a:r>
              <a:rPr lang="es-MX" b="1" dirty="0">
                <a:solidFill>
                  <a:schemeClr val="bg1"/>
                </a:solidFill>
              </a:rPr>
              <a:t>Complementario de Salud: </a:t>
            </a:r>
            <a:r>
              <a:rPr lang="es-MX" dirty="0">
                <a:solidFill>
                  <a:schemeClr val="bg1"/>
                </a:solidFill>
              </a:rPr>
              <a:t>Cubre y reembolsa parte o el total de tus gastos médicos no cubiertos por tu seguro de salud. </a:t>
            </a:r>
          </a:p>
          <a:p>
            <a:pPr>
              <a:buNone/>
            </a:pPr>
            <a:endParaRPr lang="es-MX" dirty="0"/>
          </a:p>
        </p:txBody>
      </p:sp>
      <p:pic>
        <p:nvPicPr>
          <p:cNvPr id="4" name="3 Imagen" descr="cns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00174"/>
          </a:xfrm>
          <a:prstGeom prst="rect">
            <a:avLst/>
          </a:prstGeom>
        </p:spPr>
      </p:pic>
      <p:pic>
        <p:nvPicPr>
          <p:cNvPr id="5" name="4 Imagen" descr="redagrupa_2_art_19_c_foto_beneficio_47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3071810"/>
            <a:ext cx="6215106" cy="3677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1480" y="4143380"/>
            <a:ext cx="8686800" cy="2428892"/>
          </a:xfrm>
        </p:spPr>
        <p:txBody>
          <a:bodyPr/>
          <a:lstStyle/>
          <a:p>
            <a:pPr algn="just">
              <a:buNone/>
            </a:pPr>
            <a:r>
              <a:rPr lang="es-MX" dirty="0" smtClean="0"/>
              <a:t>	</a:t>
            </a:r>
            <a:r>
              <a:rPr lang="es-MX" b="1" dirty="0" smtClean="0">
                <a:solidFill>
                  <a:schemeClr val="bg1"/>
                </a:solidFill>
              </a:rPr>
              <a:t>Seguro </a:t>
            </a:r>
            <a:r>
              <a:rPr lang="es-MX" b="1" dirty="0">
                <a:solidFill>
                  <a:schemeClr val="bg1"/>
                </a:solidFill>
              </a:rPr>
              <a:t>de Desgravamen: </a:t>
            </a:r>
            <a:r>
              <a:rPr lang="es-MX" dirty="0">
                <a:solidFill>
                  <a:schemeClr val="bg1"/>
                </a:solidFill>
              </a:rPr>
              <a:t>Es aquel seguro que cubre al acreedor el saldo insoluto de una deuda, es decir, aquella parte que aún resta por pagar en caso de la muerte del deudor asegurado.</a:t>
            </a:r>
          </a:p>
          <a:p>
            <a:pPr>
              <a:buNone/>
            </a:pPr>
            <a:endParaRPr lang="es-MX" dirty="0"/>
          </a:p>
        </p:txBody>
      </p:sp>
      <p:pic>
        <p:nvPicPr>
          <p:cNvPr id="4" name="3 Imagen" descr="cns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00174"/>
          </a:xfrm>
          <a:prstGeom prst="rect">
            <a:avLst/>
          </a:prstGeom>
        </p:spPr>
      </p:pic>
      <p:pic>
        <p:nvPicPr>
          <p:cNvPr id="5" name="4 Imagen" descr="seguro_desgravamen_p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1643050"/>
            <a:ext cx="2857520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s-MX" dirty="0" smtClean="0"/>
              <a:t>	</a:t>
            </a:r>
            <a:r>
              <a:rPr lang="es-MX" sz="3600" b="1" dirty="0" smtClean="0">
                <a:solidFill>
                  <a:schemeClr val="bg1"/>
                </a:solidFill>
              </a:rPr>
              <a:t>Seguro </a:t>
            </a:r>
            <a:r>
              <a:rPr lang="es-MX" sz="3600" b="1" dirty="0">
                <a:solidFill>
                  <a:schemeClr val="bg1"/>
                </a:solidFill>
              </a:rPr>
              <a:t>de Renta Vitalicia Previsional: </a:t>
            </a:r>
            <a:r>
              <a:rPr lang="es-MX" sz="3600" dirty="0">
                <a:solidFill>
                  <a:schemeClr val="bg1"/>
                </a:solidFill>
              </a:rPr>
              <a:t>Corresponde a una modalidad de pensión o jubilación mediante la cual el asegurador está obligado, a cambio de una prima única, al pago de una renta vitalicia mensual por vejez, invalidez o sobrevivencia al afiliado o sus beneficiarios legales. </a:t>
            </a:r>
            <a:endParaRPr lang="es-MX" dirty="0">
              <a:solidFill>
                <a:schemeClr val="bg1"/>
              </a:solidFill>
            </a:endParaRPr>
          </a:p>
          <a:p>
            <a:pPr>
              <a:buNone/>
            </a:pPr>
            <a:endParaRPr lang="es-MX" dirty="0"/>
          </a:p>
        </p:txBody>
      </p:sp>
      <p:pic>
        <p:nvPicPr>
          <p:cNvPr id="4" name="3 Imagen" descr="cns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00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s-MX" dirty="0" smtClean="0"/>
              <a:t>	</a:t>
            </a:r>
            <a:r>
              <a:rPr lang="es-MX" b="1" dirty="0" smtClean="0">
                <a:solidFill>
                  <a:schemeClr val="bg1"/>
                </a:solidFill>
              </a:rPr>
              <a:t>Seguro </a:t>
            </a:r>
            <a:r>
              <a:rPr lang="es-MX" b="1" dirty="0">
                <a:solidFill>
                  <a:schemeClr val="bg1"/>
                </a:solidFill>
              </a:rPr>
              <a:t>de vehículos motorizados: </a:t>
            </a:r>
            <a:r>
              <a:rPr lang="es-MX" dirty="0">
                <a:solidFill>
                  <a:schemeClr val="bg1"/>
                </a:solidFill>
              </a:rPr>
              <a:t>Cubre los gastos derivados de accidente robo, hurto o uso no autorizado de vehículos y a la responsabilidad civil surgida por daños a terceros. </a:t>
            </a:r>
          </a:p>
          <a:p>
            <a:pPr>
              <a:buNone/>
            </a:pPr>
            <a:endParaRPr lang="es-MX" dirty="0"/>
          </a:p>
        </p:txBody>
      </p:sp>
      <p:pic>
        <p:nvPicPr>
          <p:cNvPr id="4" name="3 Imagen" descr="cns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00174"/>
          </a:xfrm>
          <a:prstGeom prst="rect">
            <a:avLst/>
          </a:prstGeom>
        </p:spPr>
      </p:pic>
      <p:pic>
        <p:nvPicPr>
          <p:cNvPr id="5" name="4 Imagen" descr="seguros-de-vehiculos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3714752"/>
            <a:ext cx="2857500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32" y="1814514"/>
            <a:ext cx="4900618" cy="4686320"/>
          </a:xfrm>
        </p:spPr>
        <p:txBody>
          <a:bodyPr/>
          <a:lstStyle/>
          <a:p>
            <a:pPr algn="just">
              <a:buNone/>
            </a:pPr>
            <a:r>
              <a:rPr lang="es-MX" dirty="0" smtClean="0"/>
              <a:t>	</a:t>
            </a:r>
            <a:r>
              <a:rPr lang="es-MX" b="1" dirty="0"/>
              <a:t> </a:t>
            </a:r>
            <a:r>
              <a:rPr lang="es-MX" sz="3600" b="1" dirty="0">
                <a:solidFill>
                  <a:schemeClr val="bg1"/>
                </a:solidFill>
              </a:rPr>
              <a:t>Seguros Colectivos: </a:t>
            </a:r>
            <a:r>
              <a:rPr lang="es-MX" sz="3600" dirty="0">
                <a:solidFill>
                  <a:schemeClr val="bg1"/>
                </a:solidFill>
              </a:rPr>
              <a:t>Se contratan por un conjunto de personas o a favor de un conjunto de personas que poseen un vínculo contractual, legal o institucional.</a:t>
            </a:r>
            <a:endParaRPr lang="es-MX" dirty="0">
              <a:solidFill>
                <a:schemeClr val="bg1"/>
              </a:solidFill>
            </a:endParaRPr>
          </a:p>
          <a:p>
            <a:pPr algn="just">
              <a:buNone/>
            </a:pPr>
            <a:endParaRPr lang="es-MX" dirty="0"/>
          </a:p>
        </p:txBody>
      </p:sp>
      <p:pic>
        <p:nvPicPr>
          <p:cNvPr id="4" name="3 Imagen" descr="cns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00174"/>
          </a:xfrm>
          <a:prstGeom prst="rect">
            <a:avLst/>
          </a:prstGeom>
        </p:spPr>
      </p:pic>
      <p:pic>
        <p:nvPicPr>
          <p:cNvPr id="5" name="4 Imagen" descr="200907131142490.colectivos_accidente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2357430"/>
            <a:ext cx="3500430" cy="3500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76" y="1571612"/>
            <a:ext cx="8858280" cy="5000660"/>
          </a:xfrm>
        </p:spPr>
        <p:txBody>
          <a:bodyPr>
            <a:normAutofit lnSpcReduction="10000"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Tipos de </a:t>
            </a:r>
            <a:r>
              <a:rPr lang="es-MX" b="1" dirty="0" smtClean="0">
                <a:solidFill>
                  <a:schemeClr val="bg1"/>
                </a:solidFill>
              </a:rPr>
              <a:t>aseguradoras</a:t>
            </a:r>
          </a:p>
          <a:p>
            <a:pPr algn="just">
              <a:buNone/>
            </a:pPr>
            <a:r>
              <a:rPr lang="es-MX" dirty="0" smtClean="0"/>
              <a:t>	</a:t>
            </a:r>
            <a:r>
              <a:rPr lang="es-MX" sz="3500" dirty="0" smtClean="0">
                <a:solidFill>
                  <a:schemeClr val="bg1"/>
                </a:solidFill>
              </a:rPr>
              <a:t>Con </a:t>
            </a:r>
            <a:r>
              <a:rPr lang="es-MX" sz="3500" dirty="0">
                <a:solidFill>
                  <a:schemeClr val="bg1"/>
                </a:solidFill>
              </a:rPr>
              <a:t>una amplia diversidad de servicios que tienes a tu disposición, elegir al asegurador correcto puede resultar difícil. Hay algunas preguntas, sin embargo, que te ayudarán a decidir: </a:t>
            </a:r>
          </a:p>
          <a:p>
            <a:pPr lvl="1" algn="just"/>
            <a:r>
              <a:rPr lang="es-MX" sz="3000" dirty="0">
                <a:solidFill>
                  <a:schemeClr val="bg1"/>
                </a:solidFill>
              </a:rPr>
              <a:t>Define lo que deseas asegurar: vivienda, salud, vida, automóvil, etc.</a:t>
            </a:r>
          </a:p>
          <a:p>
            <a:pPr lvl="1" algn="just"/>
            <a:r>
              <a:rPr lang="es-MX" sz="3000" dirty="0">
                <a:solidFill>
                  <a:schemeClr val="bg1"/>
                </a:solidFill>
              </a:rPr>
              <a:t>Verifica que la aseguradora seleccionada tenga una buena </a:t>
            </a:r>
            <a:r>
              <a:rPr lang="es-MX" sz="3000" dirty="0" smtClean="0">
                <a:solidFill>
                  <a:schemeClr val="bg1"/>
                </a:solidFill>
              </a:rPr>
              <a:t>reputación</a:t>
            </a:r>
            <a:endParaRPr lang="es-MX" sz="3000" dirty="0">
              <a:solidFill>
                <a:schemeClr val="bg1"/>
              </a:solidFill>
            </a:endParaRPr>
          </a:p>
          <a:p>
            <a:endParaRPr lang="es-MX" dirty="0">
              <a:solidFill>
                <a:schemeClr val="bg1"/>
              </a:solidFill>
            </a:endParaRPr>
          </a:p>
          <a:p>
            <a:endParaRPr lang="es-MX" dirty="0"/>
          </a:p>
        </p:txBody>
      </p:sp>
      <p:pic>
        <p:nvPicPr>
          <p:cNvPr id="4" name="3 Imagen" descr="cns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00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seguro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143000"/>
            <a:ext cx="7620000" cy="5715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1600200"/>
            <a:ext cx="8786842" cy="497207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MX" b="1" dirty="0">
                <a:solidFill>
                  <a:schemeClr val="bg1"/>
                </a:solidFill>
              </a:rPr>
              <a:t>¿Qué es una aseguradora?</a:t>
            </a:r>
          </a:p>
          <a:p>
            <a:pPr algn="just">
              <a:buNone/>
            </a:pPr>
            <a:r>
              <a:rPr lang="es-MX" dirty="0" smtClean="0">
                <a:solidFill>
                  <a:schemeClr val="bg1"/>
                </a:solidFill>
              </a:rPr>
              <a:t>	Es </a:t>
            </a:r>
            <a:r>
              <a:rPr lang="es-MX" dirty="0">
                <a:solidFill>
                  <a:schemeClr val="bg1"/>
                </a:solidFill>
              </a:rPr>
              <a:t>la empresa que asume la cobertura del riesgo, previamente autorizada a operar como tal.</a:t>
            </a:r>
          </a:p>
          <a:p>
            <a:pPr algn="just">
              <a:buNone/>
            </a:pPr>
            <a:r>
              <a:rPr lang="es-MX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es-MX" b="1" dirty="0">
                <a:solidFill>
                  <a:schemeClr val="bg1"/>
                </a:solidFill>
              </a:rPr>
              <a:t>El agente de seguros</a:t>
            </a:r>
          </a:p>
          <a:p>
            <a:pPr algn="just">
              <a:buNone/>
            </a:pPr>
            <a:r>
              <a:rPr lang="es-MX" dirty="0" smtClean="0">
                <a:solidFill>
                  <a:schemeClr val="bg1"/>
                </a:solidFill>
              </a:rPr>
              <a:t>	Son </a:t>
            </a:r>
            <a:r>
              <a:rPr lang="es-MX" dirty="0">
                <a:solidFill>
                  <a:schemeClr val="bg1"/>
                </a:solidFill>
              </a:rPr>
              <a:t>personas o empresas que se dedican a la comercialización o venta de seguros por cuenta de una compañía aseguradora. </a:t>
            </a:r>
          </a:p>
          <a:p>
            <a:pPr algn="just">
              <a:buNone/>
            </a:pPr>
            <a:r>
              <a:rPr lang="es-MX" dirty="0" smtClean="0">
                <a:solidFill>
                  <a:schemeClr val="bg1"/>
                </a:solidFill>
              </a:rPr>
              <a:t>	</a:t>
            </a:r>
          </a:p>
          <a:p>
            <a:pPr algn="just"/>
            <a:r>
              <a:rPr lang="es-MX" b="1" dirty="0" smtClean="0">
                <a:solidFill>
                  <a:schemeClr val="bg1"/>
                </a:solidFill>
              </a:rPr>
              <a:t>Corredor </a:t>
            </a:r>
            <a:r>
              <a:rPr lang="es-MX" b="1" dirty="0">
                <a:solidFill>
                  <a:schemeClr val="bg1"/>
                </a:solidFill>
              </a:rPr>
              <a:t>de seguros</a:t>
            </a:r>
          </a:p>
          <a:p>
            <a:pPr algn="just">
              <a:buNone/>
            </a:pPr>
            <a:r>
              <a:rPr lang="es-MX" dirty="0" smtClean="0">
                <a:solidFill>
                  <a:schemeClr val="bg1"/>
                </a:solidFill>
              </a:rPr>
              <a:t>	Es </a:t>
            </a:r>
            <a:r>
              <a:rPr lang="es-MX" dirty="0">
                <a:solidFill>
                  <a:schemeClr val="bg1"/>
                </a:solidFill>
              </a:rPr>
              <a:t>la persona o empresa que cuenta con la debida autorización para comercializar y asesorar la contratación de una póliza con cualquier compañía de seguros</a:t>
            </a:r>
            <a:r>
              <a:rPr lang="es-MX" dirty="0" smtClean="0">
                <a:solidFill>
                  <a:schemeClr val="bg1"/>
                </a:solidFill>
              </a:rPr>
              <a:t>.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3 Imagen" descr="cns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500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Ejemplos de aseguradoras: </a:t>
            </a:r>
          </a:p>
          <a:p>
            <a:pPr>
              <a:buNone/>
            </a:pPr>
            <a:r>
              <a:rPr lang="es-MX" dirty="0" smtClean="0">
                <a:solidFill>
                  <a:schemeClr val="bg1"/>
                </a:solidFill>
              </a:rPr>
              <a:t>	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3 Imagen" descr="cns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00174"/>
          </a:xfrm>
          <a:prstGeom prst="rect">
            <a:avLst/>
          </a:prstGeom>
        </p:spPr>
      </p:pic>
      <p:pic>
        <p:nvPicPr>
          <p:cNvPr id="6" name="5 Imagen"/>
          <p:cNvPicPr/>
          <p:nvPr/>
        </p:nvPicPr>
        <p:blipFill>
          <a:blip r:embed="rId3"/>
          <a:srcRect l="23931" t="29565" r="23286" b="10145"/>
          <a:stretch>
            <a:fillRect/>
          </a:stretch>
        </p:blipFill>
        <p:spPr bwMode="auto">
          <a:xfrm>
            <a:off x="1285852" y="2143116"/>
            <a:ext cx="664373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MX" b="1" dirty="0">
                <a:solidFill>
                  <a:schemeClr val="bg1"/>
                </a:solidFill>
              </a:rPr>
              <a:t>Como contratar un seguro</a:t>
            </a:r>
            <a:endParaRPr lang="es-MX" dirty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s-MX" dirty="0"/>
              <a:t>	</a:t>
            </a:r>
            <a:r>
              <a:rPr lang="es-MX" u="sng" dirty="0" smtClean="0">
                <a:solidFill>
                  <a:schemeClr val="bg1"/>
                </a:solidFill>
              </a:rPr>
              <a:t>Requisitos </a:t>
            </a:r>
            <a:r>
              <a:rPr lang="es-MX" u="sng" dirty="0">
                <a:solidFill>
                  <a:schemeClr val="bg1"/>
                </a:solidFill>
              </a:rPr>
              <a:t>de contratación</a:t>
            </a:r>
            <a:endParaRPr lang="es-MX" dirty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s-MX" dirty="0" smtClean="0">
                <a:solidFill>
                  <a:schemeClr val="bg1"/>
                </a:solidFill>
              </a:rPr>
              <a:t>	- </a:t>
            </a:r>
            <a:r>
              <a:rPr lang="es-MX" dirty="0">
                <a:solidFill>
                  <a:schemeClr val="bg1"/>
                </a:solidFill>
              </a:rPr>
              <a:t>Establecer una regla para calcular la suma asegurada de los empleados.</a:t>
            </a:r>
          </a:p>
          <a:p>
            <a:pPr algn="just">
              <a:buNone/>
            </a:pPr>
            <a:r>
              <a:rPr lang="es-MX" dirty="0" smtClean="0">
                <a:solidFill>
                  <a:schemeClr val="bg1"/>
                </a:solidFill>
              </a:rPr>
              <a:t>	- </a:t>
            </a:r>
            <a:r>
              <a:rPr lang="es-MX" dirty="0">
                <a:solidFill>
                  <a:schemeClr val="bg1"/>
                </a:solidFill>
              </a:rPr>
              <a:t>Llenar la solicitud de seguro y seleccionar la opción prestación pagada para tus empleados.</a:t>
            </a:r>
          </a:p>
          <a:p>
            <a:pPr algn="just">
              <a:buNone/>
            </a:pPr>
            <a:r>
              <a:rPr lang="es-MX" dirty="0" smtClean="0">
                <a:solidFill>
                  <a:schemeClr val="bg1"/>
                </a:solidFill>
              </a:rPr>
              <a:t>	- </a:t>
            </a:r>
            <a:r>
              <a:rPr lang="es-MX" dirty="0">
                <a:solidFill>
                  <a:schemeClr val="bg1"/>
                </a:solidFill>
              </a:rPr>
              <a:t>Que tus empleados a asegurar cumplan con las edades de contratación y llenen la solicitud de consentimiento.</a:t>
            </a:r>
          </a:p>
          <a:p>
            <a:pPr algn="just">
              <a:buNone/>
            </a:pPr>
            <a:endParaRPr lang="es-MX" dirty="0"/>
          </a:p>
        </p:txBody>
      </p:sp>
      <p:pic>
        <p:nvPicPr>
          <p:cNvPr id="4" name="3 Imagen" descr="cns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00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600200"/>
            <a:ext cx="8501122" cy="4900634"/>
          </a:xfrm>
        </p:spPr>
        <p:txBody>
          <a:bodyPr>
            <a:normAutofit/>
          </a:bodyPr>
          <a:lstStyle/>
          <a:p>
            <a:pPr algn="just"/>
            <a:r>
              <a:rPr lang="es-MX" u="sng" dirty="0">
                <a:solidFill>
                  <a:schemeClr val="bg1"/>
                </a:solidFill>
              </a:rPr>
              <a:t>Edades de contratación</a:t>
            </a:r>
            <a:endParaRPr lang="es-MX" dirty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s-MX" i="1" dirty="0" smtClean="0">
                <a:solidFill>
                  <a:schemeClr val="bg1"/>
                </a:solidFill>
              </a:rPr>
              <a:t>	Para </a:t>
            </a:r>
            <a:r>
              <a:rPr lang="es-MX" i="1" dirty="0">
                <a:solidFill>
                  <a:schemeClr val="bg1"/>
                </a:solidFill>
              </a:rPr>
              <a:t>cobertura por Fallecimiento: </a:t>
            </a:r>
            <a:r>
              <a:rPr lang="es-MX" dirty="0">
                <a:solidFill>
                  <a:schemeClr val="bg1"/>
                </a:solidFill>
              </a:rPr>
              <a:t>Edad de contratación: 14 a 70 años.</a:t>
            </a:r>
          </a:p>
          <a:p>
            <a:pPr algn="just">
              <a:buNone/>
            </a:pPr>
            <a:r>
              <a:rPr lang="es-MX" i="1" dirty="0" smtClean="0">
                <a:solidFill>
                  <a:schemeClr val="bg1"/>
                </a:solidFill>
              </a:rPr>
              <a:t>	Para </a:t>
            </a:r>
            <a:r>
              <a:rPr lang="es-MX" i="1" dirty="0">
                <a:solidFill>
                  <a:schemeClr val="bg1"/>
                </a:solidFill>
              </a:rPr>
              <a:t>cobertura por Accidente: </a:t>
            </a:r>
            <a:r>
              <a:rPr lang="es-MX" dirty="0">
                <a:solidFill>
                  <a:schemeClr val="bg1"/>
                </a:solidFill>
              </a:rPr>
              <a:t>Edad de contratación: 14 años a 69 años.</a:t>
            </a:r>
          </a:p>
          <a:p>
            <a:pPr algn="just">
              <a:buNone/>
            </a:pPr>
            <a:r>
              <a:rPr lang="es-MX" i="1" dirty="0" smtClean="0">
                <a:solidFill>
                  <a:schemeClr val="bg1"/>
                </a:solidFill>
              </a:rPr>
              <a:t>	Para </a:t>
            </a:r>
            <a:r>
              <a:rPr lang="es-MX" i="1" dirty="0">
                <a:solidFill>
                  <a:schemeClr val="bg1"/>
                </a:solidFill>
              </a:rPr>
              <a:t>cobertura por Invalidez total y Permanente: </a:t>
            </a:r>
            <a:r>
              <a:rPr lang="es-MX" dirty="0">
                <a:solidFill>
                  <a:schemeClr val="bg1"/>
                </a:solidFill>
              </a:rPr>
              <a:t>Edad de contratación: 14 a 64 años.</a:t>
            </a:r>
          </a:p>
          <a:p>
            <a:pPr algn="just">
              <a:buNone/>
            </a:pPr>
            <a:r>
              <a:rPr lang="es-MX" dirty="0" smtClean="0">
                <a:solidFill>
                  <a:schemeClr val="bg1"/>
                </a:solidFill>
              </a:rPr>
              <a:t>	La edad </a:t>
            </a:r>
            <a:r>
              <a:rPr lang="es-MX" dirty="0">
                <a:solidFill>
                  <a:schemeClr val="bg1"/>
                </a:solidFill>
              </a:rPr>
              <a:t>máxima de contratación es de 99 años. </a:t>
            </a:r>
          </a:p>
        </p:txBody>
      </p:sp>
      <p:pic>
        <p:nvPicPr>
          <p:cNvPr id="4" name="3 Imagen" descr="cns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001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S" sz="4400" dirty="0" smtClean="0">
                <a:solidFill>
                  <a:schemeClr val="bg1"/>
                </a:solidFill>
              </a:rPr>
              <a:t>Se </a:t>
            </a:r>
            <a:r>
              <a:rPr lang="es-ES" sz="4400" dirty="0">
                <a:solidFill>
                  <a:schemeClr val="bg1"/>
                </a:solidFill>
              </a:rPr>
              <a:t>creó el 3 de enero de </a:t>
            </a:r>
            <a:r>
              <a:rPr lang="es-ES" sz="4400" dirty="0" smtClean="0">
                <a:solidFill>
                  <a:schemeClr val="bg1"/>
                </a:solidFill>
              </a:rPr>
              <a:t>1990.</a:t>
            </a:r>
          </a:p>
          <a:p>
            <a:pPr algn="just"/>
            <a:r>
              <a:rPr lang="es-ES" sz="4400" dirty="0" smtClean="0">
                <a:solidFill>
                  <a:schemeClr val="bg1"/>
                </a:solidFill>
              </a:rPr>
              <a:t>Órgano </a:t>
            </a:r>
            <a:r>
              <a:rPr lang="es-ES" sz="4400" dirty="0">
                <a:solidFill>
                  <a:schemeClr val="bg1"/>
                </a:solidFill>
              </a:rPr>
              <a:t>desconcentrado de la Secretaría de Hacienda y Crédito Público</a:t>
            </a:r>
            <a:r>
              <a:rPr lang="es-ES" sz="44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es-ES" sz="4400" dirty="0">
                <a:solidFill>
                  <a:schemeClr val="bg1"/>
                </a:solidFill>
              </a:rPr>
              <a:t>Goza de las facultades y atribuciones que le </a:t>
            </a:r>
            <a:r>
              <a:rPr lang="es-ES" sz="4400" dirty="0" smtClean="0">
                <a:solidFill>
                  <a:schemeClr val="bg1"/>
                </a:solidFill>
              </a:rPr>
              <a:t>confieren la LGISMS y la LFIF.</a:t>
            </a:r>
            <a:endParaRPr lang="es-MX" sz="4400" dirty="0">
              <a:solidFill>
                <a:schemeClr val="bg1"/>
              </a:solidFill>
            </a:endParaRPr>
          </a:p>
        </p:txBody>
      </p:sp>
      <p:pic>
        <p:nvPicPr>
          <p:cNvPr id="4" name="3 Imagen" descr="cns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00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1480" y="1600200"/>
            <a:ext cx="8686800" cy="497207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MX" u="sng" dirty="0">
                <a:solidFill>
                  <a:schemeClr val="bg1"/>
                </a:solidFill>
              </a:rPr>
              <a:t>Características de contratación</a:t>
            </a:r>
            <a:endParaRPr lang="es-MX" dirty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s-MX" dirty="0" smtClean="0">
                <a:solidFill>
                  <a:schemeClr val="bg1"/>
                </a:solidFill>
              </a:rPr>
              <a:t>	Deberás</a:t>
            </a:r>
            <a:r>
              <a:rPr lang="es-MX" dirty="0">
                <a:solidFill>
                  <a:schemeClr val="bg1"/>
                </a:solidFill>
              </a:rPr>
              <a:t> elegir la suma asegurada con base en una regla que aplique de la misma </a:t>
            </a:r>
            <a:r>
              <a:rPr lang="es-MX" dirty="0" smtClean="0">
                <a:solidFill>
                  <a:schemeClr val="bg1"/>
                </a:solidFill>
              </a:rPr>
              <a:t>manera. Esta </a:t>
            </a:r>
            <a:r>
              <a:rPr lang="es-MX" dirty="0">
                <a:solidFill>
                  <a:schemeClr val="bg1"/>
                </a:solidFill>
              </a:rPr>
              <a:t>suma puede ser determinada por:</a:t>
            </a:r>
          </a:p>
          <a:p>
            <a:pPr lvl="1" algn="just"/>
            <a:r>
              <a:rPr lang="es-MX" dirty="0" smtClean="0">
                <a:solidFill>
                  <a:schemeClr val="bg1"/>
                </a:solidFill>
              </a:rPr>
              <a:t>Número </a:t>
            </a:r>
            <a:r>
              <a:rPr lang="es-MX" dirty="0">
                <a:solidFill>
                  <a:schemeClr val="bg1"/>
                </a:solidFill>
              </a:rPr>
              <a:t>de veces el sueldo.</a:t>
            </a:r>
          </a:p>
          <a:p>
            <a:pPr lvl="1" algn="just"/>
            <a:r>
              <a:rPr lang="es-MX" dirty="0" smtClean="0">
                <a:solidFill>
                  <a:schemeClr val="bg1"/>
                </a:solidFill>
              </a:rPr>
              <a:t>Suma </a:t>
            </a:r>
            <a:r>
              <a:rPr lang="es-MX" dirty="0">
                <a:solidFill>
                  <a:schemeClr val="bg1"/>
                </a:solidFill>
              </a:rPr>
              <a:t>asegurada fija.</a:t>
            </a:r>
          </a:p>
          <a:p>
            <a:pPr lvl="1" algn="just"/>
            <a:r>
              <a:rPr lang="es-MX" dirty="0" smtClean="0">
                <a:solidFill>
                  <a:schemeClr val="bg1"/>
                </a:solidFill>
              </a:rPr>
              <a:t>Suma </a:t>
            </a:r>
            <a:r>
              <a:rPr lang="es-MX" dirty="0">
                <a:solidFill>
                  <a:schemeClr val="bg1"/>
                </a:solidFill>
              </a:rPr>
              <a:t>asegurada mixta, según el plan de protección o de prestaciones del negocio.</a:t>
            </a:r>
          </a:p>
          <a:p>
            <a:pPr algn="just">
              <a:buNone/>
            </a:pPr>
            <a:endParaRPr lang="es-MX" dirty="0">
              <a:solidFill>
                <a:schemeClr val="bg1"/>
              </a:solidFill>
            </a:endParaRPr>
          </a:p>
          <a:p>
            <a:pPr algn="just"/>
            <a:r>
              <a:rPr lang="es-MX" dirty="0">
                <a:solidFill>
                  <a:schemeClr val="bg1"/>
                </a:solidFill>
              </a:rPr>
              <a:t>Moneda de la suma asegurada:</a:t>
            </a:r>
          </a:p>
          <a:p>
            <a:pPr lvl="1" algn="just"/>
            <a:r>
              <a:rPr lang="es-MX" dirty="0">
                <a:solidFill>
                  <a:schemeClr val="bg1"/>
                </a:solidFill>
              </a:rPr>
              <a:t> Pesos.</a:t>
            </a:r>
          </a:p>
          <a:p>
            <a:pPr lvl="1" algn="just"/>
            <a:r>
              <a:rPr lang="es-MX" dirty="0" smtClean="0">
                <a:solidFill>
                  <a:schemeClr val="bg1"/>
                </a:solidFill>
              </a:rPr>
              <a:t>Dólares</a:t>
            </a:r>
            <a:r>
              <a:rPr lang="es-MX" dirty="0">
                <a:solidFill>
                  <a:schemeClr val="bg1"/>
                </a:solidFill>
              </a:rPr>
              <a:t>.</a:t>
            </a:r>
          </a:p>
          <a:p>
            <a:pPr algn="just"/>
            <a:endParaRPr lang="es-MX" dirty="0"/>
          </a:p>
        </p:txBody>
      </p:sp>
      <p:pic>
        <p:nvPicPr>
          <p:cNvPr id="4" name="3 Imagen" descr="cns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0017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600200"/>
            <a:ext cx="8686800" cy="4900634"/>
          </a:xfrm>
        </p:spPr>
        <p:txBody>
          <a:bodyPr>
            <a:noAutofit/>
          </a:bodyPr>
          <a:lstStyle/>
          <a:p>
            <a:pPr algn="just"/>
            <a:r>
              <a:rPr lang="es-MX" sz="3600" b="1" dirty="0">
                <a:solidFill>
                  <a:schemeClr val="bg1"/>
                </a:solidFill>
              </a:rPr>
              <a:t>Requisitos de contratación.</a:t>
            </a:r>
          </a:p>
          <a:p>
            <a:pPr algn="just">
              <a:buNone/>
            </a:pPr>
            <a:r>
              <a:rPr lang="es-ES_tradnl" sz="3600" dirty="0" smtClean="0">
                <a:solidFill>
                  <a:schemeClr val="bg1"/>
                </a:solidFill>
              </a:rPr>
              <a:t>	- </a:t>
            </a:r>
            <a:r>
              <a:rPr lang="es-ES_tradnl" sz="3600" dirty="0">
                <a:solidFill>
                  <a:schemeClr val="bg1"/>
                </a:solidFill>
              </a:rPr>
              <a:t>Contar con una flotilla de 10 hasta 200 vehículos con autos de uso particular y/o camiones de todos los tonelajes.</a:t>
            </a:r>
            <a:endParaRPr lang="es-MX" sz="3600" dirty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s-ES_tradnl" sz="3600" dirty="0" smtClean="0">
                <a:solidFill>
                  <a:schemeClr val="bg1"/>
                </a:solidFill>
              </a:rPr>
              <a:t>	-</a:t>
            </a:r>
            <a:r>
              <a:rPr lang="es-ES_tradnl" sz="3600" dirty="0">
                <a:solidFill>
                  <a:schemeClr val="bg1"/>
                </a:solidFill>
              </a:rPr>
              <a:t> Licencia de conducir vigente.</a:t>
            </a:r>
            <a:endParaRPr lang="es-MX" sz="3600" dirty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s-ES_tradnl" sz="3600" dirty="0" smtClean="0">
                <a:solidFill>
                  <a:schemeClr val="bg1"/>
                </a:solidFill>
              </a:rPr>
              <a:t>	- </a:t>
            </a:r>
            <a:r>
              <a:rPr lang="es-ES_tradnl" sz="3600" dirty="0">
                <a:solidFill>
                  <a:schemeClr val="bg1"/>
                </a:solidFill>
              </a:rPr>
              <a:t>Pagar la prima correspondiente.</a:t>
            </a:r>
            <a:endParaRPr lang="es-MX" sz="3600" dirty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s-ES_tradnl" sz="3600" dirty="0" smtClean="0">
                <a:solidFill>
                  <a:schemeClr val="bg1"/>
                </a:solidFill>
              </a:rPr>
              <a:t>	- </a:t>
            </a:r>
            <a:r>
              <a:rPr lang="es-ES_tradnl" sz="3600" dirty="0">
                <a:solidFill>
                  <a:schemeClr val="bg1"/>
                </a:solidFill>
              </a:rPr>
              <a:t>Factura (si deseas contratar a valor convenido).</a:t>
            </a:r>
            <a:endParaRPr lang="es-MX" sz="3600" dirty="0">
              <a:solidFill>
                <a:schemeClr val="bg1"/>
              </a:solidFill>
            </a:endParaRPr>
          </a:p>
          <a:p>
            <a:pPr algn="just"/>
            <a:endParaRPr lang="es-MX" sz="3600" dirty="0"/>
          </a:p>
        </p:txBody>
      </p:sp>
      <p:pic>
        <p:nvPicPr>
          <p:cNvPr id="4" name="3 Imagen" descr="cns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0017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90063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u="sng" dirty="0"/>
              <a:t> </a:t>
            </a:r>
            <a:r>
              <a:rPr lang="es-MX" u="sng" dirty="0">
                <a:solidFill>
                  <a:schemeClr val="bg1"/>
                </a:solidFill>
              </a:rPr>
              <a:t>Características de contratación</a:t>
            </a:r>
            <a:endParaRPr lang="es-MX" dirty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s-MX" dirty="0" smtClean="0">
                <a:solidFill>
                  <a:schemeClr val="bg1"/>
                </a:solidFill>
              </a:rPr>
              <a:t>	El </a:t>
            </a:r>
            <a:r>
              <a:rPr lang="es-MX" dirty="0">
                <a:solidFill>
                  <a:schemeClr val="bg1"/>
                </a:solidFill>
              </a:rPr>
              <a:t>seguro de Auto tiene una vigencia anual y  se contrata en moneda nacional.</a:t>
            </a:r>
          </a:p>
          <a:p>
            <a:pPr algn="just">
              <a:buNone/>
            </a:pPr>
            <a:r>
              <a:rPr lang="es-MX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es-MX" u="sng" dirty="0">
                <a:solidFill>
                  <a:schemeClr val="bg1"/>
                </a:solidFill>
              </a:rPr>
              <a:t>Formas de pago:</a:t>
            </a:r>
            <a:endParaRPr lang="es-MX" dirty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s-MX" dirty="0">
                <a:solidFill>
                  <a:schemeClr val="bg1"/>
                </a:solidFill>
              </a:rPr>
              <a:t>	</a:t>
            </a:r>
            <a:r>
              <a:rPr lang="es-MX" dirty="0" smtClean="0">
                <a:solidFill>
                  <a:schemeClr val="bg1"/>
                </a:solidFill>
              </a:rPr>
              <a:t>Efectivo. Cheque. Tarjeta </a:t>
            </a:r>
            <a:r>
              <a:rPr lang="es-MX" dirty="0">
                <a:solidFill>
                  <a:schemeClr val="bg1"/>
                </a:solidFill>
              </a:rPr>
              <a:t>de crédito (excepto American Express</a:t>
            </a:r>
            <a:r>
              <a:rPr lang="es-MX" dirty="0" smtClean="0">
                <a:solidFill>
                  <a:schemeClr val="bg1"/>
                </a:solidFill>
              </a:rPr>
              <a:t>). Transferencia </a:t>
            </a:r>
            <a:r>
              <a:rPr lang="es-MX" dirty="0">
                <a:solidFill>
                  <a:schemeClr val="bg1"/>
                </a:solidFill>
              </a:rPr>
              <a:t>electrónica.</a:t>
            </a:r>
          </a:p>
          <a:p>
            <a:pPr algn="just">
              <a:buNone/>
            </a:pPr>
            <a:r>
              <a:rPr lang="es-MX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es-MX" u="sng" dirty="0">
                <a:solidFill>
                  <a:schemeClr val="bg1"/>
                </a:solidFill>
              </a:rPr>
              <a:t>Frecuencia de </a:t>
            </a:r>
            <a:r>
              <a:rPr lang="es-MX" u="sng" dirty="0" smtClean="0">
                <a:solidFill>
                  <a:schemeClr val="bg1"/>
                </a:solidFill>
              </a:rPr>
              <a:t>pago:</a:t>
            </a:r>
          </a:p>
          <a:p>
            <a:pPr algn="just">
              <a:buNone/>
            </a:pPr>
            <a:r>
              <a:rPr lang="es-MX" dirty="0" smtClean="0">
                <a:solidFill>
                  <a:schemeClr val="bg1"/>
                </a:solidFill>
              </a:rPr>
              <a:t>	Anual.  Semestral</a:t>
            </a:r>
            <a:r>
              <a:rPr lang="es-MX" dirty="0">
                <a:solidFill>
                  <a:schemeClr val="bg1"/>
                </a:solidFill>
              </a:rPr>
              <a:t>. 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r>
              <a:rPr lang="es-MX" dirty="0">
                <a:solidFill>
                  <a:schemeClr val="bg1"/>
                </a:solidFill>
              </a:rPr>
              <a:t>Trimestral</a:t>
            </a:r>
            <a:r>
              <a:rPr lang="es-MX" dirty="0" smtClean="0">
                <a:solidFill>
                  <a:schemeClr val="bg1"/>
                </a:solidFill>
              </a:rPr>
              <a:t>. </a:t>
            </a:r>
            <a:r>
              <a:rPr lang="es-MX" dirty="0">
                <a:solidFill>
                  <a:schemeClr val="bg1"/>
                </a:solidFill>
              </a:rPr>
              <a:t>Mensual</a:t>
            </a:r>
            <a:r>
              <a:rPr lang="es-MX" dirty="0" smtClean="0">
                <a:solidFill>
                  <a:schemeClr val="bg1"/>
                </a:solidFill>
              </a:rPr>
              <a:t>.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3 Imagen" descr="cns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0017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505461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MX" sz="16600" b="1" dirty="0" smtClean="0">
                <a:solidFill>
                  <a:schemeClr val="bg1"/>
                </a:solidFill>
              </a:rPr>
              <a:t>PARTE </a:t>
            </a:r>
          </a:p>
          <a:p>
            <a:pPr algn="ctr">
              <a:buNone/>
            </a:pPr>
            <a:r>
              <a:rPr lang="es-MX" sz="16600" b="1" dirty="0" smtClean="0">
                <a:solidFill>
                  <a:schemeClr val="bg1"/>
                </a:solidFill>
              </a:rPr>
              <a:t>2</a:t>
            </a:r>
            <a:endParaRPr lang="es-MX" sz="1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ns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0017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785786" y="2967334"/>
            <a:ext cx="7858179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11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F i a n z a s </a:t>
            </a:r>
            <a:endParaRPr lang="es-ES" sz="115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1480" y="1600200"/>
            <a:ext cx="8686800" cy="4525963"/>
          </a:xfrm>
        </p:spPr>
        <p:txBody>
          <a:bodyPr/>
          <a:lstStyle/>
          <a:p>
            <a:pPr algn="just"/>
            <a:r>
              <a:rPr lang="es-MX" b="1" dirty="0">
                <a:solidFill>
                  <a:schemeClr val="bg1"/>
                </a:solidFill>
              </a:rPr>
              <a:t>Compañía afianzadora: </a:t>
            </a:r>
            <a:endParaRPr lang="es-MX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s-MX" dirty="0">
                <a:solidFill>
                  <a:schemeClr val="bg1"/>
                </a:solidFill>
              </a:rPr>
              <a:t>	</a:t>
            </a:r>
            <a:r>
              <a:rPr lang="es-MX" dirty="0" smtClean="0">
                <a:solidFill>
                  <a:schemeClr val="bg1"/>
                </a:solidFill>
              </a:rPr>
              <a:t>Son </a:t>
            </a:r>
            <a:r>
              <a:rPr lang="es-MX" dirty="0">
                <a:solidFill>
                  <a:schemeClr val="bg1"/>
                </a:solidFill>
              </a:rPr>
              <a:t>aquellas instituciones autorizadas por la Secretaría de Hacienda y Crédito Público cuyo objeto es otorgar fianzas a título oneroso así como la práctica de  operaciones de reafianzamiento. </a:t>
            </a:r>
          </a:p>
          <a:p>
            <a:pPr algn="just"/>
            <a:endParaRPr lang="es-MX" dirty="0"/>
          </a:p>
        </p:txBody>
      </p:sp>
      <p:pic>
        <p:nvPicPr>
          <p:cNvPr id="4" name="3 Imagen" descr="cns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00174"/>
          </a:xfrm>
          <a:prstGeom prst="rect">
            <a:avLst/>
          </a:prstGeom>
        </p:spPr>
      </p:pic>
      <p:pic>
        <p:nvPicPr>
          <p:cNvPr id="5" name="4 Imagen" descr="afianzadora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4786322"/>
            <a:ext cx="5000660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MX" b="1" dirty="0">
                <a:solidFill>
                  <a:schemeClr val="bg1"/>
                </a:solidFill>
              </a:rPr>
              <a:t>¿Quiénes intervienen en una póliza de fianza de empresa o cuáles son los personajes? </a:t>
            </a:r>
            <a:endParaRPr lang="es-MX" b="1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s-MX" b="1" dirty="0">
                <a:solidFill>
                  <a:schemeClr val="bg1"/>
                </a:solidFill>
              </a:rPr>
              <a:t>	</a:t>
            </a:r>
            <a:r>
              <a:rPr lang="es-MX" u="sng" dirty="0" smtClean="0">
                <a:solidFill>
                  <a:schemeClr val="bg1"/>
                </a:solidFill>
              </a:rPr>
              <a:t>Fiado</a:t>
            </a:r>
            <a:r>
              <a:rPr lang="es-MX" u="sng" dirty="0">
                <a:solidFill>
                  <a:schemeClr val="bg1"/>
                </a:solidFill>
              </a:rPr>
              <a:t>: </a:t>
            </a:r>
            <a:r>
              <a:rPr lang="es-MX" dirty="0" smtClean="0">
                <a:solidFill>
                  <a:schemeClr val="bg1"/>
                </a:solidFill>
              </a:rPr>
              <a:t>solicitante </a:t>
            </a:r>
            <a:r>
              <a:rPr lang="es-MX" dirty="0">
                <a:solidFill>
                  <a:schemeClr val="bg1"/>
                </a:solidFill>
              </a:rPr>
              <a:t>de la </a:t>
            </a:r>
            <a:r>
              <a:rPr lang="es-MX" dirty="0" smtClean="0">
                <a:solidFill>
                  <a:schemeClr val="bg1"/>
                </a:solidFill>
              </a:rPr>
              <a:t>fianza, por </a:t>
            </a:r>
            <a:r>
              <a:rPr lang="es-MX" dirty="0">
                <a:solidFill>
                  <a:schemeClr val="bg1"/>
                </a:solidFill>
              </a:rPr>
              <a:t>quien se obliga la afianzadora a cumplir si este no lo hace.</a:t>
            </a:r>
          </a:p>
          <a:p>
            <a:pPr algn="just">
              <a:buNone/>
            </a:pPr>
            <a:r>
              <a:rPr lang="es-MX" dirty="0" smtClean="0">
                <a:solidFill>
                  <a:schemeClr val="bg1"/>
                </a:solidFill>
              </a:rPr>
              <a:t>	</a:t>
            </a:r>
            <a:r>
              <a:rPr lang="es-MX" u="sng" dirty="0" smtClean="0">
                <a:solidFill>
                  <a:schemeClr val="bg1"/>
                </a:solidFill>
              </a:rPr>
              <a:t>Acreedor </a:t>
            </a:r>
            <a:r>
              <a:rPr lang="es-MX" u="sng" dirty="0">
                <a:solidFill>
                  <a:schemeClr val="bg1"/>
                </a:solidFill>
              </a:rPr>
              <a:t>o beneficiario:</a:t>
            </a:r>
            <a:r>
              <a:rPr lang="es-MX" dirty="0">
                <a:solidFill>
                  <a:schemeClr val="bg1"/>
                </a:solidFill>
              </a:rPr>
              <a:t> </a:t>
            </a:r>
            <a:r>
              <a:rPr lang="es-MX" dirty="0" smtClean="0">
                <a:solidFill>
                  <a:schemeClr val="bg1"/>
                </a:solidFill>
              </a:rPr>
              <a:t>Es </a:t>
            </a:r>
            <a:r>
              <a:rPr lang="es-MX" dirty="0">
                <a:solidFill>
                  <a:schemeClr val="bg1"/>
                </a:solidFill>
              </a:rPr>
              <a:t>quien exige el cumplimiento de las obligaciones contratadas con el fiado y en caso de incumplimiento reclama al fiador.</a:t>
            </a:r>
          </a:p>
          <a:p>
            <a:pPr algn="just">
              <a:buNone/>
            </a:pPr>
            <a:r>
              <a:rPr lang="es-MX" dirty="0" smtClean="0">
                <a:solidFill>
                  <a:schemeClr val="bg1"/>
                </a:solidFill>
              </a:rPr>
              <a:t>	</a:t>
            </a:r>
            <a:r>
              <a:rPr lang="es-MX" u="sng" dirty="0" smtClean="0">
                <a:solidFill>
                  <a:schemeClr val="bg1"/>
                </a:solidFill>
              </a:rPr>
              <a:t>Fiador</a:t>
            </a:r>
            <a:r>
              <a:rPr lang="es-MX" u="sng" dirty="0">
                <a:solidFill>
                  <a:schemeClr val="bg1"/>
                </a:solidFill>
              </a:rPr>
              <a:t>:</a:t>
            </a:r>
            <a:r>
              <a:rPr lang="es-MX" dirty="0">
                <a:solidFill>
                  <a:schemeClr val="bg1"/>
                </a:solidFill>
              </a:rPr>
              <a:t> Empresa afianzadora </a:t>
            </a:r>
            <a:r>
              <a:rPr lang="es-MX" dirty="0" smtClean="0">
                <a:solidFill>
                  <a:schemeClr val="bg1"/>
                </a:solidFill>
              </a:rPr>
              <a:t>quien </a:t>
            </a:r>
            <a:r>
              <a:rPr lang="es-MX" dirty="0">
                <a:solidFill>
                  <a:schemeClr val="bg1"/>
                </a:solidFill>
              </a:rPr>
              <a:t>se obliga a cumplir ante el beneficiario, por el fiado, si este no lo hace.</a:t>
            </a:r>
          </a:p>
          <a:p>
            <a:pPr algn="just">
              <a:buNone/>
            </a:pPr>
            <a:endParaRPr lang="es-MX" dirty="0" smtClean="0"/>
          </a:p>
          <a:p>
            <a:pPr algn="just"/>
            <a:endParaRPr lang="es-MX" dirty="0"/>
          </a:p>
        </p:txBody>
      </p:sp>
      <p:pic>
        <p:nvPicPr>
          <p:cNvPr id="4" name="3 Imagen" descr="cns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00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4000" u="sng" dirty="0">
                <a:solidFill>
                  <a:schemeClr val="bg1"/>
                </a:solidFill>
              </a:rPr>
              <a:t>Obligado(s) solidario(s): </a:t>
            </a:r>
            <a:r>
              <a:rPr lang="es-MX" sz="4000" dirty="0" smtClean="0">
                <a:solidFill>
                  <a:schemeClr val="bg1"/>
                </a:solidFill>
              </a:rPr>
              <a:t>Se </a:t>
            </a:r>
            <a:r>
              <a:rPr lang="es-MX" sz="4000" dirty="0">
                <a:solidFill>
                  <a:schemeClr val="bg1"/>
                </a:solidFill>
              </a:rPr>
              <a:t>considera como garantía que ofrece el fiado para el respaldo de la operación.</a:t>
            </a:r>
          </a:p>
          <a:p>
            <a:pPr algn="just"/>
            <a:r>
              <a:rPr lang="es-MX" sz="4000" u="sng" dirty="0">
                <a:solidFill>
                  <a:schemeClr val="bg1"/>
                </a:solidFill>
              </a:rPr>
              <a:t>Agente de fianzas: </a:t>
            </a:r>
            <a:r>
              <a:rPr lang="es-MX" sz="4000" dirty="0">
                <a:solidFill>
                  <a:schemeClr val="bg1"/>
                </a:solidFill>
              </a:rPr>
              <a:t>Intermediario que asiste al fiado o al beneficiario ante la afianzadora para la contratación y conservación de las fianzas.</a:t>
            </a:r>
          </a:p>
          <a:p>
            <a:endParaRPr lang="es-MX" dirty="0"/>
          </a:p>
        </p:txBody>
      </p:sp>
      <p:pic>
        <p:nvPicPr>
          <p:cNvPr id="4" name="3 Imagen" descr="cns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00174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b="1" dirty="0" smtClean="0">
                <a:solidFill>
                  <a:schemeClr val="bg1"/>
                </a:solidFill>
              </a:rPr>
              <a:t>Tipos </a:t>
            </a:r>
            <a:r>
              <a:rPr lang="es-MX" b="1" dirty="0">
                <a:solidFill>
                  <a:schemeClr val="bg1"/>
                </a:solidFill>
              </a:rPr>
              <a:t>de fianzas</a:t>
            </a:r>
            <a:r>
              <a:rPr lang="es-MX" b="1" dirty="0" smtClean="0">
                <a:solidFill>
                  <a:schemeClr val="bg1"/>
                </a:solidFill>
              </a:rPr>
              <a:t>:</a:t>
            </a:r>
          </a:p>
          <a:p>
            <a:pPr lvl="0" algn="just">
              <a:buNone/>
            </a:pPr>
            <a:r>
              <a:rPr lang="es-MX" dirty="0" smtClean="0">
                <a:solidFill>
                  <a:schemeClr val="bg1"/>
                </a:solidFill>
              </a:rPr>
              <a:t>	</a:t>
            </a:r>
            <a:r>
              <a:rPr lang="es-MX" u="sng" dirty="0" smtClean="0">
                <a:solidFill>
                  <a:schemeClr val="bg1"/>
                </a:solidFill>
              </a:rPr>
              <a:t>De fidelidad</a:t>
            </a:r>
          </a:p>
          <a:p>
            <a:pPr lvl="0" algn="just">
              <a:buNone/>
            </a:pPr>
            <a:r>
              <a:rPr lang="es-MX" dirty="0" smtClean="0">
                <a:solidFill>
                  <a:schemeClr val="bg1"/>
                </a:solidFill>
              </a:rPr>
              <a:t>	Éstas </a:t>
            </a:r>
            <a:r>
              <a:rPr lang="es-MX" dirty="0">
                <a:solidFill>
                  <a:schemeClr val="bg1"/>
                </a:solidFill>
              </a:rPr>
              <a:t>garantizan que el daño patrimonial que cause un empleado, al cometer un delito en contra de los bienes de la empresa beneficiaria o de los que ésta sea jurídicamente responsable, sean resarcidos. </a:t>
            </a:r>
          </a:p>
          <a:p>
            <a:pPr algn="just"/>
            <a:endParaRPr lang="es-MX" b="1" dirty="0"/>
          </a:p>
        </p:txBody>
      </p:sp>
      <p:pic>
        <p:nvPicPr>
          <p:cNvPr id="4" name="3 Imagen" descr="cns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0017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438" y="1643050"/>
            <a:ext cx="8929718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MX" dirty="0" smtClean="0"/>
              <a:t>	</a:t>
            </a:r>
            <a:r>
              <a:rPr lang="es-MX" dirty="0" smtClean="0">
                <a:solidFill>
                  <a:schemeClr val="bg1"/>
                </a:solidFill>
              </a:rPr>
              <a:t>Las </a:t>
            </a:r>
            <a:r>
              <a:rPr lang="es-MX" dirty="0">
                <a:solidFill>
                  <a:schemeClr val="bg1"/>
                </a:solidFill>
              </a:rPr>
              <a:t>fianzas de fidelidad a su vez se dividen en los siguientes apartados</a:t>
            </a:r>
            <a:r>
              <a:rPr lang="es-MX" dirty="0" smtClean="0">
                <a:solidFill>
                  <a:schemeClr val="bg1"/>
                </a:solidFill>
              </a:rPr>
              <a:t>:</a:t>
            </a:r>
          </a:p>
          <a:p>
            <a:pPr lvl="1" algn="just">
              <a:buFont typeface="Wingdings" pitchFamily="2" charset="2"/>
              <a:buChar char="ü"/>
            </a:pPr>
            <a:r>
              <a:rPr lang="es-MX" b="1" dirty="0" smtClean="0">
                <a:solidFill>
                  <a:schemeClr val="bg1"/>
                </a:solidFill>
              </a:rPr>
              <a:t>Individual: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r>
              <a:rPr lang="es-MX" dirty="0">
                <a:solidFill>
                  <a:schemeClr val="bg1"/>
                </a:solidFill>
              </a:rPr>
              <a:t>para un solo empleado, en un puesto </a:t>
            </a:r>
            <a:r>
              <a:rPr lang="es-MX" dirty="0" smtClean="0">
                <a:solidFill>
                  <a:schemeClr val="bg1"/>
                </a:solidFill>
              </a:rPr>
              <a:t>determinado.</a:t>
            </a:r>
          </a:p>
          <a:p>
            <a:pPr lvl="1" algn="just">
              <a:buFont typeface="Wingdings" pitchFamily="2" charset="2"/>
              <a:buChar char="ü"/>
            </a:pPr>
            <a:r>
              <a:rPr lang="es-MX" b="1" dirty="0" smtClean="0">
                <a:solidFill>
                  <a:schemeClr val="bg1"/>
                </a:solidFill>
              </a:rPr>
              <a:t>De cedula: </a:t>
            </a:r>
            <a:r>
              <a:rPr lang="es-MX" dirty="0" smtClean="0">
                <a:solidFill>
                  <a:schemeClr val="bg1"/>
                </a:solidFill>
              </a:rPr>
              <a:t>afianza </a:t>
            </a:r>
            <a:r>
              <a:rPr lang="es-MX" dirty="0">
                <a:solidFill>
                  <a:schemeClr val="bg1"/>
                </a:solidFill>
              </a:rPr>
              <a:t>solo a un grupo de empleados, con diversos puestos y montos individuales diferentes</a:t>
            </a:r>
            <a:r>
              <a:rPr lang="es-MX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buNone/>
            </a:pPr>
            <a:endParaRPr lang="es-MX" dirty="0"/>
          </a:p>
        </p:txBody>
      </p:sp>
      <p:pic>
        <p:nvPicPr>
          <p:cNvPr id="4" name="3 Imagen" descr="cns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00174"/>
          </a:xfrm>
          <a:prstGeom prst="rect">
            <a:avLst/>
          </a:prstGeom>
        </p:spPr>
      </p:pic>
      <p:pic>
        <p:nvPicPr>
          <p:cNvPr id="5" name="4 Imagen" descr="fianzas-banner-fidelid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4643446"/>
            <a:ext cx="6357982" cy="21405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2071654"/>
            <a:ext cx="8501122" cy="4786346"/>
          </a:xfrm>
        </p:spPr>
        <p:txBody>
          <a:bodyPr>
            <a:normAutofit/>
          </a:bodyPr>
          <a:lstStyle/>
          <a:p>
            <a:pPr algn="just"/>
            <a:r>
              <a:rPr lang="es-MX" sz="4000" b="1" dirty="0" smtClean="0">
                <a:solidFill>
                  <a:schemeClr val="bg1"/>
                </a:solidFill>
              </a:rPr>
              <a:t>Misión:</a:t>
            </a:r>
          </a:p>
          <a:p>
            <a:pPr algn="just">
              <a:buNone/>
            </a:pPr>
            <a:r>
              <a:rPr lang="es-ES" sz="4000" dirty="0" smtClean="0">
                <a:solidFill>
                  <a:schemeClr val="bg1"/>
                </a:solidFill>
              </a:rPr>
              <a:t>	Supervisar</a:t>
            </a:r>
            <a:r>
              <a:rPr lang="es-ES" sz="4000" dirty="0">
                <a:solidFill>
                  <a:schemeClr val="bg1"/>
                </a:solidFill>
              </a:rPr>
              <a:t>, de manera eficiente, que la operación de los sectores se apegue al marco </a:t>
            </a:r>
            <a:r>
              <a:rPr lang="es-ES" sz="4000" dirty="0" smtClean="0">
                <a:solidFill>
                  <a:schemeClr val="bg1"/>
                </a:solidFill>
              </a:rPr>
              <a:t>normativo… </a:t>
            </a:r>
            <a:r>
              <a:rPr lang="es-ES" sz="4000" dirty="0">
                <a:solidFill>
                  <a:schemeClr val="bg1"/>
                </a:solidFill>
              </a:rPr>
              <a:t>con el propósito de extender la </a:t>
            </a:r>
            <a:r>
              <a:rPr lang="es-ES" sz="4000" dirty="0" smtClean="0">
                <a:solidFill>
                  <a:schemeClr val="bg1"/>
                </a:solidFill>
              </a:rPr>
              <a:t>cobertura de sus servicios </a:t>
            </a:r>
            <a:r>
              <a:rPr lang="es-ES" sz="4000" dirty="0">
                <a:solidFill>
                  <a:schemeClr val="bg1"/>
                </a:solidFill>
              </a:rPr>
              <a:t>a la mayor parte posible de la población. </a:t>
            </a:r>
            <a:endParaRPr lang="es-MX" sz="4000" dirty="0">
              <a:solidFill>
                <a:schemeClr val="bg1"/>
              </a:solidFill>
            </a:endParaRPr>
          </a:p>
        </p:txBody>
      </p:sp>
      <p:pic>
        <p:nvPicPr>
          <p:cNvPr id="4" name="3 Imagen" descr="cns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00174"/>
          </a:xfrm>
          <a:prstGeom prst="rect">
            <a:avLst/>
          </a:prstGeom>
        </p:spPr>
      </p:pic>
      <p:pic>
        <p:nvPicPr>
          <p:cNvPr id="5" name="4 Imagen" descr="misionyvisi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1142984"/>
            <a:ext cx="3238500" cy="1895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4262" y="1643050"/>
            <a:ext cx="9086856" cy="521495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es-MX" sz="3600" b="1" dirty="0" smtClean="0">
                <a:solidFill>
                  <a:schemeClr val="bg1"/>
                </a:solidFill>
              </a:rPr>
              <a:t>Colectiva global: </a:t>
            </a:r>
            <a:r>
              <a:rPr lang="es-MX" sz="3600" dirty="0">
                <a:solidFill>
                  <a:schemeClr val="bg1"/>
                </a:solidFill>
              </a:rPr>
              <a:t>abarca la totalidad </a:t>
            </a:r>
            <a:r>
              <a:rPr lang="es-MX" sz="3600" dirty="0" smtClean="0">
                <a:solidFill>
                  <a:schemeClr val="bg1"/>
                </a:solidFill>
              </a:rPr>
              <a:t>del </a:t>
            </a:r>
            <a:r>
              <a:rPr lang="es-MX" sz="3600" dirty="0">
                <a:solidFill>
                  <a:schemeClr val="bg1"/>
                </a:solidFill>
              </a:rPr>
              <a:t>personal de una </a:t>
            </a:r>
            <a:r>
              <a:rPr lang="es-MX" sz="3600" dirty="0" smtClean="0">
                <a:solidFill>
                  <a:schemeClr val="bg1"/>
                </a:solidFill>
              </a:rPr>
              <a:t>empresa.</a:t>
            </a:r>
          </a:p>
          <a:p>
            <a:pPr lvl="1">
              <a:buNone/>
            </a:pPr>
            <a:endParaRPr lang="es-MX" sz="3600" dirty="0">
              <a:solidFill>
                <a:schemeClr val="bg1"/>
              </a:solidFill>
            </a:endParaRPr>
          </a:p>
          <a:p>
            <a:pPr lvl="1">
              <a:buNone/>
            </a:pPr>
            <a:endParaRPr lang="es-MX" sz="3600" dirty="0" smtClean="0">
              <a:solidFill>
                <a:schemeClr val="bg1"/>
              </a:solidFill>
            </a:endParaRPr>
          </a:p>
          <a:p>
            <a:pPr lvl="1">
              <a:buNone/>
            </a:pPr>
            <a:endParaRPr lang="es-MX" sz="3600" dirty="0">
              <a:solidFill>
                <a:schemeClr val="bg1"/>
              </a:solidFill>
            </a:endParaRPr>
          </a:p>
          <a:p>
            <a:pPr lvl="1">
              <a:buNone/>
            </a:pPr>
            <a:endParaRPr lang="es-MX" sz="3600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s-MX" sz="3600" b="1" dirty="0" smtClean="0">
                <a:solidFill>
                  <a:schemeClr val="bg1"/>
                </a:solidFill>
              </a:rPr>
              <a:t>Global: </a:t>
            </a:r>
            <a:r>
              <a:rPr lang="es-MX" sz="3600" dirty="0">
                <a:solidFill>
                  <a:schemeClr val="bg1"/>
                </a:solidFill>
              </a:rPr>
              <a:t>aplica a personas con una responsabilidad limitada y por estratos. </a:t>
            </a:r>
            <a:endParaRPr lang="es-MX" sz="3600" dirty="0" smtClean="0">
              <a:solidFill>
                <a:schemeClr val="bg1"/>
              </a:solidFill>
            </a:endParaRPr>
          </a:p>
          <a:p>
            <a:endParaRPr lang="es-MX" dirty="0"/>
          </a:p>
        </p:txBody>
      </p:sp>
      <p:pic>
        <p:nvPicPr>
          <p:cNvPr id="4" name="3 Imagen" descr="cns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00174"/>
          </a:xfrm>
          <a:prstGeom prst="rect">
            <a:avLst/>
          </a:prstGeom>
        </p:spPr>
      </p:pic>
      <p:pic>
        <p:nvPicPr>
          <p:cNvPr id="5" name="4 Imagen" descr="897949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2786058"/>
            <a:ext cx="4000528" cy="2664383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s-MX" b="1" dirty="0" smtClean="0">
                <a:solidFill>
                  <a:schemeClr val="bg1"/>
                </a:solidFill>
              </a:rPr>
              <a:t>En </a:t>
            </a:r>
            <a:r>
              <a:rPr lang="es-MX" b="1" dirty="0">
                <a:solidFill>
                  <a:schemeClr val="bg1"/>
                </a:solidFill>
              </a:rPr>
              <a:t>exceso a la global: </a:t>
            </a:r>
            <a:r>
              <a:rPr lang="es-MX" dirty="0">
                <a:solidFill>
                  <a:schemeClr val="bg1"/>
                </a:solidFill>
              </a:rPr>
              <a:t>se expide para cubrir responsabilidades de aquellos empleados que por excepción y </a:t>
            </a:r>
            <a:r>
              <a:rPr lang="es-MX" dirty="0" smtClean="0">
                <a:solidFill>
                  <a:schemeClr val="bg1"/>
                </a:solidFill>
              </a:rPr>
              <a:t>riesgos. </a:t>
            </a:r>
          </a:p>
          <a:p>
            <a:pPr>
              <a:buFont typeface="Wingdings" pitchFamily="2" charset="2"/>
              <a:buChar char="ü"/>
            </a:pPr>
            <a:endParaRPr lang="es-MX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MX" b="1" dirty="0">
                <a:solidFill>
                  <a:schemeClr val="bg1"/>
                </a:solidFill>
              </a:rPr>
              <a:t>D</a:t>
            </a:r>
            <a:r>
              <a:rPr lang="es-MX" b="1" dirty="0" smtClean="0">
                <a:solidFill>
                  <a:schemeClr val="bg1"/>
                </a:solidFill>
              </a:rPr>
              <a:t>e </a:t>
            </a:r>
            <a:r>
              <a:rPr lang="es-MX" b="1" dirty="0">
                <a:solidFill>
                  <a:schemeClr val="bg1"/>
                </a:solidFill>
              </a:rPr>
              <a:t>monto único para vendedores</a:t>
            </a:r>
            <a:r>
              <a:rPr lang="es-MX" b="1" dirty="0" smtClean="0">
                <a:solidFill>
                  <a:schemeClr val="bg1"/>
                </a:solidFill>
              </a:rPr>
              <a:t>: </a:t>
            </a:r>
            <a:r>
              <a:rPr lang="es-MX" dirty="0">
                <a:solidFill>
                  <a:schemeClr val="bg1"/>
                </a:solidFill>
              </a:rPr>
              <a:t>es especial para la totalidad de vendedores o comisionistas </a:t>
            </a:r>
          </a:p>
        </p:txBody>
      </p:sp>
      <p:pic>
        <p:nvPicPr>
          <p:cNvPr id="4" name="3 Imagen" descr="cns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00174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>
              <a:buNone/>
            </a:pPr>
            <a:r>
              <a:rPr lang="es-MX" dirty="0" smtClean="0"/>
              <a:t>	</a:t>
            </a:r>
            <a:r>
              <a:rPr lang="es-MX" sz="3600" u="sng" dirty="0" smtClean="0">
                <a:solidFill>
                  <a:schemeClr val="bg1"/>
                </a:solidFill>
              </a:rPr>
              <a:t>Judiciales</a:t>
            </a:r>
            <a:r>
              <a:rPr lang="es-MX" sz="3600" u="sng" dirty="0">
                <a:solidFill>
                  <a:schemeClr val="bg1"/>
                </a:solidFill>
              </a:rPr>
              <a:t>.</a:t>
            </a:r>
            <a:endParaRPr lang="es-MX" sz="3600" dirty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s-MX" sz="3600" dirty="0" smtClean="0">
                <a:solidFill>
                  <a:schemeClr val="bg1"/>
                </a:solidFill>
              </a:rPr>
              <a:t>	Tienen </a:t>
            </a:r>
            <a:r>
              <a:rPr lang="es-MX" sz="3600" dirty="0">
                <a:solidFill>
                  <a:schemeClr val="bg1"/>
                </a:solidFill>
              </a:rPr>
              <a:t>el propósito de garantizar el cumplimiento de las obligaciones dentro de un procedimiento judicial o derivado de resoluciones judiciales, como por ejemplo: libertad provisional o preparatoria, condena condicional, daños y perjuicios en procesos civiles etc.</a:t>
            </a:r>
          </a:p>
          <a:p>
            <a:endParaRPr lang="es-MX" dirty="0"/>
          </a:p>
        </p:txBody>
      </p:sp>
      <p:pic>
        <p:nvPicPr>
          <p:cNvPr id="4" name="3 Imagen" descr="cns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00174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500174"/>
            <a:ext cx="8072462" cy="5357826"/>
          </a:xfrm>
        </p:spPr>
        <p:txBody>
          <a:bodyPr/>
          <a:lstStyle/>
          <a:p>
            <a:pPr algn="just">
              <a:buNone/>
            </a:pPr>
            <a:r>
              <a:rPr lang="es-MX" dirty="0"/>
              <a:t>	</a:t>
            </a:r>
            <a:r>
              <a:rPr lang="es-MX" dirty="0" smtClean="0">
                <a:solidFill>
                  <a:schemeClr val="bg1"/>
                </a:solidFill>
              </a:rPr>
              <a:t>Se </a:t>
            </a:r>
            <a:r>
              <a:rPr lang="es-MX" dirty="0">
                <a:solidFill>
                  <a:schemeClr val="bg1"/>
                </a:solidFill>
              </a:rPr>
              <a:t>divide en:</a:t>
            </a:r>
          </a:p>
          <a:p>
            <a:pPr lvl="0" algn="just">
              <a:buFont typeface="Wingdings" pitchFamily="2" charset="2"/>
              <a:buChar char="ü"/>
            </a:pPr>
            <a:r>
              <a:rPr lang="es-MX" b="1" dirty="0">
                <a:solidFill>
                  <a:schemeClr val="bg1"/>
                </a:solidFill>
              </a:rPr>
              <a:t>Fianzas Judiciales Penales: </a:t>
            </a:r>
            <a:r>
              <a:rPr lang="es-MX" dirty="0">
                <a:solidFill>
                  <a:schemeClr val="bg1"/>
                </a:solidFill>
              </a:rPr>
              <a:t>su objetivo es evitar que el reo evada la acción de la justicia. De esta se derivan:</a:t>
            </a:r>
            <a:br>
              <a:rPr lang="es-MX" dirty="0">
                <a:solidFill>
                  <a:schemeClr val="bg1"/>
                </a:solidFill>
              </a:rPr>
            </a:br>
            <a:r>
              <a:rPr lang="es-MX" dirty="0" smtClean="0">
                <a:solidFill>
                  <a:schemeClr val="bg1"/>
                </a:solidFill>
              </a:rPr>
              <a:t>	1</a:t>
            </a:r>
            <a:r>
              <a:rPr lang="es-MX" dirty="0">
                <a:solidFill>
                  <a:schemeClr val="bg1"/>
                </a:solidFill>
              </a:rPr>
              <a:t>. Fianza de libertad provisional.</a:t>
            </a:r>
          </a:p>
          <a:p>
            <a:pPr algn="just">
              <a:buNone/>
            </a:pPr>
            <a:r>
              <a:rPr lang="es-MX" dirty="0" smtClean="0">
                <a:solidFill>
                  <a:schemeClr val="bg1"/>
                </a:solidFill>
              </a:rPr>
              <a:t>		2</a:t>
            </a:r>
            <a:r>
              <a:rPr lang="es-MX" dirty="0">
                <a:solidFill>
                  <a:schemeClr val="bg1"/>
                </a:solidFill>
              </a:rPr>
              <a:t>. Fianza de condena (libertad) </a:t>
            </a:r>
            <a:r>
              <a:rPr lang="es-MX" dirty="0" smtClean="0">
                <a:solidFill>
                  <a:schemeClr val="bg1"/>
                </a:solidFill>
              </a:rPr>
              <a:t>	condicional</a:t>
            </a:r>
            <a:r>
              <a:rPr lang="es-MX" dirty="0">
                <a:solidFill>
                  <a:schemeClr val="bg1"/>
                </a:solidFill>
              </a:rPr>
              <a:t>.</a:t>
            </a:r>
          </a:p>
          <a:p>
            <a:pPr algn="just">
              <a:buNone/>
            </a:pPr>
            <a:r>
              <a:rPr lang="es-MX" dirty="0" smtClean="0">
                <a:solidFill>
                  <a:schemeClr val="bg1"/>
                </a:solidFill>
              </a:rPr>
              <a:t>		3</a:t>
            </a:r>
            <a:r>
              <a:rPr lang="es-MX" dirty="0">
                <a:solidFill>
                  <a:schemeClr val="bg1"/>
                </a:solidFill>
              </a:rPr>
              <a:t>. Fianza de libertad preparatoria.</a:t>
            </a:r>
          </a:p>
          <a:p>
            <a:pPr>
              <a:buNone/>
            </a:pPr>
            <a:endParaRPr lang="es-MX" dirty="0"/>
          </a:p>
        </p:txBody>
      </p:sp>
      <p:pic>
        <p:nvPicPr>
          <p:cNvPr id="4" name="3 Imagen" descr="cns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00174"/>
          </a:xfrm>
          <a:prstGeom prst="rect">
            <a:avLst/>
          </a:prstGeom>
        </p:spPr>
      </p:pic>
      <p:pic>
        <p:nvPicPr>
          <p:cNvPr id="5" name="4 Imagen" descr="judicia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82" y="4786322"/>
            <a:ext cx="1076325" cy="14097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2918" y="1600200"/>
            <a:ext cx="8686800" cy="4900634"/>
          </a:xfrm>
        </p:spPr>
        <p:txBody>
          <a:bodyPr>
            <a:no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es-MX" sz="2800" b="1" dirty="0" smtClean="0">
                <a:solidFill>
                  <a:schemeClr val="bg1"/>
                </a:solidFill>
              </a:rPr>
              <a:t>Fianza </a:t>
            </a:r>
            <a:r>
              <a:rPr lang="es-MX" sz="2800" b="1" dirty="0">
                <a:solidFill>
                  <a:schemeClr val="bg1"/>
                </a:solidFill>
              </a:rPr>
              <a:t>Judiciales Civil: </a:t>
            </a:r>
            <a:r>
              <a:rPr lang="es-MX" sz="2800" dirty="0">
                <a:solidFill>
                  <a:schemeClr val="bg1"/>
                </a:solidFill>
              </a:rPr>
              <a:t>garantizan los daños y perjuicios que pudiera ocasionar a la parte contraria y a terceros, en procedimiento judiciales de carácter civil. </a:t>
            </a:r>
            <a:r>
              <a:rPr lang="es-MX" sz="2800" dirty="0" smtClean="0">
                <a:solidFill>
                  <a:schemeClr val="bg1"/>
                </a:solidFill>
              </a:rPr>
              <a:t>Su </a:t>
            </a:r>
            <a:r>
              <a:rPr lang="es-MX" sz="2800" dirty="0">
                <a:solidFill>
                  <a:schemeClr val="bg1"/>
                </a:solidFill>
              </a:rPr>
              <a:t>división es la siguiente:</a:t>
            </a:r>
            <a:br>
              <a:rPr lang="es-MX" sz="2800" dirty="0">
                <a:solidFill>
                  <a:schemeClr val="bg1"/>
                </a:solidFill>
              </a:rPr>
            </a:br>
            <a:r>
              <a:rPr lang="es-MX" sz="2800" dirty="0" smtClean="0">
                <a:solidFill>
                  <a:schemeClr val="bg1"/>
                </a:solidFill>
              </a:rPr>
              <a:t>	1</a:t>
            </a:r>
            <a:r>
              <a:rPr lang="es-MX" sz="2800" dirty="0">
                <a:solidFill>
                  <a:schemeClr val="bg1"/>
                </a:solidFill>
              </a:rPr>
              <a:t>. Fianza de providencia precautoria.</a:t>
            </a:r>
          </a:p>
          <a:p>
            <a:pPr algn="just">
              <a:buNone/>
            </a:pPr>
            <a:r>
              <a:rPr lang="es-MX" sz="2800" dirty="0" smtClean="0">
                <a:solidFill>
                  <a:schemeClr val="bg1"/>
                </a:solidFill>
              </a:rPr>
              <a:t>		2</a:t>
            </a:r>
            <a:r>
              <a:rPr lang="es-MX" sz="2800" dirty="0">
                <a:solidFill>
                  <a:schemeClr val="bg1"/>
                </a:solidFill>
              </a:rPr>
              <a:t>. Fianza de levantamiento de providencia </a:t>
            </a:r>
            <a:r>
              <a:rPr lang="es-MX" sz="2800" dirty="0" smtClean="0">
                <a:solidFill>
                  <a:schemeClr val="bg1"/>
                </a:solidFill>
              </a:rPr>
              <a:t>	</a:t>
            </a:r>
            <a:r>
              <a:rPr lang="es-MX" sz="2800" dirty="0" err="1" smtClean="0">
                <a:solidFill>
                  <a:schemeClr val="bg1"/>
                </a:solidFill>
              </a:rPr>
              <a:t>precutoria</a:t>
            </a:r>
            <a:r>
              <a:rPr lang="es-MX" sz="2800" dirty="0" smtClean="0">
                <a:solidFill>
                  <a:schemeClr val="bg1"/>
                </a:solidFill>
              </a:rPr>
              <a:t>.</a:t>
            </a:r>
            <a:endParaRPr lang="es-MX" sz="2800" dirty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s-MX" sz="2800" dirty="0" smtClean="0">
                <a:solidFill>
                  <a:schemeClr val="bg1"/>
                </a:solidFill>
              </a:rPr>
              <a:t>		3</a:t>
            </a:r>
            <a:r>
              <a:rPr lang="es-MX" sz="2800" dirty="0">
                <a:solidFill>
                  <a:schemeClr val="bg1"/>
                </a:solidFill>
              </a:rPr>
              <a:t>. Fianza de cargo (gestor judicial, síndico o manejo </a:t>
            </a:r>
            <a:r>
              <a:rPr lang="es-MX" sz="2800" dirty="0" smtClean="0">
                <a:solidFill>
                  <a:schemeClr val="bg1"/>
                </a:solidFill>
              </a:rPr>
              <a:t>	como </a:t>
            </a:r>
            <a:r>
              <a:rPr lang="es-MX" sz="2800" dirty="0">
                <a:solidFill>
                  <a:schemeClr val="bg1"/>
                </a:solidFill>
              </a:rPr>
              <a:t>albacea).</a:t>
            </a:r>
          </a:p>
          <a:p>
            <a:pPr algn="just">
              <a:buNone/>
            </a:pPr>
            <a:r>
              <a:rPr lang="es-MX" sz="2800" dirty="0" smtClean="0">
                <a:solidFill>
                  <a:schemeClr val="bg1"/>
                </a:solidFill>
              </a:rPr>
              <a:t>		4</a:t>
            </a:r>
            <a:r>
              <a:rPr lang="es-MX" sz="2800" dirty="0">
                <a:solidFill>
                  <a:schemeClr val="bg1"/>
                </a:solidFill>
              </a:rPr>
              <a:t>. Fianza de pensión </a:t>
            </a:r>
            <a:r>
              <a:rPr lang="es-MX" sz="2800" dirty="0" smtClean="0">
                <a:solidFill>
                  <a:schemeClr val="bg1"/>
                </a:solidFill>
              </a:rPr>
              <a:t>alimenticia.</a:t>
            </a:r>
          </a:p>
          <a:p>
            <a:pPr algn="just">
              <a:buNone/>
            </a:pPr>
            <a:r>
              <a:rPr lang="es-MX" sz="2800" dirty="0">
                <a:solidFill>
                  <a:schemeClr val="bg1"/>
                </a:solidFill>
              </a:rPr>
              <a:t>	</a:t>
            </a:r>
            <a:r>
              <a:rPr lang="es-MX" sz="2800" dirty="0" smtClean="0">
                <a:solidFill>
                  <a:schemeClr val="bg1"/>
                </a:solidFill>
              </a:rPr>
              <a:t>	5</a:t>
            </a:r>
            <a:r>
              <a:rPr lang="es-MX" sz="2800" dirty="0">
                <a:solidFill>
                  <a:schemeClr val="bg1"/>
                </a:solidFill>
              </a:rPr>
              <a:t>. Fianza judicial de amparo</a:t>
            </a:r>
            <a:r>
              <a:rPr lang="es-MX" sz="2800" dirty="0" smtClean="0">
                <a:solidFill>
                  <a:schemeClr val="bg1"/>
                </a:solidFill>
              </a:rPr>
              <a:t>.</a:t>
            </a:r>
            <a:endParaRPr lang="es-MX" sz="2800" dirty="0">
              <a:solidFill>
                <a:schemeClr val="bg1"/>
              </a:solidFill>
            </a:endParaRPr>
          </a:p>
        </p:txBody>
      </p:sp>
      <p:pic>
        <p:nvPicPr>
          <p:cNvPr id="4" name="3 Imagen" descr="cns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00174"/>
          </a:xfrm>
          <a:prstGeom prst="rect">
            <a:avLst/>
          </a:prstGeom>
        </p:spPr>
      </p:pic>
      <p:pic>
        <p:nvPicPr>
          <p:cNvPr id="6" name="5 Imagen" descr="judicia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765" y="5286388"/>
            <a:ext cx="1076325" cy="14097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757758"/>
          </a:xfrm>
        </p:spPr>
        <p:txBody>
          <a:bodyPr>
            <a:normAutofit lnSpcReduction="10000"/>
          </a:bodyPr>
          <a:lstStyle/>
          <a:p>
            <a:pPr lvl="0" algn="just">
              <a:buNone/>
            </a:pPr>
            <a:r>
              <a:rPr lang="es-MX" dirty="0" smtClean="0"/>
              <a:t>	</a:t>
            </a:r>
            <a:r>
              <a:rPr lang="es-MX" sz="3600" u="sng" dirty="0">
                <a:solidFill>
                  <a:schemeClr val="bg1"/>
                </a:solidFill>
              </a:rPr>
              <a:t>Administrativas o generales.</a:t>
            </a:r>
            <a:endParaRPr lang="es-MX" sz="3600" dirty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s-MX" sz="3600" dirty="0" smtClean="0">
                <a:solidFill>
                  <a:schemeClr val="bg1"/>
                </a:solidFill>
              </a:rPr>
              <a:t>	</a:t>
            </a:r>
            <a:r>
              <a:rPr lang="es-MX" sz="3600" dirty="0">
                <a:solidFill>
                  <a:schemeClr val="bg1"/>
                </a:solidFill>
              </a:rPr>
              <a:t>Garantizan el cumplimiento de obligaciones generales entre dos partes, las cuales y de acuerdo a su actividad celebran contratos que deban ser garantizados por seguridad y confianza mutua</a:t>
            </a:r>
            <a:r>
              <a:rPr lang="es-MX" sz="3600" dirty="0" smtClean="0">
                <a:solidFill>
                  <a:schemeClr val="bg1"/>
                </a:solidFill>
              </a:rPr>
              <a:t>.</a:t>
            </a:r>
            <a:endParaRPr lang="es-MX" sz="36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s-MX" sz="3600" dirty="0" smtClean="0">
                <a:solidFill>
                  <a:schemeClr val="bg1"/>
                </a:solidFill>
              </a:rPr>
              <a:t>	La </a:t>
            </a:r>
            <a:r>
              <a:rPr lang="es-MX" sz="3600" dirty="0">
                <a:solidFill>
                  <a:schemeClr val="bg1"/>
                </a:solidFill>
              </a:rPr>
              <a:t>mayor parte de las operaciones se emiten bajo este tipo de fianzas.</a:t>
            </a:r>
          </a:p>
          <a:p>
            <a:pPr>
              <a:buNone/>
            </a:pPr>
            <a:endParaRPr lang="es-MX" dirty="0"/>
          </a:p>
        </p:txBody>
      </p:sp>
      <p:pic>
        <p:nvPicPr>
          <p:cNvPr id="4" name="3 Imagen" descr="cns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00174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seguros_fianzas.gif"/>
          <p:cNvPicPr>
            <a:picLocks noChangeAspect="1"/>
          </p:cNvPicPr>
          <p:nvPr/>
        </p:nvPicPr>
        <p:blipFill>
          <a:blip r:embed="rId2">
            <a:lum bright="-30000" contrast="-10000"/>
          </a:blip>
          <a:stretch>
            <a:fillRect/>
          </a:stretch>
        </p:blipFill>
        <p:spPr>
          <a:xfrm>
            <a:off x="4500562" y="2500306"/>
            <a:ext cx="4524375" cy="367665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3600" dirty="0">
                <a:solidFill>
                  <a:schemeClr val="bg1"/>
                </a:solidFill>
              </a:rPr>
              <a:t>Las fianzas </a:t>
            </a:r>
            <a:r>
              <a:rPr lang="es-MX" sz="3600" dirty="0" smtClean="0">
                <a:solidFill>
                  <a:schemeClr val="bg1"/>
                </a:solidFill>
              </a:rPr>
              <a:t>administrativas </a:t>
            </a:r>
            <a:r>
              <a:rPr lang="es-MX" sz="3600" dirty="0">
                <a:solidFill>
                  <a:schemeClr val="bg1"/>
                </a:solidFill>
              </a:rPr>
              <a:t>contemplan la siguiente </a:t>
            </a:r>
            <a:r>
              <a:rPr lang="es-MX" sz="3600" dirty="0" smtClean="0">
                <a:solidFill>
                  <a:schemeClr val="bg1"/>
                </a:solidFill>
              </a:rPr>
              <a:t>división:</a:t>
            </a:r>
          </a:p>
          <a:p>
            <a:pPr lvl="0" algn="just">
              <a:buFont typeface="Wingdings" pitchFamily="2" charset="2"/>
              <a:buChar char="ü"/>
            </a:pPr>
            <a:r>
              <a:rPr lang="es-MX" sz="3600" b="1" dirty="0">
                <a:solidFill>
                  <a:schemeClr val="bg1"/>
                </a:solidFill>
              </a:rPr>
              <a:t>Fianza de concurso o licitación.</a:t>
            </a:r>
          </a:p>
          <a:p>
            <a:pPr lvl="0" algn="just">
              <a:buFont typeface="Wingdings" pitchFamily="2" charset="2"/>
              <a:buChar char="ü"/>
            </a:pPr>
            <a:r>
              <a:rPr lang="es-MX" sz="3600" b="1" dirty="0">
                <a:solidFill>
                  <a:schemeClr val="bg1"/>
                </a:solidFill>
              </a:rPr>
              <a:t>Fianza de </a:t>
            </a:r>
            <a:r>
              <a:rPr lang="es-MX" sz="3600" b="1" dirty="0" smtClean="0">
                <a:solidFill>
                  <a:schemeClr val="bg1"/>
                </a:solidFill>
              </a:rPr>
              <a:t>anticipo</a:t>
            </a:r>
            <a:endParaRPr lang="es-MX" sz="3600" dirty="0">
              <a:solidFill>
                <a:schemeClr val="bg1"/>
              </a:solidFill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es-MX" sz="3600" b="1" dirty="0">
                <a:solidFill>
                  <a:schemeClr val="bg1"/>
                </a:solidFill>
              </a:rPr>
              <a:t>Fianza de </a:t>
            </a:r>
            <a:r>
              <a:rPr lang="es-MX" sz="3600" b="1" dirty="0" smtClean="0">
                <a:solidFill>
                  <a:schemeClr val="bg1"/>
                </a:solidFill>
              </a:rPr>
              <a:t>cumplimiento</a:t>
            </a:r>
            <a:endParaRPr lang="es-MX" sz="3600" b="1" dirty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es-MX" sz="3600" b="1" dirty="0">
                <a:solidFill>
                  <a:schemeClr val="bg1"/>
                </a:solidFill>
              </a:rPr>
              <a:t>Fianza de buena </a:t>
            </a:r>
            <a:r>
              <a:rPr lang="es-MX" sz="3600" b="1" dirty="0" smtClean="0">
                <a:solidFill>
                  <a:schemeClr val="bg1"/>
                </a:solidFill>
              </a:rPr>
              <a:t>calidad</a:t>
            </a:r>
            <a:endParaRPr lang="es-MX" sz="3600" b="1" dirty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es-MX" sz="3600" b="1" dirty="0">
                <a:solidFill>
                  <a:schemeClr val="bg1"/>
                </a:solidFill>
              </a:rPr>
              <a:t>Fianza de </a:t>
            </a:r>
            <a:r>
              <a:rPr lang="es-MX" sz="3600" b="1" dirty="0" smtClean="0">
                <a:solidFill>
                  <a:schemeClr val="bg1"/>
                </a:solidFill>
              </a:rPr>
              <a:t>arrendamiento</a:t>
            </a:r>
            <a:endParaRPr lang="es-MX" sz="3600" b="1" dirty="0">
              <a:solidFill>
                <a:schemeClr val="bg1"/>
              </a:solidFill>
            </a:endParaRPr>
          </a:p>
        </p:txBody>
      </p:sp>
      <p:pic>
        <p:nvPicPr>
          <p:cNvPr id="4" name="3 Imagen" descr="cns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500174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es-MX" sz="3600" dirty="0">
                <a:solidFill>
                  <a:schemeClr val="bg1"/>
                </a:solidFill>
              </a:rPr>
              <a:t>Fianza de rifas y sorteos.</a:t>
            </a:r>
          </a:p>
          <a:p>
            <a:pPr lvl="0" algn="just">
              <a:buFont typeface="Wingdings" pitchFamily="2" charset="2"/>
              <a:buChar char="ü"/>
            </a:pPr>
            <a:r>
              <a:rPr lang="es-MX" sz="3600" dirty="0">
                <a:solidFill>
                  <a:schemeClr val="bg1"/>
                </a:solidFill>
              </a:rPr>
              <a:t>Fianzas de interés fiscal por inconformidad y cuotas obrero patronales.</a:t>
            </a:r>
          </a:p>
          <a:p>
            <a:pPr lvl="0" algn="just">
              <a:buFont typeface="Wingdings" pitchFamily="2" charset="2"/>
              <a:buChar char="ü"/>
            </a:pPr>
            <a:r>
              <a:rPr lang="es-MX" sz="3600" dirty="0">
                <a:solidFill>
                  <a:schemeClr val="bg1"/>
                </a:solidFill>
              </a:rPr>
              <a:t>Fianzas de convenio de pago en abonos.</a:t>
            </a:r>
          </a:p>
          <a:p>
            <a:pPr lvl="0" algn="just">
              <a:buFont typeface="Wingdings" pitchFamily="2" charset="2"/>
              <a:buChar char="ü"/>
            </a:pPr>
            <a:r>
              <a:rPr lang="es-MX" sz="3600" dirty="0">
                <a:solidFill>
                  <a:schemeClr val="bg1"/>
                </a:solidFill>
              </a:rPr>
              <a:t>Fianza de importación y exportación temporal.</a:t>
            </a:r>
          </a:p>
          <a:p>
            <a:pPr lvl="0" algn="just">
              <a:buFont typeface="Wingdings" pitchFamily="2" charset="2"/>
              <a:buChar char="ü"/>
            </a:pPr>
            <a:r>
              <a:rPr lang="es-MX" sz="3600" dirty="0">
                <a:solidFill>
                  <a:schemeClr val="bg1"/>
                </a:solidFill>
              </a:rPr>
              <a:t>Fianza de concesiones, permisos, patentes y autorizaciones.</a:t>
            </a:r>
          </a:p>
          <a:p>
            <a:pPr>
              <a:buNone/>
            </a:pPr>
            <a:endParaRPr lang="es-MX" dirty="0"/>
          </a:p>
        </p:txBody>
      </p:sp>
      <p:pic>
        <p:nvPicPr>
          <p:cNvPr id="4" name="3 Imagen" descr="cns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00174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2918" y="1600200"/>
            <a:ext cx="8686800" cy="4972072"/>
          </a:xfrm>
        </p:spPr>
        <p:txBody>
          <a:bodyPr>
            <a:normAutofit fontScale="85000" lnSpcReduction="10000"/>
          </a:bodyPr>
          <a:lstStyle/>
          <a:p>
            <a:pPr lvl="0" algn="just">
              <a:buNone/>
            </a:pPr>
            <a:r>
              <a:rPr lang="es-MX" dirty="0" smtClean="0"/>
              <a:t>	</a:t>
            </a:r>
            <a:r>
              <a:rPr lang="es-MX" sz="3500" u="sng" dirty="0" smtClean="0">
                <a:solidFill>
                  <a:schemeClr val="bg1"/>
                </a:solidFill>
              </a:rPr>
              <a:t>De </a:t>
            </a:r>
            <a:r>
              <a:rPr lang="es-MX" sz="3500" u="sng" dirty="0">
                <a:solidFill>
                  <a:schemeClr val="bg1"/>
                </a:solidFill>
              </a:rPr>
              <a:t>crédito</a:t>
            </a:r>
          </a:p>
          <a:p>
            <a:pPr algn="just">
              <a:buNone/>
            </a:pPr>
            <a:r>
              <a:rPr lang="es-MX" sz="3500" dirty="0" smtClean="0">
                <a:solidFill>
                  <a:schemeClr val="bg1"/>
                </a:solidFill>
              </a:rPr>
              <a:t>	Las </a:t>
            </a:r>
            <a:r>
              <a:rPr lang="es-MX" sz="3500" dirty="0">
                <a:solidFill>
                  <a:schemeClr val="bg1"/>
                </a:solidFill>
              </a:rPr>
              <a:t>fianzas de crédito aseguran el pago obligatorio de recursos monetarios, por compromisos crediticios de aquellos conceptos autorizados por la Ley Federal de Instituciones de Fianzas y las reglas de carácter general, para el otorgamiento de fianzas que garanticen operaciones de crédito.</a:t>
            </a:r>
          </a:p>
          <a:p>
            <a:pPr algn="just">
              <a:buNone/>
            </a:pPr>
            <a:r>
              <a:rPr lang="es-MX" sz="3500" dirty="0" smtClean="0">
                <a:solidFill>
                  <a:schemeClr val="bg1"/>
                </a:solidFill>
              </a:rPr>
              <a:t>	Su </a:t>
            </a:r>
            <a:r>
              <a:rPr lang="es-MX" sz="3500" dirty="0">
                <a:solidFill>
                  <a:schemeClr val="bg1"/>
                </a:solidFill>
              </a:rPr>
              <a:t>divide en:</a:t>
            </a:r>
          </a:p>
          <a:p>
            <a:pPr lvl="1" algn="just"/>
            <a:r>
              <a:rPr lang="es-MX" sz="3100" dirty="0">
                <a:solidFill>
                  <a:schemeClr val="bg1"/>
                </a:solidFill>
              </a:rPr>
              <a:t>De suministro.</a:t>
            </a:r>
          </a:p>
          <a:p>
            <a:pPr lvl="1" algn="just"/>
            <a:r>
              <a:rPr lang="es-MX" sz="3100" dirty="0">
                <a:solidFill>
                  <a:schemeClr val="bg1"/>
                </a:solidFill>
              </a:rPr>
              <a:t>De compra venta.</a:t>
            </a:r>
          </a:p>
          <a:p>
            <a:pPr lvl="1" algn="just"/>
            <a:r>
              <a:rPr lang="es-MX" sz="3100" dirty="0">
                <a:solidFill>
                  <a:schemeClr val="bg1"/>
                </a:solidFill>
              </a:rPr>
              <a:t>Financieras</a:t>
            </a:r>
            <a:r>
              <a:rPr lang="es-MX" sz="3100" dirty="0" smtClean="0">
                <a:solidFill>
                  <a:schemeClr val="bg1"/>
                </a:solidFill>
              </a:rPr>
              <a:t>.</a:t>
            </a:r>
            <a:endParaRPr lang="es-MX" sz="3100" dirty="0">
              <a:solidFill>
                <a:schemeClr val="bg1"/>
              </a:solidFill>
            </a:endParaRPr>
          </a:p>
        </p:txBody>
      </p:sp>
      <p:pic>
        <p:nvPicPr>
          <p:cNvPr id="4" name="3 Imagen" descr="cns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00174"/>
          </a:xfrm>
          <a:prstGeom prst="rect">
            <a:avLst/>
          </a:prstGeom>
        </p:spPr>
      </p:pic>
      <p:pic>
        <p:nvPicPr>
          <p:cNvPr id="5" name="4 Imagen" descr="fianza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4643446"/>
            <a:ext cx="3013791" cy="1928826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s-MX" dirty="0" smtClean="0"/>
              <a:t>	</a:t>
            </a:r>
            <a:r>
              <a:rPr lang="es-MX" sz="4000" u="sng" dirty="0" smtClean="0">
                <a:solidFill>
                  <a:schemeClr val="bg1"/>
                </a:solidFill>
              </a:rPr>
              <a:t>Fideicomisos </a:t>
            </a:r>
            <a:r>
              <a:rPr lang="es-MX" sz="4000" u="sng" dirty="0">
                <a:solidFill>
                  <a:schemeClr val="bg1"/>
                </a:solidFill>
              </a:rPr>
              <a:t>de garantía.</a:t>
            </a:r>
          </a:p>
          <a:p>
            <a:pPr>
              <a:buNone/>
            </a:pPr>
            <a:r>
              <a:rPr lang="es-MX" sz="4000" dirty="0" smtClean="0">
                <a:solidFill>
                  <a:schemeClr val="bg1"/>
                </a:solidFill>
              </a:rPr>
              <a:t>	Este </a:t>
            </a:r>
            <a:r>
              <a:rPr lang="es-MX" sz="4000" dirty="0">
                <a:solidFill>
                  <a:schemeClr val="bg1"/>
                </a:solidFill>
              </a:rPr>
              <a:t>tipo de fianza comprende las siguientes divisiones:</a:t>
            </a:r>
          </a:p>
          <a:p>
            <a:pPr lvl="1"/>
            <a:r>
              <a:rPr lang="es-MX" sz="3600" dirty="0">
                <a:solidFill>
                  <a:schemeClr val="bg1"/>
                </a:solidFill>
              </a:rPr>
              <a:t>Relacionados con pólizas de fianzas.</a:t>
            </a:r>
          </a:p>
          <a:p>
            <a:pPr lvl="1"/>
            <a:r>
              <a:rPr lang="es-MX" sz="3600" dirty="0">
                <a:solidFill>
                  <a:schemeClr val="bg1"/>
                </a:solidFill>
              </a:rPr>
              <a:t>De compra venta.</a:t>
            </a:r>
          </a:p>
          <a:p>
            <a:endParaRPr lang="es-MX" dirty="0"/>
          </a:p>
        </p:txBody>
      </p:sp>
      <p:pic>
        <p:nvPicPr>
          <p:cNvPr id="4" name="3 Imagen" descr="cns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001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Vision.gif"/>
          <p:cNvPicPr>
            <a:picLocks noChangeAspect="1"/>
          </p:cNvPicPr>
          <p:nvPr/>
        </p:nvPicPr>
        <p:blipFill>
          <a:blip r:embed="rId2">
            <a:lum bright="-30000"/>
          </a:blip>
          <a:stretch>
            <a:fillRect/>
          </a:stretch>
        </p:blipFill>
        <p:spPr>
          <a:xfrm>
            <a:off x="2357422" y="2285992"/>
            <a:ext cx="4837708" cy="4155273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43470"/>
          </a:xfrm>
        </p:spPr>
        <p:txBody>
          <a:bodyPr>
            <a:normAutofit/>
          </a:bodyPr>
          <a:lstStyle/>
          <a:p>
            <a:pPr algn="just"/>
            <a:r>
              <a:rPr lang="es-MX" sz="4000" b="1" dirty="0" smtClean="0">
                <a:solidFill>
                  <a:schemeClr val="bg1"/>
                </a:solidFill>
              </a:rPr>
              <a:t>Visión:</a:t>
            </a:r>
            <a:r>
              <a:rPr lang="es-MX" sz="4000" dirty="0" smtClean="0">
                <a:solidFill>
                  <a:schemeClr val="bg1"/>
                </a:solidFill>
              </a:rPr>
              <a:t> </a:t>
            </a:r>
          </a:p>
          <a:p>
            <a:pPr algn="just">
              <a:buNone/>
            </a:pPr>
            <a:r>
              <a:rPr lang="es-ES" sz="4000" dirty="0" smtClean="0">
                <a:solidFill>
                  <a:schemeClr val="bg1"/>
                </a:solidFill>
              </a:rPr>
              <a:t>	Coadyuvar a la estabilidad y solvencia financiera de las industrias aseguradora y afianzadora. Para </a:t>
            </a:r>
            <a:r>
              <a:rPr lang="es-ES" sz="4000" dirty="0">
                <a:solidFill>
                  <a:schemeClr val="bg1"/>
                </a:solidFill>
              </a:rPr>
              <a:t>estimular la seguridad y confianza del público usuario de estos servicios financieros.</a:t>
            </a:r>
            <a:endParaRPr lang="es-MX" sz="4000" dirty="0">
              <a:solidFill>
                <a:schemeClr val="bg1"/>
              </a:solidFill>
            </a:endParaRPr>
          </a:p>
        </p:txBody>
      </p:sp>
      <p:pic>
        <p:nvPicPr>
          <p:cNvPr id="4" name="3 Imagen" descr="cns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500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ns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0017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785786" y="2967334"/>
            <a:ext cx="785817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I n t e r m e d i a r i o s </a:t>
            </a:r>
            <a:endParaRPr lang="es-ES" sz="6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bailando2.gif"/>
          <p:cNvPicPr>
            <a:picLocks noChangeAspect="1"/>
          </p:cNvPicPr>
          <p:nvPr/>
        </p:nvPicPr>
        <p:blipFill>
          <a:blip r:embed="rId2">
            <a:lum bright="-30000" contrast="-10000"/>
          </a:blip>
          <a:stretch>
            <a:fillRect/>
          </a:stretch>
        </p:blipFill>
        <p:spPr>
          <a:xfrm>
            <a:off x="6357950" y="3786190"/>
            <a:ext cx="2190754" cy="2738442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504351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sz="4000" dirty="0">
                <a:solidFill>
                  <a:schemeClr val="bg1"/>
                </a:solidFill>
              </a:rPr>
              <a:t>Los </a:t>
            </a:r>
            <a:r>
              <a:rPr lang="es-ES" sz="4000" b="1" dirty="0">
                <a:solidFill>
                  <a:schemeClr val="bg1"/>
                </a:solidFill>
              </a:rPr>
              <a:t>Agentes</a:t>
            </a:r>
            <a:r>
              <a:rPr lang="es-ES" sz="4000" dirty="0">
                <a:solidFill>
                  <a:schemeClr val="bg1"/>
                </a:solidFill>
              </a:rPr>
              <a:t> son las personas autorizadas para intermediar en la contratación de seguros o de fianzas de </a:t>
            </a:r>
            <a:r>
              <a:rPr lang="es-ES" sz="4000" dirty="0" smtClean="0">
                <a:solidFill>
                  <a:schemeClr val="bg1"/>
                </a:solidFill>
              </a:rPr>
              <a:t>empresa.</a:t>
            </a:r>
          </a:p>
          <a:p>
            <a:pPr algn="just"/>
            <a:r>
              <a:rPr lang="es-ES" sz="4000" dirty="0" smtClean="0">
                <a:solidFill>
                  <a:schemeClr val="bg1"/>
                </a:solidFill>
              </a:rPr>
              <a:t>Los </a:t>
            </a:r>
            <a:r>
              <a:rPr lang="es-ES" sz="4000" b="1" dirty="0">
                <a:solidFill>
                  <a:schemeClr val="bg1"/>
                </a:solidFill>
              </a:rPr>
              <a:t>Apoderados</a:t>
            </a:r>
            <a:r>
              <a:rPr lang="es-ES" sz="4000" dirty="0">
                <a:solidFill>
                  <a:schemeClr val="bg1"/>
                </a:solidFill>
              </a:rPr>
              <a:t> son quienes habiendo celebrado contrato de mandato con agentes persona moral, quedan expresamente facultados para desempeñar a su nombre algunas de las actividades de intermediación</a:t>
            </a:r>
            <a:r>
              <a:rPr lang="es-ES" sz="40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3 Imagen" descr="cns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500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1480" y="1600200"/>
            <a:ext cx="8686800" cy="49720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dirty="0" smtClean="0">
                <a:solidFill>
                  <a:schemeClr val="bg1"/>
                </a:solidFill>
              </a:rPr>
              <a:t>	</a:t>
            </a:r>
            <a:r>
              <a:rPr lang="es-ES" sz="3600" dirty="0" smtClean="0">
                <a:solidFill>
                  <a:schemeClr val="bg1"/>
                </a:solidFill>
              </a:rPr>
              <a:t>Las </a:t>
            </a:r>
            <a:r>
              <a:rPr lang="es-ES" sz="3600" dirty="0">
                <a:solidFill>
                  <a:schemeClr val="bg1"/>
                </a:solidFill>
              </a:rPr>
              <a:t>Actividades de Intermediación son las que realicen los agentes o los apoderados en la contratación de seguros o de fianzas de </a:t>
            </a:r>
            <a:r>
              <a:rPr lang="es-ES" sz="3600" dirty="0" smtClean="0">
                <a:solidFill>
                  <a:schemeClr val="bg1"/>
                </a:solidFill>
              </a:rPr>
              <a:t>empresa. </a:t>
            </a:r>
          </a:p>
          <a:p>
            <a:pPr algn="just">
              <a:buNone/>
            </a:pPr>
            <a:r>
              <a:rPr lang="es-ES" sz="3600" dirty="0">
                <a:solidFill>
                  <a:schemeClr val="bg1"/>
                </a:solidFill>
              </a:rPr>
              <a:t>	</a:t>
            </a:r>
            <a:r>
              <a:rPr lang="es-ES" sz="3600" dirty="0" smtClean="0">
                <a:solidFill>
                  <a:schemeClr val="bg1"/>
                </a:solidFill>
              </a:rPr>
              <a:t>Se </a:t>
            </a:r>
            <a:r>
              <a:rPr lang="es-ES" sz="3600" dirty="0">
                <a:solidFill>
                  <a:schemeClr val="bg1"/>
                </a:solidFill>
              </a:rPr>
              <a:t>sujetarán a la inspección y vigilancia de la Comisión así como a lo dispuesto por la </a:t>
            </a:r>
            <a:r>
              <a:rPr lang="es-ES" sz="3600" dirty="0" smtClean="0">
                <a:solidFill>
                  <a:schemeClr val="bg1"/>
                </a:solidFill>
              </a:rPr>
              <a:t>LGISMS, la LFIF y por </a:t>
            </a:r>
            <a:r>
              <a:rPr lang="es-ES" sz="3600" dirty="0">
                <a:solidFill>
                  <a:schemeClr val="bg1"/>
                </a:solidFill>
              </a:rPr>
              <a:t>el Reglamento de Agentes de Seguros y de Fianzas.</a:t>
            </a:r>
            <a:endParaRPr lang="es-MX" sz="3600" dirty="0">
              <a:solidFill>
                <a:schemeClr val="bg1"/>
              </a:solidFill>
            </a:endParaRPr>
          </a:p>
          <a:p>
            <a:pPr algn="just">
              <a:buNone/>
            </a:pPr>
            <a:endParaRPr lang="es-MX" dirty="0">
              <a:solidFill>
                <a:schemeClr val="bg1"/>
              </a:solidFill>
            </a:endParaRPr>
          </a:p>
          <a:p>
            <a:pPr algn="just"/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3 Imagen" descr="cns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00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ns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0017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785786" y="2967334"/>
            <a:ext cx="785817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8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A c t i v i d a d </a:t>
            </a:r>
            <a:endParaRPr lang="es-ES" sz="8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 algn="just"/>
            <a:r>
              <a:rPr lang="es-ES" sz="3600" b="1" dirty="0">
                <a:solidFill>
                  <a:schemeClr val="bg1"/>
                </a:solidFill>
              </a:rPr>
              <a:t>Propósito fundamental en el ámbito interno</a:t>
            </a:r>
            <a:endParaRPr lang="es-MX" sz="3600" dirty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s-ES" sz="3600" dirty="0" smtClean="0">
                <a:solidFill>
                  <a:schemeClr val="bg1"/>
                </a:solidFill>
              </a:rPr>
              <a:t>	Establecer </a:t>
            </a:r>
            <a:r>
              <a:rPr lang="es-ES" sz="3600" dirty="0">
                <a:solidFill>
                  <a:schemeClr val="bg1"/>
                </a:solidFill>
              </a:rPr>
              <a:t>una efectiva coordinación entre las unidades administrativas de la CNSF, así como su intervención en el esquema global de la supervisión de los sectores asegurador y afianzador.</a:t>
            </a:r>
            <a:endParaRPr lang="es-MX" sz="3600" dirty="0">
              <a:solidFill>
                <a:schemeClr val="bg1"/>
              </a:solidFill>
            </a:endParaRPr>
          </a:p>
          <a:p>
            <a:endParaRPr lang="es-MX" dirty="0"/>
          </a:p>
        </p:txBody>
      </p:sp>
      <p:pic>
        <p:nvPicPr>
          <p:cNvPr id="4" name="3 Imagen" descr="cns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00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643470"/>
          </a:xfrm>
        </p:spPr>
        <p:txBody>
          <a:bodyPr>
            <a:normAutofit/>
          </a:bodyPr>
          <a:lstStyle/>
          <a:p>
            <a:pPr algn="just"/>
            <a:r>
              <a:rPr lang="es-ES" sz="3600" b="1" dirty="0">
                <a:solidFill>
                  <a:schemeClr val="bg1"/>
                </a:solidFill>
              </a:rPr>
              <a:t>La CNSF se ocupa, entre otras, de las siguientes funciones:</a:t>
            </a:r>
            <a:endParaRPr lang="es-MX" sz="3600" dirty="0">
              <a:solidFill>
                <a:schemeClr val="bg1"/>
              </a:solidFill>
            </a:endParaRPr>
          </a:p>
          <a:p>
            <a:pPr lvl="1" algn="just"/>
            <a:r>
              <a:rPr lang="es-ES" sz="3200" dirty="0" smtClean="0">
                <a:solidFill>
                  <a:schemeClr val="bg1"/>
                </a:solidFill>
              </a:rPr>
              <a:t>La </a:t>
            </a:r>
            <a:r>
              <a:rPr lang="es-ES" sz="3200" dirty="0">
                <a:solidFill>
                  <a:schemeClr val="bg1"/>
                </a:solidFill>
              </a:rPr>
              <a:t>supervisión de solvencia de las instituciones de seguros y </a:t>
            </a:r>
            <a:r>
              <a:rPr lang="es-ES" sz="3200" dirty="0" smtClean="0">
                <a:solidFill>
                  <a:schemeClr val="bg1"/>
                </a:solidFill>
              </a:rPr>
              <a:t>fianzas.</a:t>
            </a:r>
          </a:p>
          <a:p>
            <a:pPr lvl="1" algn="just"/>
            <a:r>
              <a:rPr lang="es-ES" sz="3200" dirty="0" smtClean="0">
                <a:solidFill>
                  <a:schemeClr val="bg1"/>
                </a:solidFill>
              </a:rPr>
              <a:t>La </a:t>
            </a:r>
            <a:r>
              <a:rPr lang="es-ES" sz="3200" dirty="0">
                <a:solidFill>
                  <a:schemeClr val="bg1"/>
                </a:solidFill>
              </a:rPr>
              <a:t>autorización de los intermediarios de seguro directo y </a:t>
            </a:r>
            <a:r>
              <a:rPr lang="es-ES" sz="3200" dirty="0" smtClean="0">
                <a:solidFill>
                  <a:schemeClr val="bg1"/>
                </a:solidFill>
              </a:rPr>
              <a:t>reaseguro.</a:t>
            </a:r>
          </a:p>
          <a:p>
            <a:pPr lvl="1" algn="just"/>
            <a:r>
              <a:rPr lang="es-ES" sz="3200" dirty="0" smtClean="0">
                <a:solidFill>
                  <a:schemeClr val="bg1"/>
                </a:solidFill>
              </a:rPr>
              <a:t>El </a:t>
            </a:r>
            <a:r>
              <a:rPr lang="es-ES" sz="3200" dirty="0">
                <a:solidFill>
                  <a:schemeClr val="bg1"/>
                </a:solidFill>
              </a:rPr>
              <a:t>apoyo al desarrollo de los sectores asegurador y afianzador.</a:t>
            </a:r>
            <a:endParaRPr lang="es-MX" sz="3200" dirty="0">
              <a:solidFill>
                <a:schemeClr val="bg1"/>
              </a:solidFill>
            </a:endParaRPr>
          </a:p>
          <a:p>
            <a:pPr algn="just"/>
            <a:endParaRPr lang="es-MX" dirty="0"/>
          </a:p>
        </p:txBody>
      </p:sp>
      <p:pic>
        <p:nvPicPr>
          <p:cNvPr id="4" name="3 Imagen" descr="cns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00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14908"/>
          </a:xfrm>
        </p:spPr>
        <p:txBody>
          <a:bodyPr>
            <a:normAutofit/>
          </a:bodyPr>
          <a:lstStyle/>
          <a:p>
            <a:pPr algn="just"/>
            <a:r>
              <a:rPr lang="es-ES" b="1" dirty="0" smtClean="0">
                <a:solidFill>
                  <a:schemeClr val="bg1"/>
                </a:solidFill>
              </a:rPr>
              <a:t>Facultades:</a:t>
            </a:r>
          </a:p>
          <a:p>
            <a:pPr lvl="1" algn="just"/>
            <a:r>
              <a:rPr lang="es-ES" dirty="0">
                <a:solidFill>
                  <a:schemeClr val="bg1"/>
                </a:solidFill>
              </a:rPr>
              <a:t>Realizar la inspección y </a:t>
            </a:r>
            <a:r>
              <a:rPr lang="es-ES" dirty="0" smtClean="0">
                <a:solidFill>
                  <a:schemeClr val="bg1"/>
                </a:solidFill>
              </a:rPr>
              <a:t>vigilancia</a:t>
            </a:r>
          </a:p>
          <a:p>
            <a:pPr lvl="1" algn="just"/>
            <a:r>
              <a:rPr lang="es-ES" dirty="0">
                <a:solidFill>
                  <a:schemeClr val="bg1"/>
                </a:solidFill>
              </a:rPr>
              <a:t>Fungir como órgano de consulta de </a:t>
            </a:r>
            <a:r>
              <a:rPr lang="es-ES" dirty="0" smtClean="0">
                <a:solidFill>
                  <a:schemeClr val="bg1"/>
                </a:solidFill>
              </a:rPr>
              <a:t>la SHCP</a:t>
            </a:r>
          </a:p>
          <a:p>
            <a:pPr lvl="1" algn="just"/>
            <a:r>
              <a:rPr lang="es-ES" dirty="0">
                <a:solidFill>
                  <a:schemeClr val="bg1"/>
                </a:solidFill>
              </a:rPr>
              <a:t>Emitir las disposiciones necesarias para el ejercicio de las facultades que la Ley le </a:t>
            </a:r>
            <a:r>
              <a:rPr lang="es-ES" dirty="0" smtClean="0">
                <a:solidFill>
                  <a:schemeClr val="bg1"/>
                </a:solidFill>
              </a:rPr>
              <a:t>otorga</a:t>
            </a:r>
          </a:p>
          <a:p>
            <a:pPr lvl="1" algn="just"/>
            <a:r>
              <a:rPr lang="es-ES" dirty="0">
                <a:solidFill>
                  <a:schemeClr val="bg1"/>
                </a:solidFill>
              </a:rPr>
              <a:t>Presentar opinión a la SHCP sobre la interpretación de la LGISMS y de la LFIF en caso de duda respecto a su </a:t>
            </a:r>
            <a:r>
              <a:rPr lang="es-ES" dirty="0" smtClean="0">
                <a:solidFill>
                  <a:schemeClr val="bg1"/>
                </a:solidFill>
              </a:rPr>
              <a:t>aplicación</a:t>
            </a:r>
          </a:p>
          <a:p>
            <a:pPr lvl="1" algn="just"/>
            <a:r>
              <a:rPr lang="es-ES" dirty="0" err="1" smtClean="0">
                <a:solidFill>
                  <a:schemeClr val="bg1"/>
                </a:solidFill>
              </a:rPr>
              <a:t>Etc</a:t>
            </a:r>
            <a:r>
              <a:rPr lang="es-ES" dirty="0" smtClean="0">
                <a:solidFill>
                  <a:schemeClr val="bg1"/>
                </a:solidFill>
              </a:rPr>
              <a:t> .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5" name="4 Imagen" descr="cns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00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Gifs Animados Hombres (13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2143116"/>
            <a:ext cx="2569831" cy="4138623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500594"/>
          </a:xfrm>
        </p:spPr>
        <p:txBody>
          <a:bodyPr>
            <a:normAutofit/>
          </a:bodyPr>
          <a:lstStyle/>
          <a:p>
            <a:pPr algn="just"/>
            <a:r>
              <a:rPr lang="es-MX" b="1" dirty="0" smtClean="0">
                <a:solidFill>
                  <a:schemeClr val="bg1"/>
                </a:solidFill>
              </a:rPr>
              <a:t>Marco Legal:</a:t>
            </a:r>
          </a:p>
          <a:p>
            <a:pPr algn="just">
              <a:buNone/>
            </a:pPr>
            <a:r>
              <a:rPr lang="es-ES" dirty="0" smtClean="0">
                <a:solidFill>
                  <a:schemeClr val="bg1"/>
                </a:solidFill>
              </a:rPr>
              <a:t>	Se sustenta en la LGISMS y de la LFIF. </a:t>
            </a:r>
          </a:p>
          <a:p>
            <a:pPr algn="just">
              <a:buNone/>
            </a:pPr>
            <a:r>
              <a:rPr lang="es-ES" dirty="0">
                <a:solidFill>
                  <a:schemeClr val="bg1"/>
                </a:solidFill>
              </a:rPr>
              <a:t>	</a:t>
            </a:r>
            <a:r>
              <a:rPr lang="es-ES" dirty="0" smtClean="0">
                <a:solidFill>
                  <a:schemeClr val="bg1"/>
                </a:solidFill>
              </a:rPr>
              <a:t>Hace </a:t>
            </a:r>
            <a:r>
              <a:rPr lang="es-ES" dirty="0">
                <a:solidFill>
                  <a:schemeClr val="bg1"/>
                </a:solidFill>
              </a:rPr>
              <a:t>del conocimiento de los sectores supervisados, los consumidores y el público en general, las disposiciones específicas que emite con base en el marco jurídico aplicable, a través de Circulares que se publican en el Diario Oficial de la Federación</a:t>
            </a:r>
            <a:r>
              <a:rPr lang="es-ES" dirty="0" smtClean="0">
                <a:solidFill>
                  <a:schemeClr val="bg1"/>
                </a:solidFill>
              </a:rPr>
              <a:t>.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3 Imagen" descr="cns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500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568</Words>
  <Application>Microsoft Macintosh PowerPoint</Application>
  <PresentationFormat>Presentación en pantalla (4:3)</PresentationFormat>
  <Paragraphs>174</Paragraphs>
  <Slides>53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53</vt:i4>
      </vt:variant>
    </vt:vector>
  </HeadingPairs>
  <TitlesOfParts>
    <vt:vector size="54" baseType="lpstr">
      <vt:lpstr>Tema de Office</vt:lpstr>
      <vt:lpstr>COMISION NACIONAL DE SEGUROS Y FIANZAS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COMISION NACIONAL DE SEGUROS Y FIANZAS</dc:title>
  <dc:creator>Usuario</dc:creator>
  <cp:lastModifiedBy>Dario Fabian Hernandez</cp:lastModifiedBy>
  <cp:revision>33</cp:revision>
  <dcterms:created xsi:type="dcterms:W3CDTF">2012-10-28T23:00:13Z</dcterms:created>
  <dcterms:modified xsi:type="dcterms:W3CDTF">2012-11-19T16:28:58Z</dcterms:modified>
</cp:coreProperties>
</file>