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2104" y="-2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8" name="27 Marcador de fecha"/>
          <p:cNvSpPr>
            <a:spLocks noGrp="1"/>
          </p:cNvSpPr>
          <p:nvPr>
            <p:ph type="dt" sz="half" idx="10"/>
          </p:nvPr>
        </p:nvSpPr>
        <p:spPr/>
        <p:txBody>
          <a:bodyPr/>
          <a:lstStyle>
            <a:extLst/>
          </a:lstStyle>
          <a:p>
            <a:fld id="{7A847CFC-816F-41D0-AAC0-9BF4FEBC753E}" type="datetimeFigureOut">
              <a:rPr lang="es-ES" smtClean="0"/>
              <a:pPr/>
              <a:t>19/11/12</a:t>
            </a:fld>
            <a:endParaRPr lang="es-ES"/>
          </a:p>
        </p:txBody>
      </p:sp>
      <p:sp>
        <p:nvSpPr>
          <p:cNvPr id="17" name="16 Marcador de pie de página"/>
          <p:cNvSpPr>
            <a:spLocks noGrp="1"/>
          </p:cNvSpPr>
          <p:nvPr>
            <p:ph type="ftr" sz="quarter" idx="11"/>
          </p:nvPr>
        </p:nvSpPr>
        <p:spPr/>
        <p:txBody>
          <a:bodyPr/>
          <a:lstStyle>
            <a:extLst/>
          </a:lstStyle>
          <a:p>
            <a:endParaRPr lang="es-ES"/>
          </a:p>
        </p:txBody>
      </p:sp>
      <p:sp>
        <p:nvSpPr>
          <p:cNvPr id="29" name="28 Marcador de número de diapositiva"/>
          <p:cNvSpPr>
            <a:spLocks noGrp="1"/>
          </p:cNvSpPr>
          <p:nvPr>
            <p:ph type="sldNum" sz="quarter" idx="12"/>
          </p:nvPr>
        </p:nvSpPr>
        <p:spPr/>
        <p:txBody>
          <a:bodyPr/>
          <a:lstStyle>
            <a:extLst/>
          </a:lstStyle>
          <a:p>
            <a:fld id="{132FADFE-3B8F-471C-ABF0-DBC7717ECBBC}" type="slidenum">
              <a:rPr lang="es-ES" smtClean="0"/>
              <a:pPr/>
              <a:t>‹Nr.›</a:t>
            </a:fld>
            <a:endParaRPr lang="es-ES"/>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19/11/12</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‹Nr.›</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19/11/12</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‹Nr.›</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19/11/12</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‹Nr.›</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19/11/12</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‹Nr.›</a:t>
            </a:fld>
            <a:endParaRPr lang="es-ES"/>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A847CFC-816F-41D0-AAC0-9BF4FEBC753E}" type="datetimeFigureOut">
              <a:rPr lang="es-ES" smtClean="0"/>
              <a:pPr/>
              <a:t>19/11/12</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pPr/>
              <a:t>‹Nr.›</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7A847CFC-816F-41D0-AAC0-9BF4FEBC753E}" type="datetimeFigureOut">
              <a:rPr lang="es-ES" smtClean="0"/>
              <a:pPr/>
              <a:t>19/11/12</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132FADFE-3B8F-471C-ABF0-DBC7717ECBBC}" type="slidenum">
              <a:rPr lang="es-ES" smtClean="0"/>
              <a:pPr/>
              <a:t>‹Nr.›</a:t>
            </a:fld>
            <a:endParaRPr lang="es-ES"/>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7A847CFC-816F-41D0-AAC0-9BF4FEBC753E}" type="datetimeFigureOut">
              <a:rPr lang="es-ES" smtClean="0"/>
              <a:pPr/>
              <a:t>19/11/12</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132FADFE-3B8F-471C-ABF0-DBC7717ECBBC}" type="slidenum">
              <a:rPr lang="es-ES" smtClean="0"/>
              <a:pPr/>
              <a:t>‹Nr.›</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7A847CFC-816F-41D0-AAC0-9BF4FEBC753E}" type="datetimeFigureOut">
              <a:rPr lang="es-ES" smtClean="0"/>
              <a:pPr/>
              <a:t>19/11/12</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132FADFE-3B8F-471C-ABF0-DBC7717ECBBC}" type="slidenum">
              <a:rPr lang="es-ES" smtClean="0"/>
              <a:pPr/>
              <a:t>‹Nr.›</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A847CFC-816F-41D0-AAC0-9BF4FEBC753E}" type="datetimeFigureOut">
              <a:rPr lang="es-ES" smtClean="0"/>
              <a:pPr/>
              <a:t>19/11/12</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pPr/>
              <a:t>‹Nr.›</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p:spPr>
        <p:txBody>
          <a:bodyPr/>
          <a:lstStyle>
            <a:extLst/>
          </a:lstStyle>
          <a:p>
            <a:fld id="{7A847CFC-816F-41D0-AAC0-9BF4FEBC753E}" type="datetimeFigureOut">
              <a:rPr lang="es-ES" smtClean="0"/>
              <a:pPr/>
              <a:t>19/11/12</a:t>
            </a:fld>
            <a:endParaRPr lang="es-ES"/>
          </a:p>
        </p:txBody>
      </p:sp>
      <p:sp>
        <p:nvSpPr>
          <p:cNvPr id="6" name="5 Marcador de pie de página"/>
          <p:cNvSpPr>
            <a:spLocks noGrp="1"/>
          </p:cNvSpPr>
          <p:nvPr>
            <p:ph type="ftr" sz="quarter" idx="11"/>
          </p:nvPr>
        </p:nvSpPr>
        <p:spPr>
          <a:xfrm>
            <a:off x="914400" y="55499"/>
            <a:ext cx="5562600" cy="365125"/>
          </a:xfrm>
        </p:spPr>
        <p:txBody>
          <a:bodyPr/>
          <a:lstStyle>
            <a:extLst/>
          </a:lstStyle>
          <a:p>
            <a:endParaRPr lang="es-ES"/>
          </a:p>
        </p:txBody>
      </p:sp>
      <p:sp>
        <p:nvSpPr>
          <p:cNvPr id="7" name="6 Marcador de número de diapositiva"/>
          <p:cNvSpPr>
            <a:spLocks noGrp="1"/>
          </p:cNvSpPr>
          <p:nvPr>
            <p:ph type="sldNum" sz="quarter" idx="12"/>
          </p:nvPr>
        </p:nvSpPr>
        <p:spPr>
          <a:xfrm>
            <a:off x="8610600" y="55499"/>
            <a:ext cx="457200" cy="365125"/>
          </a:xfrm>
        </p:spPr>
        <p:txBody>
          <a:bodyPr/>
          <a:lstStyle>
            <a:extLst/>
          </a:lstStyle>
          <a:p>
            <a:fld id="{132FADFE-3B8F-471C-ABF0-DBC7717ECBBC}" type="slidenum">
              <a:rPr lang="es-ES" smtClean="0"/>
              <a:pPr/>
              <a:t>‹Nr.›</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7A847CFC-816F-41D0-AAC0-9BF4FEBC753E}" type="datetimeFigureOut">
              <a:rPr lang="es-ES" smtClean="0"/>
              <a:pPr/>
              <a:t>19/11/12</a:t>
            </a:fld>
            <a:endParaRPr lang="es-ES"/>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s-ES"/>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132FADFE-3B8F-471C-ABF0-DBC7717ECBBC}" type="slidenum">
              <a:rPr lang="es-ES" smtClean="0"/>
              <a:pPr/>
              <a:t>‹Nr.›</a:t>
            </a:fld>
            <a:endParaRPr lang="es-E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9" Type="http://schemas.openxmlformats.org/officeDocument/2006/relationships/image" Target="../media/image5.jpeg"/><Relationship Id="rId20" Type="http://schemas.openxmlformats.org/officeDocument/2006/relationships/hyperlink" Target="http://www.evercorecb.com/" TargetMode="External"/><Relationship Id="rId21" Type="http://schemas.openxmlformats.org/officeDocument/2006/relationships/image" Target="../media/image11.jpeg"/><Relationship Id="rId22" Type="http://schemas.openxmlformats.org/officeDocument/2006/relationships/hyperlink" Target="http://www.valmex.com.mx/" TargetMode="External"/><Relationship Id="rId23" Type="http://schemas.openxmlformats.org/officeDocument/2006/relationships/image" Target="../media/image12.jpeg"/><Relationship Id="rId24" Type="http://schemas.openxmlformats.org/officeDocument/2006/relationships/hyperlink" Target="http://www.inbursa.com.mx/" TargetMode="External"/><Relationship Id="rId25" Type="http://schemas.openxmlformats.org/officeDocument/2006/relationships/image" Target="../media/image13.jpeg"/><Relationship Id="rId10" Type="http://schemas.openxmlformats.org/officeDocument/2006/relationships/hyperlink" Target="http://www.bancomer.com.mx/" TargetMode="External"/><Relationship Id="rId11" Type="http://schemas.openxmlformats.org/officeDocument/2006/relationships/image" Target="../media/image6.jpeg"/><Relationship Id="rId12" Type="http://schemas.openxmlformats.org/officeDocument/2006/relationships/hyperlink" Target="http://www.bsantander.com.mx/" TargetMode="External"/><Relationship Id="rId13" Type="http://schemas.openxmlformats.org/officeDocument/2006/relationships/image" Target="../media/image7.jpeg"/><Relationship Id="rId14" Type="http://schemas.openxmlformats.org/officeDocument/2006/relationships/hyperlink" Target="http://www.jpmorgan.com.mx/" TargetMode="External"/><Relationship Id="rId15" Type="http://schemas.openxmlformats.org/officeDocument/2006/relationships/image" Target="../media/image8.jpeg"/><Relationship Id="rId16" Type="http://schemas.openxmlformats.org/officeDocument/2006/relationships/hyperlink" Target="http://www.masari.com.mx/" TargetMode="External"/><Relationship Id="rId17" Type="http://schemas.openxmlformats.org/officeDocument/2006/relationships/image" Target="../media/image9.jpeg"/><Relationship Id="rId18" Type="http://schemas.openxmlformats.org/officeDocument/2006/relationships/hyperlink" Target="http://www.accival.com/" TargetMode="External"/><Relationship Id="rId19" Type="http://schemas.openxmlformats.org/officeDocument/2006/relationships/image" Target="../media/image10.jpeg"/><Relationship Id="rId1" Type="http://schemas.openxmlformats.org/officeDocument/2006/relationships/slideLayout" Target="../slideLayouts/slideLayout2.xml"/><Relationship Id="rId2" Type="http://schemas.openxmlformats.org/officeDocument/2006/relationships/hyperlink" Target="http://www.vector.com.mx/" TargetMode="External"/><Relationship Id="rId3" Type="http://schemas.openxmlformats.org/officeDocument/2006/relationships/image" Target="../media/image2.jpeg"/><Relationship Id="rId4" Type="http://schemas.openxmlformats.org/officeDocument/2006/relationships/hyperlink" Target="http://www.hsbc.com.mx/" TargetMode="External"/><Relationship Id="rId5" Type="http://schemas.openxmlformats.org/officeDocument/2006/relationships/image" Target="../media/image3.jpeg"/><Relationship Id="rId6" Type="http://schemas.openxmlformats.org/officeDocument/2006/relationships/hyperlink" Target="http://www.ingcasadebolsa.com/" TargetMode="External"/><Relationship Id="rId7" Type="http://schemas.openxmlformats.org/officeDocument/2006/relationships/image" Target="../media/image4.jpeg"/><Relationship Id="rId8" Type="http://schemas.openxmlformats.org/officeDocument/2006/relationships/hyperlink" Target="http://www.scotiabankinverlat.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14348" y="714356"/>
            <a:ext cx="7772400" cy="1470025"/>
          </a:xfrm>
        </p:spPr>
        <p:txBody>
          <a:bodyPr/>
          <a:lstStyle/>
          <a:p>
            <a:r>
              <a:rPr lang="es-MX" dirty="0" smtClean="0"/>
              <a:t>Bolsa Mexicana de Valores</a:t>
            </a:r>
            <a:endParaRPr lang="es-MX" dirty="0"/>
          </a:p>
        </p:txBody>
      </p:sp>
      <p:sp>
        <p:nvSpPr>
          <p:cNvPr id="3" name="2 Subtítulo"/>
          <p:cNvSpPr>
            <a:spLocks noGrp="1"/>
          </p:cNvSpPr>
          <p:nvPr>
            <p:ph type="subTitle" idx="1"/>
          </p:nvPr>
        </p:nvSpPr>
        <p:spPr>
          <a:xfrm>
            <a:off x="1371600" y="3214686"/>
            <a:ext cx="6400800" cy="2424114"/>
          </a:xfrm>
        </p:spPr>
        <p:txBody>
          <a:bodyPr>
            <a:normAutofit/>
          </a:bodyPr>
          <a:lstStyle/>
          <a:p>
            <a:pPr algn="l">
              <a:buFont typeface="Arial" pitchFamily="34" charset="0"/>
              <a:buChar char="•"/>
            </a:pPr>
            <a:r>
              <a:rPr lang="es-MX" dirty="0" smtClean="0"/>
              <a:t>Sergio Alberto Palmeros Mirón	</a:t>
            </a:r>
          </a:p>
          <a:p>
            <a:pPr algn="l">
              <a:buFont typeface="Arial" pitchFamily="34" charset="0"/>
              <a:buChar char="•"/>
            </a:pPr>
            <a:r>
              <a:rPr lang="es-MX" dirty="0" smtClean="0"/>
              <a:t>José Luis Mendoza Perdomo</a:t>
            </a:r>
          </a:p>
          <a:p>
            <a:pPr algn="l">
              <a:buFont typeface="Arial" pitchFamily="34" charset="0"/>
              <a:buChar char="•"/>
            </a:pPr>
            <a:r>
              <a:rPr lang="es-MX" dirty="0" smtClean="0"/>
              <a:t>Jorge  Nochebuena Perdomo</a:t>
            </a:r>
          </a:p>
          <a:p>
            <a:pPr algn="l">
              <a:buFont typeface="Arial" pitchFamily="34" charset="0"/>
              <a:buChar char="•"/>
            </a:pPr>
            <a:r>
              <a:rPr lang="es-MX" dirty="0" smtClean="0"/>
              <a:t>Orlando De La Cruz Hernández</a:t>
            </a:r>
          </a:p>
          <a:p>
            <a:pPr algn="l">
              <a:buFont typeface="Arial" pitchFamily="34" charset="0"/>
              <a:buChar char="•"/>
            </a:pPr>
            <a:r>
              <a:rPr lang="es-MX" dirty="0" smtClean="0"/>
              <a:t>Gustavo </a:t>
            </a:r>
            <a:r>
              <a:rPr lang="es-MX" dirty="0" err="1" smtClean="0"/>
              <a:t>Nazir</a:t>
            </a:r>
            <a:r>
              <a:rPr lang="es-MX" dirty="0" smtClean="0"/>
              <a:t> García Ortiz</a:t>
            </a:r>
            <a:endParaRPr lang="es-MX"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Comité de Listado de Valores de Emisoras</a:t>
            </a:r>
            <a:endParaRPr lang="es-MX" dirty="0"/>
          </a:p>
        </p:txBody>
      </p:sp>
      <p:sp>
        <p:nvSpPr>
          <p:cNvPr id="3" name="2 Marcador de contenido"/>
          <p:cNvSpPr>
            <a:spLocks noGrp="1"/>
          </p:cNvSpPr>
          <p:nvPr>
            <p:ph idx="1"/>
          </p:nvPr>
        </p:nvSpPr>
        <p:spPr/>
        <p:txBody>
          <a:bodyPr/>
          <a:lstStyle/>
          <a:p>
            <a:r>
              <a:rPr lang="es-ES" dirty="0" smtClean="0"/>
              <a:t>El Comité de Listado de Valores de Emisoras (antes Comité de Inscripción de Valores) es un órgano delegado del Consejo de Administración de la Sociedad, cuyo objeto es evaluar y, en su caso, aprobar la admisión y listado de valores de emisoras en la Sociedad, en los términos previstos en la Ley del Mercado de Valores.</a:t>
            </a:r>
            <a:endParaRPr lang="es-MX"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t>Comité de Vigilancia</a:t>
            </a:r>
            <a:endParaRPr lang="es-MX" dirty="0"/>
          </a:p>
        </p:txBody>
      </p:sp>
      <p:sp>
        <p:nvSpPr>
          <p:cNvPr id="3" name="2 Marcador de contenido"/>
          <p:cNvSpPr>
            <a:spLocks noGrp="1"/>
          </p:cNvSpPr>
          <p:nvPr>
            <p:ph idx="1"/>
          </p:nvPr>
        </p:nvSpPr>
        <p:spPr/>
        <p:txBody>
          <a:bodyPr>
            <a:normAutofit/>
          </a:bodyPr>
          <a:lstStyle/>
          <a:p>
            <a:r>
              <a:rPr lang="es-ES" sz="4000" dirty="0" smtClean="0"/>
              <a:t>El Comité de Vigilancia es un órgano delegado del Consejo de Administración de la Sociedad, cuyo objeto consiste en coordinar las funciones de vigilancia del mercado a cargo de la Sociedad.</a:t>
            </a:r>
            <a:endParaRPr lang="es-MX" sz="40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t>Comité Disciplinario</a:t>
            </a:r>
            <a:endParaRPr lang="es-MX" dirty="0"/>
          </a:p>
        </p:txBody>
      </p:sp>
      <p:sp>
        <p:nvSpPr>
          <p:cNvPr id="3" name="2 Marcador de contenido"/>
          <p:cNvSpPr>
            <a:spLocks noGrp="1"/>
          </p:cNvSpPr>
          <p:nvPr>
            <p:ph idx="1"/>
          </p:nvPr>
        </p:nvSpPr>
        <p:spPr/>
        <p:txBody>
          <a:bodyPr>
            <a:normAutofit/>
          </a:bodyPr>
          <a:lstStyle/>
          <a:p>
            <a:r>
              <a:rPr lang="es-ES" sz="4400" dirty="0" smtClean="0"/>
              <a:t>El Comité Disciplinario es un órgano delegado del Consejo de Administración de la Sociedad para el ejercicio de sus facultades disciplinarias.</a:t>
            </a:r>
            <a:endParaRPr lang="es-MX" sz="44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t>Comité Normativo</a:t>
            </a:r>
            <a:endParaRPr lang="es-MX" dirty="0"/>
          </a:p>
        </p:txBody>
      </p:sp>
      <p:sp>
        <p:nvSpPr>
          <p:cNvPr id="3" name="2 Marcador de contenido"/>
          <p:cNvSpPr>
            <a:spLocks noGrp="1"/>
          </p:cNvSpPr>
          <p:nvPr>
            <p:ph idx="1"/>
          </p:nvPr>
        </p:nvSpPr>
        <p:spPr/>
        <p:txBody>
          <a:bodyPr>
            <a:normAutofit/>
          </a:bodyPr>
          <a:lstStyle/>
          <a:p>
            <a:r>
              <a:rPr lang="es-ES" sz="3600" dirty="0" smtClean="0"/>
              <a:t>El Comité Normativo es un órgano delegado del Consejo de Administración de la Sociedad, para el ejercicio de sus facultades normativas y, por ende, establecer y mantener actualizado un marco normativo de carácter </a:t>
            </a:r>
            <a:r>
              <a:rPr lang="es-ES" sz="3600" dirty="0" err="1" smtClean="0"/>
              <a:t>autorregulatorio</a:t>
            </a:r>
            <a:r>
              <a:rPr lang="es-ES" sz="3600" dirty="0" smtClean="0"/>
              <a:t>.</a:t>
            </a:r>
            <a:endParaRPr lang="es-MX" sz="36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Comité Técnico de Metodologías de Índices</a:t>
            </a:r>
            <a:endParaRPr lang="es-MX" dirty="0"/>
          </a:p>
        </p:txBody>
      </p:sp>
      <p:sp>
        <p:nvSpPr>
          <p:cNvPr id="3" name="2 Marcador de contenido"/>
          <p:cNvSpPr>
            <a:spLocks noGrp="1"/>
          </p:cNvSpPr>
          <p:nvPr>
            <p:ph idx="1"/>
          </p:nvPr>
        </p:nvSpPr>
        <p:spPr/>
        <p:txBody>
          <a:bodyPr>
            <a:normAutofit/>
          </a:bodyPr>
          <a:lstStyle/>
          <a:p>
            <a:r>
              <a:rPr lang="es-ES" sz="3600" dirty="0" smtClean="0"/>
              <a:t>El Comité Técnico de Metodologías de Índices es un órgano auxiliar de la Sociedad, para analizar, determinar y aprobar las metodologías de cálculo y revisión de los indicadores de mercado de la Bolsa Mexicana de Valores, así como sus procedimientos y reglas de mantenimiento.</a:t>
            </a:r>
            <a:endParaRPr lang="es-MX" sz="36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t>Comité de Tecnología</a:t>
            </a:r>
            <a:endParaRPr lang="es-MX" dirty="0"/>
          </a:p>
        </p:txBody>
      </p:sp>
      <p:sp>
        <p:nvSpPr>
          <p:cNvPr id="3" name="2 Marcador de contenido"/>
          <p:cNvSpPr>
            <a:spLocks noGrp="1"/>
          </p:cNvSpPr>
          <p:nvPr>
            <p:ph idx="1"/>
          </p:nvPr>
        </p:nvSpPr>
        <p:spPr/>
        <p:txBody>
          <a:bodyPr/>
          <a:lstStyle/>
          <a:p>
            <a:r>
              <a:rPr lang="es-ES" sz="4000" dirty="0" smtClean="0"/>
              <a:t>El Comité de Tecnología es un órgano de apoyo del Consejo de Administración, cuyo objeto es primordialmente desempeñar las actividades consultivas y de asesoría en materia tecnológica.</a:t>
            </a:r>
            <a:endParaRPr lang="es-MX" sz="4000" dirty="0" smtClean="0"/>
          </a:p>
          <a:p>
            <a:pPr>
              <a:buNone/>
            </a:pPr>
            <a:endParaRPr lang="es-MX"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Operación Bursátil</a:t>
            </a:r>
            <a:endParaRPr lang="es-MX" dirty="0"/>
          </a:p>
        </p:txBody>
      </p:sp>
      <p:sp>
        <p:nvSpPr>
          <p:cNvPr id="3" name="2 Marcador de contenido"/>
          <p:cNvSpPr>
            <a:spLocks noGrp="1"/>
          </p:cNvSpPr>
          <p:nvPr>
            <p:ph idx="1"/>
          </p:nvPr>
        </p:nvSpPr>
        <p:spPr/>
        <p:txBody>
          <a:bodyPr>
            <a:normAutofit/>
          </a:bodyPr>
          <a:lstStyle/>
          <a:p>
            <a:r>
              <a:rPr lang="es-ES" sz="4400" dirty="0" smtClean="0"/>
              <a:t>Cualquier persona física o moral de nacionalidad mexicana o extranjera puede invertir en los valores (de capitales o deuda) listados en la Bolsa.</a:t>
            </a:r>
            <a:endParaRPr lang="es-MX" sz="4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t>Inversionistas</a:t>
            </a:r>
            <a:endParaRPr lang="es-MX" dirty="0"/>
          </a:p>
        </p:txBody>
      </p:sp>
      <p:sp>
        <p:nvSpPr>
          <p:cNvPr id="3" name="2 Marcador de contenido"/>
          <p:cNvSpPr>
            <a:spLocks noGrp="1"/>
          </p:cNvSpPr>
          <p:nvPr>
            <p:ph idx="1"/>
          </p:nvPr>
        </p:nvSpPr>
        <p:spPr/>
        <p:txBody>
          <a:bodyPr/>
          <a:lstStyle/>
          <a:p>
            <a:r>
              <a:rPr lang="es-ES" dirty="0" smtClean="0"/>
              <a:t>Los inversionistas son personas físicas o morales, nacionales o extranjeras que a través de las casas de bolsa colocan sus recursos; compran y venden valores, con la finalidad de minimizar riesgos, maximizar rendimientos y diversificar sus inversiones.</a:t>
            </a:r>
            <a:endParaRPr lang="es-MX"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Autoridades y Organismos </a:t>
            </a:r>
            <a:r>
              <a:rPr lang="es-ES" b="1" dirty="0" err="1" smtClean="0"/>
              <a:t>Autorregulatorios</a:t>
            </a:r>
            <a:endParaRPr lang="es-MX" dirty="0"/>
          </a:p>
        </p:txBody>
      </p:sp>
      <p:sp>
        <p:nvSpPr>
          <p:cNvPr id="3" name="2 Marcador de contenido"/>
          <p:cNvSpPr>
            <a:spLocks noGrp="1"/>
          </p:cNvSpPr>
          <p:nvPr>
            <p:ph idx="1"/>
          </p:nvPr>
        </p:nvSpPr>
        <p:spPr/>
        <p:txBody>
          <a:bodyPr/>
          <a:lstStyle/>
          <a:p>
            <a:r>
              <a:rPr lang="es-ES" dirty="0" smtClean="0"/>
              <a:t>Fomentan y supervisan la operación ordenada del mercado de valores y sus participantes conforme a la normatividad vigente. En México las instituciones reguladoras son la Secretaría de Hacienda y Crédito Público (</a:t>
            </a:r>
            <a:r>
              <a:rPr lang="es-ES" b="1" u="sng" dirty="0" smtClean="0"/>
              <a:t>SHCP</a:t>
            </a:r>
            <a:r>
              <a:rPr lang="es-ES" dirty="0" smtClean="0"/>
              <a:t>), la </a:t>
            </a:r>
            <a:r>
              <a:rPr lang="es-MX" dirty="0" smtClean="0"/>
              <a:t> </a:t>
            </a:r>
            <a:r>
              <a:rPr lang="es-MX" dirty="0" err="1" smtClean="0"/>
              <a:t>Comisin</a:t>
            </a:r>
            <a:r>
              <a:rPr lang="es-MX" dirty="0" smtClean="0"/>
              <a:t> Nacional Bancaria y de Valores </a:t>
            </a:r>
            <a:r>
              <a:rPr lang="es-ES" dirty="0" smtClean="0"/>
              <a:t>(</a:t>
            </a:r>
            <a:r>
              <a:rPr lang="es-ES" b="1" u="sng" dirty="0" smtClean="0"/>
              <a:t>CNBV)</a:t>
            </a:r>
            <a:r>
              <a:rPr lang="es-ES" dirty="0" smtClean="0"/>
              <a:t>, el </a:t>
            </a:r>
            <a:r>
              <a:rPr lang="es-ES" b="1" u="sng" dirty="0" smtClean="0"/>
              <a:t>Banco de México</a:t>
            </a:r>
            <a:r>
              <a:rPr lang="es-ES" dirty="0" smtClean="0"/>
              <a:t> y, desde luego, la Bolsa Mexicana de Valores.</a:t>
            </a:r>
            <a:endParaRPr lang="es-MX"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428868"/>
            <a:ext cx="8229600" cy="1143000"/>
          </a:xfrm>
        </p:spPr>
        <p:txBody>
          <a:bodyPr/>
          <a:lstStyle/>
          <a:p>
            <a:r>
              <a:rPr lang="es-MX" b="1" dirty="0" smtClean="0"/>
              <a:t>Instrumentos Bursátiles</a:t>
            </a:r>
            <a:endParaRPr lang="es-MX"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ES" sz="4400" dirty="0" smtClean="0"/>
              <a:t>Es una entidad financiera, que opera por concesión de la Secretaría de Hacienda y Crédito Público, con apego a la Ley del Mercado de Valores.</a:t>
            </a:r>
            <a:endParaRPr lang="es-MX" sz="4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t>Mercado de Capitales</a:t>
            </a:r>
            <a:endParaRPr lang="es-MX" dirty="0"/>
          </a:p>
        </p:txBody>
      </p:sp>
      <p:sp>
        <p:nvSpPr>
          <p:cNvPr id="3" name="2 Marcador de contenido"/>
          <p:cNvSpPr>
            <a:spLocks noGrp="1"/>
          </p:cNvSpPr>
          <p:nvPr>
            <p:ph idx="1"/>
          </p:nvPr>
        </p:nvSpPr>
        <p:spPr/>
        <p:txBody>
          <a:bodyPr/>
          <a:lstStyle/>
          <a:p>
            <a:r>
              <a:rPr lang="es-MX" b="1" dirty="0" smtClean="0"/>
              <a:t>Acciones: </a:t>
            </a:r>
            <a:r>
              <a:rPr lang="es-MX" dirty="0" smtClean="0"/>
              <a:t>Son títulos que representan parte del capital social de una empresa que son colocados entre el gran público inversionista a través de la BMV para obtener financiamiento. La tenencia de las acciones otorga a sus compradores los derechos de un socio.</a:t>
            </a:r>
          </a:p>
          <a:p>
            <a:endParaRPr lang="es-MX"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endParaRPr lang="es-MX" sz="3600" b="1" dirty="0" smtClean="0"/>
          </a:p>
          <a:p>
            <a:r>
              <a:rPr lang="es-MX" sz="3600" b="1" dirty="0" smtClean="0"/>
              <a:t>Fibras: </a:t>
            </a:r>
            <a:r>
              <a:rPr lang="es-MX" sz="3600" dirty="0" smtClean="0"/>
              <a:t>Son vehículos para el financiamiento de bienes raíces.   Ofrecen pagos periódicos (rentas) y a la vez tiene la posibilidad de tener ganancias de capital (plusvalía).</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Mercado de Capital de Desarrollo</a:t>
            </a:r>
            <a:endParaRPr lang="es-MX" dirty="0"/>
          </a:p>
        </p:txBody>
      </p:sp>
      <p:sp>
        <p:nvSpPr>
          <p:cNvPr id="3" name="2 Marcador de contenido"/>
          <p:cNvSpPr>
            <a:spLocks noGrp="1"/>
          </p:cNvSpPr>
          <p:nvPr>
            <p:ph idx="1"/>
          </p:nvPr>
        </p:nvSpPr>
        <p:spPr/>
        <p:txBody>
          <a:bodyPr/>
          <a:lstStyle/>
          <a:p>
            <a:r>
              <a:rPr lang="es-MX" b="1" dirty="0" err="1" smtClean="0"/>
              <a:t>CKDes</a:t>
            </a:r>
            <a:r>
              <a:rPr lang="es-MX" b="1" dirty="0" smtClean="0"/>
              <a:t>: </a:t>
            </a:r>
            <a:r>
              <a:rPr lang="es-ES" dirty="0" smtClean="0"/>
              <a:t>Títulos o valores fiduciarios destinados para el financiamiento de uno o más proyectos, mediante la adquisición de una o varias empresas promovidas, principalmente en sectores como el de la infraestructura, inmobiliarios, minería, empresariales en general y desarrollo de tecnología.</a:t>
            </a:r>
            <a:endParaRPr lang="es-MX"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t>Mercado de Deuda</a:t>
            </a:r>
            <a:endParaRPr lang="es-MX" dirty="0"/>
          </a:p>
        </p:txBody>
      </p:sp>
      <p:sp>
        <p:nvSpPr>
          <p:cNvPr id="3" name="2 Marcador de contenido"/>
          <p:cNvSpPr>
            <a:spLocks noGrp="1"/>
          </p:cNvSpPr>
          <p:nvPr>
            <p:ph idx="1"/>
          </p:nvPr>
        </p:nvSpPr>
        <p:spPr/>
        <p:txBody>
          <a:bodyPr/>
          <a:lstStyle/>
          <a:p>
            <a:r>
              <a:rPr lang="es-MX" sz="3600" b="1" dirty="0" smtClean="0"/>
              <a:t>Gubernamental:</a:t>
            </a:r>
          </a:p>
          <a:p>
            <a:pPr lvl="1"/>
            <a:r>
              <a:rPr lang="es-ES" sz="3200" dirty="0" smtClean="0"/>
              <a:t>CETES</a:t>
            </a:r>
          </a:p>
          <a:p>
            <a:pPr lvl="1"/>
            <a:r>
              <a:rPr lang="es-ES" sz="3200" dirty="0" err="1" smtClean="0"/>
              <a:t>Udibonos</a:t>
            </a:r>
            <a:endParaRPr lang="es-ES" sz="3200" dirty="0" smtClean="0"/>
          </a:p>
          <a:p>
            <a:pPr lvl="1"/>
            <a:r>
              <a:rPr lang="es-ES" sz="3200" dirty="0" smtClean="0"/>
              <a:t>Bonos de desarrollo</a:t>
            </a:r>
          </a:p>
          <a:p>
            <a:pPr lvl="1"/>
            <a:r>
              <a:rPr lang="es-ES" sz="3200" dirty="0" smtClean="0"/>
              <a:t>Pagaré de Indemnización Carretero</a:t>
            </a:r>
          </a:p>
          <a:p>
            <a:pPr lvl="1"/>
            <a:r>
              <a:rPr lang="es-ES" sz="3200" dirty="0" smtClean="0"/>
              <a:t>Bonos BPAS</a:t>
            </a:r>
          </a:p>
          <a:p>
            <a:pPr lvl="1">
              <a:buNone/>
            </a:pPr>
            <a:endParaRPr lang="es-MX"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sz="3600" b="1" dirty="0" smtClean="0"/>
              <a:t>Instrumentos de Deuda a Corto Plazo</a:t>
            </a:r>
            <a:endParaRPr lang="es-MX" sz="3600" dirty="0" smtClean="0"/>
          </a:p>
          <a:p>
            <a:pPr lvl="1"/>
            <a:r>
              <a:rPr lang="es-ES" sz="3200" dirty="0" smtClean="0"/>
              <a:t>Aceptaciones bancarias</a:t>
            </a:r>
          </a:p>
          <a:p>
            <a:pPr lvl="1"/>
            <a:r>
              <a:rPr lang="es-ES" sz="3200" dirty="0" smtClean="0"/>
              <a:t>Papel comercial</a:t>
            </a:r>
          </a:p>
          <a:p>
            <a:pPr lvl="1"/>
            <a:r>
              <a:rPr lang="es-ES" sz="3200" dirty="0" smtClean="0"/>
              <a:t>Pagaré con Rendimiento Liquidable al Vencimiento</a:t>
            </a:r>
          </a:p>
          <a:p>
            <a:pPr lvl="1"/>
            <a:r>
              <a:rPr lang="es-ES" sz="3200" dirty="0" smtClean="0"/>
              <a:t>Certificado Bursátil de Corto Plazo</a:t>
            </a:r>
            <a:endParaRPr lang="es-MX" sz="3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sz="3600" b="1" dirty="0" smtClean="0"/>
              <a:t>Instrumentos de Deuda a Mediano Plazo</a:t>
            </a:r>
            <a:endParaRPr lang="es-MX" sz="3600" dirty="0" smtClean="0"/>
          </a:p>
          <a:p>
            <a:pPr lvl="1"/>
            <a:endParaRPr lang="es-ES" sz="3200" b="1" dirty="0" smtClean="0"/>
          </a:p>
          <a:p>
            <a:pPr lvl="1"/>
            <a:r>
              <a:rPr lang="es-ES" sz="3200" b="1" dirty="0" smtClean="0"/>
              <a:t>Pagaré a Mediano Plazo:</a:t>
            </a:r>
            <a:r>
              <a:rPr lang="es-ES" sz="3200" dirty="0" smtClean="0"/>
              <a:t> Título de deuda emitido por una sociedad mercantil mexicana con la facultad de contraer pasivos y suscribir títulos de crédito.</a:t>
            </a:r>
            <a:endParaRPr lang="es-MX" sz="3200" dirty="0" smtClean="0"/>
          </a:p>
          <a:p>
            <a:endParaRPr lang="es-MX"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sz="3600" b="1" dirty="0" smtClean="0"/>
              <a:t>Instrumentos de Deuda a Largo Plazo</a:t>
            </a:r>
            <a:endParaRPr lang="es-MX" sz="3600" dirty="0" smtClean="0"/>
          </a:p>
          <a:p>
            <a:pPr lvl="1"/>
            <a:r>
              <a:rPr lang="es-ES" dirty="0" smtClean="0"/>
              <a:t>Obligaciones</a:t>
            </a:r>
          </a:p>
          <a:p>
            <a:pPr lvl="1"/>
            <a:r>
              <a:rPr lang="es-ES" dirty="0" smtClean="0"/>
              <a:t>Certificados de participación inmobiliaria</a:t>
            </a:r>
          </a:p>
          <a:p>
            <a:pPr lvl="1"/>
            <a:r>
              <a:rPr lang="es-ES" dirty="0" smtClean="0"/>
              <a:t>Certificado de Participación Ordinarios</a:t>
            </a:r>
          </a:p>
          <a:p>
            <a:pPr lvl="1"/>
            <a:r>
              <a:rPr lang="es-ES" dirty="0" smtClean="0"/>
              <a:t>Certificado Bursátil</a:t>
            </a:r>
          </a:p>
          <a:p>
            <a:pPr lvl="1"/>
            <a:r>
              <a:rPr lang="es-ES" dirty="0" smtClean="0"/>
              <a:t>Pagaré con Rendimiento Liquidable al Vencimiento a Plazo Mayor a un Año</a:t>
            </a:r>
            <a:endParaRPr lang="es-MX"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Casas de Bolsa</a:t>
            </a:r>
            <a:endParaRPr lang="es-MX" dirty="0"/>
          </a:p>
        </p:txBody>
      </p:sp>
      <p:pic>
        <p:nvPicPr>
          <p:cNvPr id="4" name="3 Marcador de contenido" descr="Vector Casas de Bolsa, S.A. de C.V.">
            <a:hlinkClick r:id="rId2" tgtFrame="&quot;_new&quot;"/>
          </p:cNvPr>
          <p:cNvPicPr>
            <a:picLocks noGrp="1"/>
          </p:cNvPicPr>
          <p:nvPr>
            <p:ph idx="1"/>
          </p:nvPr>
        </p:nvPicPr>
        <p:blipFill>
          <a:blip r:embed="rId3" cstate="print"/>
          <a:srcRect/>
          <a:stretch>
            <a:fillRect/>
          </a:stretch>
        </p:blipFill>
        <p:spPr bwMode="auto">
          <a:xfrm>
            <a:off x="642910" y="1285860"/>
            <a:ext cx="1524000" cy="1143008"/>
          </a:xfrm>
          <a:prstGeom prst="rect">
            <a:avLst/>
          </a:prstGeom>
          <a:noFill/>
          <a:ln w="9525">
            <a:noFill/>
            <a:miter lim="800000"/>
            <a:headEnd/>
            <a:tailEnd/>
          </a:ln>
        </p:spPr>
      </p:pic>
      <p:pic>
        <p:nvPicPr>
          <p:cNvPr id="6" name="5 Imagen" descr="HSBC Casa de Bolsa, S.A. de C.V., Grupo Financiero HSBC">
            <a:hlinkClick r:id="rId4" tgtFrame="&quot;_new&quot;"/>
          </p:cNvPr>
          <p:cNvPicPr/>
          <p:nvPr/>
        </p:nvPicPr>
        <p:blipFill>
          <a:blip r:embed="rId5" cstate="print"/>
          <a:srcRect/>
          <a:stretch>
            <a:fillRect/>
          </a:stretch>
        </p:blipFill>
        <p:spPr bwMode="auto">
          <a:xfrm>
            <a:off x="5072066" y="1714488"/>
            <a:ext cx="1148080" cy="574040"/>
          </a:xfrm>
          <a:prstGeom prst="rect">
            <a:avLst/>
          </a:prstGeom>
          <a:noFill/>
          <a:ln w="9525">
            <a:noFill/>
            <a:miter lim="800000"/>
            <a:headEnd/>
            <a:tailEnd/>
          </a:ln>
        </p:spPr>
      </p:pic>
      <p:pic>
        <p:nvPicPr>
          <p:cNvPr id="7" name="6 Imagen" descr="ING (México), S.A. De C.V., Casa de Bolsa">
            <a:hlinkClick r:id="rId6" tgtFrame="&quot;_new&quot;"/>
          </p:cNvPr>
          <p:cNvPicPr/>
          <p:nvPr/>
        </p:nvPicPr>
        <p:blipFill>
          <a:blip r:embed="rId7" cstate="print"/>
          <a:srcRect/>
          <a:stretch>
            <a:fillRect/>
          </a:stretch>
        </p:blipFill>
        <p:spPr bwMode="auto">
          <a:xfrm>
            <a:off x="6715140" y="1714488"/>
            <a:ext cx="1148080" cy="574040"/>
          </a:xfrm>
          <a:prstGeom prst="rect">
            <a:avLst/>
          </a:prstGeom>
          <a:noFill/>
          <a:ln w="9525">
            <a:noFill/>
            <a:miter lim="800000"/>
            <a:headEnd/>
            <a:tailEnd/>
          </a:ln>
        </p:spPr>
      </p:pic>
      <p:pic>
        <p:nvPicPr>
          <p:cNvPr id="8" name="7 Imagen" descr="Scotia Inverlat Casa de Bolsa, S.A. de C.V., Grupo Financiero Scotia Inverlat.">
            <a:hlinkClick r:id="rId8" tgtFrame="&quot;_new&quot;"/>
          </p:cNvPr>
          <p:cNvPicPr/>
          <p:nvPr/>
        </p:nvPicPr>
        <p:blipFill>
          <a:blip r:embed="rId9" cstate="print"/>
          <a:srcRect/>
          <a:stretch>
            <a:fillRect/>
          </a:stretch>
        </p:blipFill>
        <p:spPr bwMode="auto">
          <a:xfrm>
            <a:off x="857224" y="2928934"/>
            <a:ext cx="1148080" cy="574040"/>
          </a:xfrm>
          <a:prstGeom prst="rect">
            <a:avLst/>
          </a:prstGeom>
          <a:noFill/>
          <a:ln w="9525">
            <a:noFill/>
            <a:miter lim="800000"/>
            <a:headEnd/>
            <a:tailEnd/>
          </a:ln>
        </p:spPr>
      </p:pic>
      <p:pic>
        <p:nvPicPr>
          <p:cNvPr id="9" name="8 Imagen" descr="Casa de Bolsa BBVA Bancomer, S.A. de C.V., Grupo Financiero BBVA Bancomer">
            <a:hlinkClick r:id="rId10" tgtFrame="&quot;_new&quot;"/>
          </p:cNvPr>
          <p:cNvPicPr/>
          <p:nvPr/>
        </p:nvPicPr>
        <p:blipFill>
          <a:blip r:embed="rId11" cstate="print"/>
          <a:srcRect/>
          <a:stretch>
            <a:fillRect/>
          </a:stretch>
        </p:blipFill>
        <p:spPr bwMode="auto">
          <a:xfrm>
            <a:off x="2928926" y="3000372"/>
            <a:ext cx="1148080" cy="574040"/>
          </a:xfrm>
          <a:prstGeom prst="rect">
            <a:avLst/>
          </a:prstGeom>
          <a:noFill/>
          <a:ln w="9525">
            <a:noFill/>
            <a:miter lim="800000"/>
            <a:headEnd/>
            <a:tailEnd/>
          </a:ln>
        </p:spPr>
      </p:pic>
      <p:pic>
        <p:nvPicPr>
          <p:cNvPr id="10" name="9 Imagen" descr="Casa de Bolsa Santander Serfin, S.A. de C.V., Grupo Financiero Santander Serfin">
            <a:hlinkClick r:id="rId12" tgtFrame="&quot;_new&quot;"/>
          </p:cNvPr>
          <p:cNvPicPr/>
          <p:nvPr/>
        </p:nvPicPr>
        <p:blipFill>
          <a:blip r:embed="rId13" cstate="print"/>
          <a:srcRect/>
          <a:stretch>
            <a:fillRect/>
          </a:stretch>
        </p:blipFill>
        <p:spPr bwMode="auto">
          <a:xfrm>
            <a:off x="5000628" y="3000372"/>
            <a:ext cx="1148080" cy="574040"/>
          </a:xfrm>
          <a:prstGeom prst="rect">
            <a:avLst/>
          </a:prstGeom>
          <a:noFill/>
          <a:ln w="9525">
            <a:noFill/>
            <a:miter lim="800000"/>
            <a:headEnd/>
            <a:tailEnd/>
          </a:ln>
        </p:spPr>
      </p:pic>
      <p:pic>
        <p:nvPicPr>
          <p:cNvPr id="11" name="10 Imagen" descr="J.P. MORGAN CASA DE BOLSA">
            <a:hlinkClick r:id="rId14" tgtFrame="&quot;_new&quot;"/>
          </p:cNvPr>
          <p:cNvPicPr/>
          <p:nvPr/>
        </p:nvPicPr>
        <p:blipFill>
          <a:blip r:embed="rId15" cstate="print"/>
          <a:srcRect/>
          <a:stretch>
            <a:fillRect/>
          </a:stretch>
        </p:blipFill>
        <p:spPr bwMode="auto">
          <a:xfrm>
            <a:off x="6929454" y="3000372"/>
            <a:ext cx="1148080" cy="574040"/>
          </a:xfrm>
          <a:prstGeom prst="rect">
            <a:avLst/>
          </a:prstGeom>
          <a:noFill/>
          <a:ln w="9525">
            <a:noFill/>
            <a:miter lim="800000"/>
            <a:headEnd/>
            <a:tailEnd/>
          </a:ln>
        </p:spPr>
      </p:pic>
      <p:pic>
        <p:nvPicPr>
          <p:cNvPr id="12" name="11 Imagen" descr="Masari Casa de Bolsa, S.A.">
            <a:hlinkClick r:id="rId16" tgtFrame="&quot;_new&quot;"/>
          </p:cNvPr>
          <p:cNvPicPr/>
          <p:nvPr/>
        </p:nvPicPr>
        <p:blipFill>
          <a:blip r:embed="rId17" cstate="print"/>
          <a:srcRect/>
          <a:stretch>
            <a:fillRect/>
          </a:stretch>
        </p:blipFill>
        <p:spPr bwMode="auto">
          <a:xfrm>
            <a:off x="500034" y="4786322"/>
            <a:ext cx="1148080" cy="574040"/>
          </a:xfrm>
          <a:prstGeom prst="rect">
            <a:avLst/>
          </a:prstGeom>
          <a:noFill/>
          <a:ln w="9525">
            <a:noFill/>
            <a:miter lim="800000"/>
            <a:headEnd/>
            <a:tailEnd/>
          </a:ln>
        </p:spPr>
      </p:pic>
      <p:pic>
        <p:nvPicPr>
          <p:cNvPr id="13" name="12 Imagen" descr="Acciones y Valores Banamex, S.A. de C.V., Casa de Bolsa, Integrante del Grupo Financiero Banamex">
            <a:hlinkClick r:id="rId18" tgtFrame="&quot;_new&quot;"/>
          </p:cNvPr>
          <p:cNvPicPr/>
          <p:nvPr/>
        </p:nvPicPr>
        <p:blipFill>
          <a:blip r:embed="rId19" cstate="print"/>
          <a:srcRect/>
          <a:stretch>
            <a:fillRect/>
          </a:stretch>
        </p:blipFill>
        <p:spPr bwMode="auto">
          <a:xfrm>
            <a:off x="2571736" y="4786322"/>
            <a:ext cx="1148080" cy="574040"/>
          </a:xfrm>
          <a:prstGeom prst="rect">
            <a:avLst/>
          </a:prstGeom>
          <a:noFill/>
          <a:ln w="9525">
            <a:noFill/>
            <a:miter lim="800000"/>
            <a:headEnd/>
            <a:tailEnd/>
          </a:ln>
        </p:spPr>
      </p:pic>
      <p:pic>
        <p:nvPicPr>
          <p:cNvPr id="14" name="13 Imagen" descr="Evercore Casa de Bolsa, S.A. de C.V">
            <a:hlinkClick r:id="rId20" tgtFrame="&quot;_new&quot;"/>
          </p:cNvPr>
          <p:cNvPicPr/>
          <p:nvPr/>
        </p:nvPicPr>
        <p:blipFill>
          <a:blip r:embed="rId21" cstate="print"/>
          <a:srcRect/>
          <a:stretch>
            <a:fillRect/>
          </a:stretch>
        </p:blipFill>
        <p:spPr bwMode="auto">
          <a:xfrm>
            <a:off x="4714876" y="4786322"/>
            <a:ext cx="1148080" cy="574040"/>
          </a:xfrm>
          <a:prstGeom prst="rect">
            <a:avLst/>
          </a:prstGeom>
          <a:noFill/>
          <a:ln w="9525">
            <a:noFill/>
            <a:miter lim="800000"/>
            <a:headEnd/>
            <a:tailEnd/>
          </a:ln>
        </p:spPr>
      </p:pic>
      <p:pic>
        <p:nvPicPr>
          <p:cNvPr id="15" name="14 Imagen" descr="Valores Mexicanos Casa de Bolsa, S.A. de C.V.">
            <a:hlinkClick r:id="rId22" tgtFrame="&quot;_new&quot;"/>
          </p:cNvPr>
          <p:cNvPicPr/>
          <p:nvPr/>
        </p:nvPicPr>
        <p:blipFill>
          <a:blip r:embed="rId23" cstate="print"/>
          <a:srcRect/>
          <a:stretch>
            <a:fillRect/>
          </a:stretch>
        </p:blipFill>
        <p:spPr bwMode="auto">
          <a:xfrm>
            <a:off x="6858016" y="4714884"/>
            <a:ext cx="1148080" cy="574040"/>
          </a:xfrm>
          <a:prstGeom prst="rect">
            <a:avLst/>
          </a:prstGeom>
          <a:noFill/>
          <a:ln w="9525">
            <a:noFill/>
            <a:miter lim="800000"/>
            <a:headEnd/>
            <a:tailEnd/>
          </a:ln>
        </p:spPr>
      </p:pic>
      <p:pic>
        <p:nvPicPr>
          <p:cNvPr id="16" name="15 Imagen" descr="Inversora Bursátil, S.A. de C.V., Casa de Bolsa, Grupo Financiero Inbursa.">
            <a:hlinkClick r:id="rId24" tgtFrame="&quot;_new&quot;"/>
          </p:cNvPr>
          <p:cNvPicPr/>
          <p:nvPr/>
        </p:nvPicPr>
        <p:blipFill>
          <a:blip r:embed="rId25" cstate="print"/>
          <a:srcRect/>
          <a:stretch>
            <a:fillRect/>
          </a:stretch>
        </p:blipFill>
        <p:spPr bwMode="auto">
          <a:xfrm>
            <a:off x="2643174" y="1428736"/>
            <a:ext cx="1857388" cy="114300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t>Funciones</a:t>
            </a:r>
            <a:endParaRPr lang="es-MX" dirty="0"/>
          </a:p>
        </p:txBody>
      </p:sp>
      <p:sp>
        <p:nvSpPr>
          <p:cNvPr id="3" name="2 Marcador de contenido"/>
          <p:cNvSpPr>
            <a:spLocks noGrp="1"/>
          </p:cNvSpPr>
          <p:nvPr>
            <p:ph idx="1"/>
          </p:nvPr>
        </p:nvSpPr>
        <p:spPr/>
        <p:txBody>
          <a:bodyPr>
            <a:normAutofit fontScale="62500" lnSpcReduction="20000"/>
          </a:bodyPr>
          <a:lstStyle/>
          <a:p>
            <a:r>
              <a:rPr lang="es-ES" dirty="0" smtClean="0"/>
              <a:t>  </a:t>
            </a:r>
            <a:r>
              <a:rPr lang="es-ES" sz="3400" dirty="0" smtClean="0"/>
              <a:t>Establecer los locales, instalaciones y mecanismos que faciliten las relaciones y operaciones entre la oferta y demanda de valores, títulos de crédito y demás documentos inscritos en el Registro Nacional de Valores (RNV).</a:t>
            </a:r>
            <a:endParaRPr lang="es-MX" sz="3400" dirty="0" smtClean="0"/>
          </a:p>
          <a:p>
            <a:r>
              <a:rPr lang="es-ES" sz="3400" dirty="0" smtClean="0"/>
              <a:t>  Proporcionar, mantener a disposición del público y hacer publicaciones sobre la información relativa a los valores inscritos en la Bolsa Mexicana.</a:t>
            </a:r>
            <a:endParaRPr lang="es-MX" sz="3400" dirty="0" smtClean="0"/>
          </a:p>
          <a:p>
            <a:r>
              <a:rPr lang="es-ES" sz="3400" dirty="0" smtClean="0"/>
              <a:t>  Establecer las medidas necesarias para que las operaciones que se realicen en la Bolsa Mexicana por las casas de bolsa, se sujeten a las disposiciones que les sean aplicables;</a:t>
            </a:r>
            <a:endParaRPr lang="es-MX" sz="3400" dirty="0" smtClean="0"/>
          </a:p>
          <a:p>
            <a:r>
              <a:rPr lang="es-ES" sz="3400" dirty="0" smtClean="0"/>
              <a:t>  Expedir normas que establezcan estándares y esquemas operativos y de conducta que promuevan prácticas justas.</a:t>
            </a:r>
            <a:endParaRPr lang="es-MX" sz="34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Participar en el mercado</a:t>
            </a:r>
            <a:endParaRPr lang="es-MX" dirty="0"/>
          </a:p>
        </p:txBody>
      </p:sp>
      <p:sp>
        <p:nvSpPr>
          <p:cNvPr id="3" name="2 Marcador de contenido"/>
          <p:cNvSpPr>
            <a:spLocks noGrp="1"/>
          </p:cNvSpPr>
          <p:nvPr>
            <p:ph idx="1"/>
          </p:nvPr>
        </p:nvSpPr>
        <p:spPr/>
        <p:txBody>
          <a:bodyPr>
            <a:normAutofit fontScale="92500" lnSpcReduction="20000"/>
          </a:bodyPr>
          <a:lstStyle/>
          <a:p>
            <a:r>
              <a:rPr lang="es-ES" dirty="0" smtClean="0"/>
              <a:t>Para realizar la oferta pública y colocación de los valores, la empresa acude a una casa de bolsa que los ofrece al gran público inversionista en el ámbito de la Bolsa Mexicana. De ese modo, los emisores reciben los recursos correspondientes a los valores que fueron adquiridos por los inversionistas.</a:t>
            </a:r>
            <a:endParaRPr lang="es-MX" dirty="0" smtClean="0"/>
          </a:p>
          <a:p>
            <a:r>
              <a:rPr lang="es-ES" dirty="0" smtClean="0"/>
              <a:t> Una vez colocados los valores entre los inversionistas en el mercado bursátil, éstos pueden ser comprados y vendidos (mercado secundario) en la Bolsa Mexicana, a través de una casa de bolsa</a:t>
            </a:r>
            <a:endParaRPr lang="es-MX"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439850"/>
          </a:xfrm>
        </p:spPr>
        <p:txBody>
          <a:bodyPr>
            <a:normAutofit fontScale="90000"/>
          </a:bodyPr>
          <a:lstStyle/>
          <a:p>
            <a:r>
              <a:rPr lang="es-ES" b="1" dirty="0" smtClean="0"/>
              <a:t>¿Cuál es la importancia de una bolsa de valores para un país?</a:t>
            </a:r>
            <a:r>
              <a:rPr lang="es-MX" dirty="0" smtClean="0"/>
              <a:t/>
            </a:r>
            <a:br>
              <a:rPr lang="es-MX" dirty="0" smtClean="0"/>
            </a:br>
            <a:endParaRPr lang="es-MX" dirty="0"/>
          </a:p>
        </p:txBody>
      </p:sp>
      <p:sp>
        <p:nvSpPr>
          <p:cNvPr id="3" name="2 Marcador de contenido"/>
          <p:cNvSpPr>
            <a:spLocks noGrp="1"/>
          </p:cNvSpPr>
          <p:nvPr>
            <p:ph idx="1"/>
          </p:nvPr>
        </p:nvSpPr>
        <p:spPr/>
        <p:txBody>
          <a:bodyPr>
            <a:normAutofit lnSpcReduction="10000"/>
          </a:bodyPr>
          <a:lstStyle/>
          <a:p>
            <a:r>
              <a:rPr lang="es-ES" dirty="0" smtClean="0"/>
              <a:t>Las bolsas de valores de todo el mundo son instituciones que las sociedades establecen en su propio beneficio. A ellas acuden los inversionistas</a:t>
            </a:r>
            <a:r>
              <a:rPr lang="es-ES" b="1" dirty="0" smtClean="0"/>
              <a:t> </a:t>
            </a:r>
            <a:r>
              <a:rPr lang="es-ES" dirty="0" smtClean="0"/>
              <a:t>como una opción para tratar de proteger y acrecentar su ahorro financiero, aportando los recursos que, a su vez, permiten, tanto a las empresas como a los gobiernos, financiar proyectos productivos y de desarrollo, que generan empleos y riqueza.</a:t>
            </a:r>
            <a:endParaRPr lang="es-MX"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err="1" smtClean="0"/>
              <a:t>Organos</a:t>
            </a:r>
            <a:r>
              <a:rPr lang="es-MX" b="1" dirty="0" smtClean="0"/>
              <a:t> Intermedios</a:t>
            </a:r>
            <a:endParaRPr lang="es-MX" dirty="0"/>
          </a:p>
        </p:txBody>
      </p:sp>
      <p:sp>
        <p:nvSpPr>
          <p:cNvPr id="3" name="2 Marcador de contenido"/>
          <p:cNvSpPr>
            <a:spLocks noGrp="1"/>
          </p:cNvSpPr>
          <p:nvPr>
            <p:ph idx="1"/>
          </p:nvPr>
        </p:nvSpPr>
        <p:spPr/>
        <p:txBody>
          <a:bodyPr>
            <a:normAutofit lnSpcReduction="10000"/>
          </a:bodyPr>
          <a:lstStyle/>
          <a:p>
            <a:r>
              <a:rPr lang="es-ES" sz="4000" dirty="0" smtClean="0"/>
              <a:t>Como parte de una filosofía de administración y control corporativo basada en la existencia de órganos colegiados y de puestos directivos que participen en la administración y toma de decisiones más informadas.</a:t>
            </a:r>
            <a:endParaRPr lang="es-MX" sz="40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t>Comité de Auditoría</a:t>
            </a:r>
            <a:endParaRPr lang="es-MX" dirty="0"/>
          </a:p>
        </p:txBody>
      </p:sp>
      <p:sp>
        <p:nvSpPr>
          <p:cNvPr id="3" name="2 Marcador de contenido"/>
          <p:cNvSpPr>
            <a:spLocks noGrp="1"/>
          </p:cNvSpPr>
          <p:nvPr>
            <p:ph idx="1"/>
          </p:nvPr>
        </p:nvSpPr>
        <p:spPr/>
        <p:txBody>
          <a:bodyPr>
            <a:normAutofit fontScale="92500"/>
          </a:bodyPr>
          <a:lstStyle/>
          <a:p>
            <a:r>
              <a:rPr lang="es-ES" dirty="0" smtClean="0"/>
              <a:t>El Comité de Auditoría es un órgano delegado del Consejo de Administración de la Sociedad para desempeñar las funciones en materia de auditoría a que se refiere la Ley del Mercado de Valores y coordinar las actividades tendientes a la correcta evaluación de riesgos de la Sociedad y de las personas morales que controle, con la colaboración de auditoría interna, las áreas involucradas y, en su caso, el apoyo de asesores externos.</a:t>
            </a:r>
            <a:endParaRPr lang="es-MX"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Comité de Prácticas Societarias</a:t>
            </a:r>
            <a:endParaRPr lang="es-MX" dirty="0"/>
          </a:p>
        </p:txBody>
      </p:sp>
      <p:sp>
        <p:nvSpPr>
          <p:cNvPr id="3" name="2 Marcador de contenido"/>
          <p:cNvSpPr>
            <a:spLocks noGrp="1"/>
          </p:cNvSpPr>
          <p:nvPr>
            <p:ph idx="1"/>
          </p:nvPr>
        </p:nvSpPr>
        <p:spPr/>
        <p:txBody>
          <a:bodyPr/>
          <a:lstStyle/>
          <a:p>
            <a:r>
              <a:rPr lang="es-ES" dirty="0" smtClean="0"/>
              <a:t>El Comité de Prácticas Societarias es un órgano delegado del Consejo de Administración de la Sociedad para desempeñar las actividades en materia de prácticas societarias que establece la Ley del Mercado de Valores, asimismo analizará y evaluará las operaciones en las que la Sociedad tenga un conflicto de interés.</a:t>
            </a:r>
            <a:endParaRPr lang="es-MX"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Comité de Admisión de Miembros</a:t>
            </a:r>
            <a:endParaRPr lang="es-MX" dirty="0"/>
          </a:p>
        </p:txBody>
      </p:sp>
      <p:sp>
        <p:nvSpPr>
          <p:cNvPr id="3" name="2 Marcador de contenido"/>
          <p:cNvSpPr>
            <a:spLocks noGrp="1"/>
          </p:cNvSpPr>
          <p:nvPr>
            <p:ph idx="1"/>
          </p:nvPr>
        </p:nvSpPr>
        <p:spPr/>
        <p:txBody>
          <a:bodyPr/>
          <a:lstStyle/>
          <a:p>
            <a:r>
              <a:rPr lang="es-ES" dirty="0" smtClean="0"/>
              <a:t>El Comité de Admisión de Miembros es un órgano delegado del Consejo de Administración de la Sociedad, cuyo objeto es evaluar y, en su caso, aprobar la admisión de cualquier intermediario financiero que pretenda operar a través de los sistemas de negociación de la Sociedad en términos de lo previsto por la Ley del Mercado de Valores.</a:t>
            </a:r>
            <a:endParaRPr lang="es-MX"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86</TotalTime>
  <Words>640</Words>
  <Application>Microsoft Macintosh PowerPoint</Application>
  <PresentationFormat>Presentación en pantalla (4:3)</PresentationFormat>
  <Paragraphs>72</Paragraphs>
  <Slides>27</Slides>
  <Notes>0</Notes>
  <HiddenSlides>0</HiddenSlides>
  <MMClips>0</MMClips>
  <ScaleCrop>false</ScaleCrop>
  <HeadingPairs>
    <vt:vector size="4" baseType="variant">
      <vt:variant>
        <vt:lpstr>Tema</vt:lpstr>
      </vt:variant>
      <vt:variant>
        <vt:i4>1</vt:i4>
      </vt:variant>
      <vt:variant>
        <vt:lpstr>Títulos de diapositiva</vt:lpstr>
      </vt:variant>
      <vt:variant>
        <vt:i4>27</vt:i4>
      </vt:variant>
    </vt:vector>
  </HeadingPairs>
  <TitlesOfParts>
    <vt:vector size="28" baseType="lpstr">
      <vt:lpstr>Metro</vt:lpstr>
      <vt:lpstr>Bolsa Mexicana de Valores</vt:lpstr>
      <vt:lpstr>Presentación de PowerPoint</vt:lpstr>
      <vt:lpstr>Funciones</vt:lpstr>
      <vt:lpstr>Participar en el mercado</vt:lpstr>
      <vt:lpstr>¿Cuál es la importancia de una bolsa de valores para un país? </vt:lpstr>
      <vt:lpstr>Organos Intermedios</vt:lpstr>
      <vt:lpstr>Comité de Auditoría</vt:lpstr>
      <vt:lpstr>Comité de Prácticas Societarias</vt:lpstr>
      <vt:lpstr>Comité de Admisión de Miembros</vt:lpstr>
      <vt:lpstr>Comité de Listado de Valores de Emisoras</vt:lpstr>
      <vt:lpstr>Comité de Vigilancia</vt:lpstr>
      <vt:lpstr>Comité Disciplinario</vt:lpstr>
      <vt:lpstr>Comité Normativo</vt:lpstr>
      <vt:lpstr>Comité Técnico de Metodologías de Índices</vt:lpstr>
      <vt:lpstr>Comité de Tecnología</vt:lpstr>
      <vt:lpstr>Operación Bursátil</vt:lpstr>
      <vt:lpstr>Inversionistas</vt:lpstr>
      <vt:lpstr>Autoridades y Organismos Autorregulatorios</vt:lpstr>
      <vt:lpstr>Instrumentos Bursátiles</vt:lpstr>
      <vt:lpstr>Mercado de Capitales</vt:lpstr>
      <vt:lpstr>Presentación de PowerPoint</vt:lpstr>
      <vt:lpstr>Mercado de Capital de Desarrollo</vt:lpstr>
      <vt:lpstr>Mercado de Deuda</vt:lpstr>
      <vt:lpstr>Presentación de PowerPoint</vt:lpstr>
      <vt:lpstr>Presentación de PowerPoint</vt:lpstr>
      <vt:lpstr>Presentación de PowerPoint</vt:lpstr>
      <vt:lpstr>Casas de Bolsa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Bolsa Mexicana de Valores</dc:title>
  <dc:creator>Nazir</dc:creator>
  <cp:lastModifiedBy>Dario Fabian Hernandez</cp:lastModifiedBy>
  <cp:revision>11</cp:revision>
  <dcterms:created xsi:type="dcterms:W3CDTF">2012-10-13T20:10:28Z</dcterms:created>
  <dcterms:modified xsi:type="dcterms:W3CDTF">2012-11-19T16:32:29Z</dcterms:modified>
</cp:coreProperties>
</file>