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67" r:id="rId3"/>
    <p:sldId id="275" r:id="rId4"/>
    <p:sldId id="276" r:id="rId5"/>
    <p:sldId id="257" r:id="rId6"/>
    <p:sldId id="268" r:id="rId7"/>
    <p:sldId id="269" r:id="rId8"/>
    <p:sldId id="296" r:id="rId9"/>
    <p:sldId id="259" r:id="rId10"/>
    <p:sldId id="260" r:id="rId11"/>
    <p:sldId id="270" r:id="rId12"/>
    <p:sldId id="284" r:id="rId13"/>
    <p:sldId id="285" r:id="rId14"/>
    <p:sldId id="286" r:id="rId15"/>
    <p:sldId id="287" r:id="rId16"/>
    <p:sldId id="258" r:id="rId17"/>
    <p:sldId id="273" r:id="rId18"/>
    <p:sldId id="290" r:id="rId19"/>
    <p:sldId id="291" r:id="rId20"/>
    <p:sldId id="292" r:id="rId21"/>
    <p:sldId id="293" r:id="rId22"/>
    <p:sldId id="294" r:id="rId23"/>
    <p:sldId id="295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CB00-A14B-4851-8D2A-5DF55BCA7D5A}" type="datetimeFigureOut">
              <a:rPr lang="es-MX" smtClean="0"/>
              <a:t>29/10/2012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634E8-3E7A-4750-A852-3B36D3020B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12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634E8-3E7A-4750-A852-3B36D3020B16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388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4B28-ACB6-47C8-83ED-7B08C024EC0F}" type="datetimeFigureOut">
              <a:rPr lang="es-MX" smtClean="0"/>
              <a:t>29/10/2012</a:t>
            </a:fld>
            <a:endParaRPr lang="es-MX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2B77-CE89-47B2-BE3E-48C3FF50753A}" type="slidenum">
              <a:rPr lang="es-MX" smtClean="0"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4B28-ACB6-47C8-83ED-7B08C024EC0F}" type="datetimeFigureOut">
              <a:rPr lang="es-MX" smtClean="0"/>
              <a:t>29/10/2012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2B77-CE89-47B2-BE3E-48C3FF50753A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4B28-ACB6-47C8-83ED-7B08C024EC0F}" type="datetimeFigureOut">
              <a:rPr lang="es-MX" smtClean="0"/>
              <a:t>29/10/2012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2B77-CE89-47B2-BE3E-48C3FF50753A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4B28-ACB6-47C8-83ED-7B08C024EC0F}" type="datetimeFigureOut">
              <a:rPr lang="es-MX" smtClean="0"/>
              <a:t>29/10/2012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2B77-CE89-47B2-BE3E-48C3FF50753A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4B28-ACB6-47C8-83ED-7B08C024EC0F}" type="datetimeFigureOut">
              <a:rPr lang="es-MX" smtClean="0"/>
              <a:t>29/10/2012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2B77-CE89-47B2-BE3E-48C3FF50753A}" type="slidenum">
              <a:rPr lang="es-MX" smtClean="0"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4B28-ACB6-47C8-83ED-7B08C024EC0F}" type="datetimeFigureOut">
              <a:rPr lang="es-MX" smtClean="0"/>
              <a:t>29/10/2012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2B77-CE89-47B2-BE3E-48C3FF50753A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4B28-ACB6-47C8-83ED-7B08C024EC0F}" type="datetimeFigureOut">
              <a:rPr lang="es-MX" smtClean="0"/>
              <a:t>29/10/2012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2B77-CE89-47B2-BE3E-48C3FF50753A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4B28-ACB6-47C8-83ED-7B08C024EC0F}" type="datetimeFigureOut">
              <a:rPr lang="es-MX" smtClean="0"/>
              <a:t>29/10/2012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2B77-CE89-47B2-BE3E-48C3FF50753A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4B28-ACB6-47C8-83ED-7B08C024EC0F}" type="datetimeFigureOut">
              <a:rPr lang="es-MX" smtClean="0"/>
              <a:t>29/10/2012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2B77-CE89-47B2-BE3E-48C3FF50753A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4B28-ACB6-47C8-83ED-7B08C024EC0F}" type="datetimeFigureOut">
              <a:rPr lang="es-MX" smtClean="0"/>
              <a:t>29/10/2012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2B77-CE89-47B2-BE3E-48C3FF50753A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4B28-ACB6-47C8-83ED-7B08C024EC0F}" type="datetimeFigureOut">
              <a:rPr lang="es-MX" smtClean="0"/>
              <a:t>29/10/2012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402B77-CE89-47B2-BE3E-48C3FF50753A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B54B28-ACB6-47C8-83ED-7B08C024EC0F}" type="datetimeFigureOut">
              <a:rPr lang="es-MX" smtClean="0"/>
              <a:t>29/10/2012</a:t>
            </a:fld>
            <a:endParaRPr lang="es-MX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402B77-CE89-47B2-BE3E-48C3FF50753A}" type="slidenum">
              <a:rPr lang="es-MX" smtClean="0"/>
              <a:t>‹Nº›</a:t>
            </a:fld>
            <a:endParaRPr lang="es-MX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scudoU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0284" y="275593"/>
            <a:ext cx="9779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7 Rectángulo"/>
          <p:cNvSpPr>
            <a:spLocks noChangeArrowheads="1"/>
          </p:cNvSpPr>
          <p:nvPr/>
        </p:nvSpPr>
        <p:spPr bwMode="auto">
          <a:xfrm>
            <a:off x="2225940" y="192626"/>
            <a:ext cx="45784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dirty="0">
                <a:latin typeface="Monotype Corsiva" pitchFamily="66" charset="0"/>
              </a:rPr>
              <a:t>Universidad veracruzana</a:t>
            </a:r>
          </a:p>
          <a:p>
            <a:pPr algn="ctr"/>
            <a:r>
              <a:rPr lang="es-ES" sz="2400" dirty="0">
                <a:latin typeface="Monotype Corsiva" pitchFamily="66" charset="0"/>
              </a:rPr>
              <a:t>Facultad de contaduría y administración</a:t>
            </a:r>
          </a:p>
        </p:txBody>
      </p:sp>
      <p:sp>
        <p:nvSpPr>
          <p:cNvPr id="6" name="6 Rectángulo"/>
          <p:cNvSpPr/>
          <p:nvPr/>
        </p:nvSpPr>
        <p:spPr>
          <a:xfrm>
            <a:off x="425740" y="1671695"/>
            <a:ext cx="5024132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latin typeface="Monotype Corsiva" pitchFamily="66" charset="0"/>
                <a:cs typeface="Arial" charset="0"/>
              </a:rPr>
              <a:t>Materia</a:t>
            </a:r>
            <a:r>
              <a:rPr lang="es-ES" sz="2400" b="1" dirty="0" smtClean="0">
                <a:latin typeface="Monotype Corsiva" pitchFamily="66" charset="0"/>
                <a:cs typeface="Arial" charset="0"/>
              </a:rPr>
              <a:t>:</a:t>
            </a:r>
          </a:p>
          <a:p>
            <a:r>
              <a:rPr lang="es-ES" b="1" dirty="0">
                <a:latin typeface="Monotype Corsiva" pitchFamily="66" charset="0"/>
                <a:cs typeface="Arial" charset="0"/>
              </a:rPr>
              <a:t>	</a:t>
            </a:r>
            <a:r>
              <a:rPr lang="es-ES" sz="3600" b="1" dirty="0" smtClean="0">
                <a:latin typeface="Monotype Corsiva" pitchFamily="66" charset="0"/>
                <a:cs typeface="Arial" charset="0"/>
              </a:rPr>
              <a:t>Finanzas Empresariales</a:t>
            </a:r>
            <a:endParaRPr lang="es-ES" sz="3600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1191" y="3040899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b="1" dirty="0">
                <a:latin typeface="Monotype Corsiva" pitchFamily="66" charset="0"/>
                <a:cs typeface="Arial" charset="0"/>
              </a:rPr>
              <a:t>Integrantes</a:t>
            </a:r>
            <a:r>
              <a:rPr lang="es-ES" sz="2400" b="1" dirty="0">
                <a:latin typeface="Monotype Corsiva" pitchFamily="66" charset="0"/>
              </a:rPr>
              <a:t>: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994574" y="3052488"/>
            <a:ext cx="66976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Monotype Corsiva" pitchFamily="66" charset="0"/>
              </a:rPr>
              <a:t>DE LA FUENTE RAMÍREZ CAROLINA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Monotype Corsiva" pitchFamily="66" charset="0"/>
              </a:rPr>
              <a:t>DOMÍNGUEZ COLORADO KAREN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Monotype Corsiva" pitchFamily="66" charset="0"/>
              </a:rPr>
              <a:t>MATA ORTIZ MARÍA CONCEPCIÓN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Monotype Corsiva" pitchFamily="66" charset="0"/>
              </a:rPr>
              <a:t>MURRIETA GARCÍA HUGO ENRIQUE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400" dirty="0" smtClean="0">
                <a:latin typeface="Monotype Corsiva" pitchFamily="66" charset="0"/>
              </a:rPr>
              <a:t>SÁNCHEZ ALVARADO NORELI SULAMITA</a:t>
            </a:r>
            <a:endParaRPr lang="es-ES" sz="2400" dirty="0">
              <a:latin typeface="Monotype Corsiva" pitchFamily="66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7164288" y="6208175"/>
            <a:ext cx="1758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b="1" dirty="0" smtClean="0">
                <a:latin typeface="Monotype Corsiva" pitchFamily="66" charset="0"/>
              </a:rPr>
              <a:t>Octubre,2012</a:t>
            </a:r>
            <a:endParaRPr lang="es-ES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05152" y="38645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Beneficios de una AFORE</a:t>
            </a:r>
            <a:endParaRPr lang="es-MX" sz="3200" dirty="0"/>
          </a:p>
        </p:txBody>
      </p:sp>
      <p:sp>
        <p:nvSpPr>
          <p:cNvPr id="5" name="4 Rectángulo"/>
          <p:cNvSpPr/>
          <p:nvPr/>
        </p:nvSpPr>
        <p:spPr>
          <a:xfrm>
            <a:off x="640201" y="2662521"/>
            <a:ext cx="784887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Se pueden mejorar las condiciones de vida de los jubilados.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 smtClean="0"/>
              <a:t>Incremento </a:t>
            </a:r>
            <a:r>
              <a:rPr lang="es-ES" sz="2200" dirty="0"/>
              <a:t>el ahorro </a:t>
            </a:r>
            <a:r>
              <a:rPr lang="es-ES" sz="2200" dirty="0" smtClean="0"/>
              <a:t>interno.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 smtClean="0"/>
              <a:t>Incremento </a:t>
            </a:r>
            <a:r>
              <a:rPr lang="es-ES" sz="2200" dirty="0"/>
              <a:t>de la inversión productiva.</a:t>
            </a:r>
          </a:p>
        </p:txBody>
      </p:sp>
    </p:spTree>
    <p:extLst>
      <p:ext uri="{BB962C8B-B14F-4D97-AF65-F5344CB8AC3E}">
        <p14:creationId xmlns:p14="http://schemas.microsoft.com/office/powerpoint/2010/main" val="4808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05152" y="38645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Ejemplos de AFORES</a:t>
            </a:r>
            <a:endParaRPr lang="es-MX" sz="3200" dirty="0"/>
          </a:p>
        </p:txBody>
      </p:sp>
      <p:pic>
        <p:nvPicPr>
          <p:cNvPr id="1026" name="Picture 2" descr="http://www.laeconomia.com.mx/wp-content/uploads/AF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96" y="1440540"/>
            <a:ext cx="7145781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6" y="676216"/>
            <a:ext cx="7992888" cy="562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0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98" y="836711"/>
            <a:ext cx="5384998" cy="559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9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39324" y="332656"/>
            <a:ext cx="7845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dirty="0"/>
              <a:t>Servicios </a:t>
            </a:r>
            <a:r>
              <a:rPr lang="es-MX" sz="3200" dirty="0" smtClean="0"/>
              <a:t>Para Trabajadores Independientes</a:t>
            </a:r>
            <a:endParaRPr lang="es-MX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24" y="1304344"/>
            <a:ext cx="7427848" cy="4975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7" y="1340768"/>
            <a:ext cx="7987227" cy="476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39324" y="332656"/>
            <a:ext cx="7845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dirty="0"/>
              <a:t>Servicios </a:t>
            </a:r>
            <a:r>
              <a:rPr lang="es-MX" sz="3200" dirty="0" smtClean="0"/>
              <a:t>Para Trabajadores Independientes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1745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24763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Sociedades de Inversión Especializada en Fondo para el Retiro (SIEFORES)</a:t>
            </a:r>
            <a:endParaRPr lang="es-MX" sz="3200" dirty="0"/>
          </a:p>
        </p:txBody>
      </p:sp>
      <p:sp>
        <p:nvSpPr>
          <p:cNvPr id="2" name="1 Rectángulo"/>
          <p:cNvSpPr/>
          <p:nvPr/>
        </p:nvSpPr>
        <p:spPr>
          <a:xfrm>
            <a:off x="611560" y="1556792"/>
            <a:ext cx="792088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dirty="0" smtClean="0"/>
              <a:t>	Son </a:t>
            </a:r>
            <a:r>
              <a:rPr lang="es-ES" sz="2200" dirty="0"/>
              <a:t>los fondos donde las Administradoras de Fondos para el Retiro (Afores) invierten los recursos de los trabajadores a lo largo de su vida laboral</a:t>
            </a:r>
            <a:endParaRPr lang="es-MX" sz="2200" dirty="0"/>
          </a:p>
        </p:txBody>
      </p:sp>
      <p:sp>
        <p:nvSpPr>
          <p:cNvPr id="3" name="2 Rectángulo"/>
          <p:cNvSpPr/>
          <p:nvPr/>
        </p:nvSpPr>
        <p:spPr>
          <a:xfrm>
            <a:off x="351292" y="3681606"/>
            <a:ext cx="842493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ES" sz="2200" dirty="0"/>
              <a:t>	</a:t>
            </a:r>
            <a:r>
              <a:rPr lang="es-ES" sz="2200" dirty="0" smtClean="0"/>
              <a:t>Al </a:t>
            </a:r>
            <a:r>
              <a:rPr lang="es-ES" sz="2200" dirty="0"/>
              <a:t>principio de la vida laboral se invierten los ahorros más agresivamente y con mayor riesgo. Conforme avanza la edad del trabajador se invierte con menor riesgo.</a:t>
            </a:r>
          </a:p>
        </p:txBody>
      </p:sp>
    </p:spTree>
    <p:extLst>
      <p:ext uri="{BB962C8B-B14F-4D97-AF65-F5344CB8AC3E}">
        <p14:creationId xmlns:p14="http://schemas.microsoft.com/office/powerpoint/2010/main" val="41310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05152" y="38645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Funciones de las SIEFORES</a:t>
            </a:r>
            <a:endParaRPr lang="es-MX" sz="3200" dirty="0"/>
          </a:p>
        </p:txBody>
      </p:sp>
      <p:sp>
        <p:nvSpPr>
          <p:cNvPr id="3" name="2 Rectángulo"/>
          <p:cNvSpPr/>
          <p:nvPr/>
        </p:nvSpPr>
        <p:spPr>
          <a:xfrm>
            <a:off x="423300" y="1293060"/>
            <a:ext cx="828092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Realizar las inversiones del fondo de retiro, de acuerdo a las condiciones autorizadas por la CONSAR.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Reportar a la CONSAR las operaciones realizadas, los activos administrados, los valores que se mantienen en cartera y los niveles de exposición al riesgo de las inversiones</a:t>
            </a:r>
            <a:r>
              <a:rPr lang="es-ES" sz="22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Hacer publica su cartera de valores.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Reporta periódicamente su estructura de cartera, las operaciones, realizadas y niveles de exposición al riesgo  a los Comités de Inversiones y Riesgos de las Sociedades</a:t>
            </a:r>
            <a:r>
              <a:rPr lang="es-ES" sz="2200" dirty="0" smtClean="0"/>
              <a:t>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2947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5" y="1751934"/>
            <a:ext cx="8659533" cy="340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9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70" y="188640"/>
            <a:ext cx="5507734" cy="655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9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54868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Introducción</a:t>
            </a:r>
            <a:endParaRPr lang="es-MX" sz="3200" dirty="0"/>
          </a:p>
        </p:txBody>
      </p:sp>
      <p:sp>
        <p:nvSpPr>
          <p:cNvPr id="4" name="3 Rectángulo"/>
          <p:cNvSpPr/>
          <p:nvPr/>
        </p:nvSpPr>
        <p:spPr>
          <a:xfrm>
            <a:off x="323528" y="191683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ES" sz="2200" dirty="0" smtClean="0"/>
              <a:t>	Dentro </a:t>
            </a:r>
            <a:r>
              <a:rPr lang="es-ES" sz="2200" dirty="0"/>
              <a:t>del sistema de pensiones creado por el gobierno se autorizo la operación de la </a:t>
            </a:r>
            <a:r>
              <a:rPr lang="es-ES" sz="2200" b="1" dirty="0"/>
              <a:t>AFORE </a:t>
            </a:r>
            <a:r>
              <a:rPr lang="es-ES" sz="2200" dirty="0"/>
              <a:t>(Administradora de Fondos para el Retiro) y la </a:t>
            </a:r>
            <a:r>
              <a:rPr lang="es-ES" sz="2200" b="1" dirty="0"/>
              <a:t>SIEFORE </a:t>
            </a:r>
            <a:r>
              <a:rPr lang="es-ES" sz="2200" dirty="0"/>
              <a:t>(Sociedad de Inversión Especializada en Fondos para el Retiro). </a:t>
            </a:r>
            <a:endParaRPr lang="es-ES" sz="2200" dirty="0" smtClean="0"/>
          </a:p>
          <a:p>
            <a:pPr algn="just">
              <a:lnSpc>
                <a:spcPct val="150000"/>
              </a:lnSpc>
              <a:buNone/>
            </a:pPr>
            <a:endParaRPr lang="es-ES" sz="2200" dirty="0"/>
          </a:p>
          <a:p>
            <a:pPr algn="just">
              <a:lnSpc>
                <a:spcPct val="150000"/>
              </a:lnSpc>
              <a:buNone/>
            </a:pPr>
            <a:r>
              <a:rPr lang="es-ES" sz="2200" dirty="0" smtClean="0"/>
              <a:t>	Son </a:t>
            </a:r>
            <a:r>
              <a:rPr lang="es-ES" sz="2200" dirty="0"/>
              <a:t>de capital privado con reglas muy claras para su manejo reguladas por la </a:t>
            </a:r>
            <a:r>
              <a:rPr lang="es-ES" sz="2200" b="1" dirty="0"/>
              <a:t>CONSAR</a:t>
            </a:r>
            <a:r>
              <a:rPr lang="es-ES" sz="2200" dirty="0"/>
              <a:t> (Comisión Nacional </a:t>
            </a:r>
            <a:r>
              <a:rPr lang="es-ES" sz="2200" dirty="0" smtClean="0"/>
              <a:t>del Sistema de Ahorro para </a:t>
            </a:r>
            <a:r>
              <a:rPr lang="es-ES" sz="2200" smtClean="0"/>
              <a:t>el Retiro</a:t>
            </a:r>
            <a:r>
              <a:rPr lang="es-ES" sz="2200" smtClean="0"/>
              <a:t>)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4916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48" y="141670"/>
            <a:ext cx="5589984" cy="661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52" y="188640"/>
            <a:ext cx="5544616" cy="6540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6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36" y="116632"/>
            <a:ext cx="5568259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2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93" y="116633"/>
            <a:ext cx="5601707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3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3691"/>
          <a:stretch/>
        </p:blipFill>
        <p:spPr bwMode="auto">
          <a:xfrm>
            <a:off x="971600" y="548680"/>
            <a:ext cx="7200800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061"/>
          <a:stretch/>
        </p:blipFill>
        <p:spPr bwMode="auto">
          <a:xfrm>
            <a:off x="569048" y="527424"/>
            <a:ext cx="7992888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4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11917" y="-99392"/>
            <a:ext cx="3114763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dirty="0" smtClean="0"/>
              <a:t>Ejemplo: Coppel</a:t>
            </a:r>
            <a:endParaRPr lang="es-MX" sz="3200" dirty="0"/>
          </a:p>
        </p:txBody>
      </p:sp>
      <p:sp>
        <p:nvSpPr>
          <p:cNvPr id="4" name="3 Rectángulo"/>
          <p:cNvSpPr/>
          <p:nvPr/>
        </p:nvSpPr>
        <p:spPr>
          <a:xfrm>
            <a:off x="356489" y="764704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/>
              <a:t>Tramite de </a:t>
            </a:r>
            <a:r>
              <a:rPr lang="es-MX" sz="2200" dirty="0" smtClean="0"/>
              <a:t>AFORE:</a:t>
            </a:r>
            <a:endParaRPr lang="es-ES" sz="2200" dirty="0" smtClean="0"/>
          </a:p>
          <a:p>
            <a:pPr algn="just">
              <a:lnSpc>
                <a:spcPct val="150000"/>
              </a:lnSpc>
            </a:pPr>
            <a:r>
              <a:rPr lang="es-ES" sz="2200" dirty="0" smtClean="0"/>
              <a:t>	Para </a:t>
            </a:r>
            <a:r>
              <a:rPr lang="es-ES" sz="2200" dirty="0"/>
              <a:t>registrarse con nosotros, sólo necesitamos que acuda a cualquiera de nuestros Módulos de Atención de Afore con la siguiente documentación</a:t>
            </a:r>
            <a:r>
              <a:rPr lang="es-ES" sz="2200" dirty="0" smtClean="0"/>
              <a:t>: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Original de una identificación oficial con fotografía.</a:t>
            </a:r>
            <a:endParaRPr lang="es-MX" sz="2200" dirty="0"/>
          </a:p>
          <a:p>
            <a:pPr>
              <a:lnSpc>
                <a:spcPct val="150000"/>
              </a:lnSpc>
            </a:pPr>
            <a:r>
              <a:rPr lang="es-ES" sz="2200" dirty="0" smtClean="0"/>
              <a:t>Las </a:t>
            </a:r>
            <a:r>
              <a:rPr lang="es-ES" sz="2200" dirty="0"/>
              <a:t>identificaciones válidas son:</a:t>
            </a:r>
            <a:endParaRPr lang="es-MX" sz="2200" dirty="0"/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s-ES" sz="2200" dirty="0"/>
              <a:t>Credencial de elector</a:t>
            </a:r>
            <a:endParaRPr lang="es-MX" sz="2200" dirty="0"/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s-ES" sz="2200" dirty="0"/>
              <a:t>Pasaporte</a:t>
            </a:r>
            <a:endParaRPr lang="es-MX" sz="2200" dirty="0"/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s-ES" sz="2200" dirty="0"/>
              <a:t>Tratándose de extranjeros, se deberá presentar el documento migratorio </a:t>
            </a:r>
            <a:r>
              <a:rPr lang="es-ES" sz="2200" dirty="0" smtClean="0"/>
              <a:t>correspondiente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42245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1540" y="1191124"/>
            <a:ext cx="8280920" cy="511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s-ES" sz="2200" dirty="0" smtClean="0"/>
              <a:t>Tratándose </a:t>
            </a:r>
            <a:r>
              <a:rPr lang="es-ES" sz="2200" dirty="0"/>
              <a:t>de trabajadores menores de 18 años, que no cuenten con pasaporte, podrán presentar cualquier documento o identificación expedida por alguna institución con fotografía, de acuerdo a las establecidas por la </a:t>
            </a:r>
            <a:r>
              <a:rPr lang="es-ES" sz="2200" dirty="0" smtClean="0"/>
              <a:t>normatividad</a:t>
            </a:r>
            <a:r>
              <a:rPr lang="es-MX" sz="2200" dirty="0" smtClean="0"/>
              <a:t>.</a:t>
            </a:r>
            <a:endParaRPr lang="es-ES" sz="2200" dirty="0"/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Número de Seguridad Social emitido por el IMSS a 11 posiciones</a:t>
            </a:r>
            <a:endParaRPr lang="es-MX" sz="2200" dirty="0"/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Acta de nacimiento o constancia CURP</a:t>
            </a:r>
            <a:endParaRPr lang="es-MX" sz="2200" dirty="0"/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Comprobante de domicilio vigente.</a:t>
            </a:r>
            <a:endParaRPr lang="es-MX" sz="2200" dirty="0"/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Comprobantes de servicios públicos (luz, agua y predial).(opcional</a:t>
            </a:r>
            <a:r>
              <a:rPr lang="es-ES" sz="2200" dirty="0" smtClean="0"/>
              <a:t>)</a:t>
            </a:r>
            <a:endParaRPr lang="es-MX" sz="2200" dirty="0"/>
          </a:p>
        </p:txBody>
      </p:sp>
      <p:sp>
        <p:nvSpPr>
          <p:cNvPr id="3" name="2 Rectángulo"/>
          <p:cNvSpPr/>
          <p:nvPr/>
        </p:nvSpPr>
        <p:spPr>
          <a:xfrm>
            <a:off x="2820193" y="260648"/>
            <a:ext cx="3483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dirty="0" smtClean="0"/>
              <a:t>Tramite </a:t>
            </a:r>
            <a:r>
              <a:rPr lang="es-MX" sz="3200" dirty="0"/>
              <a:t>de AFORE</a:t>
            </a:r>
          </a:p>
        </p:txBody>
      </p:sp>
    </p:spTree>
    <p:extLst>
      <p:ext uri="{BB962C8B-B14F-4D97-AF65-F5344CB8AC3E}">
        <p14:creationId xmlns:p14="http://schemas.microsoft.com/office/powerpoint/2010/main" val="35474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605424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Comprobantes de servicios privados (telefonía fija y gas).(opcional)</a:t>
            </a:r>
            <a:endParaRPr lang="es-MX" sz="2200" dirty="0"/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Estados de cuenta bancarios.(opcional)</a:t>
            </a:r>
            <a:endParaRPr lang="es-MX" sz="2200" dirty="0"/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Estado de cuenta de tiendas departamentales.(opcional</a:t>
            </a:r>
            <a:r>
              <a:rPr lang="es-ES" sz="22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s-ES" sz="2200" b="1" dirty="0"/>
              <a:t>NOTA</a:t>
            </a:r>
            <a:r>
              <a:rPr lang="es-ES" sz="2200" dirty="0"/>
              <a:t>: En caso de que actualmente se encuentre registrado en otra Afore y desee cambiarse con nosotros, deberá realizar un trámite de </a:t>
            </a:r>
            <a:r>
              <a:rPr lang="es-ES" sz="2200" b="1" i="1" dirty="0" smtClean="0"/>
              <a:t>TRASPASO.</a:t>
            </a:r>
            <a:endParaRPr lang="es-MX" sz="2200" b="1" i="1" dirty="0"/>
          </a:p>
        </p:txBody>
      </p:sp>
      <p:sp>
        <p:nvSpPr>
          <p:cNvPr id="4" name="3 Rectángulo"/>
          <p:cNvSpPr/>
          <p:nvPr/>
        </p:nvSpPr>
        <p:spPr>
          <a:xfrm>
            <a:off x="2820193" y="260648"/>
            <a:ext cx="3483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dirty="0" smtClean="0"/>
              <a:t>Tramite </a:t>
            </a:r>
            <a:r>
              <a:rPr lang="es-MX" sz="3200" dirty="0"/>
              <a:t>de AFORE</a:t>
            </a:r>
          </a:p>
        </p:txBody>
      </p:sp>
    </p:spTree>
    <p:extLst>
      <p:ext uri="{BB962C8B-B14F-4D97-AF65-F5344CB8AC3E}">
        <p14:creationId xmlns:p14="http://schemas.microsoft.com/office/powerpoint/2010/main" val="18949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30856" y="264840"/>
            <a:ext cx="6862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dirty="0" smtClean="0"/>
              <a:t>Traspaso de una Cuenta AFORE a otra</a:t>
            </a:r>
            <a:endParaRPr lang="es-MX" sz="3200" dirty="0"/>
          </a:p>
        </p:txBody>
      </p:sp>
      <p:sp>
        <p:nvSpPr>
          <p:cNvPr id="3" name="2 Rectángulo"/>
          <p:cNvSpPr/>
          <p:nvPr/>
        </p:nvSpPr>
        <p:spPr>
          <a:xfrm>
            <a:off x="348159" y="1628800"/>
            <a:ext cx="842493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b="1" dirty="0"/>
              <a:t>¿Qué significa traspasar su cuenta a otra Afore?</a:t>
            </a:r>
            <a:endParaRPr lang="es-MX" sz="2200" dirty="0"/>
          </a:p>
          <a:p>
            <a:pPr algn="just">
              <a:lnSpc>
                <a:spcPct val="150000"/>
              </a:lnSpc>
            </a:pPr>
            <a:r>
              <a:rPr lang="es-MX" sz="2200" dirty="0" smtClean="0"/>
              <a:t>	Significa </a:t>
            </a:r>
            <a:r>
              <a:rPr lang="es-MX" sz="2200" dirty="0"/>
              <a:t>cambiarse de su Afore actual hacia otra Afore que administre el dinero de su cuenta individual de ahorro para el retiro, estableciendo un contrato entre usted y su nueva AFORE</a:t>
            </a:r>
            <a:r>
              <a:rPr lang="es-MX" sz="22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2200" dirty="0" smtClean="0"/>
              <a:t>	A </a:t>
            </a:r>
            <a:r>
              <a:rPr lang="es-MX" sz="2200" dirty="0"/>
              <a:t>fin de mantener la competencia en el sistema y procurar que con los traspasos se mejore la situación de cada trabajador, la Ley marca ciertos requisitos para que los traspasos se efectúen</a:t>
            </a:r>
            <a:r>
              <a:rPr lang="es-MX" sz="22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257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3573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dirty="0"/>
              <a:t>C</a:t>
            </a:r>
            <a:r>
              <a:rPr lang="es-MX" sz="3200" dirty="0" smtClean="0"/>
              <a:t>omisión </a:t>
            </a:r>
            <a:r>
              <a:rPr lang="es-MX" sz="3200" dirty="0"/>
              <a:t>N</a:t>
            </a:r>
            <a:r>
              <a:rPr lang="es-MX" sz="3200" dirty="0" smtClean="0"/>
              <a:t>acional del Sistema de Ahorro para el Retiro (CONSAR)</a:t>
            </a:r>
            <a:endParaRPr lang="es-MX" sz="3200" dirty="0"/>
          </a:p>
        </p:txBody>
      </p:sp>
      <p:sp>
        <p:nvSpPr>
          <p:cNvPr id="3" name="2 Rectángulo"/>
          <p:cNvSpPr/>
          <p:nvPr/>
        </p:nvSpPr>
        <p:spPr>
          <a:xfrm>
            <a:off x="277552" y="2001856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b="1" dirty="0"/>
              <a:t>Visión</a:t>
            </a:r>
            <a:r>
              <a:rPr lang="es-MX" sz="2200" b="1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s-MX" sz="2200" dirty="0"/>
              <a:t>	</a:t>
            </a:r>
            <a:r>
              <a:rPr lang="es-MX" sz="2200" dirty="0" smtClean="0"/>
              <a:t> </a:t>
            </a:r>
            <a:r>
              <a:rPr lang="es-MX" sz="2200" dirty="0"/>
              <a:t>Un México donde los jubilados cuenten con un sistema de previsión social integral de cobertura amplia que les brinde los elementos necesarios para vivir dignamente, con un regulador confiable, eficaz e independiente que garantice una adecuada administración del ahorro para el retiro y contribuya al desarrollo de los mercados financieros y a incrementar la cultura previsional, en un entorno económico y social estable</a:t>
            </a:r>
            <a:r>
              <a:rPr lang="es-MX" sz="2200" dirty="0" smtClean="0"/>
              <a:t>.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1592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1568" y="1340768"/>
            <a:ext cx="8280920" cy="47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 smtClean="0"/>
              <a:t>	Los </a:t>
            </a:r>
            <a:r>
              <a:rPr lang="es-MX" sz="2200" dirty="0"/>
              <a:t>trabajadores sólo se pueden cambiar UNA VEZ al año de Afore a aquella Administradora de su preferencia y UNA VEZ MÁS (es decir, solamente una segunda ocasión en el año) si se cambian a una Afore que tengan un MAYOR RENDIMIENTO NETO. Después de éste segundo traspaso deberán permanecer 12 meses en esa Afore</a:t>
            </a:r>
            <a:r>
              <a:rPr lang="es-MX" sz="22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2400" dirty="0" smtClean="0"/>
              <a:t>	Para </a:t>
            </a:r>
            <a:r>
              <a:rPr lang="es-MX" sz="2400" dirty="0"/>
              <a:t>traspasarse con nosotros, sólo necesitamos que acuda a cualquiera de nuestros Módulos de Atención de Afore con la siguiente documentación</a:t>
            </a:r>
            <a:r>
              <a:rPr lang="es-MX" sz="2400" dirty="0" smtClean="0"/>
              <a:t>: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1130856" y="264840"/>
            <a:ext cx="6862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dirty="0" smtClean="0"/>
              <a:t>Traspaso de una Cuenta AFORE a otra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8619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4756" y="1360516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200" dirty="0"/>
              <a:t>Identificación Oficial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200" dirty="0"/>
              <a:t>Comprobante de Domicilio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200" dirty="0"/>
              <a:t>Documento Probatorio</a:t>
            </a:r>
          </a:p>
          <a:p>
            <a:pPr algn="just">
              <a:lnSpc>
                <a:spcPct val="150000"/>
              </a:lnSpc>
            </a:pPr>
            <a:r>
              <a:rPr lang="es-MX" sz="2200" dirty="0" smtClean="0"/>
              <a:t>	Las </a:t>
            </a:r>
            <a:r>
              <a:rPr lang="es-MX" sz="2200" dirty="0"/>
              <a:t>identificaciones válidas son: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200" dirty="0"/>
              <a:t>Credencial de elector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200" dirty="0"/>
              <a:t>Pasaporte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200" dirty="0"/>
              <a:t>Tratándose de extranjeros, se deberá presentar el documento migratorio </a:t>
            </a:r>
            <a:r>
              <a:rPr lang="es-MX" sz="2200" dirty="0" smtClean="0"/>
              <a:t>correspondiente</a:t>
            </a:r>
            <a:endParaRPr lang="es-MX" sz="2200" dirty="0"/>
          </a:p>
        </p:txBody>
      </p:sp>
      <p:sp>
        <p:nvSpPr>
          <p:cNvPr id="3" name="2 Rectángulo"/>
          <p:cNvSpPr/>
          <p:nvPr/>
        </p:nvSpPr>
        <p:spPr>
          <a:xfrm>
            <a:off x="1708952" y="225064"/>
            <a:ext cx="5700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dirty="0" smtClean="0"/>
              <a:t>Tramites para hacer el Traspaso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5206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1056" y="1364334"/>
            <a:ext cx="78488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200" dirty="0"/>
              <a:t>Tratándose de trabajadores menores de 18 años, que no cuenten con pasaporte, podrán presentar cualquier documento o identificación expedida por alguna institución con fotografía, de acuerdo a las establecidas por la normatividad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200" dirty="0" smtClean="0"/>
              <a:t>Número </a:t>
            </a:r>
            <a:r>
              <a:rPr lang="es-MX" sz="2200" dirty="0"/>
              <a:t>de Seguridad Social emitido por el IMSS a 11 </a:t>
            </a:r>
            <a:r>
              <a:rPr lang="es-MX" sz="2200" dirty="0" smtClean="0"/>
              <a:t>posiciones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200" dirty="0" smtClean="0"/>
              <a:t>Acta </a:t>
            </a:r>
            <a:r>
              <a:rPr lang="es-MX" sz="2200" dirty="0"/>
              <a:t>de nacimiento o constancia CURP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200" dirty="0" smtClean="0"/>
              <a:t>Comprobante </a:t>
            </a:r>
            <a:r>
              <a:rPr lang="es-MX" sz="2200" dirty="0"/>
              <a:t>de domicilio vigente.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08952" y="225064"/>
            <a:ext cx="5700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dirty="0" smtClean="0"/>
              <a:t>Tramites para hacer el Traspaso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7845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63888" y="243651"/>
            <a:ext cx="20108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dirty="0" smtClean="0"/>
              <a:t>Beneficios</a:t>
            </a:r>
            <a:endParaRPr lang="es-MX" sz="3200" dirty="0"/>
          </a:p>
        </p:txBody>
      </p:sp>
      <p:sp>
        <p:nvSpPr>
          <p:cNvPr id="3" name="2 Rectángulo"/>
          <p:cNvSpPr/>
          <p:nvPr/>
        </p:nvSpPr>
        <p:spPr>
          <a:xfrm>
            <a:off x="349560" y="1567741"/>
            <a:ext cx="8424936" cy="410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b="1" dirty="0"/>
              <a:t>Seguridad y </a:t>
            </a:r>
            <a:r>
              <a:rPr lang="es-MX" sz="2200" b="1" dirty="0" smtClean="0"/>
              <a:t>confianza</a:t>
            </a:r>
          </a:p>
          <a:p>
            <a:pPr algn="just">
              <a:lnSpc>
                <a:spcPct val="150000"/>
              </a:lnSpc>
            </a:pPr>
            <a:r>
              <a:rPr lang="es-MX" sz="2200" dirty="0" smtClean="0"/>
              <a:t>	Los </a:t>
            </a:r>
            <a:r>
              <a:rPr lang="es-MX" sz="2200" dirty="0"/>
              <a:t>recursos de su cuenta individual son administrados por personas expertas en inversiones</a:t>
            </a:r>
            <a:r>
              <a:rPr lang="es-MX" sz="22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s-MX" sz="2200" dirty="0"/>
          </a:p>
          <a:p>
            <a:pPr algn="just">
              <a:lnSpc>
                <a:spcPct val="150000"/>
              </a:lnSpc>
            </a:pPr>
            <a:r>
              <a:rPr lang="es-MX" sz="2200" b="1" dirty="0"/>
              <a:t>Siempre cerca de usted</a:t>
            </a:r>
            <a:r>
              <a:rPr lang="es-MX" sz="2200" dirty="0"/>
              <a:t> </a:t>
            </a:r>
            <a:endParaRPr lang="es-MX" sz="2200" dirty="0" smtClean="0"/>
          </a:p>
          <a:p>
            <a:pPr algn="just">
              <a:lnSpc>
                <a:spcPct val="150000"/>
              </a:lnSpc>
            </a:pPr>
            <a:r>
              <a:rPr lang="es-MX" sz="2200" dirty="0"/>
              <a:t>	</a:t>
            </a:r>
            <a:r>
              <a:rPr lang="es-MX" sz="2200" dirty="0" smtClean="0"/>
              <a:t>Más </a:t>
            </a:r>
            <a:r>
              <a:rPr lang="es-MX" sz="2200" dirty="0"/>
              <a:t>de 920 módulos de atención ubicados en cada tienda Coppel y Zapatería Coppel Canadá de todo el país, a su servicio en el horario de las tiendas incluyendo sábados y </a:t>
            </a:r>
            <a:r>
              <a:rPr lang="es-MX" sz="2200" dirty="0" smtClean="0"/>
              <a:t>domingos. </a:t>
            </a:r>
          </a:p>
        </p:txBody>
      </p:sp>
    </p:spTree>
    <p:extLst>
      <p:ext uri="{BB962C8B-B14F-4D97-AF65-F5344CB8AC3E}">
        <p14:creationId xmlns:p14="http://schemas.microsoft.com/office/powerpoint/2010/main" val="22249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352052"/>
            <a:ext cx="813690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b="1" dirty="0"/>
              <a:t>Asesoría personal</a:t>
            </a:r>
          </a:p>
          <a:p>
            <a:pPr algn="just">
              <a:lnSpc>
                <a:spcPct val="150000"/>
              </a:lnSpc>
            </a:pPr>
            <a:r>
              <a:rPr lang="es-MX" sz="2200" b="1" dirty="0"/>
              <a:t>	</a:t>
            </a:r>
            <a:r>
              <a:rPr lang="es-MX" sz="2200" dirty="0"/>
              <a:t>Lo atendemos con la sencillez y amabilidad que usted conoce, brindándole información y asesoría para que obtenga todos los beneficios del sistema de pensiones</a:t>
            </a:r>
            <a:r>
              <a:rPr lang="es-MX" sz="22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s-MX" sz="2200" dirty="0"/>
          </a:p>
          <a:p>
            <a:pPr algn="just">
              <a:lnSpc>
                <a:spcPct val="150000"/>
              </a:lnSpc>
            </a:pPr>
            <a:r>
              <a:rPr lang="es-MX" sz="2200" b="1" dirty="0"/>
              <a:t>Transparencia </a:t>
            </a:r>
          </a:p>
          <a:p>
            <a:pPr algn="just">
              <a:lnSpc>
                <a:spcPct val="150000"/>
              </a:lnSpc>
            </a:pPr>
            <a:r>
              <a:rPr lang="es-MX" sz="2200" b="1" dirty="0"/>
              <a:t>	</a:t>
            </a:r>
            <a:r>
              <a:rPr lang="es-MX" sz="2200" dirty="0"/>
              <a:t>Puede consultar su saldo en cualquier momento en nuestros módulos de atención o en nuestra página de Internet, además del envío a su domicilio de 3 estados de cuenta al año.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563888" y="243651"/>
            <a:ext cx="20108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dirty="0" smtClean="0"/>
              <a:t>Beneficios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6594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385462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b="1" dirty="0"/>
              <a:t>Misión: </a:t>
            </a:r>
            <a:endParaRPr lang="es-MX" sz="2200" b="1" dirty="0" smtClean="0"/>
          </a:p>
          <a:p>
            <a:pPr algn="just">
              <a:lnSpc>
                <a:spcPct val="150000"/>
              </a:lnSpc>
            </a:pPr>
            <a:r>
              <a:rPr lang="es-MX" sz="2200" dirty="0" smtClean="0"/>
              <a:t>	Proteger </a:t>
            </a:r>
            <a:r>
              <a:rPr lang="es-MX" sz="2200" dirty="0"/>
              <a:t>los ahorros para el retiro de los trabajadores, desarrollando un entorno de competencia que permita el ejercicio informado de sus derechos, para que obtengan pensiones dignas.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4191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dirty="0"/>
              <a:t>C</a:t>
            </a:r>
            <a:r>
              <a:rPr lang="es-MX" sz="3200" dirty="0" smtClean="0"/>
              <a:t>omisión </a:t>
            </a:r>
            <a:r>
              <a:rPr lang="es-MX" sz="3200" dirty="0"/>
              <a:t>N</a:t>
            </a:r>
            <a:r>
              <a:rPr lang="es-MX" sz="3200" dirty="0" smtClean="0"/>
              <a:t>acional del Sistema de Ahorro para el Retiro (CONSAR)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2640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971600" y="404664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Administradora de Fondos para el Retiro (AFORE)</a:t>
            </a:r>
            <a:endParaRPr lang="es-MX" sz="3200" dirty="0"/>
          </a:p>
        </p:txBody>
      </p:sp>
      <p:sp>
        <p:nvSpPr>
          <p:cNvPr id="2" name="1 Rectángulo"/>
          <p:cNvSpPr/>
          <p:nvPr/>
        </p:nvSpPr>
        <p:spPr>
          <a:xfrm>
            <a:off x="467544" y="2090344"/>
            <a:ext cx="82089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dirty="0" smtClean="0"/>
              <a:t>	Es </a:t>
            </a:r>
            <a:r>
              <a:rPr lang="es-ES" sz="2200" dirty="0"/>
              <a:t>una empresa financiera mexicana, especializada en administrar e invertir el ahorro para el retiro y voluntario de manera segura, de millones de trabajadores afiliados al Instituto Mexicano del Seguro Social (IMSS). Procurando el mayor rendimiento posible durante el ciclo de inversión de los </a:t>
            </a:r>
            <a:r>
              <a:rPr lang="es-ES" sz="2200" dirty="0" smtClean="0"/>
              <a:t>recursos.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375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05152" y="38645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Integración</a:t>
            </a:r>
            <a:r>
              <a:rPr lang="es-MX" sz="3200" dirty="0" smtClean="0"/>
              <a:t> </a:t>
            </a:r>
            <a:r>
              <a:rPr lang="es-MX" sz="3200" dirty="0" smtClean="0"/>
              <a:t>de una AFORE</a:t>
            </a:r>
            <a:endParaRPr lang="es-MX" sz="3200" dirty="0"/>
          </a:p>
        </p:txBody>
      </p:sp>
      <p:sp>
        <p:nvSpPr>
          <p:cNvPr id="3" name="2 Rectángulo"/>
          <p:cNvSpPr/>
          <p:nvPr/>
        </p:nvSpPr>
        <p:spPr>
          <a:xfrm>
            <a:off x="423300" y="1857840"/>
            <a:ext cx="828092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dirty="0" smtClean="0"/>
              <a:t>	Del </a:t>
            </a:r>
            <a:r>
              <a:rPr lang="es-ES" sz="2200" dirty="0"/>
              <a:t>salario que recibe </a:t>
            </a:r>
            <a:r>
              <a:rPr lang="es-ES" sz="2200" dirty="0" smtClean="0"/>
              <a:t>el trabajador se </a:t>
            </a:r>
            <a:r>
              <a:rPr lang="es-ES" sz="2200" dirty="0"/>
              <a:t>le descuenta una cantidad </a:t>
            </a:r>
            <a:r>
              <a:rPr lang="es-ES" sz="2200" dirty="0" smtClean="0"/>
              <a:t>(1.125%) que </a:t>
            </a:r>
            <a:r>
              <a:rPr lang="es-ES" sz="2200" dirty="0"/>
              <a:t>junto con otra cantidad que aporta su </a:t>
            </a:r>
            <a:r>
              <a:rPr lang="es-ES" sz="2200" dirty="0" smtClean="0"/>
              <a:t>patrón (5.15%) </a:t>
            </a:r>
            <a:r>
              <a:rPr lang="es-ES" sz="2200" dirty="0"/>
              <a:t>y con otra cantidad más que aporta el </a:t>
            </a:r>
            <a:r>
              <a:rPr lang="es-ES" sz="2200" dirty="0" smtClean="0"/>
              <a:t>Gobierno (0.225%), </a:t>
            </a:r>
            <a:r>
              <a:rPr lang="es-ES" sz="2200" dirty="0"/>
              <a:t>se forma un fondo de ahorro (que es su cuenta individual), el cual lo ponen a trabajar (lo invierten) desde el primer día y le generan un rendimiento al trabajador. De esta manera, poco a poco va creciendo el ahorro para el futuro.</a:t>
            </a:r>
          </a:p>
        </p:txBody>
      </p:sp>
    </p:spTree>
    <p:extLst>
      <p:ext uri="{BB962C8B-B14F-4D97-AF65-F5344CB8AC3E}">
        <p14:creationId xmlns:p14="http://schemas.microsoft.com/office/powerpoint/2010/main" val="6797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2441" y="2121418"/>
            <a:ext cx="82809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Proporcionar material informativo sobre el sistema (SAR).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Contar con una Unidad Especializada de Atención al Público para atender quejas y reclamaciones.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Efectuar los traspasos de recursos SAR 92-97 a su cuenta individual</a:t>
            </a:r>
            <a:r>
              <a:rPr lang="es-ES" sz="2200" dirty="0" smtClean="0"/>
              <a:t>.</a:t>
            </a:r>
            <a:endParaRPr lang="es-ES" sz="2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369248" y="20338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Funciones (AFORE</a:t>
            </a:r>
            <a:r>
              <a:rPr lang="es-MX" sz="3200" dirty="0" smtClean="0"/>
              <a:t>)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5444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85072" y="1873855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Proporcionarle por lo menos 2 estados de cuenta al año.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Contar con una Sociedad de Inversión Especializadas en Fondos para el Retiro (SIEFORE) a través de la cuál los trabajadores pueden obtener mejores rendimientos para sus ahorros y con muy poco riesgo. A través de ella la Afore puede recibir y tramitar retiros totales y parciales.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369248" y="20338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Funciones (AFORE</a:t>
            </a:r>
            <a:r>
              <a:rPr lang="es-MX" sz="3200" dirty="0" smtClean="0"/>
              <a:t>)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731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7040" y="1873855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Llevar el registro de los recursos correspondientes a tu subcuenta de vivienda.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Realizar traspasos de la cuenta individual de una Afore a otra</a:t>
            </a:r>
            <a:r>
              <a:rPr lang="es-ES" sz="22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/>
              <a:t>Su funcionamiento está autorizado por la Secretaria de Hacienda y Crédito Publico y supervisadas por la CONSAR (Comisión Nacional del Sistema de Ahorro para el Retiro</a:t>
            </a:r>
            <a:r>
              <a:rPr lang="es-ES" sz="2200" dirty="0" smtClean="0"/>
              <a:t>).</a:t>
            </a:r>
            <a:endParaRPr lang="es-ES" sz="2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369248" y="20338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Funciones (AFORE</a:t>
            </a:r>
            <a:r>
              <a:rPr lang="es-MX" sz="3200" dirty="0" smtClean="0"/>
              <a:t>)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6978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</TotalTime>
  <Words>616</Words>
  <Application>Microsoft Office PowerPoint</Application>
  <PresentationFormat>Presentación en pantalla (4:3)</PresentationFormat>
  <Paragraphs>103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UV</dc:creator>
  <cp:lastModifiedBy>Noreli</cp:lastModifiedBy>
  <cp:revision>83</cp:revision>
  <dcterms:created xsi:type="dcterms:W3CDTF">2012-10-16T23:48:15Z</dcterms:created>
  <dcterms:modified xsi:type="dcterms:W3CDTF">2012-10-29T22:08:08Z</dcterms:modified>
</cp:coreProperties>
</file>