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60"/>
  </p:notesMasterIdLst>
  <p:sldIdLst>
    <p:sldId id="329" r:id="rId2"/>
    <p:sldId id="330" r:id="rId3"/>
    <p:sldId id="332" r:id="rId4"/>
    <p:sldId id="331" r:id="rId5"/>
    <p:sldId id="333" r:id="rId6"/>
    <p:sldId id="334" r:id="rId7"/>
    <p:sldId id="335" r:id="rId8"/>
    <p:sldId id="320" r:id="rId9"/>
    <p:sldId id="321" r:id="rId10"/>
    <p:sldId id="322" r:id="rId11"/>
    <p:sldId id="323" r:id="rId12"/>
    <p:sldId id="324" r:id="rId13"/>
    <p:sldId id="325" r:id="rId14"/>
    <p:sldId id="326" r:id="rId15"/>
    <p:sldId id="327" r:id="rId16"/>
    <p:sldId id="303" r:id="rId17"/>
    <p:sldId id="271" r:id="rId18"/>
    <p:sldId id="304" r:id="rId19"/>
    <p:sldId id="308" r:id="rId20"/>
    <p:sldId id="272" r:id="rId21"/>
    <p:sldId id="305" r:id="rId22"/>
    <p:sldId id="307" r:id="rId23"/>
    <p:sldId id="273" r:id="rId24"/>
    <p:sldId id="274" r:id="rId25"/>
    <p:sldId id="275" r:id="rId26"/>
    <p:sldId id="276" r:id="rId27"/>
    <p:sldId id="277" r:id="rId28"/>
    <p:sldId id="278" r:id="rId29"/>
    <p:sldId id="344" r:id="rId30"/>
    <p:sldId id="279" r:id="rId31"/>
    <p:sldId id="345" r:id="rId32"/>
    <p:sldId id="358" r:id="rId33"/>
    <p:sldId id="280" r:id="rId34"/>
    <p:sldId id="281" r:id="rId35"/>
    <p:sldId id="282" r:id="rId36"/>
    <p:sldId id="283" r:id="rId37"/>
    <p:sldId id="284" r:id="rId38"/>
    <p:sldId id="285" r:id="rId39"/>
    <p:sldId id="336" r:id="rId40"/>
    <p:sldId id="337" r:id="rId41"/>
    <p:sldId id="338" r:id="rId42"/>
    <p:sldId id="339" r:id="rId43"/>
    <p:sldId id="340" r:id="rId44"/>
    <p:sldId id="341" r:id="rId45"/>
    <p:sldId id="342" r:id="rId46"/>
    <p:sldId id="343"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A6DC"/>
    <a:srgbClr val="0066FF"/>
  </p:clrMru>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94660"/>
  </p:normalViewPr>
  <p:slideViewPr>
    <p:cSldViewPr>
      <p:cViewPr>
        <p:scale>
          <a:sx n="70" d="100"/>
          <a:sy n="70" d="100"/>
        </p:scale>
        <p:origin x="-1368"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56023-8586-4241-82AE-6A23B46944F7}" type="doc">
      <dgm:prSet loTypeId="urn:microsoft.com/office/officeart/2005/8/layout/list1" loCatId="list" qsTypeId="urn:microsoft.com/office/officeart/2005/8/quickstyle/3d8" qsCatId="3D" csTypeId="urn:microsoft.com/office/officeart/2005/8/colors/colorful5" csCatId="colorful" phldr="1"/>
      <dgm:spPr/>
      <dgm:t>
        <a:bodyPr/>
        <a:lstStyle/>
        <a:p>
          <a:endParaRPr lang="es-MX"/>
        </a:p>
      </dgm:t>
    </dgm:pt>
    <dgm:pt modelId="{A5061484-A816-43DC-9E1D-9AA7A91BC9CA}">
      <dgm:prSet phldrT="[Texto]" custT="1"/>
      <dgm:spPr>
        <a:solidFill>
          <a:srgbClr val="7030A0"/>
        </a:solidFill>
      </dgm:spPr>
      <dgm:t>
        <a:bodyPr/>
        <a:lstStyle/>
        <a:p>
          <a:r>
            <a:rPr lang="es-MX" sz="3600" b="1" dirty="0" smtClean="0"/>
            <a:t>Derivados</a:t>
          </a:r>
        </a:p>
      </dgm:t>
    </dgm:pt>
    <dgm:pt modelId="{5847B140-7CAD-4A64-AE4E-BD403C1F36A3}" type="parTrans" cxnId="{E589FD7C-69F3-4AB5-AFF0-ECF53594E100}">
      <dgm:prSet/>
      <dgm:spPr/>
      <dgm:t>
        <a:bodyPr/>
        <a:lstStyle/>
        <a:p>
          <a:endParaRPr lang="es-MX"/>
        </a:p>
      </dgm:t>
    </dgm:pt>
    <dgm:pt modelId="{57B6561F-29EC-4FE2-9CD3-C92413DD067D}" type="sibTrans" cxnId="{E589FD7C-69F3-4AB5-AFF0-ECF53594E100}">
      <dgm:prSet/>
      <dgm:spPr/>
      <dgm:t>
        <a:bodyPr/>
        <a:lstStyle/>
        <a:p>
          <a:endParaRPr lang="es-MX"/>
        </a:p>
      </dgm:t>
    </dgm:pt>
    <dgm:pt modelId="{4237459D-3D3C-4BA7-A9D7-11E013FA80B6}">
      <dgm:prSet phldrT="[Texto]" custT="1"/>
      <dgm:spPr>
        <a:solidFill>
          <a:srgbClr val="F9F416"/>
        </a:solidFill>
      </dgm:spPr>
      <dgm:t>
        <a:bodyPr/>
        <a:lstStyle/>
        <a:p>
          <a:r>
            <a:rPr lang="es-MX" sz="3600" b="1" dirty="0" smtClean="0"/>
            <a:t>Derivados Financieros</a:t>
          </a:r>
          <a:endParaRPr lang="es-MX" sz="3600" b="1" dirty="0"/>
        </a:p>
      </dgm:t>
    </dgm:pt>
    <dgm:pt modelId="{6480A329-6FF9-468F-8258-FADEC663B954}" type="parTrans" cxnId="{48CC71DD-0943-4CF9-A02B-FD0C62207478}">
      <dgm:prSet/>
      <dgm:spPr/>
      <dgm:t>
        <a:bodyPr/>
        <a:lstStyle/>
        <a:p>
          <a:endParaRPr lang="es-MX"/>
        </a:p>
      </dgm:t>
    </dgm:pt>
    <dgm:pt modelId="{0821EA4C-7D42-4F89-952B-DC74EAA16E70}" type="sibTrans" cxnId="{48CC71DD-0943-4CF9-A02B-FD0C62207478}">
      <dgm:prSet/>
      <dgm:spPr/>
      <dgm:t>
        <a:bodyPr/>
        <a:lstStyle/>
        <a:p>
          <a:endParaRPr lang="es-MX"/>
        </a:p>
      </dgm:t>
    </dgm:pt>
    <dgm:pt modelId="{F3035A91-11ED-4ED2-AB6C-73FD0CFC39C4}">
      <dgm:prSet phldrT="[Texto]" custT="1"/>
      <dgm:spPr>
        <a:solidFill>
          <a:srgbClr val="00B050"/>
        </a:solidFill>
      </dgm:spPr>
      <dgm:t>
        <a:bodyPr/>
        <a:lstStyle/>
        <a:p>
          <a:r>
            <a:rPr lang="es-MX" sz="3600" b="1" dirty="0" smtClean="0"/>
            <a:t>Activos subyacentes</a:t>
          </a:r>
          <a:endParaRPr lang="es-MX" sz="3600" b="1" dirty="0"/>
        </a:p>
      </dgm:t>
    </dgm:pt>
    <dgm:pt modelId="{3685A6B9-071A-4AA8-863B-280721B70A25}" type="parTrans" cxnId="{DA6F65A3-66A6-4C16-9487-6E384D4DA94B}">
      <dgm:prSet/>
      <dgm:spPr/>
      <dgm:t>
        <a:bodyPr/>
        <a:lstStyle/>
        <a:p>
          <a:endParaRPr lang="es-MX"/>
        </a:p>
      </dgm:t>
    </dgm:pt>
    <dgm:pt modelId="{7DC4677A-3032-4B7A-B6AC-0C3CDA494E54}" type="sibTrans" cxnId="{DA6F65A3-66A6-4C16-9487-6E384D4DA94B}">
      <dgm:prSet/>
      <dgm:spPr/>
      <dgm:t>
        <a:bodyPr/>
        <a:lstStyle/>
        <a:p>
          <a:endParaRPr lang="es-MX"/>
        </a:p>
      </dgm:t>
    </dgm:pt>
    <dgm:pt modelId="{393D4E24-C4FD-4861-8B44-C6A47E966AFC}" type="pres">
      <dgm:prSet presAssocID="{F8756023-8586-4241-82AE-6A23B46944F7}" presName="linear" presStyleCnt="0">
        <dgm:presLayoutVars>
          <dgm:dir/>
          <dgm:animLvl val="lvl"/>
          <dgm:resizeHandles val="exact"/>
        </dgm:presLayoutVars>
      </dgm:prSet>
      <dgm:spPr/>
      <dgm:t>
        <a:bodyPr/>
        <a:lstStyle/>
        <a:p>
          <a:endParaRPr lang="es-MX"/>
        </a:p>
      </dgm:t>
    </dgm:pt>
    <dgm:pt modelId="{2A4A3AB1-4962-4460-BDCA-09C8A3D14FB1}" type="pres">
      <dgm:prSet presAssocID="{A5061484-A816-43DC-9E1D-9AA7A91BC9CA}" presName="parentLin" presStyleCnt="0"/>
      <dgm:spPr/>
    </dgm:pt>
    <dgm:pt modelId="{37B3054E-5D23-44C8-95B6-40465DBBA007}" type="pres">
      <dgm:prSet presAssocID="{A5061484-A816-43DC-9E1D-9AA7A91BC9CA}" presName="parentLeftMargin" presStyleLbl="node1" presStyleIdx="0" presStyleCnt="3"/>
      <dgm:spPr/>
      <dgm:t>
        <a:bodyPr/>
        <a:lstStyle/>
        <a:p>
          <a:endParaRPr lang="es-MX"/>
        </a:p>
      </dgm:t>
    </dgm:pt>
    <dgm:pt modelId="{BD6EDABB-4374-4815-9B91-64A26620B9AF}" type="pres">
      <dgm:prSet presAssocID="{A5061484-A816-43DC-9E1D-9AA7A91BC9CA}" presName="parentText" presStyleLbl="node1" presStyleIdx="0" presStyleCnt="3">
        <dgm:presLayoutVars>
          <dgm:chMax val="0"/>
          <dgm:bulletEnabled val="1"/>
        </dgm:presLayoutVars>
      </dgm:prSet>
      <dgm:spPr/>
      <dgm:t>
        <a:bodyPr/>
        <a:lstStyle/>
        <a:p>
          <a:endParaRPr lang="es-MX"/>
        </a:p>
      </dgm:t>
    </dgm:pt>
    <dgm:pt modelId="{96E060CF-1196-478A-8B01-F565891EDDB6}" type="pres">
      <dgm:prSet presAssocID="{A5061484-A816-43DC-9E1D-9AA7A91BC9CA}" presName="negativeSpace" presStyleCnt="0"/>
      <dgm:spPr/>
    </dgm:pt>
    <dgm:pt modelId="{C2683884-97F2-4049-9DFF-D1731771477E}" type="pres">
      <dgm:prSet presAssocID="{A5061484-A816-43DC-9E1D-9AA7A91BC9CA}" presName="childText" presStyleLbl="conFgAcc1" presStyleIdx="0" presStyleCnt="3">
        <dgm:presLayoutVars>
          <dgm:bulletEnabled val="1"/>
        </dgm:presLayoutVars>
      </dgm:prSet>
      <dgm:spPr/>
    </dgm:pt>
    <dgm:pt modelId="{61FA8567-7845-4240-A422-85E46924B4C0}" type="pres">
      <dgm:prSet presAssocID="{57B6561F-29EC-4FE2-9CD3-C92413DD067D}" presName="spaceBetweenRectangles" presStyleCnt="0"/>
      <dgm:spPr/>
    </dgm:pt>
    <dgm:pt modelId="{116C8C58-6E6C-4005-A46E-87DD64AAA000}" type="pres">
      <dgm:prSet presAssocID="{4237459D-3D3C-4BA7-A9D7-11E013FA80B6}" presName="parentLin" presStyleCnt="0"/>
      <dgm:spPr/>
    </dgm:pt>
    <dgm:pt modelId="{9CD6844B-0ADE-4FD7-BC14-D460E5C17DB9}" type="pres">
      <dgm:prSet presAssocID="{4237459D-3D3C-4BA7-A9D7-11E013FA80B6}" presName="parentLeftMargin" presStyleLbl="node1" presStyleIdx="0" presStyleCnt="3"/>
      <dgm:spPr/>
      <dgm:t>
        <a:bodyPr/>
        <a:lstStyle/>
        <a:p>
          <a:endParaRPr lang="es-MX"/>
        </a:p>
      </dgm:t>
    </dgm:pt>
    <dgm:pt modelId="{86D2DC41-632B-4D9A-882F-03209B11BE4C}" type="pres">
      <dgm:prSet presAssocID="{4237459D-3D3C-4BA7-A9D7-11E013FA80B6}" presName="parentText" presStyleLbl="node1" presStyleIdx="1" presStyleCnt="3">
        <dgm:presLayoutVars>
          <dgm:chMax val="0"/>
          <dgm:bulletEnabled val="1"/>
        </dgm:presLayoutVars>
      </dgm:prSet>
      <dgm:spPr/>
      <dgm:t>
        <a:bodyPr/>
        <a:lstStyle/>
        <a:p>
          <a:endParaRPr lang="es-MX"/>
        </a:p>
      </dgm:t>
    </dgm:pt>
    <dgm:pt modelId="{90E1E1C6-EBF5-4D68-9990-390BED0329CB}" type="pres">
      <dgm:prSet presAssocID="{4237459D-3D3C-4BA7-A9D7-11E013FA80B6}" presName="negativeSpace" presStyleCnt="0"/>
      <dgm:spPr/>
    </dgm:pt>
    <dgm:pt modelId="{1EAD47E1-23B0-42DA-86A0-8F99E2CA9F6E}" type="pres">
      <dgm:prSet presAssocID="{4237459D-3D3C-4BA7-A9D7-11E013FA80B6}" presName="childText" presStyleLbl="conFgAcc1" presStyleIdx="1" presStyleCnt="3">
        <dgm:presLayoutVars>
          <dgm:bulletEnabled val="1"/>
        </dgm:presLayoutVars>
      </dgm:prSet>
      <dgm:spPr/>
    </dgm:pt>
    <dgm:pt modelId="{E3F346F5-0F5E-4BD2-8371-BFEE8D98A08D}" type="pres">
      <dgm:prSet presAssocID="{0821EA4C-7D42-4F89-952B-DC74EAA16E70}" presName="spaceBetweenRectangles" presStyleCnt="0"/>
      <dgm:spPr/>
    </dgm:pt>
    <dgm:pt modelId="{CD8D84B2-25BD-4E8F-8A29-3735835A20B1}" type="pres">
      <dgm:prSet presAssocID="{F3035A91-11ED-4ED2-AB6C-73FD0CFC39C4}" presName="parentLin" presStyleCnt="0"/>
      <dgm:spPr/>
    </dgm:pt>
    <dgm:pt modelId="{F74EAACF-B600-4F03-BC55-0432ECBE78FB}" type="pres">
      <dgm:prSet presAssocID="{F3035A91-11ED-4ED2-AB6C-73FD0CFC39C4}" presName="parentLeftMargin" presStyleLbl="node1" presStyleIdx="1" presStyleCnt="3"/>
      <dgm:spPr/>
      <dgm:t>
        <a:bodyPr/>
        <a:lstStyle/>
        <a:p>
          <a:endParaRPr lang="es-MX"/>
        </a:p>
      </dgm:t>
    </dgm:pt>
    <dgm:pt modelId="{A516388E-1F26-4C4B-A4E9-68292817BAE8}" type="pres">
      <dgm:prSet presAssocID="{F3035A91-11ED-4ED2-AB6C-73FD0CFC39C4}" presName="parentText" presStyleLbl="node1" presStyleIdx="2" presStyleCnt="3">
        <dgm:presLayoutVars>
          <dgm:chMax val="0"/>
          <dgm:bulletEnabled val="1"/>
        </dgm:presLayoutVars>
      </dgm:prSet>
      <dgm:spPr/>
      <dgm:t>
        <a:bodyPr/>
        <a:lstStyle/>
        <a:p>
          <a:endParaRPr lang="es-MX"/>
        </a:p>
      </dgm:t>
    </dgm:pt>
    <dgm:pt modelId="{0D2A4E75-B7CB-4B47-A01E-365E9607F051}" type="pres">
      <dgm:prSet presAssocID="{F3035A91-11ED-4ED2-AB6C-73FD0CFC39C4}" presName="negativeSpace" presStyleCnt="0"/>
      <dgm:spPr/>
    </dgm:pt>
    <dgm:pt modelId="{64A9CE62-7B88-470D-952C-B56E261BCA6D}" type="pres">
      <dgm:prSet presAssocID="{F3035A91-11ED-4ED2-AB6C-73FD0CFC39C4}" presName="childText" presStyleLbl="conFgAcc1" presStyleIdx="2" presStyleCnt="3">
        <dgm:presLayoutVars>
          <dgm:bulletEnabled val="1"/>
        </dgm:presLayoutVars>
      </dgm:prSet>
      <dgm:spPr/>
    </dgm:pt>
  </dgm:ptLst>
  <dgm:cxnLst>
    <dgm:cxn modelId="{B094A62B-89C8-40C5-8C5F-234247432DD4}" type="presOf" srcId="{F8756023-8586-4241-82AE-6A23B46944F7}" destId="{393D4E24-C4FD-4861-8B44-C6A47E966AFC}" srcOrd="0" destOrd="0" presId="urn:microsoft.com/office/officeart/2005/8/layout/list1"/>
    <dgm:cxn modelId="{C7285B8E-C074-4316-8786-125A22E5EA80}" type="presOf" srcId="{A5061484-A816-43DC-9E1D-9AA7A91BC9CA}" destId="{37B3054E-5D23-44C8-95B6-40465DBBA007}" srcOrd="0" destOrd="0" presId="urn:microsoft.com/office/officeart/2005/8/layout/list1"/>
    <dgm:cxn modelId="{9FBA165F-9B29-40F6-88D2-E286DEE6796F}" type="presOf" srcId="{4237459D-3D3C-4BA7-A9D7-11E013FA80B6}" destId="{86D2DC41-632B-4D9A-882F-03209B11BE4C}" srcOrd="1" destOrd="0" presId="urn:microsoft.com/office/officeart/2005/8/layout/list1"/>
    <dgm:cxn modelId="{6FB5F05F-B728-4F8D-8FA3-5E3E2DA7F775}" type="presOf" srcId="{F3035A91-11ED-4ED2-AB6C-73FD0CFC39C4}" destId="{A516388E-1F26-4C4B-A4E9-68292817BAE8}" srcOrd="1" destOrd="0" presId="urn:microsoft.com/office/officeart/2005/8/layout/list1"/>
    <dgm:cxn modelId="{DA6F65A3-66A6-4C16-9487-6E384D4DA94B}" srcId="{F8756023-8586-4241-82AE-6A23B46944F7}" destId="{F3035A91-11ED-4ED2-AB6C-73FD0CFC39C4}" srcOrd="2" destOrd="0" parTransId="{3685A6B9-071A-4AA8-863B-280721B70A25}" sibTransId="{7DC4677A-3032-4B7A-B6AC-0C3CDA494E54}"/>
    <dgm:cxn modelId="{48CC71DD-0943-4CF9-A02B-FD0C62207478}" srcId="{F8756023-8586-4241-82AE-6A23B46944F7}" destId="{4237459D-3D3C-4BA7-A9D7-11E013FA80B6}" srcOrd="1" destOrd="0" parTransId="{6480A329-6FF9-468F-8258-FADEC663B954}" sibTransId="{0821EA4C-7D42-4F89-952B-DC74EAA16E70}"/>
    <dgm:cxn modelId="{CB7DB45E-E351-46A2-A706-9F01A7249E38}" type="presOf" srcId="{F3035A91-11ED-4ED2-AB6C-73FD0CFC39C4}" destId="{F74EAACF-B600-4F03-BC55-0432ECBE78FB}" srcOrd="0" destOrd="0" presId="urn:microsoft.com/office/officeart/2005/8/layout/list1"/>
    <dgm:cxn modelId="{E589FD7C-69F3-4AB5-AFF0-ECF53594E100}" srcId="{F8756023-8586-4241-82AE-6A23B46944F7}" destId="{A5061484-A816-43DC-9E1D-9AA7A91BC9CA}" srcOrd="0" destOrd="0" parTransId="{5847B140-7CAD-4A64-AE4E-BD403C1F36A3}" sibTransId="{57B6561F-29EC-4FE2-9CD3-C92413DD067D}"/>
    <dgm:cxn modelId="{0192B349-6CEE-4AD1-BC7A-E82E7EE5DA1C}" type="presOf" srcId="{4237459D-3D3C-4BA7-A9D7-11E013FA80B6}" destId="{9CD6844B-0ADE-4FD7-BC14-D460E5C17DB9}" srcOrd="0" destOrd="0" presId="urn:microsoft.com/office/officeart/2005/8/layout/list1"/>
    <dgm:cxn modelId="{5F3CB29B-3CF9-4534-B8B4-B75CE380D281}" type="presOf" srcId="{A5061484-A816-43DC-9E1D-9AA7A91BC9CA}" destId="{BD6EDABB-4374-4815-9B91-64A26620B9AF}" srcOrd="1" destOrd="0" presId="urn:microsoft.com/office/officeart/2005/8/layout/list1"/>
    <dgm:cxn modelId="{15288AB3-212B-4FFE-B0E0-B5CBE7197E93}" type="presParOf" srcId="{393D4E24-C4FD-4861-8B44-C6A47E966AFC}" destId="{2A4A3AB1-4962-4460-BDCA-09C8A3D14FB1}" srcOrd="0" destOrd="0" presId="urn:microsoft.com/office/officeart/2005/8/layout/list1"/>
    <dgm:cxn modelId="{67489FB7-BD8F-45FE-8768-BDC9835669DE}" type="presParOf" srcId="{2A4A3AB1-4962-4460-BDCA-09C8A3D14FB1}" destId="{37B3054E-5D23-44C8-95B6-40465DBBA007}" srcOrd="0" destOrd="0" presId="urn:microsoft.com/office/officeart/2005/8/layout/list1"/>
    <dgm:cxn modelId="{7B20C8C9-6D88-4E34-A185-B02CBC02D472}" type="presParOf" srcId="{2A4A3AB1-4962-4460-BDCA-09C8A3D14FB1}" destId="{BD6EDABB-4374-4815-9B91-64A26620B9AF}" srcOrd="1" destOrd="0" presId="urn:microsoft.com/office/officeart/2005/8/layout/list1"/>
    <dgm:cxn modelId="{C370AF3D-517A-4AF8-9095-11AA440E5524}" type="presParOf" srcId="{393D4E24-C4FD-4861-8B44-C6A47E966AFC}" destId="{96E060CF-1196-478A-8B01-F565891EDDB6}" srcOrd="1" destOrd="0" presId="urn:microsoft.com/office/officeart/2005/8/layout/list1"/>
    <dgm:cxn modelId="{DC986967-401B-42E4-8991-AAAA40CD0A30}" type="presParOf" srcId="{393D4E24-C4FD-4861-8B44-C6A47E966AFC}" destId="{C2683884-97F2-4049-9DFF-D1731771477E}" srcOrd="2" destOrd="0" presId="urn:microsoft.com/office/officeart/2005/8/layout/list1"/>
    <dgm:cxn modelId="{C95267AF-45BA-4E46-B75B-6A1E4EE692D1}" type="presParOf" srcId="{393D4E24-C4FD-4861-8B44-C6A47E966AFC}" destId="{61FA8567-7845-4240-A422-85E46924B4C0}" srcOrd="3" destOrd="0" presId="urn:microsoft.com/office/officeart/2005/8/layout/list1"/>
    <dgm:cxn modelId="{0FEC370C-3B79-4384-8AE3-C17A143D24B4}" type="presParOf" srcId="{393D4E24-C4FD-4861-8B44-C6A47E966AFC}" destId="{116C8C58-6E6C-4005-A46E-87DD64AAA000}" srcOrd="4" destOrd="0" presId="urn:microsoft.com/office/officeart/2005/8/layout/list1"/>
    <dgm:cxn modelId="{45688431-3D6D-41A2-8854-6708F9ED3FCE}" type="presParOf" srcId="{116C8C58-6E6C-4005-A46E-87DD64AAA000}" destId="{9CD6844B-0ADE-4FD7-BC14-D460E5C17DB9}" srcOrd="0" destOrd="0" presId="urn:microsoft.com/office/officeart/2005/8/layout/list1"/>
    <dgm:cxn modelId="{2971CAB6-97E9-43DF-B6AF-FF870C293896}" type="presParOf" srcId="{116C8C58-6E6C-4005-A46E-87DD64AAA000}" destId="{86D2DC41-632B-4D9A-882F-03209B11BE4C}" srcOrd="1" destOrd="0" presId="urn:microsoft.com/office/officeart/2005/8/layout/list1"/>
    <dgm:cxn modelId="{F059C55A-E775-4B8D-A27D-357104C26CF0}" type="presParOf" srcId="{393D4E24-C4FD-4861-8B44-C6A47E966AFC}" destId="{90E1E1C6-EBF5-4D68-9990-390BED0329CB}" srcOrd="5" destOrd="0" presId="urn:microsoft.com/office/officeart/2005/8/layout/list1"/>
    <dgm:cxn modelId="{D4A288A2-98AD-40B3-9116-E05BDA741124}" type="presParOf" srcId="{393D4E24-C4FD-4861-8B44-C6A47E966AFC}" destId="{1EAD47E1-23B0-42DA-86A0-8F99E2CA9F6E}" srcOrd="6" destOrd="0" presId="urn:microsoft.com/office/officeart/2005/8/layout/list1"/>
    <dgm:cxn modelId="{E4422532-8B50-4ADA-B51D-DF430CEE7A2B}" type="presParOf" srcId="{393D4E24-C4FD-4861-8B44-C6A47E966AFC}" destId="{E3F346F5-0F5E-4BD2-8371-BFEE8D98A08D}" srcOrd="7" destOrd="0" presId="urn:microsoft.com/office/officeart/2005/8/layout/list1"/>
    <dgm:cxn modelId="{E2646146-188E-4BA1-94B2-5AE5E5C090E9}" type="presParOf" srcId="{393D4E24-C4FD-4861-8B44-C6A47E966AFC}" destId="{CD8D84B2-25BD-4E8F-8A29-3735835A20B1}" srcOrd="8" destOrd="0" presId="urn:microsoft.com/office/officeart/2005/8/layout/list1"/>
    <dgm:cxn modelId="{170BBD03-E998-445B-9873-B1E1422B64D1}" type="presParOf" srcId="{CD8D84B2-25BD-4E8F-8A29-3735835A20B1}" destId="{F74EAACF-B600-4F03-BC55-0432ECBE78FB}" srcOrd="0" destOrd="0" presId="urn:microsoft.com/office/officeart/2005/8/layout/list1"/>
    <dgm:cxn modelId="{24AC83A5-467A-4795-B483-65D64FB5165F}" type="presParOf" srcId="{CD8D84B2-25BD-4E8F-8A29-3735835A20B1}" destId="{A516388E-1F26-4C4B-A4E9-68292817BAE8}" srcOrd="1" destOrd="0" presId="urn:microsoft.com/office/officeart/2005/8/layout/list1"/>
    <dgm:cxn modelId="{500623A9-26EF-4464-85A3-E7F5204C6AB3}" type="presParOf" srcId="{393D4E24-C4FD-4861-8B44-C6A47E966AFC}" destId="{0D2A4E75-B7CB-4B47-A01E-365E9607F051}" srcOrd="9" destOrd="0" presId="urn:microsoft.com/office/officeart/2005/8/layout/list1"/>
    <dgm:cxn modelId="{9DDB0B89-5F79-4614-AC3F-1117CDB4F18C}" type="presParOf" srcId="{393D4E24-C4FD-4861-8B44-C6A47E966AFC}" destId="{64A9CE62-7B88-470D-952C-B56E261BCA6D}"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35C63B-242F-4A9E-B298-E8AB28E5F77C}" type="doc">
      <dgm:prSet loTypeId="urn:microsoft.com/office/officeart/2005/8/layout/orgChart1" loCatId="hierarchy" qsTypeId="urn:microsoft.com/office/officeart/2005/8/quickstyle/simple5" qsCatId="simple" csTypeId="urn:microsoft.com/office/officeart/2005/8/colors/accent0_3" csCatId="mainScheme" phldr="0"/>
      <dgm:spPr/>
      <dgm:t>
        <a:bodyPr/>
        <a:lstStyle/>
        <a:p>
          <a:endParaRPr lang="es-MX"/>
        </a:p>
      </dgm:t>
    </dgm:pt>
    <dgm:pt modelId="{0AA7BC72-8839-46DF-BF65-3190F23C5FCF}">
      <dgm:prSet phldrT="[Texto]" phldr="1"/>
      <dgm:spPr/>
      <dgm:t>
        <a:bodyPr/>
        <a:lstStyle/>
        <a:p>
          <a:endParaRPr lang="es-MX" dirty="0"/>
        </a:p>
      </dgm:t>
    </dgm:pt>
    <dgm:pt modelId="{6F5171A7-16D4-4F8B-846A-ED63AB53F072}" type="parTrans" cxnId="{FF5F89A9-3F86-4182-BE6C-A6F14BF61E9B}">
      <dgm:prSet/>
      <dgm:spPr/>
      <dgm:t>
        <a:bodyPr/>
        <a:lstStyle/>
        <a:p>
          <a:endParaRPr lang="es-MX"/>
        </a:p>
      </dgm:t>
    </dgm:pt>
    <dgm:pt modelId="{C458EDB0-642E-42F8-81DF-222BBBB814E5}" type="sibTrans" cxnId="{FF5F89A9-3F86-4182-BE6C-A6F14BF61E9B}">
      <dgm:prSet/>
      <dgm:spPr/>
      <dgm:t>
        <a:bodyPr/>
        <a:lstStyle/>
        <a:p>
          <a:endParaRPr lang="es-MX"/>
        </a:p>
      </dgm:t>
    </dgm:pt>
    <dgm:pt modelId="{3CE39A79-A039-45D1-82D3-7B924AA00D76}" type="asst">
      <dgm:prSet phldrT="[Texto]" phldr="1"/>
      <dgm:spPr/>
      <dgm:t>
        <a:bodyPr/>
        <a:lstStyle/>
        <a:p>
          <a:endParaRPr lang="es-MX"/>
        </a:p>
      </dgm:t>
    </dgm:pt>
    <dgm:pt modelId="{350AD4A4-D5E8-49DD-BFB8-8392FDB4908D}" type="parTrans" cxnId="{A0C7C60A-B17B-4075-A5B9-69B706C2BA9C}">
      <dgm:prSet/>
      <dgm:spPr/>
      <dgm:t>
        <a:bodyPr/>
        <a:lstStyle/>
        <a:p>
          <a:endParaRPr lang="es-MX"/>
        </a:p>
      </dgm:t>
    </dgm:pt>
    <dgm:pt modelId="{AFEB0DD7-E048-4BC9-85EE-7F3769C12A2A}" type="sibTrans" cxnId="{A0C7C60A-B17B-4075-A5B9-69B706C2BA9C}">
      <dgm:prSet/>
      <dgm:spPr/>
      <dgm:t>
        <a:bodyPr/>
        <a:lstStyle/>
        <a:p>
          <a:endParaRPr lang="es-MX"/>
        </a:p>
      </dgm:t>
    </dgm:pt>
    <dgm:pt modelId="{E56F4802-AF62-46DF-8BFE-491DCDA686B0}">
      <dgm:prSet phldrT="[Texto]" phldr="1"/>
      <dgm:spPr/>
      <dgm:t>
        <a:bodyPr/>
        <a:lstStyle/>
        <a:p>
          <a:endParaRPr lang="es-MX"/>
        </a:p>
      </dgm:t>
    </dgm:pt>
    <dgm:pt modelId="{A7CE9440-F169-443C-8503-DF7EC37ADB2B}" type="parTrans" cxnId="{FF42F2AF-09EA-4E6F-958C-7051E6A62FC6}">
      <dgm:prSet/>
      <dgm:spPr/>
      <dgm:t>
        <a:bodyPr/>
        <a:lstStyle/>
        <a:p>
          <a:endParaRPr lang="es-MX"/>
        </a:p>
      </dgm:t>
    </dgm:pt>
    <dgm:pt modelId="{A18E9AE2-5934-442F-9173-18171CEED923}" type="sibTrans" cxnId="{FF42F2AF-09EA-4E6F-958C-7051E6A62FC6}">
      <dgm:prSet/>
      <dgm:spPr/>
      <dgm:t>
        <a:bodyPr/>
        <a:lstStyle/>
        <a:p>
          <a:endParaRPr lang="es-MX"/>
        </a:p>
      </dgm:t>
    </dgm:pt>
    <dgm:pt modelId="{3C79B54B-9C20-46B5-BB2B-A7C85FA8F33A}">
      <dgm:prSet phldrT="[Texto]" phldr="1"/>
      <dgm:spPr/>
      <dgm:t>
        <a:bodyPr/>
        <a:lstStyle/>
        <a:p>
          <a:endParaRPr lang="es-MX"/>
        </a:p>
      </dgm:t>
    </dgm:pt>
    <dgm:pt modelId="{A393D34A-B90D-4199-AD85-6264D8B12AEA}" type="parTrans" cxnId="{2516581E-E988-48B6-A883-F292B0ECAFB2}">
      <dgm:prSet/>
      <dgm:spPr/>
      <dgm:t>
        <a:bodyPr/>
        <a:lstStyle/>
        <a:p>
          <a:endParaRPr lang="es-MX"/>
        </a:p>
      </dgm:t>
    </dgm:pt>
    <dgm:pt modelId="{811BC880-0C8F-4AB1-8C85-A94353EAA1CF}" type="sibTrans" cxnId="{2516581E-E988-48B6-A883-F292B0ECAFB2}">
      <dgm:prSet/>
      <dgm:spPr/>
      <dgm:t>
        <a:bodyPr/>
        <a:lstStyle/>
        <a:p>
          <a:endParaRPr lang="es-MX"/>
        </a:p>
      </dgm:t>
    </dgm:pt>
    <dgm:pt modelId="{CB350A8B-13A4-424D-8B09-1FE517AE2CA2}">
      <dgm:prSet phldrT="[Texto]" phldr="1"/>
      <dgm:spPr/>
      <dgm:t>
        <a:bodyPr/>
        <a:lstStyle/>
        <a:p>
          <a:endParaRPr lang="es-MX"/>
        </a:p>
      </dgm:t>
    </dgm:pt>
    <dgm:pt modelId="{1BEE0B0C-E6B3-4541-9479-0FA8D49E52A3}" type="parTrans" cxnId="{EFA8CECF-DA7A-42CF-B6B9-2CAC7E64916F}">
      <dgm:prSet/>
      <dgm:spPr/>
      <dgm:t>
        <a:bodyPr/>
        <a:lstStyle/>
        <a:p>
          <a:endParaRPr lang="es-MX"/>
        </a:p>
      </dgm:t>
    </dgm:pt>
    <dgm:pt modelId="{5A61092B-66B0-4DE7-9955-CBCE0053218C}" type="sibTrans" cxnId="{EFA8CECF-DA7A-42CF-B6B9-2CAC7E64916F}">
      <dgm:prSet/>
      <dgm:spPr/>
      <dgm:t>
        <a:bodyPr/>
        <a:lstStyle/>
        <a:p>
          <a:endParaRPr lang="es-MX"/>
        </a:p>
      </dgm:t>
    </dgm:pt>
    <dgm:pt modelId="{75210EB6-F25E-4E08-B94F-A0F7CAC86EBE}" type="pres">
      <dgm:prSet presAssocID="{EE35C63B-242F-4A9E-B298-E8AB28E5F77C}" presName="hierChild1" presStyleCnt="0">
        <dgm:presLayoutVars>
          <dgm:orgChart val="1"/>
          <dgm:chPref val="1"/>
          <dgm:dir/>
          <dgm:animOne val="branch"/>
          <dgm:animLvl val="lvl"/>
          <dgm:resizeHandles/>
        </dgm:presLayoutVars>
      </dgm:prSet>
      <dgm:spPr/>
      <dgm:t>
        <a:bodyPr/>
        <a:lstStyle/>
        <a:p>
          <a:endParaRPr lang="es-MX"/>
        </a:p>
      </dgm:t>
    </dgm:pt>
    <dgm:pt modelId="{AF7D4756-9311-45FF-B8BC-431A8149E050}" type="pres">
      <dgm:prSet presAssocID="{0AA7BC72-8839-46DF-BF65-3190F23C5FCF}" presName="hierRoot1" presStyleCnt="0">
        <dgm:presLayoutVars>
          <dgm:hierBranch val="init"/>
        </dgm:presLayoutVars>
      </dgm:prSet>
      <dgm:spPr/>
    </dgm:pt>
    <dgm:pt modelId="{630BB2F8-9468-4F97-B2A3-A24E7B7E80D0}" type="pres">
      <dgm:prSet presAssocID="{0AA7BC72-8839-46DF-BF65-3190F23C5FCF}" presName="rootComposite1" presStyleCnt="0"/>
      <dgm:spPr/>
    </dgm:pt>
    <dgm:pt modelId="{FB776ACF-484E-44FB-BF47-ED7A9FBD1E43}" type="pres">
      <dgm:prSet presAssocID="{0AA7BC72-8839-46DF-BF65-3190F23C5FCF}" presName="rootText1" presStyleLbl="node0" presStyleIdx="0" presStyleCnt="1">
        <dgm:presLayoutVars>
          <dgm:chPref val="3"/>
        </dgm:presLayoutVars>
      </dgm:prSet>
      <dgm:spPr/>
      <dgm:t>
        <a:bodyPr/>
        <a:lstStyle/>
        <a:p>
          <a:endParaRPr lang="es-MX"/>
        </a:p>
      </dgm:t>
    </dgm:pt>
    <dgm:pt modelId="{FDE5CA34-372D-4744-AFF9-BE8AF81E50DE}" type="pres">
      <dgm:prSet presAssocID="{0AA7BC72-8839-46DF-BF65-3190F23C5FCF}" presName="rootConnector1" presStyleLbl="node1" presStyleIdx="0" presStyleCnt="0"/>
      <dgm:spPr/>
      <dgm:t>
        <a:bodyPr/>
        <a:lstStyle/>
        <a:p>
          <a:endParaRPr lang="es-MX"/>
        </a:p>
      </dgm:t>
    </dgm:pt>
    <dgm:pt modelId="{95E468A1-618D-4822-B1B8-287BD63947BD}" type="pres">
      <dgm:prSet presAssocID="{0AA7BC72-8839-46DF-BF65-3190F23C5FCF}" presName="hierChild2" presStyleCnt="0"/>
      <dgm:spPr/>
    </dgm:pt>
    <dgm:pt modelId="{B05CEE91-AFCC-4A16-B487-FA951A74A521}" type="pres">
      <dgm:prSet presAssocID="{A7CE9440-F169-443C-8503-DF7EC37ADB2B}" presName="Name37" presStyleLbl="parChTrans1D2" presStyleIdx="0" presStyleCnt="4"/>
      <dgm:spPr/>
      <dgm:t>
        <a:bodyPr/>
        <a:lstStyle/>
        <a:p>
          <a:endParaRPr lang="es-MX"/>
        </a:p>
      </dgm:t>
    </dgm:pt>
    <dgm:pt modelId="{0CA5B43B-428C-4F99-9A64-4DBF084E0ECB}" type="pres">
      <dgm:prSet presAssocID="{E56F4802-AF62-46DF-8BFE-491DCDA686B0}" presName="hierRoot2" presStyleCnt="0">
        <dgm:presLayoutVars>
          <dgm:hierBranch val="init"/>
        </dgm:presLayoutVars>
      </dgm:prSet>
      <dgm:spPr/>
    </dgm:pt>
    <dgm:pt modelId="{147DA07B-AE4D-42C7-A66F-93DF3B72F806}" type="pres">
      <dgm:prSet presAssocID="{E56F4802-AF62-46DF-8BFE-491DCDA686B0}" presName="rootComposite" presStyleCnt="0"/>
      <dgm:spPr/>
    </dgm:pt>
    <dgm:pt modelId="{626179AD-F1A7-48CF-AF22-EABC51D61F1B}" type="pres">
      <dgm:prSet presAssocID="{E56F4802-AF62-46DF-8BFE-491DCDA686B0}" presName="rootText" presStyleLbl="node2" presStyleIdx="0" presStyleCnt="3">
        <dgm:presLayoutVars>
          <dgm:chPref val="3"/>
        </dgm:presLayoutVars>
      </dgm:prSet>
      <dgm:spPr/>
      <dgm:t>
        <a:bodyPr/>
        <a:lstStyle/>
        <a:p>
          <a:endParaRPr lang="es-MX"/>
        </a:p>
      </dgm:t>
    </dgm:pt>
    <dgm:pt modelId="{B1F45A20-8058-4E2B-921D-3A06A1B7AB1A}" type="pres">
      <dgm:prSet presAssocID="{E56F4802-AF62-46DF-8BFE-491DCDA686B0}" presName="rootConnector" presStyleLbl="node2" presStyleIdx="0" presStyleCnt="3"/>
      <dgm:spPr/>
      <dgm:t>
        <a:bodyPr/>
        <a:lstStyle/>
        <a:p>
          <a:endParaRPr lang="es-MX"/>
        </a:p>
      </dgm:t>
    </dgm:pt>
    <dgm:pt modelId="{176EFC9A-3017-44F6-9FFF-6D2F4C42F31E}" type="pres">
      <dgm:prSet presAssocID="{E56F4802-AF62-46DF-8BFE-491DCDA686B0}" presName="hierChild4" presStyleCnt="0"/>
      <dgm:spPr/>
    </dgm:pt>
    <dgm:pt modelId="{ED8CE130-9702-4F9E-A1C0-FD44D1B36DEB}" type="pres">
      <dgm:prSet presAssocID="{E56F4802-AF62-46DF-8BFE-491DCDA686B0}" presName="hierChild5" presStyleCnt="0"/>
      <dgm:spPr/>
    </dgm:pt>
    <dgm:pt modelId="{E2315B72-7C11-44B8-9151-F9140AF53F90}" type="pres">
      <dgm:prSet presAssocID="{A393D34A-B90D-4199-AD85-6264D8B12AEA}" presName="Name37" presStyleLbl="parChTrans1D2" presStyleIdx="1" presStyleCnt="4"/>
      <dgm:spPr/>
      <dgm:t>
        <a:bodyPr/>
        <a:lstStyle/>
        <a:p>
          <a:endParaRPr lang="es-MX"/>
        </a:p>
      </dgm:t>
    </dgm:pt>
    <dgm:pt modelId="{382FE9FC-B3C1-4F27-B0EC-6D9310A64C21}" type="pres">
      <dgm:prSet presAssocID="{3C79B54B-9C20-46B5-BB2B-A7C85FA8F33A}" presName="hierRoot2" presStyleCnt="0">
        <dgm:presLayoutVars>
          <dgm:hierBranch val="init"/>
        </dgm:presLayoutVars>
      </dgm:prSet>
      <dgm:spPr/>
    </dgm:pt>
    <dgm:pt modelId="{0D4ABB95-D7C7-448E-A052-30EFE8973ECA}" type="pres">
      <dgm:prSet presAssocID="{3C79B54B-9C20-46B5-BB2B-A7C85FA8F33A}" presName="rootComposite" presStyleCnt="0"/>
      <dgm:spPr/>
    </dgm:pt>
    <dgm:pt modelId="{3477ADA0-8030-4F41-A76F-555CD6713F2B}" type="pres">
      <dgm:prSet presAssocID="{3C79B54B-9C20-46B5-BB2B-A7C85FA8F33A}" presName="rootText" presStyleLbl="node2" presStyleIdx="1" presStyleCnt="3">
        <dgm:presLayoutVars>
          <dgm:chPref val="3"/>
        </dgm:presLayoutVars>
      </dgm:prSet>
      <dgm:spPr/>
      <dgm:t>
        <a:bodyPr/>
        <a:lstStyle/>
        <a:p>
          <a:endParaRPr lang="es-MX"/>
        </a:p>
      </dgm:t>
    </dgm:pt>
    <dgm:pt modelId="{DA11C050-6E99-41A9-9A06-124BC959A5A0}" type="pres">
      <dgm:prSet presAssocID="{3C79B54B-9C20-46B5-BB2B-A7C85FA8F33A}" presName="rootConnector" presStyleLbl="node2" presStyleIdx="1" presStyleCnt="3"/>
      <dgm:spPr/>
      <dgm:t>
        <a:bodyPr/>
        <a:lstStyle/>
        <a:p>
          <a:endParaRPr lang="es-MX"/>
        </a:p>
      </dgm:t>
    </dgm:pt>
    <dgm:pt modelId="{3E83CC3C-2E7B-431F-90F5-DE247BD60CD3}" type="pres">
      <dgm:prSet presAssocID="{3C79B54B-9C20-46B5-BB2B-A7C85FA8F33A}" presName="hierChild4" presStyleCnt="0"/>
      <dgm:spPr/>
    </dgm:pt>
    <dgm:pt modelId="{E8AD2B91-E9DD-4579-B59F-9A407F7CEC7A}" type="pres">
      <dgm:prSet presAssocID="{3C79B54B-9C20-46B5-BB2B-A7C85FA8F33A}" presName="hierChild5" presStyleCnt="0"/>
      <dgm:spPr/>
    </dgm:pt>
    <dgm:pt modelId="{1D7C8A11-F204-4A49-B664-F20BA91390AC}" type="pres">
      <dgm:prSet presAssocID="{1BEE0B0C-E6B3-4541-9479-0FA8D49E52A3}" presName="Name37" presStyleLbl="parChTrans1D2" presStyleIdx="2" presStyleCnt="4"/>
      <dgm:spPr/>
      <dgm:t>
        <a:bodyPr/>
        <a:lstStyle/>
        <a:p>
          <a:endParaRPr lang="es-MX"/>
        </a:p>
      </dgm:t>
    </dgm:pt>
    <dgm:pt modelId="{B94A22B5-CF89-4B02-A060-48B52CCB1776}" type="pres">
      <dgm:prSet presAssocID="{CB350A8B-13A4-424D-8B09-1FE517AE2CA2}" presName="hierRoot2" presStyleCnt="0">
        <dgm:presLayoutVars>
          <dgm:hierBranch val="init"/>
        </dgm:presLayoutVars>
      </dgm:prSet>
      <dgm:spPr/>
    </dgm:pt>
    <dgm:pt modelId="{87EF49C0-DA97-4A9D-A4F3-33BAA633CF9F}" type="pres">
      <dgm:prSet presAssocID="{CB350A8B-13A4-424D-8B09-1FE517AE2CA2}" presName="rootComposite" presStyleCnt="0"/>
      <dgm:spPr/>
    </dgm:pt>
    <dgm:pt modelId="{7C50E975-4675-4512-B2D5-5E5B721858D5}" type="pres">
      <dgm:prSet presAssocID="{CB350A8B-13A4-424D-8B09-1FE517AE2CA2}" presName="rootText" presStyleLbl="node2" presStyleIdx="2" presStyleCnt="3">
        <dgm:presLayoutVars>
          <dgm:chPref val="3"/>
        </dgm:presLayoutVars>
      </dgm:prSet>
      <dgm:spPr/>
      <dgm:t>
        <a:bodyPr/>
        <a:lstStyle/>
        <a:p>
          <a:endParaRPr lang="es-MX"/>
        </a:p>
      </dgm:t>
    </dgm:pt>
    <dgm:pt modelId="{03FD041E-0B91-4875-B698-7BA79305FB51}" type="pres">
      <dgm:prSet presAssocID="{CB350A8B-13A4-424D-8B09-1FE517AE2CA2}" presName="rootConnector" presStyleLbl="node2" presStyleIdx="2" presStyleCnt="3"/>
      <dgm:spPr/>
      <dgm:t>
        <a:bodyPr/>
        <a:lstStyle/>
        <a:p>
          <a:endParaRPr lang="es-MX"/>
        </a:p>
      </dgm:t>
    </dgm:pt>
    <dgm:pt modelId="{EC7C3E63-5474-4A9B-9440-AB62ACF9069D}" type="pres">
      <dgm:prSet presAssocID="{CB350A8B-13A4-424D-8B09-1FE517AE2CA2}" presName="hierChild4" presStyleCnt="0"/>
      <dgm:spPr/>
    </dgm:pt>
    <dgm:pt modelId="{CAEF3448-27AC-423D-92A8-4B9F0224AE1D}" type="pres">
      <dgm:prSet presAssocID="{CB350A8B-13A4-424D-8B09-1FE517AE2CA2}" presName="hierChild5" presStyleCnt="0"/>
      <dgm:spPr/>
    </dgm:pt>
    <dgm:pt modelId="{E3AE1304-80D9-4744-A01B-68A360A68D8F}" type="pres">
      <dgm:prSet presAssocID="{0AA7BC72-8839-46DF-BF65-3190F23C5FCF}" presName="hierChild3" presStyleCnt="0"/>
      <dgm:spPr/>
    </dgm:pt>
    <dgm:pt modelId="{36A7C467-E833-4E34-A259-E11BCA67303C}" type="pres">
      <dgm:prSet presAssocID="{350AD4A4-D5E8-49DD-BFB8-8392FDB4908D}" presName="Name111" presStyleLbl="parChTrans1D2" presStyleIdx="3" presStyleCnt="4"/>
      <dgm:spPr/>
      <dgm:t>
        <a:bodyPr/>
        <a:lstStyle/>
        <a:p>
          <a:endParaRPr lang="es-MX"/>
        </a:p>
      </dgm:t>
    </dgm:pt>
    <dgm:pt modelId="{EE67F760-3BC3-4490-972C-92BE745332D5}" type="pres">
      <dgm:prSet presAssocID="{3CE39A79-A039-45D1-82D3-7B924AA00D76}" presName="hierRoot3" presStyleCnt="0">
        <dgm:presLayoutVars>
          <dgm:hierBranch val="init"/>
        </dgm:presLayoutVars>
      </dgm:prSet>
      <dgm:spPr/>
    </dgm:pt>
    <dgm:pt modelId="{90093579-340B-401B-ABF1-82AEFCAFEB0E}" type="pres">
      <dgm:prSet presAssocID="{3CE39A79-A039-45D1-82D3-7B924AA00D76}" presName="rootComposite3" presStyleCnt="0"/>
      <dgm:spPr/>
    </dgm:pt>
    <dgm:pt modelId="{8AE57982-16E0-47D4-A611-FAEB54A17994}" type="pres">
      <dgm:prSet presAssocID="{3CE39A79-A039-45D1-82D3-7B924AA00D76}" presName="rootText3" presStyleLbl="asst1" presStyleIdx="0" presStyleCnt="1">
        <dgm:presLayoutVars>
          <dgm:chPref val="3"/>
        </dgm:presLayoutVars>
      </dgm:prSet>
      <dgm:spPr/>
      <dgm:t>
        <a:bodyPr/>
        <a:lstStyle/>
        <a:p>
          <a:endParaRPr lang="es-MX"/>
        </a:p>
      </dgm:t>
    </dgm:pt>
    <dgm:pt modelId="{C5752DD4-31AC-4DA7-8820-43C0A0B0FC90}" type="pres">
      <dgm:prSet presAssocID="{3CE39A79-A039-45D1-82D3-7B924AA00D76}" presName="rootConnector3" presStyleLbl="asst1" presStyleIdx="0" presStyleCnt="1"/>
      <dgm:spPr/>
      <dgm:t>
        <a:bodyPr/>
        <a:lstStyle/>
        <a:p>
          <a:endParaRPr lang="es-MX"/>
        </a:p>
      </dgm:t>
    </dgm:pt>
    <dgm:pt modelId="{2118A520-1733-4502-9DA3-3CCC6B6E37BE}" type="pres">
      <dgm:prSet presAssocID="{3CE39A79-A039-45D1-82D3-7B924AA00D76}" presName="hierChild6" presStyleCnt="0"/>
      <dgm:spPr/>
    </dgm:pt>
    <dgm:pt modelId="{5FBA0403-69EF-4F38-9F05-68BE3DA0A891}" type="pres">
      <dgm:prSet presAssocID="{3CE39A79-A039-45D1-82D3-7B924AA00D76}" presName="hierChild7" presStyleCnt="0"/>
      <dgm:spPr/>
    </dgm:pt>
  </dgm:ptLst>
  <dgm:cxnLst>
    <dgm:cxn modelId="{B1366F13-2596-4E58-8CBB-E27296D3F393}" type="presOf" srcId="{1BEE0B0C-E6B3-4541-9479-0FA8D49E52A3}" destId="{1D7C8A11-F204-4A49-B664-F20BA91390AC}" srcOrd="0" destOrd="0" presId="urn:microsoft.com/office/officeart/2005/8/layout/orgChart1"/>
    <dgm:cxn modelId="{558A5BF7-6BE4-423B-B414-24B92A0582FA}" type="presOf" srcId="{A393D34A-B90D-4199-AD85-6264D8B12AEA}" destId="{E2315B72-7C11-44B8-9151-F9140AF53F90}" srcOrd="0" destOrd="0" presId="urn:microsoft.com/office/officeart/2005/8/layout/orgChart1"/>
    <dgm:cxn modelId="{004C8D3C-EFE3-4512-B496-20920C6E445B}" type="presOf" srcId="{EE35C63B-242F-4A9E-B298-E8AB28E5F77C}" destId="{75210EB6-F25E-4E08-B94F-A0F7CAC86EBE}" srcOrd="0" destOrd="0" presId="urn:microsoft.com/office/officeart/2005/8/layout/orgChart1"/>
    <dgm:cxn modelId="{EFA8CECF-DA7A-42CF-B6B9-2CAC7E64916F}" srcId="{0AA7BC72-8839-46DF-BF65-3190F23C5FCF}" destId="{CB350A8B-13A4-424D-8B09-1FE517AE2CA2}" srcOrd="3" destOrd="0" parTransId="{1BEE0B0C-E6B3-4541-9479-0FA8D49E52A3}" sibTransId="{5A61092B-66B0-4DE7-9955-CBCE0053218C}"/>
    <dgm:cxn modelId="{60AD282D-7D86-4BA4-A408-2B2C4ABBCA3E}" type="presOf" srcId="{0AA7BC72-8839-46DF-BF65-3190F23C5FCF}" destId="{FB776ACF-484E-44FB-BF47-ED7A9FBD1E43}" srcOrd="0" destOrd="0" presId="urn:microsoft.com/office/officeart/2005/8/layout/orgChart1"/>
    <dgm:cxn modelId="{76F9F7FE-B761-4F9D-97E3-6B4DF1B0990C}" type="presOf" srcId="{E56F4802-AF62-46DF-8BFE-491DCDA686B0}" destId="{626179AD-F1A7-48CF-AF22-EABC51D61F1B}" srcOrd="0" destOrd="0" presId="urn:microsoft.com/office/officeart/2005/8/layout/orgChart1"/>
    <dgm:cxn modelId="{5C5B55E3-0104-4E63-B5EF-D95F7FD323AA}" type="presOf" srcId="{3C79B54B-9C20-46B5-BB2B-A7C85FA8F33A}" destId="{DA11C050-6E99-41A9-9A06-124BC959A5A0}" srcOrd="1" destOrd="0" presId="urn:microsoft.com/office/officeart/2005/8/layout/orgChart1"/>
    <dgm:cxn modelId="{6B8FCE8F-499C-4F06-8E7F-1A16D01DA6CE}" type="presOf" srcId="{CB350A8B-13A4-424D-8B09-1FE517AE2CA2}" destId="{03FD041E-0B91-4875-B698-7BA79305FB51}" srcOrd="1" destOrd="0" presId="urn:microsoft.com/office/officeart/2005/8/layout/orgChart1"/>
    <dgm:cxn modelId="{2A37939F-9326-4185-AAB5-03467CB0D370}" type="presOf" srcId="{CB350A8B-13A4-424D-8B09-1FE517AE2CA2}" destId="{7C50E975-4675-4512-B2D5-5E5B721858D5}" srcOrd="0" destOrd="0" presId="urn:microsoft.com/office/officeart/2005/8/layout/orgChart1"/>
    <dgm:cxn modelId="{A0C7C60A-B17B-4075-A5B9-69B706C2BA9C}" srcId="{0AA7BC72-8839-46DF-BF65-3190F23C5FCF}" destId="{3CE39A79-A039-45D1-82D3-7B924AA00D76}" srcOrd="0" destOrd="0" parTransId="{350AD4A4-D5E8-49DD-BFB8-8392FDB4908D}" sibTransId="{AFEB0DD7-E048-4BC9-85EE-7F3769C12A2A}"/>
    <dgm:cxn modelId="{8240E7B4-E074-439B-9A7E-E3D9106A7F33}" type="presOf" srcId="{A7CE9440-F169-443C-8503-DF7EC37ADB2B}" destId="{B05CEE91-AFCC-4A16-B487-FA951A74A521}" srcOrd="0" destOrd="0" presId="urn:microsoft.com/office/officeart/2005/8/layout/orgChart1"/>
    <dgm:cxn modelId="{09C0C8D2-444F-4F92-B074-F62CC1BD590E}" type="presOf" srcId="{E56F4802-AF62-46DF-8BFE-491DCDA686B0}" destId="{B1F45A20-8058-4E2B-921D-3A06A1B7AB1A}" srcOrd="1" destOrd="0" presId="urn:microsoft.com/office/officeart/2005/8/layout/orgChart1"/>
    <dgm:cxn modelId="{2516581E-E988-48B6-A883-F292B0ECAFB2}" srcId="{0AA7BC72-8839-46DF-BF65-3190F23C5FCF}" destId="{3C79B54B-9C20-46B5-BB2B-A7C85FA8F33A}" srcOrd="2" destOrd="0" parTransId="{A393D34A-B90D-4199-AD85-6264D8B12AEA}" sibTransId="{811BC880-0C8F-4AB1-8C85-A94353EAA1CF}"/>
    <dgm:cxn modelId="{FF5F89A9-3F86-4182-BE6C-A6F14BF61E9B}" srcId="{EE35C63B-242F-4A9E-B298-E8AB28E5F77C}" destId="{0AA7BC72-8839-46DF-BF65-3190F23C5FCF}" srcOrd="0" destOrd="0" parTransId="{6F5171A7-16D4-4F8B-846A-ED63AB53F072}" sibTransId="{C458EDB0-642E-42F8-81DF-222BBBB814E5}"/>
    <dgm:cxn modelId="{E0DCB7FA-54BD-42A1-8CEE-5AAC0128E2E5}" type="presOf" srcId="{3CE39A79-A039-45D1-82D3-7B924AA00D76}" destId="{8AE57982-16E0-47D4-A611-FAEB54A17994}" srcOrd="0" destOrd="0" presId="urn:microsoft.com/office/officeart/2005/8/layout/orgChart1"/>
    <dgm:cxn modelId="{424ABF7B-90D6-422C-846E-AE68675CCEAE}" type="presOf" srcId="{3C79B54B-9C20-46B5-BB2B-A7C85FA8F33A}" destId="{3477ADA0-8030-4F41-A76F-555CD6713F2B}" srcOrd="0" destOrd="0" presId="urn:microsoft.com/office/officeart/2005/8/layout/orgChart1"/>
    <dgm:cxn modelId="{223AF371-9419-4916-BEA4-06E373C09498}" type="presOf" srcId="{0AA7BC72-8839-46DF-BF65-3190F23C5FCF}" destId="{FDE5CA34-372D-4744-AFF9-BE8AF81E50DE}" srcOrd="1" destOrd="0" presId="urn:microsoft.com/office/officeart/2005/8/layout/orgChart1"/>
    <dgm:cxn modelId="{FF42F2AF-09EA-4E6F-958C-7051E6A62FC6}" srcId="{0AA7BC72-8839-46DF-BF65-3190F23C5FCF}" destId="{E56F4802-AF62-46DF-8BFE-491DCDA686B0}" srcOrd="1" destOrd="0" parTransId="{A7CE9440-F169-443C-8503-DF7EC37ADB2B}" sibTransId="{A18E9AE2-5934-442F-9173-18171CEED923}"/>
    <dgm:cxn modelId="{0FF62B1F-76D7-46D1-BF23-1AF8A3519EA5}" type="presOf" srcId="{3CE39A79-A039-45D1-82D3-7B924AA00D76}" destId="{C5752DD4-31AC-4DA7-8820-43C0A0B0FC90}" srcOrd="1" destOrd="0" presId="urn:microsoft.com/office/officeart/2005/8/layout/orgChart1"/>
    <dgm:cxn modelId="{9D696A73-6D02-4F67-87F2-C1E1451B2335}" type="presOf" srcId="{350AD4A4-D5E8-49DD-BFB8-8392FDB4908D}" destId="{36A7C467-E833-4E34-A259-E11BCA67303C}" srcOrd="0" destOrd="0" presId="urn:microsoft.com/office/officeart/2005/8/layout/orgChart1"/>
    <dgm:cxn modelId="{DA7D7DFC-EB30-4C7D-8CFA-2F39440F38E5}" type="presParOf" srcId="{75210EB6-F25E-4E08-B94F-A0F7CAC86EBE}" destId="{AF7D4756-9311-45FF-B8BC-431A8149E050}" srcOrd="0" destOrd="0" presId="urn:microsoft.com/office/officeart/2005/8/layout/orgChart1"/>
    <dgm:cxn modelId="{5ACDA85E-B249-40F8-8511-252D32887062}" type="presParOf" srcId="{AF7D4756-9311-45FF-B8BC-431A8149E050}" destId="{630BB2F8-9468-4F97-B2A3-A24E7B7E80D0}" srcOrd="0" destOrd="0" presId="urn:microsoft.com/office/officeart/2005/8/layout/orgChart1"/>
    <dgm:cxn modelId="{6B003F03-8015-438D-A90F-3ED8C6AE60E9}" type="presParOf" srcId="{630BB2F8-9468-4F97-B2A3-A24E7B7E80D0}" destId="{FB776ACF-484E-44FB-BF47-ED7A9FBD1E43}" srcOrd="0" destOrd="0" presId="urn:microsoft.com/office/officeart/2005/8/layout/orgChart1"/>
    <dgm:cxn modelId="{43835302-8D0B-46DA-AA20-8C5AEBFB6919}" type="presParOf" srcId="{630BB2F8-9468-4F97-B2A3-A24E7B7E80D0}" destId="{FDE5CA34-372D-4744-AFF9-BE8AF81E50DE}" srcOrd="1" destOrd="0" presId="urn:microsoft.com/office/officeart/2005/8/layout/orgChart1"/>
    <dgm:cxn modelId="{03388BEF-BA21-4688-BC66-DC0E8B565821}" type="presParOf" srcId="{AF7D4756-9311-45FF-B8BC-431A8149E050}" destId="{95E468A1-618D-4822-B1B8-287BD63947BD}" srcOrd="1" destOrd="0" presId="urn:microsoft.com/office/officeart/2005/8/layout/orgChart1"/>
    <dgm:cxn modelId="{51E58DA3-DA9F-47D5-ACFC-8A39037DAC98}" type="presParOf" srcId="{95E468A1-618D-4822-B1B8-287BD63947BD}" destId="{B05CEE91-AFCC-4A16-B487-FA951A74A521}" srcOrd="0" destOrd="0" presId="urn:microsoft.com/office/officeart/2005/8/layout/orgChart1"/>
    <dgm:cxn modelId="{F18C9C6F-79EA-4C72-A0B2-87314EA0EA4F}" type="presParOf" srcId="{95E468A1-618D-4822-B1B8-287BD63947BD}" destId="{0CA5B43B-428C-4F99-9A64-4DBF084E0ECB}" srcOrd="1" destOrd="0" presId="urn:microsoft.com/office/officeart/2005/8/layout/orgChart1"/>
    <dgm:cxn modelId="{760BD712-4D0C-4450-BF19-B2D1D6B92353}" type="presParOf" srcId="{0CA5B43B-428C-4F99-9A64-4DBF084E0ECB}" destId="{147DA07B-AE4D-42C7-A66F-93DF3B72F806}" srcOrd="0" destOrd="0" presId="urn:microsoft.com/office/officeart/2005/8/layout/orgChart1"/>
    <dgm:cxn modelId="{11E28DA6-C797-4C22-BE93-DEF740DEE1C1}" type="presParOf" srcId="{147DA07B-AE4D-42C7-A66F-93DF3B72F806}" destId="{626179AD-F1A7-48CF-AF22-EABC51D61F1B}" srcOrd="0" destOrd="0" presId="urn:microsoft.com/office/officeart/2005/8/layout/orgChart1"/>
    <dgm:cxn modelId="{956CB19E-AA3D-48B9-8C10-113CD8A4C2DB}" type="presParOf" srcId="{147DA07B-AE4D-42C7-A66F-93DF3B72F806}" destId="{B1F45A20-8058-4E2B-921D-3A06A1B7AB1A}" srcOrd="1" destOrd="0" presId="urn:microsoft.com/office/officeart/2005/8/layout/orgChart1"/>
    <dgm:cxn modelId="{68221C12-A216-4327-BE82-CC6DAEB22677}" type="presParOf" srcId="{0CA5B43B-428C-4F99-9A64-4DBF084E0ECB}" destId="{176EFC9A-3017-44F6-9FFF-6D2F4C42F31E}" srcOrd="1" destOrd="0" presId="urn:microsoft.com/office/officeart/2005/8/layout/orgChart1"/>
    <dgm:cxn modelId="{19AF0569-D597-4613-87AA-337BF669FC6F}" type="presParOf" srcId="{0CA5B43B-428C-4F99-9A64-4DBF084E0ECB}" destId="{ED8CE130-9702-4F9E-A1C0-FD44D1B36DEB}" srcOrd="2" destOrd="0" presId="urn:microsoft.com/office/officeart/2005/8/layout/orgChart1"/>
    <dgm:cxn modelId="{950E2E0D-41DC-4DAF-A4F5-D834990DE9B6}" type="presParOf" srcId="{95E468A1-618D-4822-B1B8-287BD63947BD}" destId="{E2315B72-7C11-44B8-9151-F9140AF53F90}" srcOrd="2" destOrd="0" presId="urn:microsoft.com/office/officeart/2005/8/layout/orgChart1"/>
    <dgm:cxn modelId="{7859C830-11CD-4A7B-B087-F0F507465183}" type="presParOf" srcId="{95E468A1-618D-4822-B1B8-287BD63947BD}" destId="{382FE9FC-B3C1-4F27-B0EC-6D9310A64C21}" srcOrd="3" destOrd="0" presId="urn:microsoft.com/office/officeart/2005/8/layout/orgChart1"/>
    <dgm:cxn modelId="{F2AFB1F8-6722-46EB-AF1C-728CF4820138}" type="presParOf" srcId="{382FE9FC-B3C1-4F27-B0EC-6D9310A64C21}" destId="{0D4ABB95-D7C7-448E-A052-30EFE8973ECA}" srcOrd="0" destOrd="0" presId="urn:microsoft.com/office/officeart/2005/8/layout/orgChart1"/>
    <dgm:cxn modelId="{7E0DD9B1-8A6F-4E03-AC96-7A494C880098}" type="presParOf" srcId="{0D4ABB95-D7C7-448E-A052-30EFE8973ECA}" destId="{3477ADA0-8030-4F41-A76F-555CD6713F2B}" srcOrd="0" destOrd="0" presId="urn:microsoft.com/office/officeart/2005/8/layout/orgChart1"/>
    <dgm:cxn modelId="{54A60DE8-5229-401C-9EFC-C3301E76A183}" type="presParOf" srcId="{0D4ABB95-D7C7-448E-A052-30EFE8973ECA}" destId="{DA11C050-6E99-41A9-9A06-124BC959A5A0}" srcOrd="1" destOrd="0" presId="urn:microsoft.com/office/officeart/2005/8/layout/orgChart1"/>
    <dgm:cxn modelId="{BCF2046B-E6EA-4C12-94FB-17FC0CC44CFE}" type="presParOf" srcId="{382FE9FC-B3C1-4F27-B0EC-6D9310A64C21}" destId="{3E83CC3C-2E7B-431F-90F5-DE247BD60CD3}" srcOrd="1" destOrd="0" presId="urn:microsoft.com/office/officeart/2005/8/layout/orgChart1"/>
    <dgm:cxn modelId="{CE929C94-8494-43DE-9145-A5DF39781637}" type="presParOf" srcId="{382FE9FC-B3C1-4F27-B0EC-6D9310A64C21}" destId="{E8AD2B91-E9DD-4579-B59F-9A407F7CEC7A}" srcOrd="2" destOrd="0" presId="urn:microsoft.com/office/officeart/2005/8/layout/orgChart1"/>
    <dgm:cxn modelId="{D6BBADB5-CC77-4C8C-8716-45BF07498DE6}" type="presParOf" srcId="{95E468A1-618D-4822-B1B8-287BD63947BD}" destId="{1D7C8A11-F204-4A49-B664-F20BA91390AC}" srcOrd="4" destOrd="0" presId="urn:microsoft.com/office/officeart/2005/8/layout/orgChart1"/>
    <dgm:cxn modelId="{47E9BD5C-918B-4562-B3FF-5885D1780EF8}" type="presParOf" srcId="{95E468A1-618D-4822-B1B8-287BD63947BD}" destId="{B94A22B5-CF89-4B02-A060-48B52CCB1776}" srcOrd="5" destOrd="0" presId="urn:microsoft.com/office/officeart/2005/8/layout/orgChart1"/>
    <dgm:cxn modelId="{75256303-449D-4E29-863F-8238949A2453}" type="presParOf" srcId="{B94A22B5-CF89-4B02-A060-48B52CCB1776}" destId="{87EF49C0-DA97-4A9D-A4F3-33BAA633CF9F}" srcOrd="0" destOrd="0" presId="urn:microsoft.com/office/officeart/2005/8/layout/orgChart1"/>
    <dgm:cxn modelId="{E3025AF2-9719-4821-B595-18E15C0883D4}" type="presParOf" srcId="{87EF49C0-DA97-4A9D-A4F3-33BAA633CF9F}" destId="{7C50E975-4675-4512-B2D5-5E5B721858D5}" srcOrd="0" destOrd="0" presId="urn:microsoft.com/office/officeart/2005/8/layout/orgChart1"/>
    <dgm:cxn modelId="{9DF9247E-B7C3-49BD-AA8C-146A8A770F4A}" type="presParOf" srcId="{87EF49C0-DA97-4A9D-A4F3-33BAA633CF9F}" destId="{03FD041E-0B91-4875-B698-7BA79305FB51}" srcOrd="1" destOrd="0" presId="urn:microsoft.com/office/officeart/2005/8/layout/orgChart1"/>
    <dgm:cxn modelId="{4399DFC4-D23B-4366-9671-306E4AAE8DF2}" type="presParOf" srcId="{B94A22B5-CF89-4B02-A060-48B52CCB1776}" destId="{EC7C3E63-5474-4A9B-9440-AB62ACF9069D}" srcOrd="1" destOrd="0" presId="urn:microsoft.com/office/officeart/2005/8/layout/orgChart1"/>
    <dgm:cxn modelId="{34F7A7C2-513F-4380-8B24-5A9D90CE9BF1}" type="presParOf" srcId="{B94A22B5-CF89-4B02-A060-48B52CCB1776}" destId="{CAEF3448-27AC-423D-92A8-4B9F0224AE1D}" srcOrd="2" destOrd="0" presId="urn:microsoft.com/office/officeart/2005/8/layout/orgChart1"/>
    <dgm:cxn modelId="{A4ABA367-719E-4856-B10B-12E4C201550C}" type="presParOf" srcId="{AF7D4756-9311-45FF-B8BC-431A8149E050}" destId="{E3AE1304-80D9-4744-A01B-68A360A68D8F}" srcOrd="2" destOrd="0" presId="urn:microsoft.com/office/officeart/2005/8/layout/orgChart1"/>
    <dgm:cxn modelId="{44CAB504-AF04-4FF8-A9FE-7D19DE10FECE}" type="presParOf" srcId="{E3AE1304-80D9-4744-A01B-68A360A68D8F}" destId="{36A7C467-E833-4E34-A259-E11BCA67303C}" srcOrd="0" destOrd="0" presId="urn:microsoft.com/office/officeart/2005/8/layout/orgChart1"/>
    <dgm:cxn modelId="{31D001FC-CE84-4B51-9B10-0E07EDA2E35B}" type="presParOf" srcId="{E3AE1304-80D9-4744-A01B-68A360A68D8F}" destId="{EE67F760-3BC3-4490-972C-92BE745332D5}" srcOrd="1" destOrd="0" presId="urn:microsoft.com/office/officeart/2005/8/layout/orgChart1"/>
    <dgm:cxn modelId="{32BA0110-AF6E-4203-A2F7-C004F218E9E3}" type="presParOf" srcId="{EE67F760-3BC3-4490-972C-92BE745332D5}" destId="{90093579-340B-401B-ABF1-82AEFCAFEB0E}" srcOrd="0" destOrd="0" presId="urn:microsoft.com/office/officeart/2005/8/layout/orgChart1"/>
    <dgm:cxn modelId="{361C2771-A8F5-426D-AD01-B60AEC51106B}" type="presParOf" srcId="{90093579-340B-401B-ABF1-82AEFCAFEB0E}" destId="{8AE57982-16E0-47D4-A611-FAEB54A17994}" srcOrd="0" destOrd="0" presId="urn:microsoft.com/office/officeart/2005/8/layout/orgChart1"/>
    <dgm:cxn modelId="{63FCF819-A2D4-4DCD-891F-DBF5A1648921}" type="presParOf" srcId="{90093579-340B-401B-ABF1-82AEFCAFEB0E}" destId="{C5752DD4-31AC-4DA7-8820-43C0A0B0FC90}" srcOrd="1" destOrd="0" presId="urn:microsoft.com/office/officeart/2005/8/layout/orgChart1"/>
    <dgm:cxn modelId="{101B8962-C909-4E97-9514-42DC0652AF21}" type="presParOf" srcId="{EE67F760-3BC3-4490-972C-92BE745332D5}" destId="{2118A520-1733-4502-9DA3-3CCC6B6E37BE}" srcOrd="1" destOrd="0" presId="urn:microsoft.com/office/officeart/2005/8/layout/orgChart1"/>
    <dgm:cxn modelId="{6E28BCBE-83A0-4C8C-978B-6D4262C9A6B2}" type="presParOf" srcId="{EE67F760-3BC3-4490-972C-92BE745332D5}" destId="{5FBA0403-69EF-4F38-9F05-68BE3DA0A891}"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683884-97F2-4049-9DFF-D1731771477E}">
      <dsp:nvSpPr>
        <dsp:cNvPr id="0" name=""/>
        <dsp:cNvSpPr/>
      </dsp:nvSpPr>
      <dsp:spPr>
        <a:xfrm>
          <a:off x="0" y="464019"/>
          <a:ext cx="6096000" cy="7812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BD6EDABB-4374-4815-9B91-64A26620B9AF}">
      <dsp:nvSpPr>
        <dsp:cNvPr id="0" name=""/>
        <dsp:cNvSpPr/>
      </dsp:nvSpPr>
      <dsp:spPr>
        <a:xfrm>
          <a:off x="304800" y="6459"/>
          <a:ext cx="4267200" cy="915120"/>
        </a:xfrm>
        <a:prstGeom prst="roundRect">
          <a:avLst/>
        </a:prstGeom>
        <a:solidFill>
          <a:srgbClr val="7030A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600200">
            <a:lnSpc>
              <a:spcPct val="90000"/>
            </a:lnSpc>
            <a:spcBef>
              <a:spcPct val="0"/>
            </a:spcBef>
            <a:spcAft>
              <a:spcPct val="35000"/>
            </a:spcAft>
          </a:pPr>
          <a:r>
            <a:rPr lang="es-MX" sz="3600" b="1" kern="1200" dirty="0" smtClean="0"/>
            <a:t>Derivados</a:t>
          </a:r>
        </a:p>
      </dsp:txBody>
      <dsp:txXfrm>
        <a:off x="304800" y="6459"/>
        <a:ext cx="4267200" cy="915120"/>
      </dsp:txXfrm>
    </dsp:sp>
    <dsp:sp modelId="{1EAD47E1-23B0-42DA-86A0-8F99E2CA9F6E}">
      <dsp:nvSpPr>
        <dsp:cNvPr id="0" name=""/>
        <dsp:cNvSpPr/>
      </dsp:nvSpPr>
      <dsp:spPr>
        <a:xfrm>
          <a:off x="0" y="1870179"/>
          <a:ext cx="6096000" cy="7812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86D2DC41-632B-4D9A-882F-03209B11BE4C}">
      <dsp:nvSpPr>
        <dsp:cNvPr id="0" name=""/>
        <dsp:cNvSpPr/>
      </dsp:nvSpPr>
      <dsp:spPr>
        <a:xfrm>
          <a:off x="304800" y="1412619"/>
          <a:ext cx="4267200" cy="915120"/>
        </a:xfrm>
        <a:prstGeom prst="roundRect">
          <a:avLst/>
        </a:prstGeom>
        <a:solidFill>
          <a:srgbClr val="F9F416"/>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600200">
            <a:lnSpc>
              <a:spcPct val="90000"/>
            </a:lnSpc>
            <a:spcBef>
              <a:spcPct val="0"/>
            </a:spcBef>
            <a:spcAft>
              <a:spcPct val="35000"/>
            </a:spcAft>
          </a:pPr>
          <a:r>
            <a:rPr lang="es-MX" sz="3600" b="1" kern="1200" dirty="0" smtClean="0"/>
            <a:t>Derivados Financieros</a:t>
          </a:r>
          <a:endParaRPr lang="es-MX" sz="3600" b="1" kern="1200" dirty="0"/>
        </a:p>
      </dsp:txBody>
      <dsp:txXfrm>
        <a:off x="304800" y="1412619"/>
        <a:ext cx="4267200" cy="915120"/>
      </dsp:txXfrm>
    </dsp:sp>
    <dsp:sp modelId="{64A9CE62-7B88-470D-952C-B56E261BCA6D}">
      <dsp:nvSpPr>
        <dsp:cNvPr id="0" name=""/>
        <dsp:cNvSpPr/>
      </dsp:nvSpPr>
      <dsp:spPr>
        <a:xfrm>
          <a:off x="0" y="3276340"/>
          <a:ext cx="6096000" cy="7812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A516388E-1F26-4C4B-A4E9-68292817BAE8}">
      <dsp:nvSpPr>
        <dsp:cNvPr id="0" name=""/>
        <dsp:cNvSpPr/>
      </dsp:nvSpPr>
      <dsp:spPr>
        <a:xfrm>
          <a:off x="304800" y="2818780"/>
          <a:ext cx="4267200" cy="915120"/>
        </a:xfrm>
        <a:prstGeom prst="roundRect">
          <a:avLst/>
        </a:prstGeom>
        <a:solidFill>
          <a:srgbClr val="00B05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600200">
            <a:lnSpc>
              <a:spcPct val="90000"/>
            </a:lnSpc>
            <a:spcBef>
              <a:spcPct val="0"/>
            </a:spcBef>
            <a:spcAft>
              <a:spcPct val="35000"/>
            </a:spcAft>
          </a:pPr>
          <a:r>
            <a:rPr lang="es-MX" sz="3600" b="1" kern="1200" dirty="0" smtClean="0"/>
            <a:t>Activos subyacentes</a:t>
          </a:r>
          <a:endParaRPr lang="es-MX" sz="3600" b="1" kern="1200" dirty="0"/>
        </a:p>
      </dsp:txBody>
      <dsp:txXfrm>
        <a:off x="304800" y="2818780"/>
        <a:ext cx="4267200" cy="9151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A7C467-E833-4E34-A259-E11BCA67303C}">
      <dsp:nvSpPr>
        <dsp:cNvPr id="0" name=""/>
        <dsp:cNvSpPr/>
      </dsp:nvSpPr>
      <dsp:spPr>
        <a:xfrm>
          <a:off x="742636" y="358037"/>
          <a:ext cx="91440" cy="225914"/>
        </a:xfrm>
        <a:custGeom>
          <a:avLst/>
          <a:gdLst/>
          <a:ahLst/>
          <a:cxnLst/>
          <a:rect l="0" t="0" r="0" b="0"/>
          <a:pathLst>
            <a:path>
              <a:moveTo>
                <a:pt x="97287" y="0"/>
              </a:moveTo>
              <a:lnTo>
                <a:pt x="97287" y="225914"/>
              </a:lnTo>
              <a:lnTo>
                <a:pt x="45720" y="22591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C8A11-F204-4A49-B664-F20BA91390AC}">
      <dsp:nvSpPr>
        <dsp:cNvPr id="0" name=""/>
        <dsp:cNvSpPr/>
      </dsp:nvSpPr>
      <dsp:spPr>
        <a:xfrm>
          <a:off x="839924" y="358037"/>
          <a:ext cx="594252" cy="451828"/>
        </a:xfrm>
        <a:custGeom>
          <a:avLst/>
          <a:gdLst/>
          <a:ahLst/>
          <a:cxnLst/>
          <a:rect l="0" t="0" r="0" b="0"/>
          <a:pathLst>
            <a:path>
              <a:moveTo>
                <a:pt x="0" y="0"/>
              </a:moveTo>
              <a:lnTo>
                <a:pt x="0" y="400260"/>
              </a:lnTo>
              <a:lnTo>
                <a:pt x="594252" y="400260"/>
              </a:lnTo>
              <a:lnTo>
                <a:pt x="594252" y="4518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315B72-7C11-44B8-9151-F9140AF53F90}">
      <dsp:nvSpPr>
        <dsp:cNvPr id="0" name=""/>
        <dsp:cNvSpPr/>
      </dsp:nvSpPr>
      <dsp:spPr>
        <a:xfrm>
          <a:off x="794204" y="358037"/>
          <a:ext cx="91440" cy="451828"/>
        </a:xfrm>
        <a:custGeom>
          <a:avLst/>
          <a:gdLst/>
          <a:ahLst/>
          <a:cxnLst/>
          <a:rect l="0" t="0" r="0" b="0"/>
          <a:pathLst>
            <a:path>
              <a:moveTo>
                <a:pt x="45720" y="0"/>
              </a:moveTo>
              <a:lnTo>
                <a:pt x="45720" y="4518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5CEE91-AFCC-4A16-B487-FA951A74A521}">
      <dsp:nvSpPr>
        <dsp:cNvPr id="0" name=""/>
        <dsp:cNvSpPr/>
      </dsp:nvSpPr>
      <dsp:spPr>
        <a:xfrm>
          <a:off x="245671" y="358037"/>
          <a:ext cx="594252" cy="451828"/>
        </a:xfrm>
        <a:custGeom>
          <a:avLst/>
          <a:gdLst/>
          <a:ahLst/>
          <a:cxnLst/>
          <a:rect l="0" t="0" r="0" b="0"/>
          <a:pathLst>
            <a:path>
              <a:moveTo>
                <a:pt x="594252" y="0"/>
              </a:moveTo>
              <a:lnTo>
                <a:pt x="594252" y="400260"/>
              </a:lnTo>
              <a:lnTo>
                <a:pt x="0" y="400260"/>
              </a:lnTo>
              <a:lnTo>
                <a:pt x="0" y="4518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776ACF-484E-44FB-BF47-ED7A9FBD1E43}">
      <dsp:nvSpPr>
        <dsp:cNvPr id="0" name=""/>
        <dsp:cNvSpPr/>
      </dsp:nvSpPr>
      <dsp:spPr>
        <a:xfrm>
          <a:off x="594365" y="112479"/>
          <a:ext cx="491117" cy="245558"/>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MX" sz="1200" kern="1200" dirty="0"/>
        </a:p>
      </dsp:txBody>
      <dsp:txXfrm>
        <a:off x="594365" y="112479"/>
        <a:ext cx="491117" cy="245558"/>
      </dsp:txXfrm>
    </dsp:sp>
    <dsp:sp modelId="{626179AD-F1A7-48CF-AF22-EABC51D61F1B}">
      <dsp:nvSpPr>
        <dsp:cNvPr id="0" name=""/>
        <dsp:cNvSpPr/>
      </dsp:nvSpPr>
      <dsp:spPr>
        <a:xfrm>
          <a:off x="112" y="809866"/>
          <a:ext cx="491117" cy="245558"/>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MX" sz="1200" kern="1200"/>
        </a:p>
      </dsp:txBody>
      <dsp:txXfrm>
        <a:off x="112" y="809866"/>
        <a:ext cx="491117" cy="245558"/>
      </dsp:txXfrm>
    </dsp:sp>
    <dsp:sp modelId="{3477ADA0-8030-4F41-A76F-555CD6713F2B}">
      <dsp:nvSpPr>
        <dsp:cNvPr id="0" name=""/>
        <dsp:cNvSpPr/>
      </dsp:nvSpPr>
      <dsp:spPr>
        <a:xfrm>
          <a:off x="594365" y="809866"/>
          <a:ext cx="491117" cy="245558"/>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MX" sz="1200" kern="1200"/>
        </a:p>
      </dsp:txBody>
      <dsp:txXfrm>
        <a:off x="594365" y="809866"/>
        <a:ext cx="491117" cy="245558"/>
      </dsp:txXfrm>
    </dsp:sp>
    <dsp:sp modelId="{7C50E975-4675-4512-B2D5-5E5B721858D5}">
      <dsp:nvSpPr>
        <dsp:cNvPr id="0" name=""/>
        <dsp:cNvSpPr/>
      </dsp:nvSpPr>
      <dsp:spPr>
        <a:xfrm>
          <a:off x="1188617" y="809866"/>
          <a:ext cx="491117" cy="245558"/>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MX" sz="1200" kern="1200"/>
        </a:p>
      </dsp:txBody>
      <dsp:txXfrm>
        <a:off x="1188617" y="809866"/>
        <a:ext cx="491117" cy="245558"/>
      </dsp:txXfrm>
    </dsp:sp>
    <dsp:sp modelId="{8AE57982-16E0-47D4-A611-FAEB54A17994}">
      <dsp:nvSpPr>
        <dsp:cNvPr id="0" name=""/>
        <dsp:cNvSpPr/>
      </dsp:nvSpPr>
      <dsp:spPr>
        <a:xfrm>
          <a:off x="297238" y="461172"/>
          <a:ext cx="491117" cy="245558"/>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MX" sz="1200" kern="1200"/>
        </a:p>
      </dsp:txBody>
      <dsp:txXfrm>
        <a:off x="297238" y="461172"/>
        <a:ext cx="491117" cy="2455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7"/>
        <p:cNvGrpSpPr/>
        <p:nvPr/>
      </p:nvGrpSpPr>
      <p:grpSpPr>
        <a:xfrm>
          <a:off x="0" y="0"/>
          <a:ext cx="0" cy="0"/>
          <a:chOff x="0" y="0"/>
          <a:chExt cx="0" cy="0"/>
        </a:xfrm>
      </p:grpSpPr>
      <p:sp>
        <p:nvSpPr>
          <p:cNvPr id="18" name="Shape 18"/>
          <p:cNvSpPr/>
          <p:nvPr/>
        </p:nvSpPr>
        <p:spPr>
          <a:xfrm>
            <a:off x="0" y="-1438"/>
            <a:ext cx="9144000" cy="1525499"/>
          </a:xfrm>
          <a:prstGeom prst="rect">
            <a:avLst/>
          </a:prstGeom>
          <a:solidFill>
            <a:schemeClr val="dk2">
              <a:alpha val="20000"/>
            </a:schemeClr>
          </a:solidFill>
          <a:ln>
            <a:noFill/>
          </a:ln>
        </p:spPr>
        <p:txBody>
          <a:bodyPr lIns="91425" tIns="45700" rIns="91425" bIns="45700" anchor="ctr" anchorCtr="0">
            <a:spAutoFit/>
          </a:bodyPr>
          <a:lstStyle/>
          <a:p>
            <a:endParaRPr/>
          </a:p>
        </p:txBody>
      </p:sp>
      <p:grpSp>
        <p:nvGrpSpPr>
          <p:cNvPr id="19" name="Shape 19"/>
          <p:cNvGrpSpPr/>
          <p:nvPr/>
        </p:nvGrpSpPr>
        <p:grpSpPr>
          <a:xfrm>
            <a:off x="0" y="-1438"/>
            <a:ext cx="649180" cy="6859503"/>
            <a:chOff x="0" y="-1438"/>
            <a:chExt cx="649180" cy="6859503"/>
          </a:xfrm>
        </p:grpSpPr>
        <p:sp>
          <p:nvSpPr>
            <p:cNvPr id="20" name="Shape 20"/>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spAutoFit/>
            </a:bodyPr>
            <a:lstStyle/>
            <a:p>
              <a:endParaRPr/>
            </a:p>
          </p:txBody>
        </p:sp>
        <p:sp>
          <p:nvSpPr>
            <p:cNvPr id="21" name="Shape 21"/>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grpSp>
        <p:nvGrpSpPr>
          <p:cNvPr id="22" name="Shape 22"/>
          <p:cNvGrpSpPr/>
          <p:nvPr/>
        </p:nvGrpSpPr>
        <p:grpSpPr>
          <a:xfrm flipH="1">
            <a:off x="8494493" y="0"/>
            <a:ext cx="649180" cy="6859503"/>
            <a:chOff x="0" y="-1438"/>
            <a:chExt cx="649180" cy="6859503"/>
          </a:xfrm>
        </p:grpSpPr>
        <p:sp>
          <p:nvSpPr>
            <p:cNvPr id="23" name="Shape 2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spAutoFit/>
            </a:bodyPr>
            <a:lstStyle/>
            <a:p>
              <a:endParaRPr/>
            </a:p>
          </p:txBody>
        </p:sp>
        <p:sp>
          <p:nvSpPr>
            <p:cNvPr id="24" name="Shape 2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sp>
        <p:nvSpPr>
          <p:cNvPr id="25" name="Shape 25"/>
          <p:cNvSpPr/>
          <p:nvPr/>
        </p:nvSpPr>
        <p:spPr>
          <a:xfrm>
            <a:off x="0" y="6324600"/>
            <a:ext cx="9144000" cy="534899"/>
          </a:xfrm>
          <a:prstGeom prst="rect">
            <a:avLst/>
          </a:prstGeom>
          <a:solidFill>
            <a:schemeClr val="dk1">
              <a:alpha val="14901"/>
            </a:schemeClr>
          </a:solidFill>
          <a:ln>
            <a:noFill/>
          </a:ln>
        </p:spPr>
        <p:txBody>
          <a:bodyPr lIns="91425" tIns="45700" rIns="91425" bIns="45700" anchor="ctr" anchorCtr="0">
            <a:spAutoFit/>
          </a:bodyPr>
          <a:lstStyle/>
          <a:p>
            <a:endParaRPr/>
          </a:p>
        </p:txBody>
      </p:sp>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Trebuchet MS"/>
              <a:buNone/>
              <a:defRPr sz="3600" b="1">
                <a:solidFill>
                  <a:schemeClr val="lt2"/>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2"/>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2"/>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2"/>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2"/>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2"/>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2"/>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2"/>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27" name="Shape 27"/>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8"/>
        <p:cNvGrpSpPr/>
        <p:nvPr/>
      </p:nvGrpSpPr>
      <p:grpSpPr>
        <a:xfrm>
          <a:off x="0" y="0"/>
          <a:ext cx="0" cy="0"/>
          <a:chOff x="0" y="0"/>
          <a:chExt cx="0" cy="0"/>
        </a:xfrm>
      </p:grpSpPr>
      <p:sp>
        <p:nvSpPr>
          <p:cNvPr id="29" name="Shape 29"/>
          <p:cNvSpPr/>
          <p:nvPr/>
        </p:nvSpPr>
        <p:spPr>
          <a:xfrm>
            <a:off x="0" y="-1438"/>
            <a:ext cx="9144000" cy="1525499"/>
          </a:xfrm>
          <a:prstGeom prst="rect">
            <a:avLst/>
          </a:prstGeom>
          <a:solidFill>
            <a:schemeClr val="dk2">
              <a:alpha val="20000"/>
            </a:schemeClr>
          </a:solidFill>
          <a:ln>
            <a:noFill/>
          </a:ln>
        </p:spPr>
        <p:txBody>
          <a:bodyPr lIns="91425" tIns="45700" rIns="91425" bIns="45700" anchor="ctr" anchorCtr="0">
            <a:spAutoFit/>
          </a:bodyPr>
          <a:lstStyle/>
          <a:p>
            <a:endParaRPr/>
          </a:p>
        </p:txBody>
      </p:sp>
      <p:grpSp>
        <p:nvGrpSpPr>
          <p:cNvPr id="30" name="Shape 30"/>
          <p:cNvGrpSpPr/>
          <p:nvPr/>
        </p:nvGrpSpPr>
        <p:grpSpPr>
          <a:xfrm>
            <a:off x="0" y="-1438"/>
            <a:ext cx="649180" cy="6859503"/>
            <a:chOff x="0" y="-1438"/>
            <a:chExt cx="649180" cy="6859503"/>
          </a:xfrm>
        </p:grpSpPr>
        <p:sp>
          <p:nvSpPr>
            <p:cNvPr id="31" name="Shape 3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sp>
          <p:nvSpPr>
            <p:cNvPr id="32" name="Shape 3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grpSp>
        <p:nvGrpSpPr>
          <p:cNvPr id="33" name="Shape 33"/>
          <p:cNvGrpSpPr/>
          <p:nvPr/>
        </p:nvGrpSpPr>
        <p:grpSpPr>
          <a:xfrm flipH="1">
            <a:off x="8494493" y="0"/>
            <a:ext cx="649180" cy="6859503"/>
            <a:chOff x="0" y="-1438"/>
            <a:chExt cx="649180" cy="6859503"/>
          </a:xfrm>
        </p:grpSpPr>
        <p:sp>
          <p:nvSpPr>
            <p:cNvPr id="34" name="Shape 3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spAutoFit/>
            </a:bodyPr>
            <a:lstStyle/>
            <a:p>
              <a:endParaRPr/>
            </a:p>
          </p:txBody>
        </p:sp>
        <p:sp>
          <p:nvSpPr>
            <p:cNvPr id="35" name="Shape 3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sp>
        <p:nvSpPr>
          <p:cNvPr id="36" name="Shape 36"/>
          <p:cNvSpPr/>
          <p:nvPr/>
        </p:nvSpPr>
        <p:spPr>
          <a:xfrm>
            <a:off x="0" y="6324600"/>
            <a:ext cx="9144000" cy="534899"/>
          </a:xfrm>
          <a:prstGeom prst="rect">
            <a:avLst/>
          </a:prstGeom>
          <a:solidFill>
            <a:schemeClr val="dk1">
              <a:alpha val="14901"/>
            </a:schemeClr>
          </a:solidFill>
          <a:ln>
            <a:noFill/>
          </a:ln>
        </p:spPr>
        <p:txBody>
          <a:bodyPr lIns="91425" tIns="45700" rIns="91425" bIns="45700" anchor="ctr" anchorCtr="0">
            <a:spAutoFit/>
          </a:bodyPr>
          <a:lstStyle/>
          <a:p>
            <a:endParaRPr/>
          </a:p>
        </p:txBody>
      </p:sp>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Trebuchet MS"/>
              <a:buNone/>
              <a:defRPr sz="3600" b="1">
                <a:solidFill>
                  <a:schemeClr val="lt2"/>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2"/>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2"/>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2"/>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2"/>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2"/>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2"/>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2"/>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38" name="Shape 38"/>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39" name="Shape 39"/>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40"/>
        <p:cNvGrpSpPr/>
        <p:nvPr/>
      </p:nvGrpSpPr>
      <p:grpSpPr>
        <a:xfrm>
          <a:off x="0" y="0"/>
          <a:ext cx="0" cy="0"/>
          <a:chOff x="0" y="0"/>
          <a:chExt cx="0" cy="0"/>
        </a:xfrm>
      </p:grpSpPr>
      <p:sp>
        <p:nvSpPr>
          <p:cNvPr id="41" name="Shape 41"/>
          <p:cNvSpPr/>
          <p:nvPr/>
        </p:nvSpPr>
        <p:spPr>
          <a:xfrm>
            <a:off x="0" y="-1438"/>
            <a:ext cx="9144000" cy="1525499"/>
          </a:xfrm>
          <a:prstGeom prst="rect">
            <a:avLst/>
          </a:prstGeom>
          <a:solidFill>
            <a:schemeClr val="dk2">
              <a:alpha val="20000"/>
            </a:schemeClr>
          </a:solidFill>
          <a:ln>
            <a:noFill/>
          </a:ln>
        </p:spPr>
        <p:txBody>
          <a:bodyPr lIns="91425" tIns="45700" rIns="91425" bIns="45700" anchor="ctr" anchorCtr="0">
            <a:spAutoFit/>
          </a:bodyPr>
          <a:lstStyle/>
          <a:p>
            <a:endParaRPr/>
          </a:p>
        </p:txBody>
      </p:sp>
      <p:grpSp>
        <p:nvGrpSpPr>
          <p:cNvPr id="42" name="Shape 42"/>
          <p:cNvGrpSpPr/>
          <p:nvPr/>
        </p:nvGrpSpPr>
        <p:grpSpPr>
          <a:xfrm>
            <a:off x="0" y="-1438"/>
            <a:ext cx="649180" cy="6859503"/>
            <a:chOff x="0" y="-1438"/>
            <a:chExt cx="649180" cy="6859503"/>
          </a:xfrm>
        </p:grpSpPr>
        <p:sp>
          <p:nvSpPr>
            <p:cNvPr id="43" name="Shape 4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sp>
          <p:nvSpPr>
            <p:cNvPr id="44" name="Shape 4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grpSp>
        <p:nvGrpSpPr>
          <p:cNvPr id="45" name="Shape 45"/>
          <p:cNvGrpSpPr/>
          <p:nvPr/>
        </p:nvGrpSpPr>
        <p:grpSpPr>
          <a:xfrm flipH="1">
            <a:off x="8494493" y="0"/>
            <a:ext cx="649180" cy="6859503"/>
            <a:chOff x="0" y="-1438"/>
            <a:chExt cx="649180" cy="6859503"/>
          </a:xfrm>
        </p:grpSpPr>
        <p:sp>
          <p:nvSpPr>
            <p:cNvPr id="46" name="Shape 4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sp>
          <p:nvSpPr>
            <p:cNvPr id="47" name="Shape 4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sp>
        <p:nvSpPr>
          <p:cNvPr id="48" name="Shape 48"/>
          <p:cNvSpPr/>
          <p:nvPr/>
        </p:nvSpPr>
        <p:spPr>
          <a:xfrm>
            <a:off x="0" y="6324600"/>
            <a:ext cx="9144000" cy="534899"/>
          </a:xfrm>
          <a:prstGeom prst="rect">
            <a:avLst/>
          </a:prstGeom>
          <a:solidFill>
            <a:schemeClr val="dk1">
              <a:alpha val="14901"/>
            </a:schemeClr>
          </a:solidFill>
          <a:ln>
            <a:noFill/>
          </a:ln>
        </p:spPr>
        <p:txBody>
          <a:bodyPr lIns="91425" tIns="45700" rIns="91425" bIns="45700" anchor="ctr" anchorCtr="0">
            <a:spAutoFit/>
          </a:bodyPr>
          <a:lstStyle/>
          <a:p>
            <a:endParaRPr/>
          </a:p>
        </p:txBody>
      </p:sp>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Trebuchet MS"/>
              <a:buNone/>
              <a:defRPr sz="3600" b="1">
                <a:solidFill>
                  <a:schemeClr val="lt2"/>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2"/>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2"/>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2"/>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2"/>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2"/>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2"/>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2"/>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2"/>
                </a:solidFill>
                <a:latin typeface="Trebuchet MS"/>
                <a:ea typeface="Trebuchet MS"/>
                <a:cs typeface="Trebuchet MS"/>
                <a:sym typeface="Trebuchet M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50"/>
        <p:cNvGrpSpPr/>
        <p:nvPr/>
      </p:nvGrpSpPr>
      <p:grpSpPr>
        <a:xfrm>
          <a:off x="0" y="0"/>
          <a:ext cx="0" cy="0"/>
          <a:chOff x="0" y="0"/>
          <a:chExt cx="0" cy="0"/>
        </a:xfrm>
      </p:grpSpPr>
      <p:sp>
        <p:nvSpPr>
          <p:cNvPr id="51" name="Shape 51"/>
          <p:cNvSpPr/>
          <p:nvPr/>
        </p:nvSpPr>
        <p:spPr>
          <a:xfrm>
            <a:off x="0" y="-1438"/>
            <a:ext cx="9144000" cy="1525499"/>
          </a:xfrm>
          <a:prstGeom prst="rect">
            <a:avLst/>
          </a:prstGeom>
          <a:solidFill>
            <a:schemeClr val="dk2">
              <a:alpha val="20000"/>
            </a:schemeClr>
          </a:solidFill>
          <a:ln>
            <a:noFill/>
          </a:ln>
        </p:spPr>
        <p:txBody>
          <a:bodyPr lIns="91425" tIns="45700" rIns="91425" bIns="45700" anchor="ctr" anchorCtr="0">
            <a:spAutoFit/>
          </a:bodyPr>
          <a:lstStyle/>
          <a:p>
            <a:endParaRPr/>
          </a:p>
        </p:txBody>
      </p:sp>
      <p:grpSp>
        <p:nvGrpSpPr>
          <p:cNvPr id="52" name="Shape 52"/>
          <p:cNvGrpSpPr/>
          <p:nvPr/>
        </p:nvGrpSpPr>
        <p:grpSpPr>
          <a:xfrm>
            <a:off x="0" y="-1438"/>
            <a:ext cx="649180" cy="6859503"/>
            <a:chOff x="0" y="-1438"/>
            <a:chExt cx="649180" cy="6859503"/>
          </a:xfrm>
        </p:grpSpPr>
        <p:sp>
          <p:nvSpPr>
            <p:cNvPr id="53" name="Shape 5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sp>
          <p:nvSpPr>
            <p:cNvPr id="54" name="Shape 5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grpSp>
        <p:nvGrpSpPr>
          <p:cNvPr id="55" name="Shape 55"/>
          <p:cNvGrpSpPr/>
          <p:nvPr/>
        </p:nvGrpSpPr>
        <p:grpSpPr>
          <a:xfrm flipH="1">
            <a:off x="8494493" y="0"/>
            <a:ext cx="649180" cy="6859503"/>
            <a:chOff x="0" y="-1438"/>
            <a:chExt cx="649180" cy="6859503"/>
          </a:xfrm>
        </p:grpSpPr>
        <p:sp>
          <p:nvSpPr>
            <p:cNvPr id="56" name="Shape 5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sp>
          <p:nvSpPr>
            <p:cNvPr id="57" name="Shape 5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sp>
        <p:nvSpPr>
          <p:cNvPr id="58" name="Shape 58"/>
          <p:cNvSpPr/>
          <p:nvPr/>
        </p:nvSpPr>
        <p:spPr>
          <a:xfrm>
            <a:off x="0" y="6324600"/>
            <a:ext cx="9144000" cy="534899"/>
          </a:xfrm>
          <a:prstGeom prst="rect">
            <a:avLst/>
          </a:prstGeom>
          <a:solidFill>
            <a:schemeClr val="dk1">
              <a:alpha val="14901"/>
            </a:schemeClr>
          </a:solidFill>
          <a:ln>
            <a:noFill/>
          </a:ln>
        </p:spPr>
        <p:txBody>
          <a:bodyPr lIns="91425" tIns="45700" rIns="91425" bIns="45700" anchor="ctr" anchorCtr="0">
            <a:spAutoFit/>
          </a:bodyPr>
          <a:lstStyle/>
          <a:p>
            <a:endParaRPr/>
          </a:p>
        </p:txBody>
      </p:sp>
      <p:sp>
        <p:nvSpPr>
          <p:cNvPr id="59" name="Shape 59"/>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lt2"/>
              </a:buClr>
              <a:buSzPct val="166666"/>
              <a:buFont typeface="Arial"/>
              <a:buChar char="•"/>
              <a:defRPr sz="1800">
                <a:solidFill>
                  <a:schemeClr val="lt2"/>
                </a:solidFill>
              </a:defRPr>
            </a:lvl1pPr>
            <a:lvl2pPr marL="285750" indent="-285750" algn="ctr" rtl="0">
              <a:lnSpc>
                <a:spcPct val="100000"/>
              </a:lnSpc>
              <a:spcBef>
                <a:spcPts val="0"/>
              </a:spcBef>
              <a:spcAft>
                <a:spcPts val="0"/>
              </a:spcAft>
              <a:buClr>
                <a:schemeClr val="lt2"/>
              </a:buClr>
              <a:buSzPct val="100000"/>
              <a:buFont typeface="Courier New"/>
              <a:buChar char="o"/>
              <a:defRPr sz="1800">
                <a:solidFill>
                  <a:schemeClr val="lt2"/>
                </a:solidFill>
              </a:defRPr>
            </a:lvl2pPr>
            <a:lvl3pPr marL="285750" indent="-285750" algn="ctr" rtl="0">
              <a:lnSpc>
                <a:spcPct val="100000"/>
              </a:lnSpc>
              <a:spcBef>
                <a:spcPts val="0"/>
              </a:spcBef>
              <a:spcAft>
                <a:spcPts val="0"/>
              </a:spcAft>
              <a:buClr>
                <a:schemeClr val="lt2"/>
              </a:buClr>
              <a:buSzPct val="100000"/>
              <a:buFont typeface="Wingdings"/>
              <a:buChar char="§"/>
              <a:defRPr sz="1800">
                <a:solidFill>
                  <a:schemeClr val="lt2"/>
                </a:solidFill>
              </a:defRPr>
            </a:lvl3pPr>
            <a:lvl4pPr marL="285750" indent="-285750" algn="ctr" rtl="0">
              <a:lnSpc>
                <a:spcPct val="100000"/>
              </a:lnSpc>
              <a:spcBef>
                <a:spcPts val="0"/>
              </a:spcBef>
              <a:spcAft>
                <a:spcPts val="0"/>
              </a:spcAft>
              <a:buClr>
                <a:schemeClr val="lt2"/>
              </a:buClr>
              <a:buSzPct val="166666"/>
              <a:buFont typeface="Arial"/>
              <a:buChar char="•"/>
              <a:defRPr sz="1800">
                <a:solidFill>
                  <a:schemeClr val="lt2"/>
                </a:solidFill>
              </a:defRPr>
            </a:lvl4pPr>
            <a:lvl5pPr marL="285750" indent="-285750" algn="ctr" rtl="0">
              <a:lnSpc>
                <a:spcPct val="100000"/>
              </a:lnSpc>
              <a:spcBef>
                <a:spcPts val="0"/>
              </a:spcBef>
              <a:spcAft>
                <a:spcPts val="0"/>
              </a:spcAft>
              <a:buClr>
                <a:schemeClr val="lt2"/>
              </a:buClr>
              <a:buSzPct val="100000"/>
              <a:buFont typeface="Courier New"/>
              <a:buChar char="o"/>
              <a:defRPr sz="1800">
                <a:solidFill>
                  <a:schemeClr val="lt2"/>
                </a:solidFill>
              </a:defRPr>
            </a:lvl5pPr>
            <a:lvl6pPr marL="285750" indent="-285750" algn="ctr" rtl="0">
              <a:lnSpc>
                <a:spcPct val="100000"/>
              </a:lnSpc>
              <a:spcBef>
                <a:spcPts val="0"/>
              </a:spcBef>
              <a:spcAft>
                <a:spcPts val="0"/>
              </a:spcAft>
              <a:buClr>
                <a:schemeClr val="lt2"/>
              </a:buClr>
              <a:buSzPct val="100000"/>
              <a:buFont typeface="Wingdings"/>
              <a:buChar char="§"/>
              <a:defRPr sz="1800">
                <a:solidFill>
                  <a:schemeClr val="lt2"/>
                </a:solidFill>
              </a:defRPr>
            </a:lvl6pPr>
            <a:lvl7pPr marL="285750" indent="-285750" algn="ctr" rtl="0">
              <a:lnSpc>
                <a:spcPct val="100000"/>
              </a:lnSpc>
              <a:spcBef>
                <a:spcPts val="0"/>
              </a:spcBef>
              <a:spcAft>
                <a:spcPts val="0"/>
              </a:spcAft>
              <a:buClr>
                <a:schemeClr val="lt2"/>
              </a:buClr>
              <a:buSzPct val="166666"/>
              <a:buFont typeface="Arial"/>
              <a:buChar char="•"/>
              <a:defRPr sz="1800">
                <a:solidFill>
                  <a:schemeClr val="lt2"/>
                </a:solidFill>
              </a:defRPr>
            </a:lvl7pPr>
            <a:lvl8pPr marL="285750" indent="-285750" algn="ctr" rtl="0">
              <a:lnSpc>
                <a:spcPct val="100000"/>
              </a:lnSpc>
              <a:spcBef>
                <a:spcPts val="0"/>
              </a:spcBef>
              <a:spcAft>
                <a:spcPts val="0"/>
              </a:spcAft>
              <a:buClr>
                <a:schemeClr val="lt2"/>
              </a:buClr>
              <a:buSzPct val="100000"/>
              <a:buFont typeface="Courier New"/>
              <a:buChar char="o"/>
              <a:defRPr sz="1800">
                <a:solidFill>
                  <a:schemeClr val="lt2"/>
                </a:solidFill>
              </a:defRPr>
            </a:lvl8pPr>
            <a:lvl9pPr marL="285750" indent="-285750" algn="ctr" rtl="0">
              <a:lnSpc>
                <a:spcPct val="100000"/>
              </a:lnSpc>
              <a:spcBef>
                <a:spcPts val="0"/>
              </a:spcBef>
              <a:spcAft>
                <a:spcPts val="0"/>
              </a:spcAft>
              <a:buClr>
                <a:schemeClr val="lt2"/>
              </a:buClr>
              <a:buSzPct val="100000"/>
              <a:buFont typeface="Wingdings"/>
              <a:buChar char="§"/>
              <a:defRPr sz="1800">
                <a:solidFill>
                  <a:schemeClr val="l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Shape 61"/>
          <p:cNvSpPr/>
          <p:nvPr/>
        </p:nvSpPr>
        <p:spPr>
          <a:xfrm>
            <a:off x="0" y="-1438"/>
            <a:ext cx="9144000" cy="1525499"/>
          </a:xfrm>
          <a:prstGeom prst="rect">
            <a:avLst/>
          </a:prstGeom>
          <a:solidFill>
            <a:schemeClr val="dk2">
              <a:alpha val="20000"/>
            </a:schemeClr>
          </a:solidFill>
          <a:ln>
            <a:noFill/>
          </a:ln>
        </p:spPr>
        <p:txBody>
          <a:bodyPr lIns="91425" tIns="45700" rIns="91425" bIns="45700" anchor="ctr" anchorCtr="0">
            <a:spAutoFit/>
          </a:bodyPr>
          <a:lstStyle/>
          <a:p>
            <a:endParaRPr/>
          </a:p>
        </p:txBody>
      </p:sp>
      <p:grpSp>
        <p:nvGrpSpPr>
          <p:cNvPr id="62" name="Shape 62"/>
          <p:cNvGrpSpPr/>
          <p:nvPr/>
        </p:nvGrpSpPr>
        <p:grpSpPr>
          <a:xfrm>
            <a:off x="0" y="-1438"/>
            <a:ext cx="649180" cy="6859503"/>
            <a:chOff x="0" y="-1438"/>
            <a:chExt cx="649180" cy="6859503"/>
          </a:xfrm>
        </p:grpSpPr>
        <p:sp>
          <p:nvSpPr>
            <p:cNvPr id="63" name="Shape 6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sp>
          <p:nvSpPr>
            <p:cNvPr id="64" name="Shape 6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grpSp>
        <p:nvGrpSpPr>
          <p:cNvPr id="65" name="Shape 65"/>
          <p:cNvGrpSpPr/>
          <p:nvPr/>
        </p:nvGrpSpPr>
        <p:grpSpPr>
          <a:xfrm flipH="1">
            <a:off x="8494493" y="0"/>
            <a:ext cx="649180" cy="6859503"/>
            <a:chOff x="0" y="-1438"/>
            <a:chExt cx="649180" cy="6859503"/>
          </a:xfrm>
        </p:grpSpPr>
        <p:sp>
          <p:nvSpPr>
            <p:cNvPr id="66" name="Shape 6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sp>
          <p:nvSpPr>
            <p:cNvPr id="67" name="Shape 6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sp>
        <p:nvSpPr>
          <p:cNvPr id="68" name="Shape 68"/>
          <p:cNvSpPr/>
          <p:nvPr/>
        </p:nvSpPr>
        <p:spPr>
          <a:xfrm>
            <a:off x="0" y="6324600"/>
            <a:ext cx="9144000" cy="534899"/>
          </a:xfrm>
          <a:prstGeom prst="rect">
            <a:avLst/>
          </a:prstGeom>
          <a:solidFill>
            <a:schemeClr val="dk1">
              <a:alpha val="14901"/>
            </a:schemeClr>
          </a:solidFill>
          <a:ln>
            <a:noFill/>
          </a:ln>
        </p:spPr>
        <p:txBody>
          <a:bodyPr lIns="91425" tIns="45700" rIns="91425" bIns="45700" anchor="ctr" anchorCtr="0">
            <a:spAutoFit/>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a:off x="0" y="1600200"/>
            <a:ext cx="9144000" cy="3657600"/>
          </a:xfrm>
          <a:prstGeom prst="rect">
            <a:avLst/>
          </a:prstGeom>
          <a:solidFill>
            <a:schemeClr val="dk1">
              <a:alpha val="20000"/>
            </a:schemeClr>
          </a:solidFill>
          <a:ln>
            <a:noFill/>
          </a:ln>
        </p:spPr>
        <p:txBody>
          <a:bodyPr lIns="91425" tIns="45700" rIns="91425" bIns="45700" anchor="ctr" anchorCtr="0">
            <a:spAutoFit/>
          </a:bodyPr>
          <a:lstStyle/>
          <a:p>
            <a:endParaRPr/>
          </a:p>
        </p:txBody>
      </p:sp>
      <p:grpSp>
        <p:nvGrpSpPr>
          <p:cNvPr id="2" name="Shape 9"/>
          <p:cNvGrpSpPr/>
          <p:nvPr/>
        </p:nvGrpSpPr>
        <p:grpSpPr>
          <a:xfrm>
            <a:off x="0" y="-1438"/>
            <a:ext cx="1827407" cy="6859503"/>
            <a:chOff x="0" y="-1438"/>
            <a:chExt cx="798029" cy="6859503"/>
          </a:xfrm>
        </p:grpSpPr>
        <p:sp>
          <p:nvSpPr>
            <p:cNvPr id="10" name="Shape 10"/>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spAutoFit/>
            </a:bodyPr>
            <a:lstStyle/>
            <a:p>
              <a:endParaRPr/>
            </a:p>
          </p:txBody>
        </p:sp>
        <p:sp>
          <p:nvSpPr>
            <p:cNvPr id="11" name="Shape 11"/>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grpSp>
        <p:nvGrpSpPr>
          <p:cNvPr id="3" name="Shape 12"/>
          <p:cNvGrpSpPr/>
          <p:nvPr/>
        </p:nvGrpSpPr>
        <p:grpSpPr>
          <a:xfrm flipH="1">
            <a:off x="7316591" y="0"/>
            <a:ext cx="1827407" cy="6859503"/>
            <a:chOff x="0" y="-1438"/>
            <a:chExt cx="798029" cy="6859503"/>
          </a:xfrm>
        </p:grpSpPr>
        <p:sp>
          <p:nvSpPr>
            <p:cNvPr id="13" name="Shape 13"/>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spAutoFit/>
            </a:bodyPr>
            <a:lstStyle/>
            <a:p>
              <a:endParaRPr/>
            </a:p>
          </p:txBody>
        </p:sp>
        <p:sp>
          <p:nvSpPr>
            <p:cNvPr id="14" name="Shape 14"/>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sp>
        <p:nvSpPr>
          <p:cNvPr id="15" name="Shape 15"/>
          <p:cNvSpPr txBox="1">
            <a:spLocks noGrp="1"/>
          </p:cNvSpPr>
          <p:nvPr>
            <p:ph type="ctrTitle"/>
          </p:nvPr>
        </p:nvSpPr>
        <p:spPr>
          <a:xfrm>
            <a:off x="685800" y="2090913"/>
            <a:ext cx="7772400" cy="1650599"/>
          </a:xfrm>
          <a:prstGeom prst="rect">
            <a:avLst/>
          </a:prstGeom>
          <a:noFill/>
          <a:ln>
            <a:noFill/>
          </a:ln>
        </p:spPr>
        <p:txBody>
          <a:bodyPr lIns="91425" tIns="91425" rIns="91425" bIns="91425" anchor="b" anchorCtr="0"/>
          <a:lstStyle>
            <a:lvl1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1pPr>
            <a:lvl2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2pPr>
            <a:lvl3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3pPr>
            <a:lvl4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4pPr>
            <a:lvl5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5pPr>
            <a:lvl6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6pPr>
            <a:lvl7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7pPr>
            <a:lvl8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8pPr>
            <a:lvl9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9pPr>
          </a:lstStyle>
          <a:p>
            <a:endParaRPr/>
          </a:p>
        </p:txBody>
      </p:sp>
      <p:sp>
        <p:nvSpPr>
          <p:cNvPr id="16" name="Shape 16"/>
          <p:cNvSpPr txBox="1">
            <a:spLocks noGrp="1"/>
          </p:cNvSpPr>
          <p:nvPr>
            <p:ph type="subTitle" idx="1"/>
          </p:nvPr>
        </p:nvSpPr>
        <p:spPr>
          <a:xfrm>
            <a:off x="685800" y="3886200"/>
            <a:ext cx="7772400" cy="878099"/>
          </a:xfrm>
          <a:prstGeom prst="rect">
            <a:avLst/>
          </a:prstGeom>
          <a:noFill/>
          <a:ln>
            <a:noFill/>
          </a:ln>
        </p:spPr>
        <p:txBody>
          <a:bodyPr lIns="91425" tIns="91425" rIns="91425" bIns="91425" anchor="t" anchorCtr="0"/>
          <a:lstStyle>
            <a:lvl1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1pPr>
            <a:lvl2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2pPr>
            <a:lvl3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3pPr>
            <a:lvl4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4pPr>
            <a:lvl5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5pPr>
            <a:lvl6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6pPr>
            <a:lvl7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7pPr>
            <a:lvl8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8pPr>
            <a:lvl9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477000" y="6416675"/>
            <a:ext cx="2133600" cy="365125"/>
          </a:xfrm>
          <a:prstGeom prst="rect">
            <a:avLst/>
          </a:prstGeom>
        </p:spPr>
        <p:txBody>
          <a:bodyPr/>
          <a:lstStyle>
            <a:extLst/>
          </a:lstStyle>
          <a:p>
            <a:fld id="{B8907AB5-996D-4D85-BDB6-A719652C9C91}" type="datetimeFigureOut">
              <a:rPr lang="es-MX" smtClean="0"/>
              <a:pPr/>
              <a:t>01/11/2012</a:t>
            </a:fld>
            <a:endParaRPr lang="es-MX"/>
          </a:p>
        </p:txBody>
      </p:sp>
      <p:sp>
        <p:nvSpPr>
          <p:cNvPr id="5" name="4 Marcador de pie de página"/>
          <p:cNvSpPr>
            <a:spLocks noGrp="1"/>
          </p:cNvSpPr>
          <p:nvPr>
            <p:ph type="ftr" sz="quarter" idx="11"/>
          </p:nvPr>
        </p:nvSpPr>
        <p:spPr>
          <a:xfrm>
            <a:off x="914400" y="6416675"/>
            <a:ext cx="5562600" cy="365125"/>
          </a:xfrm>
          <a:prstGeom prst="rect">
            <a:avLst/>
          </a:prstGeom>
        </p:spPr>
        <p:txBody>
          <a:bodyPr/>
          <a:lstStyle>
            <a:extLst/>
          </a:lstStyle>
          <a:p>
            <a:endParaRPr lang="es-MX"/>
          </a:p>
        </p:txBody>
      </p:sp>
      <p:sp>
        <p:nvSpPr>
          <p:cNvPr id="6" name="5 Marcador de número de diapositiva"/>
          <p:cNvSpPr>
            <a:spLocks noGrp="1"/>
          </p:cNvSpPr>
          <p:nvPr>
            <p:ph type="sldNum" sz="quarter" idx="12"/>
          </p:nvPr>
        </p:nvSpPr>
        <p:spPr>
          <a:xfrm>
            <a:off x="8610600" y="6416675"/>
            <a:ext cx="457200" cy="365125"/>
          </a:xfrm>
          <a:prstGeom prst="rect">
            <a:avLst/>
          </a:prstGeom>
        </p:spPr>
        <p:txBody>
          <a:bodyPr/>
          <a:lstStyle>
            <a:extLst/>
          </a:lstStyle>
          <a:p>
            <a:fld id="{9731A2F8-03E1-4E38-B42B-7BD2682137B9}"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1pPr>
            <a:lvl2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2pPr>
            <a:lvl3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3pPr>
            <a:lvl4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4pPr>
            <a:lvl5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5pPr>
            <a:lvl6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6pPr>
            <a:lvl7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7pPr>
            <a:lvl8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8pPr>
            <a:lvl9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lt1"/>
              </a:buClr>
              <a:buSzPct val="166666"/>
              <a:buFont typeface="Arial"/>
              <a:buChar char="•"/>
              <a:defRPr sz="3000" b="0" i="0" u="none" strike="noStrike" cap="none" baseline="0">
                <a:solidFill>
                  <a:schemeClr val="lt1"/>
                </a:solidFill>
                <a:latin typeface="Trebuchet MS"/>
                <a:ea typeface="Trebuchet MS"/>
                <a:cs typeface="Trebuchet MS"/>
                <a:sym typeface="Trebuchet MS"/>
              </a:defRPr>
            </a:lvl1pPr>
            <a:lvl2pPr marL="742950" indent="-285750" algn="l" rtl="0">
              <a:spcBef>
                <a:spcPts val="480"/>
              </a:spcBef>
              <a:buClr>
                <a:schemeClr val="lt1"/>
              </a:buClr>
              <a:buSzPct val="100000"/>
              <a:buFont typeface="Courier New"/>
              <a:buChar char="o"/>
              <a:defRPr sz="2400" b="0" i="0" u="none" strike="noStrike" cap="none" baseline="0">
                <a:solidFill>
                  <a:schemeClr val="lt1"/>
                </a:solidFill>
                <a:latin typeface="Trebuchet MS"/>
                <a:ea typeface="Trebuchet MS"/>
                <a:cs typeface="Trebuchet MS"/>
                <a:sym typeface="Trebuchet MS"/>
              </a:defRPr>
            </a:lvl2pPr>
            <a:lvl3pPr marL="1143000" indent="-228600" algn="l" rtl="0">
              <a:spcBef>
                <a:spcPts val="480"/>
              </a:spcBef>
              <a:buClr>
                <a:schemeClr val="lt1"/>
              </a:buClr>
              <a:buSzPct val="100000"/>
              <a:buFont typeface="Wingdings"/>
              <a:buChar char="§"/>
              <a:defRPr sz="2400" b="0" i="0" u="none" strike="noStrike" cap="none" baseline="0">
                <a:solidFill>
                  <a:schemeClr val="lt1"/>
                </a:solidFill>
                <a:latin typeface="Trebuchet MS"/>
                <a:ea typeface="Trebuchet MS"/>
                <a:cs typeface="Trebuchet MS"/>
                <a:sym typeface="Trebuchet MS"/>
              </a:defRPr>
            </a:lvl3pPr>
            <a:lvl4pPr marL="1600200" indent="-228600" algn="l" rtl="0">
              <a:spcBef>
                <a:spcPts val="360"/>
              </a:spcBef>
              <a:buClr>
                <a:schemeClr val="lt1"/>
              </a:buClr>
              <a:buSzPct val="166666"/>
              <a:buFont typeface="Arial"/>
              <a:buChar char="•"/>
              <a:defRPr sz="1800" b="0" i="0" u="none" strike="noStrike" cap="none" baseline="0">
                <a:solidFill>
                  <a:schemeClr val="lt1"/>
                </a:solidFill>
                <a:latin typeface="Trebuchet MS"/>
                <a:ea typeface="Trebuchet MS"/>
                <a:cs typeface="Trebuchet MS"/>
                <a:sym typeface="Trebuchet MS"/>
              </a:defRPr>
            </a:lvl4pPr>
            <a:lvl5pPr marL="2057400" indent="-228600" algn="l" rtl="0">
              <a:spcBef>
                <a:spcPts val="360"/>
              </a:spcBef>
              <a:buClr>
                <a:schemeClr val="lt1"/>
              </a:buClr>
              <a:buSzPct val="100000"/>
              <a:buFont typeface="Courier New"/>
              <a:buChar char="o"/>
              <a:defRPr sz="1800" b="0" i="0" u="none" strike="noStrike" cap="none" baseline="0">
                <a:solidFill>
                  <a:schemeClr val="lt1"/>
                </a:solidFill>
                <a:latin typeface="Trebuchet MS"/>
                <a:ea typeface="Trebuchet MS"/>
                <a:cs typeface="Trebuchet MS"/>
                <a:sym typeface="Trebuchet MS"/>
              </a:defRPr>
            </a:lvl5pPr>
            <a:lvl6pPr marL="2514600" indent="-228600" algn="l" rtl="0">
              <a:spcBef>
                <a:spcPts val="360"/>
              </a:spcBef>
              <a:buClr>
                <a:schemeClr val="lt1"/>
              </a:buClr>
              <a:buSzPct val="100000"/>
              <a:buFont typeface="Wingdings"/>
              <a:buChar char="§"/>
              <a:defRPr sz="1800" b="0" i="0" u="none" strike="noStrike" cap="none" baseline="0">
                <a:solidFill>
                  <a:schemeClr val="lt1"/>
                </a:solidFill>
                <a:latin typeface="Trebuchet MS"/>
                <a:ea typeface="Trebuchet MS"/>
                <a:cs typeface="Trebuchet MS"/>
                <a:sym typeface="Trebuchet MS"/>
              </a:defRPr>
            </a:lvl6pPr>
            <a:lvl7pPr marL="2971800" indent="-228600" algn="l" rtl="0">
              <a:spcBef>
                <a:spcPts val="360"/>
              </a:spcBef>
              <a:buClr>
                <a:schemeClr val="lt1"/>
              </a:buClr>
              <a:buSzPct val="166666"/>
              <a:buFont typeface="Arial"/>
              <a:buChar char="•"/>
              <a:defRPr sz="1800" b="0" i="0" u="none" strike="noStrike" cap="none" baseline="0">
                <a:solidFill>
                  <a:schemeClr val="lt1"/>
                </a:solidFill>
                <a:latin typeface="Trebuchet MS"/>
                <a:ea typeface="Trebuchet MS"/>
                <a:cs typeface="Trebuchet MS"/>
                <a:sym typeface="Trebuchet MS"/>
              </a:defRPr>
            </a:lvl7pPr>
            <a:lvl8pPr marL="3429000" indent="-228600" algn="l" rtl="0">
              <a:spcBef>
                <a:spcPts val="360"/>
              </a:spcBef>
              <a:buClr>
                <a:schemeClr val="lt1"/>
              </a:buClr>
              <a:buSzPct val="100000"/>
              <a:buFont typeface="Courier New"/>
              <a:buChar char="o"/>
              <a:defRPr sz="1800" b="0" i="0" u="none" strike="noStrike" cap="none" baseline="0">
                <a:solidFill>
                  <a:schemeClr val="lt1"/>
                </a:solidFill>
                <a:latin typeface="Trebuchet MS"/>
                <a:ea typeface="Trebuchet MS"/>
                <a:cs typeface="Trebuchet MS"/>
                <a:sym typeface="Trebuchet MS"/>
              </a:defRPr>
            </a:lvl8pPr>
            <a:lvl9pPr marL="3886200" indent="-228600" algn="l" rtl="0">
              <a:spcBef>
                <a:spcPts val="360"/>
              </a:spcBef>
              <a:buClr>
                <a:schemeClr val="lt1"/>
              </a:buClr>
              <a:buSzPct val="100000"/>
              <a:buFont typeface="Wingdings"/>
              <a:buChar char="§"/>
              <a:defRPr sz="1800" b="0" i="0" u="none" strike="noStrike" cap="none" baseline="0">
                <a:solidFill>
                  <a:schemeClr val="lt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gif"/><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28.jpeg"/><Relationship Id="rId5" Type="http://schemas.openxmlformats.org/officeDocument/2006/relationships/diagramQuickStyle" Target="../diagrams/quickStyle2.xml"/><Relationship Id="rId10" Type="http://schemas.openxmlformats.org/officeDocument/2006/relationships/image" Target="../media/image27.png"/><Relationship Id="rId4" Type="http://schemas.openxmlformats.org/officeDocument/2006/relationships/diagramLayout" Target="../diagrams/layout2.xml"/><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0.gif"/><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4.gif"/></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5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17.jpeg"/><Relationship Id="rId5" Type="http://schemas.openxmlformats.org/officeDocument/2006/relationships/diagramLayout" Target="../diagrams/layout1.xml"/><Relationship Id="rId10" Type="http://schemas.openxmlformats.org/officeDocument/2006/relationships/image" Target="../media/image16.jpeg"/><Relationship Id="rId4" Type="http://schemas.openxmlformats.org/officeDocument/2006/relationships/diagramData" Target="../diagrams/data1.xml"/><Relationship Id="rId9"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2816125"/>
            <a:ext cx="7772400" cy="1650599"/>
          </a:xfrm>
          <a:prstGeom prst="rect">
            <a:avLst/>
          </a:prstGeom>
        </p:spPr>
        <p:txBody>
          <a:bodyPr lIns="91425" tIns="91425" rIns="91425" bIns="91425" anchor="b" anchorCtr="0">
            <a:spAutoFit/>
          </a:bodyPr>
          <a:lstStyle/>
          <a:p>
            <a:pPr>
              <a:buNone/>
            </a:pPr>
            <a:r>
              <a:rPr lang="es"/>
              <a:t>Mercado de Derivados en México</a:t>
            </a:r>
          </a:p>
        </p:txBody>
      </p:sp>
      <p:sp>
        <p:nvSpPr>
          <p:cNvPr id="72" name="Shape 72"/>
          <p:cNvSpPr/>
          <p:nvPr/>
        </p:nvSpPr>
        <p:spPr>
          <a:xfrm>
            <a:off x="2127037" y="957300"/>
            <a:ext cx="4889925" cy="1435100"/>
          </a:xfrm>
          <a:prstGeom prst="rect">
            <a:avLst/>
          </a:prstGeom>
          <a:blipFill>
            <a:blip r:embed="rId3" cstate="print"/>
            <a:stretch>
              <a:fillRect/>
            </a:stretch>
          </a:blipFill>
        </p:spPr>
      </p:sp>
      <p:pic>
        <p:nvPicPr>
          <p:cNvPr id="94210" name="Picture 2" descr="http://www.ctcades.org.ar/imagenes/dinero.gif"/>
          <p:cNvPicPr>
            <a:picLocks noChangeAspect="1" noChangeArrowheads="1" noCrop="1"/>
          </p:cNvPicPr>
          <p:nvPr/>
        </p:nvPicPr>
        <p:blipFill>
          <a:blip r:embed="rId4"/>
          <a:srcRect/>
          <a:stretch>
            <a:fillRect/>
          </a:stretch>
        </p:blipFill>
        <p:spPr bwMode="auto">
          <a:xfrm>
            <a:off x="0" y="5516108"/>
            <a:ext cx="1152128" cy="1341892"/>
          </a:xfrm>
          <a:prstGeom prst="rect">
            <a:avLst/>
          </a:prstGeom>
          <a:noFill/>
        </p:spPr>
      </p:pic>
      <p:sp>
        <p:nvSpPr>
          <p:cNvPr id="94211" name="Rectangle 3"/>
          <p:cNvSpPr>
            <a:spLocks noGrp="1" noChangeArrowheads="1"/>
          </p:cNvSpPr>
          <p:nvPr>
            <p:ph type="subTitle" idx="1"/>
          </p:nvPr>
        </p:nvSpPr>
        <p:spPr bwMode="auto">
          <a:xfrm>
            <a:off x="1116013" y="5445125"/>
            <a:ext cx="7772400" cy="8778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rgbClr val="000000"/>
                </a:solidFill>
                <a:effectLst/>
                <a:latin typeface="Times New Roman" pitchFamily="18" charset="0"/>
                <a:cs typeface="Times New Roman" pitchFamily="18" charset="0"/>
              </a:rPr>
              <a:t/>
            </a:r>
            <a:br>
              <a:rPr kumimoji="0" lang="es-MX" sz="1800" b="0" i="0" u="none" strike="noStrike" cap="none" normalizeH="0" baseline="0" smtClean="0">
                <a:ln>
                  <a:noFill/>
                </a:ln>
                <a:solidFill>
                  <a:srgbClr val="000000"/>
                </a:solidFill>
                <a:effectLst/>
                <a:latin typeface="Times New Roman" pitchFamily="18" charset="0"/>
                <a:cs typeface="Times New Roman" pitchFamily="18" charset="0"/>
              </a:rPr>
            </a:br>
            <a:endParaRPr kumimoji="0" lang="es-MX"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itchFamily="34" charset="0"/>
                <a:cs typeface="Arial" pitchFamily="34" charset="0"/>
              </a:rPr>
              <a:t/>
            </a:r>
            <a:br>
              <a:rPr kumimoji="0" lang="es-MX" sz="1800" b="0" i="0" u="none" strike="noStrike" cap="none" normalizeH="0" baseline="0" smtClean="0">
                <a:ln>
                  <a:noFill/>
                </a:ln>
                <a:solidFill>
                  <a:schemeClr val="tx1"/>
                </a:solidFill>
                <a:effectLst/>
                <a:latin typeface="Arial" pitchFamily="34" charset="0"/>
                <a:cs typeface="Arial" pitchFamily="34" charset="0"/>
              </a:rPr>
            </a:b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0" y="0"/>
            <a:ext cx="8229600" cy="1292631"/>
          </a:xfrm>
          <a:prstGeom prst="rect">
            <a:avLst/>
          </a:prstGeom>
        </p:spPr>
        <p:txBody>
          <a:bodyPr lIns="91425" tIns="91425" rIns="91425" bIns="91425" anchor="b" anchorCtr="0">
            <a:spAutoFit/>
          </a:bodyPr>
          <a:lstStyle/>
          <a:p>
            <a:pPr lvl="0" rtl="0">
              <a:buNone/>
            </a:pPr>
            <a:r>
              <a:rPr lang="es" dirty="0"/>
              <a:t>Primeros </a:t>
            </a:r>
            <a:r>
              <a:rPr lang="es" dirty="0" smtClean="0"/>
              <a:t>intentos:Futuros </a:t>
            </a:r>
            <a:r>
              <a:rPr lang="es" dirty="0"/>
              <a:t>en la </a:t>
            </a:r>
            <a:r>
              <a:rPr lang="es" dirty="0" smtClean="0"/>
              <a:t> Bolsa </a:t>
            </a:r>
            <a:r>
              <a:rPr lang="es" dirty="0"/>
              <a:t>Mexicana de Valores (BMV)</a:t>
            </a:r>
          </a:p>
        </p:txBody>
      </p:sp>
      <p:sp>
        <p:nvSpPr>
          <p:cNvPr id="128" name="Shape 128"/>
          <p:cNvSpPr txBox="1">
            <a:spLocks noGrp="1"/>
          </p:cNvSpPr>
          <p:nvPr>
            <p:ph type="body" idx="1"/>
          </p:nvPr>
        </p:nvSpPr>
        <p:spPr>
          <a:xfrm>
            <a:off x="683568" y="1340768"/>
            <a:ext cx="8229600" cy="3677900"/>
          </a:xfrm>
          <a:prstGeom prst="rect">
            <a:avLst/>
          </a:prstGeom>
        </p:spPr>
        <p:txBody>
          <a:bodyPr lIns="91425" tIns="91425" rIns="91425" bIns="91425" anchor="t" anchorCtr="0">
            <a:spAutoFit/>
          </a:bodyPr>
          <a:lstStyle/>
          <a:p>
            <a:pPr lvl="0" algn="just" rtl="0">
              <a:buNone/>
            </a:pPr>
            <a:r>
              <a:rPr lang="es" sz="2400" dirty="0" smtClean="0">
                <a:latin typeface="Arial"/>
                <a:ea typeface="Arial"/>
                <a:cs typeface="Arial"/>
                <a:sym typeface="Arial"/>
              </a:rPr>
              <a:t>	A </a:t>
            </a:r>
            <a:r>
              <a:rPr lang="es" sz="2400" dirty="0">
                <a:latin typeface="Arial"/>
                <a:ea typeface="Arial"/>
                <a:cs typeface="Arial"/>
                <a:sym typeface="Arial"/>
              </a:rPr>
              <a:t>partir de 1978 se comenzaron a cotizar contratos a futuro sobre el tipo de cambio peso/dólar, los que se suspendieron a raíz del control de cambios decretado en 1982. En 1983 la BMV listó futuros sobre acciones individuales y petrobonos, los cuales registraron operaciones hasta 1986. Fue en 1987 que se suspendió esta negociación debido a problemas de índole prudencial.</a:t>
            </a:r>
          </a:p>
          <a:p>
            <a:endParaRPr dirty="0"/>
          </a:p>
        </p:txBody>
      </p:sp>
      <p:pic>
        <p:nvPicPr>
          <p:cNvPr id="4" name="Picture 6" descr="https://encrypted-tbn1.gstatic.com/images?q=tbn:ANd9GcRqY2JM9aC-2WuAHa72xHQGzXIHy-EwPFEGwE24-PKOHWLytYGz5Q"/>
          <p:cNvPicPr>
            <a:picLocks noChangeAspect="1" noChangeArrowheads="1"/>
          </p:cNvPicPr>
          <p:nvPr/>
        </p:nvPicPr>
        <p:blipFill>
          <a:blip r:embed="rId3" cstate="print">
            <a:lum bright="1000" contrast="40000"/>
          </a:blip>
          <a:srcRect t="-1303" r="6493" b="11377"/>
          <a:stretch>
            <a:fillRect/>
          </a:stretch>
        </p:blipFill>
        <p:spPr bwMode="auto">
          <a:xfrm>
            <a:off x="8577328" y="0"/>
            <a:ext cx="566672" cy="543061"/>
          </a:xfrm>
          <a:prstGeom prst="rect">
            <a:avLst/>
          </a:prstGeom>
          <a:noFill/>
          <a:effectLst>
            <a:outerShdw blurRad="1270000" dist="177800" dir="4800000" sx="98000" sy="98000" algn="ctr" rotWithShape="0">
              <a:srgbClr val="000000">
                <a:alpha val="66000"/>
              </a:srgbClr>
            </a:outerShdw>
          </a:effectLst>
        </p:spPr>
      </p:pic>
      <p:pic>
        <p:nvPicPr>
          <p:cNvPr id="90114" name="Picture 2" descr="http://elgabinete.com.mx/wp-content/uploads/2012/03/Bolsa-Mexicana-de-Valores.jpg"/>
          <p:cNvPicPr>
            <a:picLocks noChangeAspect="1" noChangeArrowheads="1"/>
          </p:cNvPicPr>
          <p:nvPr/>
        </p:nvPicPr>
        <p:blipFill>
          <a:blip r:embed="rId4"/>
          <a:srcRect/>
          <a:stretch>
            <a:fillRect/>
          </a:stretch>
        </p:blipFill>
        <p:spPr bwMode="auto">
          <a:xfrm>
            <a:off x="6516216" y="4454691"/>
            <a:ext cx="2627784" cy="2403309"/>
          </a:xfrm>
          <a:prstGeom prst="rect">
            <a:avLst/>
          </a:prstGeom>
          <a:noFill/>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lgn="ctr">
              <a:buNone/>
            </a:pPr>
            <a:r>
              <a:rPr lang="es" dirty="0"/>
              <a:t>Instrumentos híbridos</a:t>
            </a:r>
          </a:p>
        </p:txBody>
      </p:sp>
      <p:sp>
        <p:nvSpPr>
          <p:cNvPr id="134" name="Shape 134"/>
          <p:cNvSpPr txBox="1">
            <a:spLocks noGrp="1"/>
          </p:cNvSpPr>
          <p:nvPr>
            <p:ph type="body" idx="1"/>
          </p:nvPr>
        </p:nvSpPr>
        <p:spPr>
          <a:xfrm>
            <a:off x="457200" y="1600200"/>
            <a:ext cx="8229600" cy="4401175"/>
          </a:xfrm>
          <a:prstGeom prst="rect">
            <a:avLst/>
          </a:prstGeom>
        </p:spPr>
        <p:txBody>
          <a:bodyPr lIns="91425" tIns="91425" rIns="91425" bIns="91425" anchor="t" anchorCtr="0">
            <a:spAutoFit/>
          </a:bodyPr>
          <a:lstStyle/>
          <a:p>
            <a:pPr algn="just"/>
            <a:r>
              <a:rPr lang="es" sz="2600" dirty="0">
                <a:latin typeface="Arial"/>
                <a:ea typeface="Arial"/>
                <a:cs typeface="Arial"/>
                <a:sym typeface="Arial"/>
              </a:rPr>
              <a:t>El Gobierno Federal ha emitido diversos instrumentos híbridos de deuda, que incorporan contratos forwards para la valuación de los cupones y principal, lo cual permite indizar estos valores nominales a distintas bases. </a:t>
            </a:r>
          </a:p>
          <a:p>
            <a:pPr algn="just"/>
            <a:r>
              <a:rPr lang="es" sz="2600" dirty="0">
                <a:latin typeface="Arial"/>
                <a:ea typeface="Arial"/>
                <a:cs typeface="Arial"/>
                <a:sym typeface="Arial"/>
              </a:rPr>
              <a:t>Estos instrumentos han sido importantes para la constitución de carteras, aunque no han tenido liquidez en los mercados secundarios, excepto para reportos. Entre los principales destacan:</a:t>
            </a:r>
          </a:p>
          <a:p>
            <a:endParaRPr dirty="0"/>
          </a:p>
        </p:txBody>
      </p:sp>
      <p:pic>
        <p:nvPicPr>
          <p:cNvPr id="4" name="Picture 6" descr="https://encrypted-tbn1.gstatic.com/images?q=tbn:ANd9GcRqY2JM9aC-2WuAHa72xHQGzXIHy-EwPFEGwE24-PKOHWLytYGz5Q"/>
          <p:cNvPicPr>
            <a:picLocks noChangeAspect="1" noChangeArrowheads="1"/>
          </p:cNvPicPr>
          <p:nvPr/>
        </p:nvPicPr>
        <p:blipFill>
          <a:blip r:embed="rId3" cstate="print">
            <a:lum bright="1000" contrast="40000"/>
          </a:blip>
          <a:srcRect t="-1303" r="6493" b="11377"/>
          <a:stretch>
            <a:fillRect/>
          </a:stretch>
        </p:blipFill>
        <p:spPr bwMode="auto">
          <a:xfrm>
            <a:off x="8613840" y="0"/>
            <a:ext cx="566672" cy="543061"/>
          </a:xfrm>
          <a:prstGeom prst="rect">
            <a:avLst/>
          </a:prstGeom>
          <a:noFill/>
          <a:effectLst>
            <a:outerShdw blurRad="1270000" dist="177800" dir="4800000" sx="98000" sy="98000" algn="ctr" rotWithShape="0">
              <a:srgbClr val="000000">
                <a:alpha val="66000"/>
              </a:srgbClr>
            </a:outerShdw>
          </a:effec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endParaRPr/>
          </a:p>
        </p:txBody>
      </p:sp>
      <p:sp>
        <p:nvSpPr>
          <p:cNvPr id="140" name="Shape 140"/>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lt1"/>
              </a:buClr>
              <a:buSzPct val="208333"/>
              <a:buFont typeface="Arial"/>
              <a:buChar char="•"/>
            </a:pPr>
            <a:r>
              <a:rPr lang="es" sz="2400">
                <a:latin typeface="Arial"/>
                <a:ea typeface="Arial"/>
                <a:cs typeface="Arial"/>
                <a:sym typeface="Arial"/>
              </a:rPr>
              <a:t> Petrobonos (1977 a 1991), indizados al petróleo calidad Istmo.</a:t>
            </a:r>
          </a:p>
          <a:p>
            <a:pPr marL="457200" lvl="0" indent="-419100" rtl="0">
              <a:buClr>
                <a:schemeClr val="lt1"/>
              </a:buClr>
              <a:buSzPct val="208333"/>
              <a:buFont typeface="Arial"/>
              <a:buChar char="•"/>
            </a:pPr>
            <a:r>
              <a:rPr lang="es" sz="2400">
                <a:latin typeface="Arial"/>
                <a:ea typeface="Arial"/>
                <a:cs typeface="Arial"/>
                <a:sym typeface="Arial"/>
              </a:rPr>
              <a:t>Pagarés (1986 a 1991), indizados al tipo de cambio controlado.</a:t>
            </a:r>
          </a:p>
          <a:p>
            <a:pPr marL="457200" lvl="0" indent="-419100" rtl="0">
              <a:buClr>
                <a:schemeClr val="lt1"/>
              </a:buClr>
              <a:buSzPct val="208333"/>
              <a:buFont typeface="Arial"/>
              <a:buChar char="•"/>
            </a:pPr>
            <a:r>
              <a:rPr lang="es" sz="2400">
                <a:latin typeface="Arial"/>
                <a:ea typeface="Arial"/>
                <a:cs typeface="Arial"/>
                <a:sym typeface="Arial"/>
              </a:rPr>
              <a:t>Tesobonos (1989 a la fecha), indizados al tipo de cambio libre.</a:t>
            </a:r>
          </a:p>
          <a:p>
            <a:pPr marL="457200" lvl="0" indent="-419100" rtl="0">
              <a:buClr>
                <a:schemeClr val="lt1"/>
              </a:buClr>
              <a:buSzPct val="208333"/>
              <a:buFont typeface="Arial"/>
              <a:buChar char="•"/>
            </a:pPr>
            <a:r>
              <a:rPr lang="es" sz="2400">
                <a:latin typeface="Arial"/>
                <a:ea typeface="Arial"/>
                <a:cs typeface="Arial"/>
                <a:sym typeface="Arial"/>
              </a:rPr>
              <a:t>En el sector privado, se han emitido obligaciones y pagarés indizados.</a:t>
            </a:r>
          </a:p>
          <a:p>
            <a:endParaRPr/>
          </a:p>
          <a:p>
            <a:endParaRPr/>
          </a:p>
        </p:txBody>
      </p:sp>
      <p:pic>
        <p:nvPicPr>
          <p:cNvPr id="4" name="Picture 6" descr="https://encrypted-tbn1.gstatic.com/images?q=tbn:ANd9GcRqY2JM9aC-2WuAHa72xHQGzXIHy-EwPFEGwE24-PKOHWLytYGz5Q"/>
          <p:cNvPicPr>
            <a:picLocks noChangeAspect="1" noChangeArrowheads="1"/>
          </p:cNvPicPr>
          <p:nvPr/>
        </p:nvPicPr>
        <p:blipFill>
          <a:blip r:embed="rId3" cstate="print">
            <a:lum bright="1000" contrast="40000"/>
          </a:blip>
          <a:srcRect t="-1303" r="6493" b="11377"/>
          <a:stretch>
            <a:fillRect/>
          </a:stretch>
        </p:blipFill>
        <p:spPr bwMode="auto">
          <a:xfrm>
            <a:off x="8577328" y="0"/>
            <a:ext cx="566672" cy="543061"/>
          </a:xfrm>
          <a:prstGeom prst="rect">
            <a:avLst/>
          </a:prstGeom>
          <a:noFill/>
          <a:effectLst>
            <a:outerShdw blurRad="1270000" dist="177800" dir="4800000" sx="98000" sy="98000" algn="ctr" rotWithShape="0">
              <a:srgbClr val="000000">
                <a:alpha val="66000"/>
              </a:srgbClr>
            </a:outerShdw>
          </a:effec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6388" name="Picture 4" descr="http://www.laeconomia.com.mx/wp-content/uploads/mercado-deuda.jpg"/>
          <p:cNvPicPr>
            <a:picLocks noChangeAspect="1" noChangeArrowheads="1"/>
          </p:cNvPicPr>
          <p:nvPr/>
        </p:nvPicPr>
        <p:blipFill>
          <a:blip r:embed="rId3"/>
          <a:srcRect/>
          <a:stretch>
            <a:fillRect/>
          </a:stretch>
        </p:blipFill>
        <p:spPr bwMode="auto">
          <a:xfrm>
            <a:off x="467544" y="1700808"/>
            <a:ext cx="2880320" cy="2376264"/>
          </a:xfrm>
          <a:prstGeom prst="rect">
            <a:avLst/>
          </a:prstGeom>
          <a:noFill/>
        </p:spPr>
      </p:pic>
      <p:sp>
        <p:nvSpPr>
          <p:cNvPr id="145" name="Shape 145"/>
          <p:cNvSpPr txBox="1">
            <a:spLocks noGrp="1"/>
          </p:cNvSpPr>
          <p:nvPr>
            <p:ph type="title"/>
          </p:nvPr>
        </p:nvSpPr>
        <p:spPr>
          <a:xfrm>
            <a:off x="457200" y="755204"/>
            <a:ext cx="8229600" cy="738633"/>
          </a:xfrm>
          <a:prstGeom prst="rect">
            <a:avLst/>
          </a:prstGeom>
        </p:spPr>
        <p:txBody>
          <a:bodyPr lIns="91425" tIns="91425" rIns="91425" bIns="91425" anchor="b" anchorCtr="0">
            <a:spAutoFit/>
          </a:bodyPr>
          <a:lstStyle/>
          <a:p>
            <a:pPr algn="ctr">
              <a:buNone/>
            </a:pPr>
            <a:r>
              <a:rPr lang="es" dirty="0"/>
              <a:t>Forwards</a:t>
            </a:r>
          </a:p>
        </p:txBody>
      </p:sp>
      <p:sp>
        <p:nvSpPr>
          <p:cNvPr id="146" name="Shape 146"/>
          <p:cNvSpPr txBox="1">
            <a:spLocks noGrp="1"/>
          </p:cNvSpPr>
          <p:nvPr>
            <p:ph type="body" idx="1"/>
          </p:nvPr>
        </p:nvSpPr>
        <p:spPr>
          <a:xfrm>
            <a:off x="3347864" y="1600201"/>
            <a:ext cx="5338936" cy="4862839"/>
          </a:xfrm>
          <a:prstGeom prst="rect">
            <a:avLst/>
          </a:prstGeom>
        </p:spPr>
        <p:txBody>
          <a:bodyPr wrap="square" lIns="91425" tIns="91425" rIns="91425" bIns="91425" anchor="t" anchorCtr="0">
            <a:spAutoFit/>
          </a:bodyPr>
          <a:lstStyle/>
          <a:p>
            <a:pPr algn="just">
              <a:buNone/>
            </a:pPr>
            <a:r>
              <a:rPr lang="es" sz="2600" dirty="0" smtClean="0">
                <a:latin typeface="Arial"/>
                <a:ea typeface="Arial"/>
                <a:cs typeface="Arial"/>
                <a:sym typeface="Arial"/>
              </a:rPr>
              <a:t>    En </a:t>
            </a:r>
            <a:r>
              <a:rPr lang="es" sz="2600" dirty="0">
                <a:latin typeface="Arial"/>
                <a:ea typeface="Arial"/>
                <a:cs typeface="Arial"/>
                <a:sym typeface="Arial"/>
              </a:rPr>
              <a:t>la década de los noventa se negociaron contratos forward OTC (over the counter) sobre tasas de interés de títulos gubernamentales, pactados en forma interinstitucional, sin un marco operativo formal y fueron suspendidos a mediados de 1992.</a:t>
            </a:r>
          </a:p>
          <a:p>
            <a:endParaRPr dirty="0"/>
          </a:p>
          <a:p>
            <a:endParaRPr dirty="0"/>
          </a:p>
        </p:txBody>
      </p:sp>
      <p:pic>
        <p:nvPicPr>
          <p:cNvPr id="6" name="Picture 6" descr="https://encrypted-tbn1.gstatic.com/images?q=tbn:ANd9GcRqY2JM9aC-2WuAHa72xHQGzXIHy-EwPFEGwE24-PKOHWLytYGz5Q"/>
          <p:cNvPicPr>
            <a:picLocks noChangeAspect="1" noChangeArrowheads="1"/>
          </p:cNvPicPr>
          <p:nvPr/>
        </p:nvPicPr>
        <p:blipFill>
          <a:blip r:embed="rId4" cstate="print">
            <a:lum bright="1000" contrast="40000"/>
          </a:blip>
          <a:srcRect t="-1303" r="6493" b="11377"/>
          <a:stretch>
            <a:fillRect/>
          </a:stretch>
        </p:blipFill>
        <p:spPr bwMode="auto">
          <a:xfrm>
            <a:off x="8577328" y="0"/>
            <a:ext cx="566672" cy="543061"/>
          </a:xfrm>
          <a:prstGeom prst="rect">
            <a:avLst/>
          </a:prstGeom>
          <a:noFill/>
          <a:effectLst>
            <a:outerShdw blurRad="1270000" dist="177800" dir="4800000" sx="98000" sy="98000" algn="ctr" rotWithShape="0">
              <a:srgbClr val="000000">
                <a:alpha val="66000"/>
              </a:srgbClr>
            </a:outerShdw>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4338" name="Picture 2" descr="http://www.cajaespana.es/Images/warrant_q_tcm6-7918.jpg"/>
          <p:cNvPicPr>
            <a:picLocks noChangeAspect="1" noChangeArrowheads="1"/>
          </p:cNvPicPr>
          <p:nvPr/>
        </p:nvPicPr>
        <p:blipFill>
          <a:blip r:embed="rId3"/>
          <a:srcRect/>
          <a:stretch>
            <a:fillRect/>
          </a:stretch>
        </p:blipFill>
        <p:spPr bwMode="auto">
          <a:xfrm>
            <a:off x="6660232" y="1410072"/>
            <a:ext cx="2267744" cy="2955032"/>
          </a:xfrm>
          <a:prstGeom prst="rect">
            <a:avLst/>
          </a:prstGeom>
          <a:noFill/>
        </p:spPr>
      </p:pic>
      <p:sp>
        <p:nvSpPr>
          <p:cNvPr id="151" name="Shape 151"/>
          <p:cNvSpPr txBox="1">
            <a:spLocks noGrp="1"/>
          </p:cNvSpPr>
          <p:nvPr>
            <p:ph type="title"/>
          </p:nvPr>
        </p:nvSpPr>
        <p:spPr>
          <a:xfrm>
            <a:off x="457200" y="602804"/>
            <a:ext cx="8229600" cy="738633"/>
          </a:xfrm>
          <a:prstGeom prst="rect">
            <a:avLst/>
          </a:prstGeom>
        </p:spPr>
        <p:txBody>
          <a:bodyPr lIns="91425" tIns="91425" rIns="91425" bIns="91425" anchor="b" anchorCtr="0">
            <a:spAutoFit/>
          </a:bodyPr>
          <a:lstStyle/>
          <a:p>
            <a:pPr algn="ctr">
              <a:buNone/>
            </a:pPr>
            <a:r>
              <a:rPr lang="es" dirty="0"/>
              <a:t>Warrants</a:t>
            </a:r>
          </a:p>
        </p:txBody>
      </p:sp>
      <p:sp>
        <p:nvSpPr>
          <p:cNvPr id="152" name="Shape 152"/>
          <p:cNvSpPr txBox="1">
            <a:spLocks noGrp="1"/>
          </p:cNvSpPr>
          <p:nvPr>
            <p:ph type="body" idx="1"/>
          </p:nvPr>
        </p:nvSpPr>
        <p:spPr>
          <a:xfrm>
            <a:off x="457200" y="1600200"/>
            <a:ext cx="5987008" cy="2585293"/>
          </a:xfrm>
          <a:prstGeom prst="rect">
            <a:avLst/>
          </a:prstGeom>
        </p:spPr>
        <p:txBody>
          <a:bodyPr wrap="square" lIns="91425" tIns="91425" rIns="91425" bIns="91425" anchor="t" anchorCtr="0">
            <a:spAutoFit/>
          </a:bodyPr>
          <a:lstStyle/>
          <a:p>
            <a:pPr algn="just"/>
            <a:r>
              <a:rPr lang="es" sz="2600" dirty="0" smtClean="0">
                <a:latin typeface="Arial"/>
                <a:ea typeface="Arial"/>
                <a:cs typeface="Arial"/>
                <a:sym typeface="Arial"/>
              </a:rPr>
              <a:t>    A </a:t>
            </a:r>
            <a:r>
              <a:rPr lang="es" sz="2600" dirty="0">
                <a:latin typeface="Arial"/>
                <a:ea typeface="Arial"/>
                <a:cs typeface="Arial"/>
                <a:sym typeface="Arial"/>
              </a:rPr>
              <a:t>partir de octubre de 1992 se comenzaron a operar en la Bolsa Mexicana de Valores los Títulos Opcionales (warrants) sobre acciones individuales, canastas e índices accionarios</a:t>
            </a:r>
            <a:r>
              <a:rPr lang="es" sz="2600" dirty="0" smtClean="0">
                <a:latin typeface="Arial"/>
                <a:ea typeface="Arial"/>
                <a:cs typeface="Arial"/>
                <a:sym typeface="Arial"/>
              </a:rPr>
              <a:t>.</a:t>
            </a:r>
          </a:p>
        </p:txBody>
      </p:sp>
      <p:pic>
        <p:nvPicPr>
          <p:cNvPr id="5" name="Picture 6" descr="https://encrypted-tbn1.gstatic.com/images?q=tbn:ANd9GcRqY2JM9aC-2WuAHa72xHQGzXIHy-EwPFEGwE24-PKOHWLytYGz5Q"/>
          <p:cNvPicPr>
            <a:picLocks noChangeAspect="1" noChangeArrowheads="1"/>
          </p:cNvPicPr>
          <p:nvPr/>
        </p:nvPicPr>
        <p:blipFill>
          <a:blip r:embed="rId4" cstate="print">
            <a:lum bright="1000" contrast="40000"/>
          </a:blip>
          <a:srcRect t="-1303" r="6493" b="11377"/>
          <a:stretch>
            <a:fillRect/>
          </a:stretch>
        </p:blipFill>
        <p:spPr bwMode="auto">
          <a:xfrm>
            <a:off x="8577328" y="0"/>
            <a:ext cx="566672" cy="543061"/>
          </a:xfrm>
          <a:prstGeom prst="rect">
            <a:avLst/>
          </a:prstGeom>
          <a:noFill/>
          <a:effectLst>
            <a:outerShdw blurRad="1270000" dist="177800" dir="4800000" sx="98000" sy="98000" algn="ctr" rotWithShape="0">
              <a:srgbClr val="000000">
                <a:alpha val="66000"/>
              </a:srgbClr>
            </a:outerShdw>
          </a:effec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307569"/>
            <a:ext cx="8229600" cy="1292631"/>
          </a:xfrm>
          <a:prstGeom prst="rect">
            <a:avLst/>
          </a:prstGeom>
        </p:spPr>
        <p:txBody>
          <a:bodyPr lIns="91425" tIns="91425" rIns="91425" bIns="91425" anchor="b" anchorCtr="0">
            <a:spAutoFit/>
          </a:bodyPr>
          <a:lstStyle/>
          <a:p>
            <a:pPr algn="ctr">
              <a:buNone/>
            </a:pPr>
            <a:r>
              <a:rPr lang="es" dirty="0"/>
              <a:t>Derivados sobre subyacentes mexicanos</a:t>
            </a:r>
          </a:p>
        </p:txBody>
      </p:sp>
      <p:sp>
        <p:nvSpPr>
          <p:cNvPr id="158" name="Shape 158"/>
          <p:cNvSpPr txBox="1">
            <a:spLocks noGrp="1"/>
          </p:cNvSpPr>
          <p:nvPr>
            <p:ph type="body" idx="1"/>
          </p:nvPr>
        </p:nvSpPr>
        <p:spPr>
          <a:xfrm>
            <a:off x="5292080" y="1600200"/>
            <a:ext cx="3394720" cy="3062347"/>
          </a:xfrm>
          <a:prstGeom prst="rect">
            <a:avLst/>
          </a:prstGeom>
        </p:spPr>
        <p:txBody>
          <a:bodyPr wrap="square" lIns="91425" tIns="91425" rIns="91425" bIns="91425" anchor="t" anchorCtr="0">
            <a:spAutoFit/>
          </a:bodyPr>
          <a:lstStyle/>
          <a:p>
            <a:pPr lvl="0" algn="just" rtl="0">
              <a:buNone/>
            </a:pPr>
            <a:r>
              <a:rPr lang="es" sz="2600" dirty="0">
                <a:latin typeface="Arial"/>
                <a:ea typeface="Arial"/>
                <a:cs typeface="Arial"/>
                <a:sym typeface="Arial"/>
              </a:rPr>
              <a:t>
</a:t>
            </a:r>
            <a:r>
              <a:rPr lang="es" sz="2600" dirty="0" smtClean="0">
                <a:latin typeface="Arial"/>
                <a:ea typeface="Arial"/>
                <a:cs typeface="Arial"/>
                <a:sym typeface="Arial"/>
              </a:rPr>
              <a:t>	En </a:t>
            </a:r>
            <a:r>
              <a:rPr lang="es" sz="2600" dirty="0">
                <a:latin typeface="Arial"/>
                <a:ea typeface="Arial"/>
                <a:cs typeface="Arial"/>
                <a:sym typeface="Arial"/>
              </a:rPr>
              <a:t>1994 se operaban diversas opciones sobre acciones mexicanas en </a:t>
            </a:r>
            <a:r>
              <a:rPr lang="es" sz="2600" dirty="0" smtClean="0">
                <a:latin typeface="Arial"/>
                <a:ea typeface="Arial"/>
                <a:cs typeface="Arial"/>
                <a:sym typeface="Arial"/>
              </a:rPr>
              <a:t>CBOE, AMEX, </a:t>
            </a:r>
            <a:endParaRPr lang="es" sz="2600" dirty="0">
              <a:latin typeface="Arial"/>
              <a:ea typeface="Arial"/>
              <a:cs typeface="Arial"/>
              <a:sym typeface="Arial"/>
            </a:endParaRPr>
          </a:p>
        </p:txBody>
      </p:sp>
      <p:pic>
        <p:nvPicPr>
          <p:cNvPr id="12292" name="Picture 4" descr="http://blog.stocktwits.com/wp-content/uploads/cboe_logo.jpg"/>
          <p:cNvPicPr>
            <a:picLocks noChangeAspect="1" noChangeArrowheads="1"/>
          </p:cNvPicPr>
          <p:nvPr/>
        </p:nvPicPr>
        <p:blipFill>
          <a:blip r:embed="rId3"/>
          <a:srcRect/>
          <a:stretch>
            <a:fillRect/>
          </a:stretch>
        </p:blipFill>
        <p:spPr bwMode="auto">
          <a:xfrm>
            <a:off x="251520" y="2780928"/>
            <a:ext cx="2276475" cy="1076326"/>
          </a:xfrm>
          <a:prstGeom prst="rect">
            <a:avLst/>
          </a:prstGeom>
          <a:noFill/>
        </p:spPr>
      </p:pic>
      <p:pic>
        <p:nvPicPr>
          <p:cNvPr id="12294" name="Picture 6" descr="https://encrypted-tbn0.gstatic.com/images?q=tbn:ANd9GcQM7VrqfXang8B6gpJ7Ek9YGGyx-VuY41ZntTyk_teY2XaT0pKd-g"/>
          <p:cNvPicPr>
            <a:picLocks noChangeAspect="1" noChangeArrowheads="1"/>
          </p:cNvPicPr>
          <p:nvPr/>
        </p:nvPicPr>
        <p:blipFill>
          <a:blip r:embed="rId4"/>
          <a:srcRect/>
          <a:stretch>
            <a:fillRect/>
          </a:stretch>
        </p:blipFill>
        <p:spPr bwMode="auto">
          <a:xfrm>
            <a:off x="2699792" y="1916832"/>
            <a:ext cx="2232248" cy="1085479"/>
          </a:xfrm>
          <a:prstGeom prst="rect">
            <a:avLst/>
          </a:prstGeom>
          <a:noFill/>
        </p:spPr>
      </p:pic>
      <p:pic>
        <p:nvPicPr>
          <p:cNvPr id="12296" name="Picture 8" descr="https://encrypted-tbn2.gstatic.com/images?q=tbn:ANd9GcQGtxoF5suyoLsnVS2FH_AqEw3Xy_kKzGdWO_46aB60zS1HyziUOQ"/>
          <p:cNvPicPr>
            <a:picLocks noChangeAspect="1" noChangeArrowheads="1"/>
          </p:cNvPicPr>
          <p:nvPr/>
        </p:nvPicPr>
        <p:blipFill>
          <a:blip r:embed="rId5"/>
          <a:srcRect/>
          <a:stretch>
            <a:fillRect/>
          </a:stretch>
        </p:blipFill>
        <p:spPr bwMode="auto">
          <a:xfrm>
            <a:off x="1331640" y="4365104"/>
            <a:ext cx="1584176" cy="659136"/>
          </a:xfrm>
          <a:prstGeom prst="rect">
            <a:avLst/>
          </a:prstGeom>
          <a:noFill/>
        </p:spPr>
      </p:pic>
      <p:pic>
        <p:nvPicPr>
          <p:cNvPr id="12298" name="Picture 10" descr="http://archives2.sifma.org/institute/assets/images/PHLX.gif"/>
          <p:cNvPicPr>
            <a:picLocks noChangeAspect="1" noChangeArrowheads="1"/>
          </p:cNvPicPr>
          <p:nvPr/>
        </p:nvPicPr>
        <p:blipFill>
          <a:blip r:embed="rId6"/>
          <a:srcRect/>
          <a:stretch>
            <a:fillRect/>
          </a:stretch>
        </p:blipFill>
        <p:spPr bwMode="auto">
          <a:xfrm>
            <a:off x="3203848" y="3573016"/>
            <a:ext cx="1905000" cy="504826"/>
          </a:xfrm>
          <a:prstGeom prst="rect">
            <a:avLst/>
          </a:prstGeom>
          <a:noFill/>
        </p:spPr>
      </p:pic>
      <p:sp>
        <p:nvSpPr>
          <p:cNvPr id="9" name="8 CuadroTexto"/>
          <p:cNvSpPr txBox="1"/>
          <p:nvPr/>
        </p:nvSpPr>
        <p:spPr>
          <a:xfrm>
            <a:off x="3131840" y="4581128"/>
            <a:ext cx="5544616" cy="1692771"/>
          </a:xfrm>
          <a:prstGeom prst="rect">
            <a:avLst/>
          </a:prstGeom>
          <a:noFill/>
        </p:spPr>
        <p:txBody>
          <a:bodyPr wrap="square" rtlCol="0">
            <a:spAutoFit/>
          </a:bodyPr>
          <a:lstStyle/>
          <a:p>
            <a:pPr marL="342900" indent="-342900" algn="just">
              <a:spcBef>
                <a:spcPts val="600"/>
              </a:spcBef>
              <a:buClr>
                <a:schemeClr val="lt1"/>
              </a:buClr>
              <a:buSzPct val="166666"/>
            </a:pPr>
            <a:r>
              <a:rPr lang="es" sz="2600" dirty="0" smtClean="0">
                <a:solidFill>
                  <a:schemeClr val="lt1"/>
                </a:solidFill>
              </a:rPr>
              <a:t>	New York Options Exchange (NYOE), NYSE y PLHX, además de las bolsas de Londres y Luxemburgo.</a:t>
            </a:r>
            <a:endParaRPr lang="es-MX" sz="2600" dirty="0">
              <a:solidFill>
                <a:schemeClr val="lt1"/>
              </a:solidFill>
            </a:endParaRPr>
          </a:p>
        </p:txBody>
      </p:sp>
      <p:pic>
        <p:nvPicPr>
          <p:cNvPr id="10" name="Picture 6" descr="https://encrypted-tbn1.gstatic.com/images?q=tbn:ANd9GcRqY2JM9aC-2WuAHa72xHQGzXIHy-EwPFEGwE24-PKOHWLytYGz5Q"/>
          <p:cNvPicPr>
            <a:picLocks noChangeAspect="1" noChangeArrowheads="1"/>
          </p:cNvPicPr>
          <p:nvPr/>
        </p:nvPicPr>
        <p:blipFill>
          <a:blip r:embed="rId7" cstate="print">
            <a:lum bright="1000" contrast="40000"/>
          </a:blip>
          <a:srcRect t="-1303" r="6493" b="11377"/>
          <a:stretch>
            <a:fillRect/>
          </a:stretch>
        </p:blipFill>
        <p:spPr bwMode="auto">
          <a:xfrm>
            <a:off x="8577328" y="-27384"/>
            <a:ext cx="566672" cy="543061"/>
          </a:xfrm>
          <a:prstGeom prst="rect">
            <a:avLst/>
          </a:prstGeom>
          <a:noFill/>
          <a:effectLst>
            <a:outerShdw blurRad="1270000" dist="177800" dir="4800000" sx="98000" sy="98000" algn="ctr" rotWithShape="0">
              <a:srgbClr val="000000">
                <a:alpha val="66000"/>
              </a:srgbClr>
            </a:outerShdw>
          </a:effec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 dirty="0" smtClean="0">
                <a:solidFill>
                  <a:srgbClr val="3C78D8"/>
                </a:solidFill>
                <a:latin typeface="Arial"/>
                <a:ea typeface="Arial"/>
                <a:cs typeface="Arial"/>
                <a:sym typeface="Arial"/>
              </a:rPr>
              <a:t>MexDer, Organización</a:t>
            </a:r>
            <a:endParaRPr lang="es-MX" dirty="0"/>
          </a:p>
        </p:txBody>
      </p:sp>
      <p:pic>
        <p:nvPicPr>
          <p:cNvPr id="1026" name="Picture 2" descr="estructura"/>
          <p:cNvPicPr>
            <a:picLocks noChangeAspect="1" noChangeArrowheads="1"/>
          </p:cNvPicPr>
          <p:nvPr/>
        </p:nvPicPr>
        <p:blipFill>
          <a:blip r:embed="rId2"/>
          <a:srcRect l="33613" r="33614" b="29232"/>
          <a:stretch>
            <a:fillRect/>
          </a:stretch>
        </p:blipFill>
        <p:spPr bwMode="auto">
          <a:xfrm>
            <a:off x="3275856" y="1484784"/>
            <a:ext cx="2808312" cy="3672408"/>
          </a:xfrm>
          <a:prstGeom prst="rect">
            <a:avLst/>
          </a:prstGeom>
          <a:ln>
            <a:noFill/>
          </a:ln>
          <a:effectLst>
            <a:softEdge rad="112500"/>
          </a:effectLst>
        </p:spPr>
      </p:pic>
      <p:pic>
        <p:nvPicPr>
          <p:cNvPr id="8" name="Picture 14" descr="https://encrypted-tbn1.gstatic.com/images?q=tbn:ANd9GcSh_ble78FxPUvUrQA4rcHvhhmt9Shj7NUQBSGGwrz2RHllQ7fE"/>
          <p:cNvPicPr>
            <a:picLocks noChangeAspect="1" noChangeArrowheads="1"/>
          </p:cNvPicPr>
          <p:nvPr/>
        </p:nvPicPr>
        <p:blipFill>
          <a:blip r:embed="rId3"/>
          <a:srcRect r="75291"/>
          <a:stretch>
            <a:fillRect/>
          </a:stretch>
        </p:blipFill>
        <p:spPr bwMode="auto">
          <a:xfrm>
            <a:off x="971600" y="2132856"/>
            <a:ext cx="1728192" cy="1571084"/>
          </a:xfrm>
          <a:prstGeom prst="rect">
            <a:avLst/>
          </a:prstGeom>
          <a:ln>
            <a:noFill/>
          </a:ln>
          <a:effectLst>
            <a:softEdge rad="112500"/>
          </a:effectLst>
        </p:spPr>
      </p:pic>
      <p:pic>
        <p:nvPicPr>
          <p:cNvPr id="9" name="Picture 14" descr="https://encrypted-tbn1.gstatic.com/images?q=tbn:ANd9GcSh_ble78FxPUvUrQA4rcHvhhmt9Shj7NUQBSGGwrz2RHllQ7fE"/>
          <p:cNvPicPr>
            <a:picLocks noChangeAspect="1" noChangeArrowheads="1"/>
          </p:cNvPicPr>
          <p:nvPr/>
        </p:nvPicPr>
        <p:blipFill>
          <a:blip r:embed="rId3"/>
          <a:srcRect l="22230" r="-2509"/>
          <a:stretch>
            <a:fillRect/>
          </a:stretch>
        </p:blipFill>
        <p:spPr bwMode="auto">
          <a:xfrm>
            <a:off x="683568" y="3501008"/>
            <a:ext cx="2304256" cy="886536"/>
          </a:xfrm>
          <a:prstGeom prst="rect">
            <a:avLst/>
          </a:prstGeom>
          <a:ln>
            <a:noFill/>
          </a:ln>
          <a:effectLst>
            <a:softEdge rad="112500"/>
          </a:effectLst>
        </p:spPr>
      </p:pic>
      <p:pic>
        <p:nvPicPr>
          <p:cNvPr id="1027" name="Picture 3"/>
          <p:cNvPicPr>
            <a:picLocks noChangeAspect="1" noChangeArrowheads="1"/>
          </p:cNvPicPr>
          <p:nvPr/>
        </p:nvPicPr>
        <p:blipFill>
          <a:blip r:embed="rId4"/>
          <a:srcRect l="5254" t="14391" r="84369" b="61984"/>
          <a:stretch>
            <a:fillRect/>
          </a:stretch>
        </p:blipFill>
        <p:spPr bwMode="auto">
          <a:xfrm>
            <a:off x="6372200" y="1700808"/>
            <a:ext cx="2376264" cy="1728192"/>
          </a:xfrm>
          <a:prstGeom prst="rect">
            <a:avLst/>
          </a:prstGeom>
          <a:ln>
            <a:noFill/>
          </a:ln>
          <a:effectLst>
            <a:softEdge rad="112500"/>
          </a:effectLst>
        </p:spPr>
      </p:pic>
      <p:pic>
        <p:nvPicPr>
          <p:cNvPr id="11" name="Picture 3"/>
          <p:cNvPicPr>
            <a:picLocks noChangeAspect="1" noChangeArrowheads="1"/>
          </p:cNvPicPr>
          <p:nvPr/>
        </p:nvPicPr>
        <p:blipFill>
          <a:blip r:embed="rId4"/>
          <a:srcRect l="15216" t="14391" r="66521" b="61984"/>
          <a:stretch>
            <a:fillRect/>
          </a:stretch>
        </p:blipFill>
        <p:spPr bwMode="auto">
          <a:xfrm>
            <a:off x="6372200" y="3212976"/>
            <a:ext cx="2376264" cy="1368152"/>
          </a:xfrm>
          <a:prstGeom prst="rect">
            <a:avLst/>
          </a:prstGeom>
          <a:ln>
            <a:noFill/>
          </a:ln>
          <a:effectLst>
            <a:softEdge rad="112500"/>
          </a:effectLst>
        </p:spPr>
      </p:pic>
      <p:sp>
        <p:nvSpPr>
          <p:cNvPr id="12" name="11 CuadroTexto"/>
          <p:cNvSpPr txBox="1"/>
          <p:nvPr/>
        </p:nvSpPr>
        <p:spPr>
          <a:xfrm>
            <a:off x="755576" y="4365104"/>
            <a:ext cx="2160240" cy="1015663"/>
          </a:xfrm>
          <a:prstGeom prst="rect">
            <a:avLst/>
          </a:prstGeom>
          <a:noFill/>
        </p:spPr>
        <p:txBody>
          <a:bodyPr wrap="square" rtlCol="0">
            <a:spAutoFit/>
          </a:bodyPr>
          <a:lstStyle/>
          <a:p>
            <a:pPr algn="just"/>
            <a:r>
              <a:rPr lang="es" sz="2000" b="1" dirty="0" smtClean="0">
                <a:solidFill>
                  <a:srgbClr val="3C78D8"/>
                </a:solidFill>
              </a:rPr>
              <a:t>Socios Liquidadores y Operadores</a:t>
            </a:r>
            <a:endParaRPr lang="es-MX" b="1" dirty="0"/>
          </a:p>
        </p:txBody>
      </p:sp>
      <p:sp>
        <p:nvSpPr>
          <p:cNvPr id="13" name="12 CuadroTexto"/>
          <p:cNvSpPr txBox="1"/>
          <p:nvPr/>
        </p:nvSpPr>
        <p:spPr>
          <a:xfrm>
            <a:off x="6372200" y="4581128"/>
            <a:ext cx="2160240" cy="707886"/>
          </a:xfrm>
          <a:prstGeom prst="rect">
            <a:avLst/>
          </a:prstGeom>
          <a:noFill/>
        </p:spPr>
        <p:txBody>
          <a:bodyPr wrap="square" rtlCol="0">
            <a:spAutoFit/>
          </a:bodyPr>
          <a:lstStyle/>
          <a:p>
            <a:r>
              <a:rPr lang="es" sz="2000" b="1" dirty="0" smtClean="0">
                <a:solidFill>
                  <a:srgbClr val="3C78D8"/>
                </a:solidFill>
              </a:rPr>
              <a:t>Socios Liquidadores:</a:t>
            </a:r>
            <a:endParaRPr lang="es-MX" b="1" dirty="0"/>
          </a:p>
        </p:txBody>
      </p:sp>
      <p:sp>
        <p:nvSpPr>
          <p:cNvPr id="14" name="13 CuadroTexto"/>
          <p:cNvSpPr txBox="1"/>
          <p:nvPr/>
        </p:nvSpPr>
        <p:spPr>
          <a:xfrm>
            <a:off x="827584" y="5373216"/>
            <a:ext cx="2376264" cy="1323439"/>
          </a:xfrm>
          <a:prstGeom prst="rect">
            <a:avLst/>
          </a:prstGeom>
          <a:noFill/>
        </p:spPr>
        <p:txBody>
          <a:bodyPr wrap="square" rtlCol="0">
            <a:spAutoFit/>
          </a:bodyPr>
          <a:lstStyle/>
          <a:p>
            <a:pPr>
              <a:buFont typeface="Arial" pitchFamily="34" charset="0"/>
              <a:buChar char="•"/>
            </a:pPr>
            <a:r>
              <a:rPr lang="es-MX" sz="1600" b="1" dirty="0" smtClean="0">
                <a:solidFill>
                  <a:schemeClr val="bg1"/>
                </a:solidFill>
              </a:rPr>
              <a:t>Casas de Bolsa</a:t>
            </a:r>
          </a:p>
          <a:p>
            <a:pPr>
              <a:buFont typeface="Arial" pitchFamily="34" charset="0"/>
              <a:buChar char="•"/>
            </a:pPr>
            <a:r>
              <a:rPr lang="es-MX" sz="1600" b="1" dirty="0" smtClean="0">
                <a:solidFill>
                  <a:schemeClr val="bg1"/>
                </a:solidFill>
              </a:rPr>
              <a:t>Instituciones Bancarias</a:t>
            </a:r>
          </a:p>
          <a:p>
            <a:pPr>
              <a:buFont typeface="Arial" pitchFamily="34" charset="0"/>
              <a:buChar char="•"/>
            </a:pPr>
            <a:r>
              <a:rPr lang="es-MX" sz="1600" b="1" dirty="0" smtClean="0">
                <a:solidFill>
                  <a:schemeClr val="bg1"/>
                </a:solidFill>
              </a:rPr>
              <a:t>Personas Morales no Financieras</a:t>
            </a:r>
            <a:endParaRPr lang="es-MX" sz="1600" b="1" dirty="0">
              <a:solidFill>
                <a:schemeClr val="bg1"/>
              </a:solidFill>
            </a:endParaRPr>
          </a:p>
        </p:txBody>
      </p:sp>
      <p:sp>
        <p:nvSpPr>
          <p:cNvPr id="15" name="14 CuadroTexto"/>
          <p:cNvSpPr txBox="1"/>
          <p:nvPr/>
        </p:nvSpPr>
        <p:spPr>
          <a:xfrm>
            <a:off x="6300192" y="5517232"/>
            <a:ext cx="2376264" cy="923330"/>
          </a:xfrm>
          <a:prstGeom prst="rect">
            <a:avLst/>
          </a:prstGeom>
          <a:noFill/>
        </p:spPr>
        <p:txBody>
          <a:bodyPr wrap="square" rtlCol="0">
            <a:spAutoFit/>
          </a:bodyPr>
          <a:lstStyle/>
          <a:p>
            <a:pPr>
              <a:buFont typeface="Arial" pitchFamily="34" charset="0"/>
              <a:buChar char="•"/>
            </a:pPr>
            <a:r>
              <a:rPr lang="es-MX" sz="1800" b="1" dirty="0" smtClean="0">
                <a:solidFill>
                  <a:schemeClr val="bg1"/>
                </a:solidFill>
              </a:rPr>
              <a:t>Casas de Bolsa</a:t>
            </a:r>
          </a:p>
          <a:p>
            <a:pPr>
              <a:buFont typeface="Arial" pitchFamily="34" charset="0"/>
              <a:buChar char="•"/>
            </a:pPr>
            <a:r>
              <a:rPr lang="es-MX" sz="1800" b="1" dirty="0" smtClean="0">
                <a:solidFill>
                  <a:schemeClr val="bg1"/>
                </a:solidFill>
              </a:rPr>
              <a:t>Instituciones Bancarias</a:t>
            </a:r>
          </a:p>
        </p:txBody>
      </p:sp>
      <p:pic>
        <p:nvPicPr>
          <p:cNvPr id="16" name="Picture 14" descr="https://encrypted-tbn1.gstatic.com/images?q=tbn:ANd9GcSh_ble78FxPUvUrQA4rcHvhhmt9Shj7NUQBSGGwrz2RHllQ7fE"/>
          <p:cNvPicPr>
            <a:picLocks noChangeAspect="1" noChangeArrowheads="1"/>
          </p:cNvPicPr>
          <p:nvPr/>
        </p:nvPicPr>
        <p:blipFill>
          <a:blip r:embed="rId3"/>
          <a:srcRect r="75291"/>
          <a:stretch>
            <a:fillRect/>
          </a:stretch>
        </p:blipFill>
        <p:spPr bwMode="auto">
          <a:xfrm>
            <a:off x="0" y="0"/>
            <a:ext cx="899592" cy="817812"/>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s"/>
              <a:t>Organización</a:t>
            </a:r>
          </a:p>
        </p:txBody>
      </p:sp>
      <p:sp>
        <p:nvSpPr>
          <p:cNvPr id="164" name="Shape 164"/>
          <p:cNvSpPr txBox="1">
            <a:spLocks noGrp="1"/>
          </p:cNvSpPr>
          <p:nvPr>
            <p:ph type="body" idx="1"/>
          </p:nvPr>
        </p:nvSpPr>
        <p:spPr>
          <a:xfrm>
            <a:off x="457200" y="1600200"/>
            <a:ext cx="8229600" cy="3524011"/>
          </a:xfrm>
          <a:prstGeom prst="rect">
            <a:avLst/>
          </a:prstGeom>
        </p:spPr>
        <p:txBody>
          <a:bodyPr wrap="square" lIns="91425" tIns="91425" rIns="91425" bIns="91425" anchor="t" anchorCtr="0">
            <a:spAutoFit/>
          </a:bodyPr>
          <a:lstStyle/>
          <a:p>
            <a:pPr lvl="0" rtl="0">
              <a:buNone/>
            </a:pPr>
            <a:r>
              <a:rPr lang="es" b="1" dirty="0"/>
              <a:t>Estructura:</a:t>
            </a:r>
          </a:p>
          <a:p>
            <a:pPr lvl="0" algn="just" rtl="0">
              <a:buNone/>
            </a:pPr>
            <a:r>
              <a:rPr lang="es" sz="2600" dirty="0">
                <a:latin typeface="Arial"/>
                <a:ea typeface="Arial"/>
                <a:cs typeface="Arial"/>
                <a:sym typeface="Arial"/>
              </a:rPr>
              <a:t>Su Cámara de Compensación (Asigna), los Socios Liquidadores y Operadores que participan en la negociación de contratos de futuros están definidas en las </a:t>
            </a:r>
            <a:r>
              <a:rPr lang="es" sz="2600" dirty="0">
                <a:solidFill>
                  <a:srgbClr val="92D050"/>
                </a:solidFill>
                <a:latin typeface="Arial"/>
                <a:ea typeface="Arial"/>
                <a:cs typeface="Arial"/>
                <a:sym typeface="Arial"/>
              </a:rPr>
              <a:t>Reglas y en las Disposiciones </a:t>
            </a:r>
            <a:r>
              <a:rPr lang="es" sz="2600" dirty="0">
                <a:solidFill>
                  <a:schemeClr val="bg1"/>
                </a:solidFill>
                <a:latin typeface="Arial"/>
                <a:ea typeface="Arial"/>
                <a:cs typeface="Arial"/>
                <a:sym typeface="Arial"/>
              </a:rPr>
              <a:t>de carácter </a:t>
            </a:r>
            <a:r>
              <a:rPr lang="es" sz="2600" dirty="0">
                <a:latin typeface="Arial"/>
                <a:ea typeface="Arial"/>
                <a:cs typeface="Arial"/>
                <a:sym typeface="Arial"/>
              </a:rPr>
              <a:t>prudencial emitidas por las Autoridades Financieras para regular la organización y actividades de los participantes en el Mercado de Derivados.</a:t>
            </a:r>
            <a:r>
              <a:rPr lang="es" sz="2400" dirty="0">
                <a:latin typeface="Arial"/>
                <a:ea typeface="Arial"/>
                <a:cs typeface="Arial"/>
                <a:sym typeface="Arial"/>
              </a:rPr>
              <a:t> </a:t>
            </a:r>
          </a:p>
        </p:txBody>
      </p:sp>
      <p:graphicFrame>
        <p:nvGraphicFramePr>
          <p:cNvPr id="4" name="3 Diagrama"/>
          <p:cNvGraphicFramePr/>
          <p:nvPr/>
        </p:nvGraphicFramePr>
        <p:xfrm>
          <a:off x="7092280" y="0"/>
          <a:ext cx="1679848" cy="1167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4" descr="https://encrypted-tbn1.gstatic.com/images?q=tbn:ANd9GcSh_ble78FxPUvUrQA4rcHvhhmt9Shj7NUQBSGGwrz2RHllQ7fE"/>
          <p:cNvPicPr>
            <a:picLocks noChangeAspect="1" noChangeArrowheads="1"/>
          </p:cNvPicPr>
          <p:nvPr/>
        </p:nvPicPr>
        <p:blipFill>
          <a:blip r:embed="rId8"/>
          <a:srcRect r="75291"/>
          <a:stretch>
            <a:fillRect/>
          </a:stretch>
        </p:blipFill>
        <p:spPr bwMode="auto">
          <a:xfrm>
            <a:off x="0" y="0"/>
            <a:ext cx="899592" cy="817812"/>
          </a:xfrm>
          <a:prstGeom prst="rect">
            <a:avLst/>
          </a:prstGeom>
          <a:ln>
            <a:noFill/>
          </a:ln>
          <a:effectLst>
            <a:softEdge rad="112500"/>
          </a:effectLst>
        </p:spPr>
      </p:pic>
      <p:pic>
        <p:nvPicPr>
          <p:cNvPr id="6" name="Picture 14" descr="https://encrypted-tbn1.gstatic.com/images?q=tbn:ANd9GcSh_ble78FxPUvUrQA4rcHvhhmt9Shj7NUQBSGGwrz2RHllQ7fE"/>
          <p:cNvPicPr>
            <a:picLocks noChangeAspect="1" noChangeArrowheads="1"/>
          </p:cNvPicPr>
          <p:nvPr/>
        </p:nvPicPr>
        <p:blipFill>
          <a:blip r:embed="rId8"/>
          <a:srcRect l="-1585" r="-2509"/>
          <a:stretch>
            <a:fillRect/>
          </a:stretch>
        </p:blipFill>
        <p:spPr bwMode="auto">
          <a:xfrm>
            <a:off x="467544" y="5805264"/>
            <a:ext cx="2017092" cy="382480"/>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9"/>
          <a:srcRect l="4701" t="14391" r="66521" b="61984"/>
          <a:stretch>
            <a:fillRect/>
          </a:stretch>
        </p:blipFill>
        <p:spPr bwMode="auto">
          <a:xfrm>
            <a:off x="3419872" y="5733256"/>
            <a:ext cx="1656184" cy="504056"/>
          </a:xfrm>
          <a:prstGeom prst="rect">
            <a:avLst/>
          </a:prstGeom>
          <a:ln>
            <a:noFill/>
          </a:ln>
          <a:effectLst>
            <a:outerShdw blurRad="292100" dist="139700" dir="2700000" algn="tl" rotWithShape="0">
              <a:srgbClr val="333333">
                <a:alpha val="65000"/>
              </a:srgbClr>
            </a:outerShdw>
          </a:effectLst>
        </p:spPr>
      </p:pic>
      <p:pic>
        <p:nvPicPr>
          <p:cNvPr id="64514" name="Picture 2" descr="http://www.actualicese.com/_ig/img/fotos/thumb.php?src=http://actualicese.com/_ig/img/fotos/manoscuentas.jpg&amp;h=125&amp;w=130&amp;zc=1"/>
          <p:cNvPicPr>
            <a:picLocks noChangeAspect="1" noChangeArrowheads="1"/>
          </p:cNvPicPr>
          <p:nvPr/>
        </p:nvPicPr>
        <p:blipFill>
          <a:blip r:embed="rId10"/>
          <a:srcRect/>
          <a:stretch>
            <a:fillRect/>
          </a:stretch>
        </p:blipFill>
        <p:spPr bwMode="auto">
          <a:xfrm>
            <a:off x="6876256" y="5373216"/>
            <a:ext cx="1238250" cy="1190625"/>
          </a:xfrm>
          <a:prstGeom prst="rect">
            <a:avLst/>
          </a:prstGeom>
          <a:noFill/>
        </p:spPr>
      </p:pic>
      <p:pic>
        <p:nvPicPr>
          <p:cNvPr id="96258" name="Picture 2" descr="http://www.bansefi.gob.mx/bansefi/PublishingImages/SHCP.jpg"/>
          <p:cNvPicPr>
            <a:picLocks noChangeAspect="1" noChangeArrowheads="1"/>
          </p:cNvPicPr>
          <p:nvPr/>
        </p:nvPicPr>
        <p:blipFill>
          <a:blip r:embed="rId11"/>
          <a:srcRect/>
          <a:stretch>
            <a:fillRect/>
          </a:stretch>
        </p:blipFill>
        <p:spPr bwMode="auto">
          <a:xfrm>
            <a:off x="3131840" y="1484784"/>
            <a:ext cx="2019300" cy="666751"/>
          </a:xfrm>
          <a:prstGeom prst="rect">
            <a:avLst/>
          </a:prstGeom>
          <a:noFill/>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 dirty="0" smtClean="0">
                <a:solidFill>
                  <a:srgbClr val="3C78D8"/>
                </a:solidFill>
                <a:latin typeface="Arial"/>
                <a:ea typeface="Arial"/>
                <a:cs typeface="Arial"/>
                <a:sym typeface="Arial"/>
              </a:rPr>
              <a:t>Reglamento de MexDer</a:t>
            </a:r>
            <a:endParaRPr lang="es-MX" dirty="0"/>
          </a:p>
        </p:txBody>
      </p:sp>
      <p:pic>
        <p:nvPicPr>
          <p:cNvPr id="7" name="Picture 14" descr="https://encrypted-tbn1.gstatic.com/images?q=tbn:ANd9GcSh_ble78FxPUvUrQA4rcHvhhmt9Shj7NUQBSGGwrz2RHllQ7fE"/>
          <p:cNvPicPr>
            <a:picLocks noChangeAspect="1" noChangeArrowheads="1"/>
          </p:cNvPicPr>
          <p:nvPr/>
        </p:nvPicPr>
        <p:blipFill>
          <a:blip r:embed="rId2"/>
          <a:srcRect r="75291"/>
          <a:stretch>
            <a:fillRect/>
          </a:stretch>
        </p:blipFill>
        <p:spPr bwMode="auto">
          <a:xfrm>
            <a:off x="0" y="0"/>
            <a:ext cx="899592" cy="817812"/>
          </a:xfrm>
          <a:prstGeom prst="rect">
            <a:avLst/>
          </a:prstGeom>
          <a:ln>
            <a:noFill/>
          </a:ln>
          <a:effectLst>
            <a:softEdge rad="112500"/>
          </a:effectLst>
        </p:spPr>
      </p:pic>
      <p:pic>
        <p:nvPicPr>
          <p:cNvPr id="105477" name="Picture 5"/>
          <p:cNvPicPr>
            <a:picLocks noChangeAspect="1" noChangeArrowheads="1"/>
          </p:cNvPicPr>
          <p:nvPr/>
        </p:nvPicPr>
        <p:blipFill>
          <a:blip r:embed="rId3"/>
          <a:srcRect l="14586" t="9729" r="12481" b="5952"/>
          <a:stretch>
            <a:fillRect/>
          </a:stretch>
        </p:blipFill>
        <p:spPr bwMode="auto">
          <a:xfrm>
            <a:off x="611560" y="1556791"/>
            <a:ext cx="8136904" cy="4727325"/>
          </a:xfrm>
          <a:prstGeom prst="rect">
            <a:avLst/>
          </a:prstGeom>
          <a:noFill/>
          <a:ln w="9525">
            <a:noFill/>
            <a:miter lim="800000"/>
            <a:headEnd/>
            <a:tailEnd/>
          </a:ln>
        </p:spPr>
      </p:pic>
      <p:pic>
        <p:nvPicPr>
          <p:cNvPr id="10" name="Picture 5"/>
          <p:cNvPicPr>
            <a:picLocks noChangeAspect="1" noChangeArrowheads="1"/>
          </p:cNvPicPr>
          <p:nvPr/>
        </p:nvPicPr>
        <p:blipFill>
          <a:blip r:embed="rId3"/>
          <a:srcRect l="18233" t="5481" r="76297" b="89654"/>
          <a:stretch>
            <a:fillRect/>
          </a:stretch>
        </p:blipFill>
        <p:spPr bwMode="auto">
          <a:xfrm>
            <a:off x="4211960" y="6453336"/>
            <a:ext cx="1296144" cy="40466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1772816"/>
            <a:ext cx="7848872" cy="923330"/>
          </a:xfrm>
          <a:prstGeom prst="rect">
            <a:avLst/>
          </a:prstGeom>
        </p:spPr>
        <p:txBody>
          <a:bodyPr wrap="square">
            <a:spAutoFit/>
          </a:bodyPr>
          <a:lstStyle/>
          <a:p>
            <a:pPr algn="just"/>
            <a:r>
              <a:rPr lang="es-MX" sz="1800" b="1" dirty="0" smtClean="0">
                <a:solidFill>
                  <a:schemeClr val="bg1"/>
                </a:solidFill>
              </a:rPr>
              <a:t>Encargados de liquidar en forma diaria las operaciones de los clientes, administrando, a través de un fideicomiso, la aportación inicial mínima que proporciona cada uno de ellos.</a:t>
            </a:r>
            <a:endParaRPr lang="es-MX" sz="1800" b="1" dirty="0">
              <a:solidFill>
                <a:schemeClr val="bg1"/>
              </a:solidFill>
            </a:endParaRPr>
          </a:p>
        </p:txBody>
      </p:sp>
      <p:sp>
        <p:nvSpPr>
          <p:cNvPr id="6" name="5 Título"/>
          <p:cNvSpPr>
            <a:spLocks noGrp="1"/>
          </p:cNvSpPr>
          <p:nvPr>
            <p:ph type="title"/>
          </p:nvPr>
        </p:nvSpPr>
        <p:spPr/>
        <p:txBody>
          <a:bodyPr/>
          <a:lstStyle/>
          <a:p>
            <a:r>
              <a:rPr lang="es" dirty="0" smtClean="0">
                <a:latin typeface="Arial"/>
                <a:ea typeface="Arial"/>
                <a:cs typeface="Arial"/>
                <a:sym typeface="Arial"/>
              </a:rPr>
              <a:t>Socios Liquidadores y Operadores</a:t>
            </a:r>
            <a:endParaRPr lang="es-MX" dirty="0"/>
          </a:p>
        </p:txBody>
      </p:sp>
      <p:pic>
        <p:nvPicPr>
          <p:cNvPr id="7" name="Picture 2" descr="http://www.actualicese.com/_ig/img/fotos/thumb.php?src=http://actualicese.com/_ig/img/fotos/manoscuentas.jpg&amp;h=125&amp;w=130&amp;zc=1"/>
          <p:cNvPicPr>
            <a:picLocks noChangeAspect="1" noChangeArrowheads="1"/>
          </p:cNvPicPr>
          <p:nvPr/>
        </p:nvPicPr>
        <p:blipFill>
          <a:blip r:embed="rId2"/>
          <a:srcRect/>
          <a:stretch>
            <a:fillRect/>
          </a:stretch>
        </p:blipFill>
        <p:spPr bwMode="auto">
          <a:xfrm>
            <a:off x="7236296" y="4801518"/>
            <a:ext cx="1907704" cy="1834331"/>
          </a:xfrm>
          <a:prstGeom prst="rect">
            <a:avLst/>
          </a:prstGeom>
          <a:noFill/>
        </p:spPr>
      </p:pic>
      <p:pic>
        <p:nvPicPr>
          <p:cNvPr id="109572" name="Picture 4" descr="http://www.actualicese.com/_ig/img/fotos/thumb.php?src=http://www.actualicese.com/_ig/img/fotos/ordenandomonedas.jpg&amp;h=125&amp;w=130&amp;zc=1"/>
          <p:cNvPicPr>
            <a:picLocks noChangeAspect="1" noChangeArrowheads="1"/>
          </p:cNvPicPr>
          <p:nvPr/>
        </p:nvPicPr>
        <p:blipFill>
          <a:blip r:embed="rId3"/>
          <a:srcRect/>
          <a:stretch>
            <a:fillRect/>
          </a:stretch>
        </p:blipFill>
        <p:spPr bwMode="auto">
          <a:xfrm>
            <a:off x="7236296" y="2924944"/>
            <a:ext cx="1907704" cy="1834331"/>
          </a:xfrm>
          <a:prstGeom prst="rect">
            <a:avLst/>
          </a:prstGeom>
          <a:noFill/>
        </p:spPr>
      </p:pic>
      <p:pic>
        <p:nvPicPr>
          <p:cNvPr id="73730" name="Picture 2" descr="http://www.diariodeorizaba.com/imgNoticias/13494531251.jpg"/>
          <p:cNvPicPr>
            <a:picLocks noChangeAspect="1" noChangeArrowheads="1"/>
          </p:cNvPicPr>
          <p:nvPr/>
        </p:nvPicPr>
        <p:blipFill>
          <a:blip r:embed="rId4"/>
          <a:srcRect r="1972"/>
          <a:stretch>
            <a:fillRect/>
          </a:stretch>
        </p:blipFill>
        <p:spPr bwMode="auto">
          <a:xfrm>
            <a:off x="1907704" y="3068960"/>
            <a:ext cx="4510184" cy="2978275"/>
          </a:xfrm>
          <a:prstGeom prst="rect">
            <a:avLst/>
          </a:prstGeom>
          <a:noFill/>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67544" y="1052736"/>
            <a:ext cx="8229600" cy="923299"/>
          </a:xfrm>
          <a:prstGeom prst="rect">
            <a:avLst/>
          </a:prstGeom>
        </p:spPr>
        <p:txBody>
          <a:bodyPr lIns="91425" tIns="91425" rIns="91425" bIns="91425" anchor="b" anchorCtr="0">
            <a:spAutoFit/>
          </a:bodyPr>
          <a:lstStyle/>
          <a:p>
            <a:r>
              <a:rPr lang="es" sz="2400" dirty="0" smtClean="0">
                <a:solidFill>
                  <a:srgbClr val="0066FF"/>
                </a:solidFill>
                <a:latin typeface="Arial"/>
                <a:ea typeface="Arial"/>
                <a:cs typeface="Arial"/>
                <a:sym typeface="Arial"/>
              </a:rPr>
              <a:t>MexDer, Mercado Mexicano de Derivados, </a:t>
            </a:r>
            <a:r>
              <a:rPr lang="es" sz="2400" dirty="0" smtClean="0">
                <a:latin typeface="Arial"/>
                <a:ea typeface="Arial"/>
                <a:cs typeface="Arial"/>
                <a:sym typeface="Arial"/>
              </a:rPr>
              <a:t>S.A. de    C.V. es la Bolsa de Derivados de México.</a:t>
            </a:r>
            <a:endParaRPr sz="2400" dirty="0"/>
          </a:p>
        </p:txBody>
      </p:sp>
      <p:sp>
        <p:nvSpPr>
          <p:cNvPr id="78" name="Shape 78"/>
          <p:cNvSpPr txBox="1">
            <a:spLocks noGrp="1"/>
          </p:cNvSpPr>
          <p:nvPr>
            <p:ph type="body" idx="1"/>
          </p:nvPr>
        </p:nvSpPr>
        <p:spPr>
          <a:xfrm>
            <a:off x="467544" y="2132856"/>
            <a:ext cx="8229600" cy="2031295"/>
          </a:xfrm>
          <a:prstGeom prst="rect">
            <a:avLst/>
          </a:prstGeom>
        </p:spPr>
        <p:txBody>
          <a:bodyPr lIns="91425" tIns="91425" rIns="91425" bIns="91425" anchor="t" anchorCtr="0">
            <a:spAutoFit/>
          </a:bodyPr>
          <a:lstStyle/>
          <a:p>
            <a:pPr lvl="0" algn="just" rtl="0">
              <a:buNone/>
            </a:pPr>
            <a:r>
              <a:rPr lang="es" sz="2400" dirty="0" smtClean="0">
                <a:latin typeface="Arial"/>
                <a:ea typeface="Arial"/>
                <a:cs typeface="Arial"/>
                <a:sym typeface="Arial"/>
              </a:rPr>
              <a:t>    Inicia </a:t>
            </a:r>
            <a:r>
              <a:rPr lang="es" sz="2400" dirty="0">
                <a:latin typeface="Arial"/>
                <a:ea typeface="Arial"/>
                <a:cs typeface="Arial"/>
                <a:sym typeface="Arial"/>
              </a:rPr>
              <a:t>operaciones el 15 de diciembre de 1998 al listar contratos de futuros sobre </a:t>
            </a:r>
            <a:r>
              <a:rPr lang="es" sz="2400" dirty="0">
                <a:solidFill>
                  <a:schemeClr val="accent1">
                    <a:lumMod val="40000"/>
                    <a:lumOff val="60000"/>
                  </a:schemeClr>
                </a:solidFill>
                <a:effectLst>
                  <a:outerShdw blurRad="38100" dist="38100" dir="2700000" algn="tl">
                    <a:srgbClr val="000000">
                      <a:alpha val="43137"/>
                    </a:srgbClr>
                  </a:outerShdw>
                </a:effectLst>
                <a:latin typeface="Arial"/>
                <a:ea typeface="Arial"/>
                <a:cs typeface="Arial"/>
                <a:sym typeface="Arial"/>
              </a:rPr>
              <a:t>subyacentes financieros</a:t>
            </a:r>
            <a:r>
              <a:rPr lang="es" sz="2400" dirty="0">
                <a:latin typeface="Arial"/>
                <a:ea typeface="Arial"/>
                <a:cs typeface="Arial"/>
                <a:sym typeface="Arial"/>
              </a:rPr>
              <a:t>, siendo constituida como una sociedad anónima de capital variable, autorizada por la Secretaría de Hacienda y Crédito Público (SHCP).  </a:t>
            </a:r>
            <a:r>
              <a:rPr lang="es" sz="900" dirty="0">
                <a:latin typeface="Arial"/>
                <a:ea typeface="Arial"/>
                <a:cs typeface="Arial"/>
                <a:sym typeface="Arial"/>
              </a:rPr>
              <a:t>	</a:t>
            </a:r>
          </a:p>
        </p:txBody>
      </p:sp>
      <p:sp>
        <p:nvSpPr>
          <p:cNvPr id="79" name="Shape 79"/>
          <p:cNvSpPr txBox="1"/>
          <p:nvPr/>
        </p:nvSpPr>
        <p:spPr>
          <a:xfrm>
            <a:off x="-140900" y="881450"/>
            <a:ext cx="3657600" cy="457200"/>
          </a:xfrm>
          <a:prstGeom prst="rect">
            <a:avLst/>
          </a:prstGeom>
          <a:noFill/>
        </p:spPr>
        <p:txBody>
          <a:bodyPr lIns="91425" tIns="91425" rIns="91425" bIns="91425" anchor="t" anchorCtr="0">
            <a:spAutoFit/>
          </a:bodyPr>
          <a:lstStyle/>
          <a:p>
            <a:endParaRPr/>
          </a:p>
        </p:txBody>
      </p:sp>
      <p:pic>
        <p:nvPicPr>
          <p:cNvPr id="92164" name="Picture 4" descr="http://www.gamaa.com.mx/ponentes/t2_3_ponentes.jpg"/>
          <p:cNvPicPr>
            <a:picLocks noChangeAspect="1" noChangeArrowheads="1"/>
          </p:cNvPicPr>
          <p:nvPr/>
        </p:nvPicPr>
        <p:blipFill>
          <a:blip r:embed="rId3" cstate="print"/>
          <a:srcRect/>
          <a:stretch>
            <a:fillRect/>
          </a:stretch>
        </p:blipFill>
        <p:spPr bwMode="auto">
          <a:xfrm>
            <a:off x="179512" y="4437112"/>
            <a:ext cx="2195736" cy="2195736"/>
          </a:xfrm>
          <a:prstGeom prst="rect">
            <a:avLst/>
          </a:prstGeom>
          <a:ln>
            <a:noFill/>
          </a:ln>
          <a:effectLst>
            <a:outerShdw blurRad="190500" algn="tl" rotWithShape="0">
              <a:srgbClr val="000000">
                <a:alpha val="70000"/>
              </a:srgbClr>
            </a:outerShdw>
          </a:effectLst>
        </p:spPr>
      </p:pic>
      <p:sp>
        <p:nvSpPr>
          <p:cNvPr id="10" name="9 Rectángulo"/>
          <p:cNvSpPr/>
          <p:nvPr/>
        </p:nvSpPr>
        <p:spPr>
          <a:xfrm>
            <a:off x="2411760" y="5013176"/>
            <a:ext cx="2880320" cy="1323439"/>
          </a:xfrm>
          <a:prstGeom prst="rect">
            <a:avLst/>
          </a:prstGeom>
        </p:spPr>
        <p:txBody>
          <a:bodyPr wrap="square">
            <a:spAutoFit/>
          </a:bodyPr>
          <a:lstStyle/>
          <a:p>
            <a:pPr algn="just"/>
            <a:r>
              <a:rPr lang="es-MX" sz="1600" cap="all" dirty="0" smtClean="0">
                <a:solidFill>
                  <a:schemeClr val="bg2">
                    <a:lumMod val="20000"/>
                    <a:lumOff val="80000"/>
                  </a:schemeClr>
                </a:solidFill>
              </a:rPr>
              <a:t>LIC. JORGE ALEGRÍA FORMOSO</a:t>
            </a:r>
          </a:p>
          <a:p>
            <a:r>
              <a:rPr lang="es-MX" sz="1600" dirty="0" smtClean="0">
                <a:solidFill>
                  <a:schemeClr val="bg2">
                    <a:lumMod val="60000"/>
                    <a:lumOff val="40000"/>
                  </a:schemeClr>
                </a:solidFill>
              </a:rPr>
              <a:t>Director General en </a:t>
            </a:r>
            <a:r>
              <a:rPr lang="es-MX" sz="1600" dirty="0" err="1" smtClean="0">
                <a:solidFill>
                  <a:schemeClr val="bg2">
                    <a:lumMod val="60000"/>
                    <a:lumOff val="40000"/>
                  </a:schemeClr>
                </a:solidFill>
              </a:rPr>
              <a:t>Mexder</a:t>
            </a:r>
            <a:r>
              <a:rPr lang="es-MX" sz="1600" dirty="0" smtClean="0">
                <a:solidFill>
                  <a:schemeClr val="bg2">
                    <a:lumMod val="60000"/>
                    <a:lumOff val="40000"/>
                  </a:schemeClr>
                </a:solidFill>
              </a:rPr>
              <a:t>, Mercado Mexicano de Derivados</a:t>
            </a:r>
            <a:endParaRPr lang="es-MX" sz="1600" dirty="0">
              <a:solidFill>
                <a:schemeClr val="bg2">
                  <a:lumMod val="60000"/>
                  <a:lumOff val="40000"/>
                </a:schemeClr>
              </a:solidFill>
            </a:endParaRPr>
          </a:p>
        </p:txBody>
      </p:sp>
      <p:sp>
        <p:nvSpPr>
          <p:cNvPr id="13" name="12 CuadroTexto"/>
          <p:cNvSpPr txBox="1"/>
          <p:nvPr/>
        </p:nvSpPr>
        <p:spPr>
          <a:xfrm>
            <a:off x="5831632" y="5688449"/>
            <a:ext cx="3312368" cy="1292662"/>
          </a:xfrm>
          <a:prstGeom prst="rect">
            <a:avLst/>
          </a:prstGeom>
          <a:noFill/>
        </p:spPr>
        <p:txBody>
          <a:bodyPr wrap="square" rtlCol="0">
            <a:spAutoFit/>
          </a:bodyPr>
          <a:lstStyle/>
          <a:p>
            <a:r>
              <a:rPr lang="es-MX" sz="1600" i="1" dirty="0" smtClean="0">
                <a:solidFill>
                  <a:schemeClr val="accent1">
                    <a:lumMod val="40000"/>
                    <a:lumOff val="60000"/>
                  </a:schemeClr>
                </a:solidFill>
              </a:rPr>
              <a:t>Un </a:t>
            </a:r>
            <a:r>
              <a:rPr lang="es-MX" sz="1600" b="1" i="1" dirty="0" smtClean="0">
                <a:solidFill>
                  <a:schemeClr val="accent1">
                    <a:lumMod val="40000"/>
                    <a:lumOff val="60000"/>
                  </a:schemeClr>
                </a:solidFill>
              </a:rPr>
              <a:t>derivado financiero</a:t>
            </a:r>
            <a:r>
              <a:rPr lang="es-MX" sz="1600" i="1" dirty="0" smtClean="0">
                <a:solidFill>
                  <a:schemeClr val="accent1">
                    <a:lumMod val="40000"/>
                    <a:lumOff val="60000"/>
                  </a:schemeClr>
                </a:solidFill>
              </a:rPr>
              <a:t>, es un producto financiero (o contrato financiero) cuyo valor depende del valor de otro activo.</a:t>
            </a:r>
            <a:r>
              <a:rPr lang="es-MX" i="1" dirty="0" smtClean="0">
                <a:solidFill>
                  <a:schemeClr val="accent1">
                    <a:lumMod val="40000"/>
                    <a:lumOff val="60000"/>
                  </a:schemeClr>
                </a:solidFill>
              </a:rPr>
              <a:t/>
            </a:r>
            <a:br>
              <a:rPr lang="es-MX" i="1" dirty="0" smtClean="0">
                <a:solidFill>
                  <a:schemeClr val="accent1">
                    <a:lumMod val="40000"/>
                    <a:lumOff val="60000"/>
                  </a:schemeClr>
                </a:solidFill>
              </a:rPr>
            </a:br>
            <a:endParaRPr lang="es-MX" i="1" dirty="0">
              <a:solidFill>
                <a:schemeClr val="accent1">
                  <a:lumMod val="40000"/>
                  <a:lumOff val="60000"/>
                </a:schemeClr>
              </a:solidFill>
            </a:endParaRPr>
          </a:p>
        </p:txBody>
      </p:sp>
      <p:pic>
        <p:nvPicPr>
          <p:cNvPr id="14" name="Picture 14" descr="https://encrypted-tbn1.gstatic.com/images?q=tbn:ANd9GcSh_ble78FxPUvUrQA4rcHvhhmt9Shj7NUQBSGGwrz2RHllQ7fE"/>
          <p:cNvPicPr>
            <a:picLocks noChangeAspect="1" noChangeArrowheads="1"/>
          </p:cNvPicPr>
          <p:nvPr/>
        </p:nvPicPr>
        <p:blipFill>
          <a:blip r:embed="rId4"/>
          <a:srcRect/>
          <a:stretch>
            <a:fillRect/>
          </a:stretch>
        </p:blipFill>
        <p:spPr bwMode="auto">
          <a:xfrm>
            <a:off x="7236296" y="332656"/>
            <a:ext cx="1619672" cy="500262"/>
          </a:xfrm>
          <a:prstGeom prst="rect">
            <a:avLst/>
          </a:prstGeom>
          <a:noFill/>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s"/>
              <a:t>Instituciones</a:t>
            </a:r>
          </a:p>
        </p:txBody>
      </p:sp>
      <p:sp>
        <p:nvSpPr>
          <p:cNvPr id="170" name="Shape 170"/>
          <p:cNvSpPr txBox="1">
            <a:spLocks noGrp="1"/>
          </p:cNvSpPr>
          <p:nvPr>
            <p:ph type="body" idx="1"/>
          </p:nvPr>
        </p:nvSpPr>
        <p:spPr>
          <a:xfrm>
            <a:off x="457200" y="1600200"/>
            <a:ext cx="8229600" cy="4216509"/>
          </a:xfrm>
          <a:prstGeom prst="rect">
            <a:avLst/>
          </a:prstGeom>
        </p:spPr>
        <p:txBody>
          <a:bodyPr lIns="91425" tIns="91425" rIns="91425" bIns="91425" anchor="t" anchorCtr="0">
            <a:spAutoFit/>
          </a:bodyPr>
          <a:lstStyle/>
          <a:p>
            <a:pPr lvl="0" rtl="0">
              <a:buNone/>
            </a:pPr>
            <a:r>
              <a:rPr lang="es" sz="2600" b="1" dirty="0">
                <a:latin typeface="Arial"/>
                <a:ea typeface="Arial"/>
                <a:cs typeface="Arial"/>
                <a:sym typeface="Arial"/>
              </a:rPr>
              <a:t>Las instituciones básicas del Mercado de Derivados son:</a:t>
            </a:r>
          </a:p>
          <a:p>
            <a:pPr algn="just">
              <a:lnSpc>
                <a:spcPct val="150000"/>
              </a:lnSpc>
              <a:buNone/>
            </a:pPr>
            <a:r>
              <a:rPr lang="es" sz="2600" dirty="0">
                <a:latin typeface="Arial"/>
                <a:ea typeface="Arial"/>
                <a:cs typeface="Arial"/>
                <a:sym typeface="Arial"/>
              </a:rPr>
              <a:t>La Bolsa de </a:t>
            </a:r>
            <a:r>
              <a:rPr lang="es" sz="2600" dirty="0" smtClean="0">
                <a:latin typeface="Arial"/>
                <a:ea typeface="Arial"/>
                <a:cs typeface="Arial"/>
                <a:sym typeface="Arial"/>
              </a:rPr>
              <a:t>Derivados:</a:t>
            </a:r>
          </a:p>
          <a:p>
            <a:pPr algn="just">
              <a:lnSpc>
                <a:spcPct val="150000"/>
              </a:lnSpc>
              <a:buNone/>
            </a:pPr>
            <a:r>
              <a:rPr lang="es" sz="2600" dirty="0" smtClean="0">
                <a:latin typeface="Arial"/>
                <a:ea typeface="Arial"/>
                <a:cs typeface="Arial"/>
                <a:sym typeface="Arial"/>
              </a:rPr>
              <a:t>	constituida </a:t>
            </a:r>
            <a:r>
              <a:rPr lang="es" sz="2600" dirty="0">
                <a:latin typeface="Arial"/>
                <a:ea typeface="Arial"/>
                <a:cs typeface="Arial"/>
                <a:sym typeface="Arial"/>
              </a:rPr>
              <a:t>por </a:t>
            </a:r>
            <a:r>
              <a:rPr lang="es" sz="2600" dirty="0" smtClean="0">
                <a:latin typeface="Arial"/>
                <a:ea typeface="Arial"/>
                <a:cs typeface="Arial"/>
                <a:sym typeface="Arial"/>
              </a:rPr>
              <a:t>         y </a:t>
            </a:r>
            <a:r>
              <a:rPr lang="es" sz="2600" dirty="0">
                <a:latin typeface="Arial"/>
                <a:ea typeface="Arial"/>
                <a:cs typeface="Arial"/>
                <a:sym typeface="Arial"/>
              </a:rPr>
              <a:t>su Cámara de Compensación, establecida como Asigna, Compensación y Liquidación, que es un </a:t>
            </a:r>
            <a:r>
              <a:rPr lang="es" sz="2600" dirty="0">
                <a:solidFill>
                  <a:srgbClr val="92D050"/>
                </a:solidFill>
                <a:latin typeface="Arial"/>
                <a:ea typeface="Arial"/>
                <a:cs typeface="Arial"/>
                <a:sym typeface="Arial"/>
              </a:rPr>
              <a:t>fideicomiso</a:t>
            </a:r>
            <a:r>
              <a:rPr lang="es" sz="2600" dirty="0">
                <a:latin typeface="Arial"/>
                <a:ea typeface="Arial"/>
                <a:cs typeface="Arial"/>
                <a:sym typeface="Arial"/>
              </a:rPr>
              <a:t> de administración y pago.</a:t>
            </a:r>
          </a:p>
        </p:txBody>
      </p:sp>
      <p:pic>
        <p:nvPicPr>
          <p:cNvPr id="4" name="Picture 14" descr="https://encrypted-tbn1.gstatic.com/images?q=tbn:ANd9GcSh_ble78FxPUvUrQA4rcHvhhmt9Shj7NUQBSGGwrz2RHllQ7fE"/>
          <p:cNvPicPr>
            <a:picLocks noChangeAspect="1" noChangeArrowheads="1"/>
          </p:cNvPicPr>
          <p:nvPr/>
        </p:nvPicPr>
        <p:blipFill>
          <a:blip r:embed="rId3"/>
          <a:srcRect l="-1585" r="-2509"/>
          <a:stretch>
            <a:fillRect/>
          </a:stretch>
        </p:blipFill>
        <p:spPr bwMode="auto">
          <a:xfrm>
            <a:off x="3563888" y="3356992"/>
            <a:ext cx="2017092" cy="382480"/>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4"/>
          <a:srcRect l="4701" t="14391" r="66521" b="61984"/>
          <a:stretch>
            <a:fillRect/>
          </a:stretch>
        </p:blipFill>
        <p:spPr bwMode="auto">
          <a:xfrm>
            <a:off x="7164288" y="3933056"/>
            <a:ext cx="1656184" cy="504056"/>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1043608" y="6119336"/>
            <a:ext cx="7746860" cy="523220"/>
          </a:xfrm>
          <a:prstGeom prst="rect">
            <a:avLst/>
          </a:prstGeom>
          <a:noFill/>
        </p:spPr>
        <p:txBody>
          <a:bodyPr wrap="square" rtlCol="0">
            <a:spAutoFit/>
          </a:bodyPr>
          <a:lstStyle/>
          <a:p>
            <a:r>
              <a:rPr lang="es-MX" dirty="0" smtClean="0">
                <a:solidFill>
                  <a:srgbClr val="92D050"/>
                </a:solidFill>
              </a:rPr>
              <a:t>Es un contrato por el cual una persona destina ciertos bienes a un fin lícito determinado, encomendando la realización de ese fin a una institución.</a:t>
            </a:r>
            <a:endParaRPr lang="es-MX" dirty="0">
              <a:solidFill>
                <a:srgbClr val="92D050"/>
              </a:solidFill>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l="4701" t="14391" r="66521" b="61984"/>
          <a:stretch>
            <a:fillRect/>
          </a:stretch>
        </p:blipFill>
        <p:spPr bwMode="auto">
          <a:xfrm>
            <a:off x="2987824" y="0"/>
            <a:ext cx="3960440" cy="1205351"/>
          </a:xfrm>
          <a:prstGeom prst="rect">
            <a:avLst/>
          </a:prstGeom>
          <a:ln>
            <a:noFill/>
          </a:ln>
          <a:effectLst>
            <a:outerShdw blurRad="292100" dist="139700" dir="2700000" algn="tl" rotWithShape="0">
              <a:srgbClr val="333333">
                <a:alpha val="65000"/>
              </a:srgbClr>
            </a:outerShdw>
          </a:effectLst>
        </p:spPr>
      </p:pic>
      <p:pic>
        <p:nvPicPr>
          <p:cNvPr id="106498" name="Picture 2" descr="http://images03.olx.com.ar/ui/4/00/08/62799208_1-Fotos-de-Recomendador-Profesional.jpg"/>
          <p:cNvPicPr>
            <a:picLocks noChangeAspect="1" noChangeArrowheads="1"/>
          </p:cNvPicPr>
          <p:nvPr/>
        </p:nvPicPr>
        <p:blipFill>
          <a:blip r:embed="rId3"/>
          <a:srcRect/>
          <a:stretch>
            <a:fillRect/>
          </a:stretch>
        </p:blipFill>
        <p:spPr bwMode="auto">
          <a:xfrm>
            <a:off x="6762750" y="0"/>
            <a:ext cx="2381250" cy="3514726"/>
          </a:xfrm>
          <a:prstGeom prst="rect">
            <a:avLst/>
          </a:prstGeom>
          <a:noFill/>
        </p:spPr>
      </p:pic>
      <p:sp>
        <p:nvSpPr>
          <p:cNvPr id="7" name="6 Rectángulo"/>
          <p:cNvSpPr/>
          <p:nvPr/>
        </p:nvSpPr>
        <p:spPr>
          <a:xfrm>
            <a:off x="0" y="1412776"/>
            <a:ext cx="6678488" cy="3785652"/>
          </a:xfrm>
          <a:prstGeom prst="rect">
            <a:avLst/>
          </a:prstGeom>
        </p:spPr>
        <p:txBody>
          <a:bodyPr wrap="square">
            <a:spAutoFit/>
          </a:bodyPr>
          <a:lstStyle/>
          <a:p>
            <a:pPr algn="just"/>
            <a:r>
              <a:rPr lang="es-MX" sz="2000" b="1" dirty="0" smtClean="0">
                <a:solidFill>
                  <a:schemeClr val="bg1"/>
                </a:solidFill>
              </a:rPr>
              <a:t>Es un </a:t>
            </a:r>
            <a:r>
              <a:rPr lang="es-MX" sz="2000" b="1" dirty="0" smtClean="0">
                <a:solidFill>
                  <a:schemeClr val="accent6">
                    <a:lumMod val="40000"/>
                    <a:lumOff val="60000"/>
                  </a:schemeClr>
                </a:solidFill>
              </a:rPr>
              <a:t>Fideicomiso de administración y pago </a:t>
            </a:r>
            <a:r>
              <a:rPr lang="es-MX" sz="2000" b="1" dirty="0" smtClean="0">
                <a:solidFill>
                  <a:schemeClr val="bg1"/>
                </a:solidFill>
              </a:rPr>
              <a:t>constituido en 1998 en BBVA Bancomer, con el objeto de compensar y liquidar las operaciones de productos derivados realizadas en </a:t>
            </a:r>
            <a:r>
              <a:rPr lang="es-MX" sz="2000" b="1" dirty="0" err="1" smtClean="0">
                <a:solidFill>
                  <a:schemeClr val="bg1"/>
                </a:solidFill>
              </a:rPr>
              <a:t>MexDer</a:t>
            </a:r>
            <a:r>
              <a:rPr lang="es-MX" sz="2000" b="1" dirty="0" smtClean="0">
                <a:solidFill>
                  <a:schemeClr val="bg1"/>
                </a:solidFill>
              </a:rPr>
              <a:t>.</a:t>
            </a:r>
            <a:br>
              <a:rPr lang="es-MX" sz="2000" b="1" dirty="0" smtClean="0">
                <a:solidFill>
                  <a:schemeClr val="bg1"/>
                </a:solidFill>
              </a:rPr>
            </a:br>
            <a:r>
              <a:rPr lang="es-MX" sz="2000" b="1" dirty="0" smtClean="0">
                <a:solidFill>
                  <a:schemeClr val="bg1"/>
                </a:solidFill>
              </a:rPr>
              <a:t/>
            </a:r>
            <a:br>
              <a:rPr lang="es-MX" sz="2000" b="1" dirty="0" smtClean="0">
                <a:solidFill>
                  <a:schemeClr val="bg1"/>
                </a:solidFill>
              </a:rPr>
            </a:br>
            <a:endParaRPr lang="es-MX" sz="2000" b="1" dirty="0" smtClean="0">
              <a:solidFill>
                <a:schemeClr val="bg1"/>
              </a:solidFill>
            </a:endParaRPr>
          </a:p>
          <a:p>
            <a:pPr algn="just"/>
            <a:r>
              <a:rPr lang="es-MX" sz="2000" b="1" dirty="0" smtClean="0">
                <a:solidFill>
                  <a:schemeClr val="bg1"/>
                </a:solidFill>
              </a:rPr>
              <a:t>Sus </a:t>
            </a:r>
            <a:r>
              <a:rPr lang="es-MX" sz="2000" b="1" dirty="0" smtClean="0">
                <a:solidFill>
                  <a:srgbClr val="92D050"/>
                </a:solidFill>
              </a:rPr>
              <a:t>fideicomitentes</a:t>
            </a:r>
            <a:r>
              <a:rPr lang="es-MX" sz="2000" b="1" dirty="0" smtClean="0">
                <a:solidFill>
                  <a:schemeClr val="bg1"/>
                </a:solidFill>
              </a:rPr>
              <a:t> son los principales Grupos Financieros del país; </a:t>
            </a:r>
          </a:p>
          <a:p>
            <a:pPr algn="just"/>
            <a:endParaRPr lang="es-MX" sz="2000" b="1" dirty="0" smtClean="0">
              <a:solidFill>
                <a:schemeClr val="bg1"/>
              </a:solidFill>
            </a:endParaRPr>
          </a:p>
          <a:p>
            <a:pPr algn="just"/>
            <a:endParaRPr lang="es-MX" sz="2000" b="1" dirty="0" smtClean="0">
              <a:solidFill>
                <a:schemeClr val="bg1"/>
              </a:solidFill>
            </a:endParaRPr>
          </a:p>
          <a:p>
            <a:pPr algn="just"/>
            <a:r>
              <a:rPr lang="es-MX" sz="2000" b="1" dirty="0" smtClean="0">
                <a:solidFill>
                  <a:schemeClr val="bg1"/>
                </a:solidFill>
              </a:rPr>
              <a:t> </a:t>
            </a:r>
          </a:p>
          <a:p>
            <a:pPr algn="just"/>
            <a:r>
              <a:rPr lang="es-MX" sz="2000" b="1" dirty="0" smtClean="0">
                <a:solidFill>
                  <a:schemeClr val="bg1"/>
                </a:solidFill>
              </a:rPr>
              <a:t>así como el Instituto para el Depósito de Valores</a:t>
            </a:r>
            <a:endParaRPr lang="es-MX" sz="2000" b="1" dirty="0">
              <a:solidFill>
                <a:schemeClr val="bg1"/>
              </a:solidFill>
            </a:endParaRPr>
          </a:p>
        </p:txBody>
      </p:sp>
      <p:sp>
        <p:nvSpPr>
          <p:cNvPr id="8" name="7 CuadroTexto"/>
          <p:cNvSpPr txBox="1"/>
          <p:nvPr/>
        </p:nvSpPr>
        <p:spPr>
          <a:xfrm>
            <a:off x="395536" y="6488668"/>
            <a:ext cx="8064896" cy="369332"/>
          </a:xfrm>
          <a:prstGeom prst="rect">
            <a:avLst/>
          </a:prstGeom>
          <a:noFill/>
        </p:spPr>
        <p:txBody>
          <a:bodyPr wrap="square" rtlCol="0">
            <a:spAutoFit/>
          </a:bodyPr>
          <a:lstStyle/>
          <a:p>
            <a:pPr algn="just"/>
            <a:r>
              <a:rPr lang="es-MX" sz="1800" dirty="0" smtClean="0">
                <a:solidFill>
                  <a:srgbClr val="92D050"/>
                </a:solidFill>
              </a:rPr>
              <a:t>Personas físicas o morales que transmiten bienes o derechos a otra persona.</a:t>
            </a:r>
            <a:endParaRPr lang="es-MX" sz="1800" dirty="0">
              <a:solidFill>
                <a:srgbClr val="92D050"/>
              </a:solidFill>
            </a:endParaRPr>
          </a:p>
        </p:txBody>
      </p:sp>
      <p:sp>
        <p:nvSpPr>
          <p:cNvPr id="106500" name="AutoShape 4" descr="data:image/jpeg;base64,/9j/4AAQSkZJRgABAQAAAQABAAD/2wCEAAkGBhQQEBUUEBQUFRUVERYXFBUYGRgUFxUYGBUVFBkVFhUaHCYeGBslGhUYHzAgIycqLC0sFx8xNTAqNSYtLCkBCQoKDgwOGg8PGikkHyQpMDAsLy0sLyksLC4sNTAsMCwsLC0sLCwsLCksLSwpLyosLCksLC8sKSksLCwsLCwpLP/AABEIAGwB0gMBIgACEQEDEQH/xAAcAAEAAgIDAQAAAAAAAAAAAAAABwgFBgECBAP/xABLEAACAQMABwMFCwgJBAMAAAABAgMABBEFBgcSITFRQWFxEyI1gZEUIzIzQlJydKGyswhic4KDkrHBFzRDVJOiwtHSFVNj8RYl4f/EABsBAQADAQEBAQAAAAAAAAAAAAACAwQFAQYH/8QAMxEAAgIBAQMKBQQDAQAAAAAAAAECAxEEEiExBRMUIjIzQVFhgQZxkaHRscHh8UKi8CP/2gAMAwEAAhEDEQA/AJwpSleAV1kkCgliAAMkk4AHUk8qxGs+tUNhFvynLNnycY+E5H8AO0n7TgVDGset1xft782Ez5sS8EXpkfKPefVjlVVlqhu8Tr8n8k26zrcI+f48yTtMbVLSAlY96dh8zgn754H9XNYA7aG3uFqu7+lOfbuYqNaVkd82fVVchaOCxKLl6tv9sE/6r63w6QQmLKuvw42xvL3jHwl7x68VnKrjobS8lpOk0RwyHl2MO1W7iOH/AKqfdFadiuLZbhWAQoWbJxuY+EG6buDnwrTVbtrD4nzXK3JnRJqVfYf2fl+D2XFykalpGVFHNmIUDxJ4V5rLT1vOcQzxSHorqx9gOahTXXWxr+ckEiFDiJO755Hzj9gwOudeBwcjmOR6eFQlqMPcjfR8O7VSdk8SfhjgWapUQapbT5ICI7wtLFyD85E8T8sePHvPKpatbpJUV42DIwyrA5BHdV8LFPgcPW6C7RyxYt3g1wf/AHkfWlKVMwClKUApSlAKUpQClKUApSlAKUpQClKUApSlAKUpQClKUApSlAKUpQClKUApSlAKUpQClKUApSlAKUpQClKUApSlAKUpQClKUApSlAK4JxXNDQFdtYdNveXDzOT5x8wfNQfBUer7ST21jaz2uWrLWFyyYPk2JaFuq5+D4rnB9R7awNcuWc7z9V08q5VRdXZxuFZ/Q+o15dANHEVQ8nkPk1PeM8WHeAaz2zG1svPluni8qjDcWVlVQuAd8BjhjnI7sDlmtw0ptQsoeCs0x/8AGMj99iFPqJq2FccZkzkazlHURsdOmqba4tp4/wC9WzU4djc5Hnzwr3AO32nFYTT0U2jRJZCdXWXceUKCN09i8Tw3hukjtAWt+0ftZtpQ+8kkbLG7KG3SH3VLboYHgxxwBqIr69aaV5JDl3Ysx7yc8O7s8BSzYS6h5oHrbrJLVrqrG7C4+DT9D4UrI6vaMW5uooXfcWR90t2jgTgd5xgd5FbRrjsza0QzWxaWJRlwcb6D53AAMvXhkeGSK1BtZR1LdZTVbGmbw3w/s0att1B10NjKI5STbyN5w/7ZP9oO7qOnHmOOpUqMZOLyizUUQ1FbrsW5lmlbIyOVc1qGy7SzT2AVzkwuYs9VAVl9gbd/Vrb66cZbSyfmOopdFsqn4MUpSpFApmoz2x633Vg1utpL5MSLKXwqMTumMDiynHwjyqK5toWkX53k/qbc+7itMNPKazkonfGLwWgzTNVYOu1//fLr/Gk/5V97faDpBDlbyf8AWffHsfIqfRJeZDpMfItBSoJ0BtyuomAu0SdO0gCOQd4I8w+GB4ipl0Dp+G+gWa3beRvUVYc1YdjDp6+IINUWVShxLoWRnwMjSlKqLBSlKAUpSgFKUoBSlKAUpSgFKUoBSlKAUpSgFKUoBSlKAUpSgFKUoBSlKAUpSgFKUoBSlKAUpSgFKUoBXznuFjUs7KqjmzEKB4k8KwOvGtX/AE+33lAMrndjB5ZxkseoA+0gVCWk9LTXL788jSN+ceA+ivJR3ACqbLlDcdvk7kezWR5xvZj9W/kSfrzrRo64t2heXyjjjG0S7+445MG4KR2Eb3EZqKZ7Zozh1KkqrYIxwYBlPgQc169X9He6buGI8nlUN9HOW/yg1M+uep0V9DxIjkjU+Tk7AOe6/wCZ/DmO0HPh25kd9XU8kyhRltS3tvw+S8n4kEUr1pouRpTHEplZSfivfQcHGQUzkd9blqzsqmlIe8zDHz3AQZG7uHBB9vcOdUxhKTwkdfUayjTx2rJJfq/kjDamamvpB25rEitvP2b5U7ijqckE9w7xWDv7B4JWilUq6HDA/wAR1B5g9oNWMsbCOCNY4VCIowqjkP8Ac954msRrTqdDpBPfBuyKMJKvwl7j85e4+rFaXp+ru4nzdPxDnUN2LqPh5r19/H7esCI5UgqSCCCCOBBHEEHsNTnqJrV7vtvPx5WPCyjrkcHA6MAfWDUW6b1Au7VjmJpU7HiBcHxUecvrHrNZPZfpSG1nle4mSIGMIFYkFjvZzjHDGMcfneNV1NwlhnQ5Urq1uldlb2mt6xvfyPNtG1VFlcB4hiGbJUdiMPhJ4cQR3HHZWpVNGvE9vfaPl8jNFI0Y8qu66sRucW4A5+BvD11rOzLUvyrC6nX3tT7yp+WwPwz+ap5dT4cfZ15niPieaPlLY0XOX9qO7fxfl9f2bNz2eaBazslEgxJIxkcdq7wACnvCqM9+a2alK2xWysI+JvuldZKyXFvIpSlelJDX5QPxln9Cb70VRGalz8oH4yz+hN96KojNdXT92jm39tk86F2OaPkt4ndZmZ4kY++EcWUMcAAda8OsewuExM1jJIsgBKxuQ6Pj5OcAqT1yRW26D10sUtYFa8tgVgjBBlQEEIoIIzzrFaz7YbO3iYW0guJsEIEBKA9jO/LA6DJPdzrGpW7W7Jrca9nfgr5UnbB9KMt5LBnzJIC+OjxsoB/ddh6h0qMic8TUzbDtUnj372VSokj8nCDwLKSGaTHQlVAPbg9mM7L2lB5MlKbmsEtVhtPa42lj/WZ0RscE4s5/UUFsd+MVmarZtG1Tez0i6KHdZ2MkJ4uzBjxTtLMrZHacbp7awU1qbw2bbZuCykSVc7eLJThIrl+/dRR9r5+yvpZbdLFyBIlxF+cUVlH7jE/ZUW2Wy7SUq7y2rqPz2SI/uuwb7KxentVbqxIF1C0e98EnDK3cHUlSe7Oa1qmp7k/uZnbat7RZ7ROmobuMSW0iSJ1U5wejDmp7jg17aqvqnrTLo65WaInGQJEzwkTtUjr0PYatHaXKyxpIhyrorKeqsAwPsNZbqubfoaKrdtGs6c2nWVlO8E7yCRN3eAjZh5yhxxHA8GFcaI2o2F07LHKV3I2kZpFMaqqkAks3DmwqHNr3pi48IfwIq02tEdNGUUyiWokpNE+6R242MbFY1nmx8pVCqfDfYH7K76N232ErBZBNDn5TqGX2ozEeyoJj0XMyb6xSsnzwjFf3gMV5an0asj0iZby1uklRXjZXRhlWUhlYdQRwNfWoJ2Ka1vDde5HYmKfeKA8klALZHQMAQR13anasNtfNywa657ayYrTmtFrZDN1MkeeSk5dvooMsfUK02727WKnCR3EneFRQf3nB+ytC2v6rNbX5lXeaO6JdTxYh+AePrzIIHRsDlWJ0fsz0jOu8lrIB1crF9kjA/ZWqFNeypSZRO2zawkSla7drJjh47iPvKowH7r5+yt30JrFb3qb9rKkijnjmvcynDL6xVadPamXliAbqBkUnAfKumem+hIB7jXm0Dp6WynWa3bddTy7HXtRx2qenr5gGpS00JLMGRV8k8SRbCtZ1j2iWej5vI3LOHKB8KjMN0lgOI+iazOhdKrdW8U8fwZY1cDtGRkqe8HI9VQdtz9KL9Vj+/LWWmtSnss0WT2Y5RJ+idqlhdTLFHIwZgxy6MigIjOxZjwACqedY/S22uwhYrH5WcjtjUBPUzlc+IBFV9r1Q6LmdC6RSsg5uqMyj9YDFa+jQTMvSJvgieNEba7CdwsnlYCeTSKNz1sjHHiQB31vE9/GkZld0WMLvGQsAm6eR3uWKqLXtn0zM8CQPK5hiJMcZPmqTzIH8OmTjGTXktKm9zJR1L8UTnpPbdYRMVjE02O1FCr7XKk+oV00ftysZGAkWeHPymUMo8dxi32VBdro2WUExRSOBzKIzgeJUHFecjHA1Lo1fAj0ifEtzZX0c8ayQurowyrKQwPgRX3qveyHW57S9WBmPkbhghXsWQ8EcdCThT1BHQVYSsVtfNywa67NtZOskgUEsQAASSeAAHEknsFaNpjbNYW7FUaScjmYlBX99ioPiuaj/AGta/vdTvawMRbxMVfB+OdTxJ6opGAORIzx4Y0TRuiprl9y3jeV8Z3UUscdTjkO81or0yxmZRZe84iTfZ7dbJ2AkjuIx84qrgeO6xb2A1veitMQ3UYlt5FkQ/KU5wehHNT3HjVXNL6t3Npj3TBJECcAspCk88BuRPdmvZqdrdLo25WWMkoSBLHnhInaPpDsPYe4kGU9NFrMCMdRJPEiy+mNLJawPNKG3Ixl91S5Azgtujjgcz0GTWo/006N/7kv+E/8AtW5WtylxCrph45YwwyMhldc8QeoPKq5bR9TDo27KoD5CXLwHoM8YyeqkgeBU9tUUwhN7MuJdbOUVlE9as64W2kVdrVy3kyA4ZSjDIyDg9hwePca9mm9NxWUDT3Dbsa4ycEkkkAAAcSSTVb9Q9ajo29SXj5M+ZMvWMkZOOqnDDwx21sm2PXMXdwLeFg0MHEkHKySkcSD2hQd0d5arHpuvhcCCv6mfEkH+mnRv/cl/wn/2rYtWta4NIoz22+UVt0syFAWxnAzzwCM+Iqs+r2gpL65jghHnO2M9iqOLO3cBk/Z21aHQeho7O3jghGEjXA6k8yzd5JJPeajfXCvcuJKmyU974HvpSlZTQRPtlmJuIF7BCx9bOAfuio8qR9s1tiW3frHIv7rKf9RqOK513bZ+j8jtPRV48n+rNn2agf8AVIM/+THj5GSpB2sXzR6P3VOPKzKjd64ZyPXuAVFeq+khbXsErHCrKN49FbzGP7rE1I22G7X3LCmQWaffAzzURuC3hlh7asrf/lI52vqcuU6JNbsfo2/wRbo+/eCVJYm3XRsqf5HqCOBHaDVhtCaUW6t45k5SIDjoeTL6iCPVVcalvY7pAtbSxH+zlBHcJBnH7ysfXTTyxLBL4g0ynQrlxi/s/wCSQKUpW0+HNE2qaytbwrBE2HmzvEcCsY4HHTePDwDVD9bNtH0gZtJTceEe7GvcFHH/ADFq12CBpGVEBZmYKqjiSScACudbLakz9H5K08dPpY+bWX7/AIR86zGi9bru2wIZ3CjkhO+gHQK2QB4Yr26x6hT2MCTStGQzBWVScoxBIGSMNyPEf/ta1UOtB+RsjKjVQysSj9USdq7tdLOqXqKASB5VMgL3uhzw6kHh0qTQarJVh9VnJsbYtzNtFn9xa10WOWUz5HlzQU6fZsqWM7mjKUpStJ80Q1+UD8ZZ/Qm+9FUR1Ln5QPxln9Cb70VRGa6un7tHNv7bOa4zVr9X4x7kt+A/q8X4a15tO6l2l6hWeBCSOEigLIvergZ9R4dQaq6Us4aLejPG5lbdXdMJazCSS3iuACPMl3sDvGDjP0lYd1WM1N11g0nFvQZV1wJImxvITy5cCpxwYdOw8KrfrBok2l1NATveSlZN7lvAHgcdmRg4rK7OtMta6Tt2U4DyrFIOwpIwQ58CQ3ioqd1asjtIhVY4S2WWcrTNbNptlYSbrZmnTI3IwCUzjIaQ8EzgZAJPAZFfXajrM1ho9miOJZGEUbDmpYEsw7wqtjvxVbWbPE+s1mopU+sy+67Y3IlyX8oFs+bZrjvmOfsjrwa2bWYdJWEsElu0cpKNGd5ZFDLIpJzhSvm7w5HnivHoPYpeXESySPFCHUMqNvM+CMgsoGF8M56gVj9adlV3o+JpnMUkS43mRjlcsFGVYA8yBwzzq9Rp2t3Epcrcb+Bpwq0OoLZ0XZ5/usX3AKq8KtBs/wDRVn9Vj+6K81fZRLTcWQhte9MXHhD+BFXw2Y6AS90lHHMN6NVaR1PJgg4Ke4sVyO0ZFffa96YuPCH8CKvfsO9KH6rL96OrM4pyvIrSzbv8yf0QAAAYAGABwAHQCoE22avx216ksShRcRlmA4DfRsMwHZkMue/J7anyoZ/KB+Ms/oTfeirHpm+cNV66hH2pMhXSVmR/e4R7ZFB+w1aeqram+kbT65B+KlWJ181hNho+adMb4AWPPz3IVTjtxnex+bVupWZJIr07xFs8mt20Ky0ewWY+UmXisSAO6kgjJJIEeQe05weRrSJ/ygTn3uzGPzpuPsEfCojmmZ2LOSzMSWYnJYk5JJ7STW8as7H7u9hWYtHCjjKb+8WZTybdA4A9mTx6VZzNcF1yHPWTfVM3prbJDfWU9vPbMjSQsEKsJF3+aE5CkYYA5GeVRTW86x7H7yzhebeiljRSzlGIZVAyWKsBkeBJrRquqUEuoVWObfXLI7JGzoe2/a/jy1GO3P0ov1WP78tSdsj9D237X8eWox25+lF+qx/flrLV3z9zTZ3S9jWdRtDLeaRt4JOKPJlx1VFaRl9YXHrq0MUQRQqgKoAAAGAAOAAA5Cq47I/TFt+1/AlqyNR1T6yXoNMuq2QDts0ElvfrJEoUTxb7AcBvqxVmx3gqT35PbWk6F0f7ouYYc48rNHHnpvuFz6s1Jf5QHx9p+il+8laFqR6Ts/rcP4i1qqb5pP0M9iXOYLPaPsI7eJYoVCIigKo4AD/fv7ah7bzoNEkguUUBpN9JSOG8VClGPU4LDPQDpU0ioq2/f1a2/Tv+HWGhvnEbLkthkN6PlKTRsvNZUI8QwI/hVodcNKm1sLmZThkhcoejkbq/5iKq3a/GJ9Nf4irH7VUJ0PdY+ah9QmjJ+wGtOoWZRKKHiMitdTJsy1w0Zo+xVZZgk8jFpve5WOd4hV3lQggLjt5k9ahus9Y6iX08ayQ20jo4yrDdwR1HGr7YxksSeCiuUovMUTJp3aHoi7t5IJbgFZEK/FTcD8lh73zBwQe6q+1sv9G2kv7nL/l/5U/o20l/c5f8v/KoVqFe5P7k5uc+KJg2K6SMui1U/wBjNJGPDhIPxMeqs9rtqomkrR4WwH+FE5+RIAcHwPEHuJrXtjegZ7O0mS5jaJmuN5VbGSPJoM8Ce0H2VumltKR2sDzTNupGpZj/ACA7STgAdpIrDN4sbj5myC6mJFT7y0eGRo5VKujFXU8wwOCK+NZPWXTrX13LcOADI2Qo+SoAVVz24UAZ7ax0UhVgy8wQR28QcjgeBrqrON5zXjO4n/ZFqT7itvLzLiedQcHnHHzVO4ngx9Q+TUgVr2outq6StFlGBIPNmQfJcDjj80/CHcccwa2GuRY25Pa4nUgkorApSlVkzTNq2i/K2G+BxhkD/qnzG+8D+rUL1Ze5t1kRkcZV1KsOoIwR7DUAa0atyWE5jcEqSTE/Y69hz84do7D3YrHqIb9o+y+HtWnB6eT3revl4/T9zD1yTXMcZYhVBJPIAZJ8AOJrL3WqVzDB5eeMxx7yjzsBzvHHBOftxWZJs+mnbCDSk0m+Hr8jDVsWr2tk2jVlWKNd+XcJMgPmqFJXCcMk7+ck8scK3/UfU6w8ms8be6W+c4GEbp5LkrD87J6Gvjr5s6e6lNxbFfKEDfjY4DFRuhlbkDgAYPDhzHbeqpJbSOFZytpbrXp7V1fFy3b0/Ly+Zpkm0u/J+Px3COLH2qa+1ptSvkOWdJB0dFGfWm6awGk9BT2x9/hkj44yR5p8HHmn1GvBVW3NPizpLRaOyPVrg16JfqjK3qS3s8s0UMjeUlJIRWk3Wbju5Udc4zUj7OdQ2tj7oulxKRiNOfkweBZvzyOGOwZ7TwwOx28K3cseeDwb3rRxj7Hatw1417SxQxxENcMOC8xHn5b/AMl7fCr64xS5yRxOUr9ROzoFEdzS3+n7LzNU2uawCSVLVDkRHfk+mRhV9Skn9fuqPK7zTF2LOSzMSWY8SSTkknrmulZ5y2nk7+j00dNTGqPh934n3srNppUiT4Ujqi+LED+dWQtoBGiovJVCjwAAH2Cop2S6umSZrpx5kWVj75COJH0VPtYdKlqtenjhZ8z5L4g1KsuVUf8AHj83+EKUpWk+bIa/KB+Ms/oTfeiqIzUuflA/Ds/oTfxiqI811dP3aObf22Wd0DrTaC1gBurYEQRAgzRgghFBBG9wNeXT21KwtUJE6TPjzY4SJCT0LDzV8SfbVbM1yiljheJ6DifZVfRY5y2WdIljcj16Y0m11cSzyY3pZGcgchk5wO4Dh6qzGzvQ7XWk7dFGQkqyuewJGQ5J8SAviwr6aC2bX94RuQNGh/tJQYlA6jI3m/VBqctRtRItFxEId+V8eVlIwWxyVR8lR09Z7pW2xhHC4kaqpSllmt7eLUtYROOSXI3u4NG6g+3A9dQUDVsdOaGjvLeSCYZSRcHHMHmGHeCAR3iq262akXOjZCJkJjz5kyg+TcdnH5Lfmnj4jjUNNNbOyT1EHnaLA6B16tLuFZEniUlQWjZ1V0OOKspIPA9vI9laZtZ1/tXs5LSCRZpJSmTGQyRhXV8s44E+bjA68cdsI177fQc0kEk6xt5GIDfkPBBllQAE/COWHAVJaeMZbWSLvlJYweEVaDZ/6Ks/qsf3RVXxVoNn/oqz+qx/dFR1fZRLTcWQhte9MXHhD+BFXv2HelD9Vl+9HXg2vemLjwh/Air37DvSh+qy/ejqb7n2IR733LAVDP5QPxln9Cb70VTNUM/lA/GWf0JvvRVj0/eI1X9hkeam+kbT65B+KlTdtotC+iXK/wBnLE58N7c/1ioR1N9I2n1yD8VKtDf2KTxPFKN5JEKOOoYYNaNRLZnFlNCzBoqNVkdRtd7S4soR5aNJEiRJI2ZUZWRQpwCRlTjII69eFQxrrs8uNGyMSrSQZ8yYDIx2CTHwG8eB7K1WrpwjdFYZTCUqnvRP20raFaJZTW8cqzSzRNGFjIcJvDBZ3HAYHZzP2iAa9+j9BzXCSSRRs0cMbPI/JEVQWOWPDPDgvM14KlVWoLCPLJubyyyOyP0Pbftfx5ajHbn6UX6rH9+WpN2R+h7b9r+PLUZbc/Si/VY/vy1lq75+5ps7pexjNkfpi2/a/gS1ZGq3bJPTFt+1/AlqyNR1XbXyPdN2fchb8oD4+0/RS/eStC1I9J2f1uH8Ra338oD4+0/RS/eStC1I9JWf1yH8Ra01d17FFnelphUVbfv6tbfp3/DqVRUVbfv6tbfp3/DrDR3iNd3YZDFr8Yn01/iKtdpzRguraaA8BLE6Z6bykA+o4PqqqNr8Yn01/iKt5WjVPDiUaZbmVDurZonZJAVdGKup7GUkEe0VLeyTaPDFALO8cR7jHyMjcEKsSxRm5KQxJBPDBx2ccntP2Wm8Y3VkB5bHvsXACXAwGUngHxw48CAORHGE7yykhcpMjRuOauCrD1HjVycb44KsSplktHe63WcKb8l1AFxn4xWJ+ioJLeoGtf1a2sWt9dNbqGjycQM+AJuox8hs8lPMd/Cq61tOqOzy70g6mNDFFkZncFVA6pyLnpu+siqnpoRT2mWK+UnuRZioL2za7e6JvccLe9Qt76RyeUcN3wTl9In5ore9oWtn/SbBYkkZ7h08nE7kF+AAadz2kfaxHfVeCc/+6jpqt+2/YlfZu2Ue7QehpLy4jghHnyOFB7FHNmPcACT4VmNoWpx0ZdmNd4xOu/Cx5kcmUn5yt9hU9tSbsW1N9zwG8mX3ydcRA80i558XIB8AvU1s20PVAaSs2RQPLJ58B/PA+CT0YcPYeypy1GLMeBGNGYZ8SDdnmuJ0bdhyT5GTCTr+bng4HzlJz4bw7astFKHUMpBVgCpHEEEZBB7RiqhyRlSQwwQSCDwII4EEdhzUy7FNdt9fcM7ecoJtyTzXm0XivMd2R8mmpqyttDT2YeyyWqUpXPNor43Vmkq7sqK6/NZQw9hr7UoeptPKPJY6Jhg+Jijjzz3EVM+OBxrVNrjY0eO+4jH2Of5Vu1aftVtC+jmK8fJyo58MlCf89V2LqPB0OT551lbk/wDJEQ6K0zNavv28jI3bjkw6Mp4MPGt/0TtkwALqDJ7XiPP9Rj/qqM6VgjZKPBn3up0Gn1Pexy/Pg/qTHPtVsXjYMsrAggxmMHe7jk7vtNQ9IQSSBgEnA54GeAz211pSdjnxPNHoKtHnms7/ADZm9ToZ5LoJayCKV45FDnpu7xGcHBIXmBwrjTeqd3bEtPE5GSTIPfFPeXGcfrYNe7Zof/tIP2v4MlTnV1dSnE5PKXKc9FqkoxTTis+fF+P9lZBWZ1Y1Wlv5QkYwgPvkhHmoP5t0X+WTU33WrNrK29JbwsepjXJ8TjjXutrVIlCxqqKOSqAoHgBwqS0+/ezNd8R5rxVDEvXgvyfLRejEtoUiiGERcDr1JJ7STkk9TXqpStZ8nKTk3J8WKUpQicMgIwQCOh4145NCW7fCghPjGh/iK9tK9yMGOXVy1HK2g/wo/wDjXsgtUTgiKv0QF/hX1pTLPMIUpSvD0Vw6AjBAIPMHiDXNKAxf/wAVs97e9y22918jHn27tZJYwBgAADkMcB6q7Ur1ts8wkdfJjoPZXYClK8PTqUB7BXIQDkBXNKAVwVB5iuaUB18mOgrtSlAcEVjJNVrRm3mtbYt1MMZPt3aylK9Ta4HjWTpFCqqFVQFAwFAAAHQAcK58mOg9ldqV4enAFCgPMCuaUB1CAdgrtSlAcFQeYrgRjoK7UoBXBUHnXNKA6+THQeyu1KUArz3mj45huzRpIOjqrj2MDXopQGMt9WLSNt6O1t1bqsUan2haydKV623xPEsHBQHmBXHkx0HsrtSvD0UpSgOpjHQUEY6Cu1KAUpSgFKUoBXSeFXUq4DKwIZTxBBGCCOmK70oE8EU6x7JJFYvZMHXn5Jjh17lc8GHjg95rR7/Qk8BxNDIneykD1NyPqNWOpWeWni+G4+i03xBfWtmxKX2f1/grHvDqK7xRlzhAWJ5BRvE+ocask9hGxy0aE96g/wAq+kUCp8FQvgAP4VDo3qbX8SrG6r/b+CONmmpEsMvum5UoQpEUZ4N53Auw+TwyADx4nlwzJVKVohBQWEfN6zVz1drsn/SFKUqZkFKUoBSlKAUpSgFKUoBSlKAUpSgFKUoBSlKAUpSgFKUoBSlKAUpSgFKUoBSlKAUpSgFKUoBSlKAUpSgFKUoBSlKAUpSgFKUoBSlKAUpS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6503" name="AutoShape 7" descr="https://encrypted-tbn1.gstatic.com/images?q=tbn:ANd9GcRCKbDwpvSC1iEMHhiQ-pivCEZeohpkSBBfZX5cTVtxkWB9q3nKS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6505" name="AutoShape 9" descr="https://encrypted-tbn0.gstatic.com/images?q=tbn:ANd9GcRyyhMwkk2Li6fa8LMvxUeni67RWQeygFvDz2fuYKMu4XkIP0HD4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6507" name="Picture 11"/>
          <p:cNvPicPr>
            <a:picLocks noChangeAspect="1" noChangeArrowheads="1"/>
          </p:cNvPicPr>
          <p:nvPr/>
        </p:nvPicPr>
        <p:blipFill>
          <a:blip r:embed="rId4"/>
          <a:srcRect/>
          <a:stretch>
            <a:fillRect/>
          </a:stretch>
        </p:blipFill>
        <p:spPr bwMode="auto">
          <a:xfrm>
            <a:off x="0" y="4005064"/>
            <a:ext cx="1224136" cy="534938"/>
          </a:xfrm>
          <a:prstGeom prst="rect">
            <a:avLst/>
          </a:prstGeom>
          <a:noFill/>
          <a:ln w="9525">
            <a:noFill/>
            <a:miter lim="800000"/>
            <a:headEnd/>
            <a:tailEnd/>
          </a:ln>
        </p:spPr>
      </p:pic>
      <p:pic>
        <p:nvPicPr>
          <p:cNvPr id="106510" name="Picture 14"/>
          <p:cNvPicPr>
            <a:picLocks noChangeAspect="1" noChangeArrowheads="1"/>
          </p:cNvPicPr>
          <p:nvPr/>
        </p:nvPicPr>
        <p:blipFill>
          <a:blip r:embed="rId5"/>
          <a:srcRect/>
          <a:stretch>
            <a:fillRect/>
          </a:stretch>
        </p:blipFill>
        <p:spPr bwMode="auto">
          <a:xfrm>
            <a:off x="1403648" y="4149080"/>
            <a:ext cx="1668302" cy="336997"/>
          </a:xfrm>
          <a:prstGeom prst="rect">
            <a:avLst/>
          </a:prstGeom>
          <a:noFill/>
          <a:ln w="9525">
            <a:noFill/>
            <a:miter lim="800000"/>
            <a:headEnd/>
            <a:tailEnd/>
          </a:ln>
        </p:spPr>
      </p:pic>
      <p:pic>
        <p:nvPicPr>
          <p:cNvPr id="106511" name="Picture 15"/>
          <p:cNvPicPr>
            <a:picLocks noChangeAspect="1" noChangeArrowheads="1"/>
          </p:cNvPicPr>
          <p:nvPr/>
        </p:nvPicPr>
        <p:blipFill>
          <a:blip r:embed="rId6"/>
          <a:srcRect t="32818" b="38546"/>
          <a:stretch>
            <a:fillRect/>
          </a:stretch>
        </p:blipFill>
        <p:spPr bwMode="auto">
          <a:xfrm>
            <a:off x="3203848" y="4149080"/>
            <a:ext cx="1752600" cy="360040"/>
          </a:xfrm>
          <a:prstGeom prst="rect">
            <a:avLst/>
          </a:prstGeom>
          <a:noFill/>
          <a:ln w="9525">
            <a:noFill/>
            <a:miter lim="800000"/>
            <a:headEnd/>
            <a:tailEnd/>
          </a:ln>
        </p:spPr>
      </p:pic>
      <p:pic>
        <p:nvPicPr>
          <p:cNvPr id="106512" name="Picture 16"/>
          <p:cNvPicPr>
            <a:picLocks noChangeAspect="1" noChangeArrowheads="1"/>
          </p:cNvPicPr>
          <p:nvPr/>
        </p:nvPicPr>
        <p:blipFill>
          <a:blip r:embed="rId7"/>
          <a:srcRect/>
          <a:stretch>
            <a:fillRect/>
          </a:stretch>
        </p:blipFill>
        <p:spPr bwMode="auto">
          <a:xfrm>
            <a:off x="5004048" y="4149080"/>
            <a:ext cx="1494284" cy="347092"/>
          </a:xfrm>
          <a:prstGeom prst="rect">
            <a:avLst/>
          </a:prstGeom>
          <a:noFill/>
          <a:ln w="9525">
            <a:noFill/>
            <a:miter lim="800000"/>
            <a:headEnd/>
            <a:tailEnd/>
          </a:ln>
        </p:spPr>
      </p:pic>
      <p:pic>
        <p:nvPicPr>
          <p:cNvPr id="106513" name="Picture 17"/>
          <p:cNvPicPr>
            <a:picLocks noChangeAspect="1" noChangeArrowheads="1"/>
          </p:cNvPicPr>
          <p:nvPr/>
        </p:nvPicPr>
        <p:blipFill>
          <a:blip r:embed="rId8"/>
          <a:srcRect/>
          <a:stretch>
            <a:fillRect/>
          </a:stretch>
        </p:blipFill>
        <p:spPr bwMode="auto">
          <a:xfrm>
            <a:off x="6588224" y="4149080"/>
            <a:ext cx="2047875" cy="338708"/>
          </a:xfrm>
          <a:prstGeom prst="rect">
            <a:avLst/>
          </a:prstGeom>
          <a:noFill/>
          <a:ln w="9525">
            <a:noFill/>
            <a:miter lim="800000"/>
            <a:headEnd/>
            <a:tailEnd/>
          </a:ln>
        </p:spPr>
      </p:pic>
      <p:pic>
        <p:nvPicPr>
          <p:cNvPr id="106515" name="Picture 19" descr="https://encrypted-tbn3.gstatic.com/images?q=tbn:ANd9GcSUWWDefX9RVMwEG6qyCt1jJpREJj9D7i8lrlvstfAEcBnC1t_4"/>
          <p:cNvPicPr>
            <a:picLocks noChangeAspect="1" noChangeArrowheads="1"/>
          </p:cNvPicPr>
          <p:nvPr/>
        </p:nvPicPr>
        <p:blipFill>
          <a:blip r:embed="rId9"/>
          <a:srcRect/>
          <a:stretch>
            <a:fillRect/>
          </a:stretch>
        </p:blipFill>
        <p:spPr bwMode="auto">
          <a:xfrm>
            <a:off x="6156176" y="4797152"/>
            <a:ext cx="1485900" cy="457200"/>
          </a:xfrm>
          <a:prstGeom prst="rect">
            <a:avLst/>
          </a:prstGeom>
          <a:noFill/>
        </p:spPr>
      </p:pic>
      <p:sp>
        <p:nvSpPr>
          <p:cNvPr id="21" name="20 CuadroTexto"/>
          <p:cNvSpPr txBox="1"/>
          <p:nvPr/>
        </p:nvSpPr>
        <p:spPr>
          <a:xfrm>
            <a:off x="323528" y="5949280"/>
            <a:ext cx="8280920" cy="584775"/>
          </a:xfrm>
          <a:prstGeom prst="rect">
            <a:avLst/>
          </a:prstGeom>
          <a:noFill/>
        </p:spPr>
        <p:txBody>
          <a:bodyPr wrap="square" rtlCol="0">
            <a:spAutoFit/>
          </a:bodyPr>
          <a:lstStyle/>
          <a:p>
            <a:r>
              <a:rPr lang="es-MX" sz="1600" dirty="0" smtClean="0">
                <a:solidFill>
                  <a:schemeClr val="accent6">
                    <a:lumMod val="40000"/>
                    <a:lumOff val="60000"/>
                  </a:schemeClr>
                </a:solidFill>
              </a:rPr>
              <a:t>Se encarga de entregar los bienes y derechos al fiduciario (propietarios) una vez que se haya vencido el plazo  del contrato.</a:t>
            </a:r>
            <a:endParaRPr lang="es-MX" sz="1600" dirty="0">
              <a:solidFill>
                <a:schemeClr val="accent6">
                  <a:lumMod val="40000"/>
                  <a:lumOff val="60000"/>
                </a:schemeClr>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l="4701" t="14391" r="66521" b="61984"/>
          <a:stretch>
            <a:fillRect/>
          </a:stretch>
        </p:blipFill>
        <p:spPr bwMode="auto">
          <a:xfrm>
            <a:off x="2987824" y="0"/>
            <a:ext cx="3960440" cy="1205351"/>
          </a:xfrm>
          <a:prstGeom prst="rect">
            <a:avLst/>
          </a:prstGeom>
          <a:ln>
            <a:noFill/>
          </a:ln>
          <a:effectLst>
            <a:outerShdw blurRad="292100" dist="139700" dir="2700000" algn="tl" rotWithShape="0">
              <a:srgbClr val="333333">
                <a:alpha val="65000"/>
              </a:srgbClr>
            </a:outerShdw>
          </a:effectLst>
        </p:spPr>
      </p:pic>
      <p:pic>
        <p:nvPicPr>
          <p:cNvPr id="106498" name="Picture 2" descr="http://images03.olx.com.ar/ui/4/00/08/62799208_1-Fotos-de-Recomendador-Profesional.jpg"/>
          <p:cNvPicPr>
            <a:picLocks noChangeAspect="1" noChangeArrowheads="1"/>
          </p:cNvPicPr>
          <p:nvPr/>
        </p:nvPicPr>
        <p:blipFill>
          <a:blip r:embed="rId3"/>
          <a:srcRect/>
          <a:stretch>
            <a:fillRect/>
          </a:stretch>
        </p:blipFill>
        <p:spPr bwMode="auto">
          <a:xfrm>
            <a:off x="6762750" y="0"/>
            <a:ext cx="2381250" cy="3514726"/>
          </a:xfrm>
          <a:prstGeom prst="rect">
            <a:avLst/>
          </a:prstGeom>
          <a:noFill/>
        </p:spPr>
      </p:pic>
      <p:sp>
        <p:nvSpPr>
          <p:cNvPr id="7" name="6 Rectángulo"/>
          <p:cNvSpPr/>
          <p:nvPr/>
        </p:nvSpPr>
        <p:spPr>
          <a:xfrm>
            <a:off x="179512" y="1340768"/>
            <a:ext cx="6552728" cy="1015663"/>
          </a:xfrm>
          <a:prstGeom prst="rect">
            <a:avLst/>
          </a:prstGeom>
        </p:spPr>
        <p:txBody>
          <a:bodyPr wrap="square">
            <a:spAutoFit/>
          </a:bodyPr>
          <a:lstStyle/>
          <a:p>
            <a:pPr algn="just"/>
            <a:r>
              <a:rPr lang="es-MX" sz="2000" b="1" dirty="0" smtClean="0">
                <a:solidFill>
                  <a:schemeClr val="bg1"/>
                </a:solidFill>
              </a:rPr>
              <a:t>Funge como </a:t>
            </a:r>
            <a:r>
              <a:rPr lang="es-MX" sz="2000" b="1" dirty="0" smtClean="0">
                <a:solidFill>
                  <a:srgbClr val="92D050"/>
                </a:solidFill>
              </a:rPr>
              <a:t>garante</a:t>
            </a:r>
            <a:r>
              <a:rPr lang="es-MX" sz="2000" b="1" dirty="0" smtClean="0">
                <a:solidFill>
                  <a:schemeClr val="bg1"/>
                </a:solidFill>
              </a:rPr>
              <a:t> de todas las obligaciones financieras que se generan por las operaciones de productos derivados estandarizados.</a:t>
            </a:r>
            <a:endParaRPr lang="es-MX" sz="2000" b="1" dirty="0">
              <a:solidFill>
                <a:schemeClr val="bg1"/>
              </a:solidFill>
            </a:endParaRPr>
          </a:p>
        </p:txBody>
      </p:sp>
      <p:sp>
        <p:nvSpPr>
          <p:cNvPr id="8" name="7 CuadroTexto"/>
          <p:cNvSpPr txBox="1"/>
          <p:nvPr/>
        </p:nvSpPr>
        <p:spPr>
          <a:xfrm>
            <a:off x="467544" y="5589240"/>
            <a:ext cx="8064896" cy="1200329"/>
          </a:xfrm>
          <a:prstGeom prst="rect">
            <a:avLst/>
          </a:prstGeom>
          <a:noFill/>
        </p:spPr>
        <p:txBody>
          <a:bodyPr wrap="square" rtlCol="0">
            <a:spAutoFit/>
          </a:bodyPr>
          <a:lstStyle/>
          <a:p>
            <a:pPr algn="just"/>
            <a:r>
              <a:rPr lang="es-MX" sz="1800" dirty="0" smtClean="0">
                <a:solidFill>
                  <a:srgbClr val="92D050"/>
                </a:solidFill>
              </a:rPr>
              <a:t>Firman los contratos también personas a las cuales el propietario considera solventes , que garantizan que se va a cumplir las obligaciones hasta que se pague lo que se debe. </a:t>
            </a:r>
            <a:r>
              <a:rPr lang="es-MX" sz="1800" dirty="0" smtClean="0">
                <a:solidFill>
                  <a:schemeClr val="bg1"/>
                </a:solidFill>
              </a:rPr>
              <a:t>Se encarga de todo lo que tiene que ver con administración y control de riesgos.</a:t>
            </a:r>
            <a:endParaRPr lang="es-MX" sz="1800" dirty="0">
              <a:solidFill>
                <a:schemeClr val="bg1"/>
              </a:solidFill>
            </a:endParaRPr>
          </a:p>
        </p:txBody>
      </p:sp>
      <p:sp>
        <p:nvSpPr>
          <p:cNvPr id="106500" name="AutoShape 4" descr="data:image/jpeg;base64,/9j/4AAQSkZJRgABAQAAAQABAAD/2wCEAAkGBhQQEBUUEBQUFRUVERYXFBUYGRgUFxUYGBUVFBkVFhUaHCYeGBslGhUYHzAgIycqLC0sFx8xNTAqNSYtLCkBCQoKDgwOGg8PGikkHyQpMDAsLy0sLyksLC4sNTAsMCwsLC0sLCwsLCksLSwpLyosLCksLC8sKSksLCwsLCwpLP/AABEIAGwB0gMBIgACEQEDEQH/xAAcAAEAAgIDAQAAAAAAAAAAAAAABwgFBgECBAP/xABLEAACAQMABwMFCwgJBAMAAAABAgMABBEFBgcSITFRQWFxEyI1gZEUIzIzQlJydKGyswhic4KDkrHBFzRDVJOiwtHSFVNj8RYl4f/EABsBAQADAQEBAQAAAAAAAAAAAAACAwQFAQYH/8QAMxEAAgIBAQMKBQQDAQAAAAAAAAECAxEEEiExBRMUIjIzQVFhgQZxkaHRscHh8UKi8CP/2gAMAwEAAhEDEQA/AJwpSleAV1kkCgliAAMkk4AHUk8qxGs+tUNhFvynLNnycY+E5H8AO0n7TgVDGset1xft782Ez5sS8EXpkfKPefVjlVVlqhu8Tr8n8k26zrcI+f48yTtMbVLSAlY96dh8zgn754H9XNYA7aG3uFqu7+lOfbuYqNaVkd82fVVchaOCxKLl6tv9sE/6r63w6QQmLKuvw42xvL3jHwl7x68VnKrjobS8lpOk0RwyHl2MO1W7iOH/AKqfdFadiuLZbhWAQoWbJxuY+EG6buDnwrTVbtrD4nzXK3JnRJqVfYf2fl+D2XFykalpGVFHNmIUDxJ4V5rLT1vOcQzxSHorqx9gOahTXXWxr+ckEiFDiJO755Hzj9gwOudeBwcjmOR6eFQlqMPcjfR8O7VSdk8SfhjgWapUQapbT5ICI7wtLFyD85E8T8sePHvPKpatbpJUV42DIwyrA5BHdV8LFPgcPW6C7RyxYt3g1wf/AHkfWlKVMwClKUApSlAKUpQClKUApSlAKUpQClKUApSlAKUpQClKUApSlAKUpQClKUApSlAKUpQClKUApSlAKUpQClKUApSlAKUpQClKUApSlAK4JxXNDQFdtYdNveXDzOT5x8wfNQfBUer7ST21jaz2uWrLWFyyYPk2JaFuq5+D4rnB9R7awNcuWc7z9V08q5VRdXZxuFZ/Q+o15dANHEVQ8nkPk1PeM8WHeAaz2zG1svPluni8qjDcWVlVQuAd8BjhjnI7sDlmtw0ptQsoeCs0x/8AGMj99iFPqJq2FccZkzkazlHURsdOmqba4tp4/wC9WzU4djc5Hnzwr3AO32nFYTT0U2jRJZCdXWXceUKCN09i8Tw3hukjtAWt+0ftZtpQ+8kkbLG7KG3SH3VLboYHgxxwBqIr69aaV5JDl3Ysx7yc8O7s8BSzYS6h5oHrbrJLVrqrG7C4+DT9D4UrI6vaMW5uooXfcWR90t2jgTgd5xgd5FbRrjsza0QzWxaWJRlwcb6D53AAMvXhkeGSK1BtZR1LdZTVbGmbw3w/s0att1B10NjKI5STbyN5w/7ZP9oO7qOnHmOOpUqMZOLyizUUQ1FbrsW5lmlbIyOVc1qGy7SzT2AVzkwuYs9VAVl9gbd/Vrb66cZbSyfmOopdFsqn4MUpSpFApmoz2x633Vg1utpL5MSLKXwqMTumMDiynHwjyqK5toWkX53k/qbc+7itMNPKazkonfGLwWgzTNVYOu1//fLr/Gk/5V97faDpBDlbyf8AWffHsfIqfRJeZDpMfItBSoJ0BtyuomAu0SdO0gCOQd4I8w+GB4ipl0Dp+G+gWa3beRvUVYc1YdjDp6+IINUWVShxLoWRnwMjSlKqLBSlKAUpSgFKUoBSlKAUpSgFKUoBSlKAUpSgFKUoBSlKAUpSgFKUoBSlKAUpSgFKUoBSlKAUpSgFKUoBXznuFjUs7KqjmzEKB4k8KwOvGtX/AE+33lAMrndjB5ZxkseoA+0gVCWk9LTXL788jSN+ceA+ivJR3ACqbLlDcdvk7kezWR5xvZj9W/kSfrzrRo64t2heXyjjjG0S7+445MG4KR2Eb3EZqKZ7Zozh1KkqrYIxwYBlPgQc169X9He6buGI8nlUN9HOW/yg1M+uep0V9DxIjkjU+Tk7AOe6/wCZ/DmO0HPh25kd9XU8kyhRltS3tvw+S8n4kEUr1pouRpTHEplZSfivfQcHGQUzkd9blqzsqmlIe8zDHz3AQZG7uHBB9vcOdUxhKTwkdfUayjTx2rJJfq/kjDamamvpB25rEitvP2b5U7ijqckE9w7xWDv7B4JWilUq6HDA/wAR1B5g9oNWMsbCOCNY4VCIowqjkP8Ac954msRrTqdDpBPfBuyKMJKvwl7j85e4+rFaXp+ru4nzdPxDnUN2LqPh5r19/H7esCI5UgqSCCCCOBBHEEHsNTnqJrV7vtvPx5WPCyjrkcHA6MAfWDUW6b1Au7VjmJpU7HiBcHxUecvrHrNZPZfpSG1nle4mSIGMIFYkFjvZzjHDGMcfneNV1NwlhnQ5Urq1uldlb2mt6xvfyPNtG1VFlcB4hiGbJUdiMPhJ4cQR3HHZWpVNGvE9vfaPl8jNFI0Y8qu66sRucW4A5+BvD11rOzLUvyrC6nX3tT7yp+WwPwz+ap5dT4cfZ15niPieaPlLY0XOX9qO7fxfl9f2bNz2eaBazslEgxJIxkcdq7wACnvCqM9+a2alK2xWysI+JvuldZKyXFvIpSlelJDX5QPxln9Cb70VRGalz8oH4yz+hN96KojNdXT92jm39tk86F2OaPkt4ndZmZ4kY++EcWUMcAAda8OsewuExM1jJIsgBKxuQ6Pj5OcAqT1yRW26D10sUtYFa8tgVgjBBlQEEIoIIzzrFaz7YbO3iYW0guJsEIEBKA9jO/LA6DJPdzrGpW7W7Jrca9nfgr5UnbB9KMt5LBnzJIC+OjxsoB/ddh6h0qMic8TUzbDtUnj372VSokj8nCDwLKSGaTHQlVAPbg9mM7L2lB5MlKbmsEtVhtPa42lj/WZ0RscE4s5/UUFsd+MVmarZtG1Tez0i6KHdZ2MkJ4uzBjxTtLMrZHacbp7awU1qbw2bbZuCykSVc7eLJThIrl+/dRR9r5+yvpZbdLFyBIlxF+cUVlH7jE/ZUW2Wy7SUq7y2rqPz2SI/uuwb7KxentVbqxIF1C0e98EnDK3cHUlSe7Oa1qmp7k/uZnbat7RZ7ROmobuMSW0iSJ1U5wejDmp7jg17aqvqnrTLo65WaInGQJEzwkTtUjr0PYatHaXKyxpIhyrorKeqsAwPsNZbqubfoaKrdtGs6c2nWVlO8E7yCRN3eAjZh5yhxxHA8GFcaI2o2F07LHKV3I2kZpFMaqqkAks3DmwqHNr3pi48IfwIq02tEdNGUUyiWokpNE+6R242MbFY1nmx8pVCqfDfYH7K76N232ErBZBNDn5TqGX2ozEeyoJj0XMyb6xSsnzwjFf3gMV5an0asj0iZby1uklRXjZXRhlWUhlYdQRwNfWoJ2Ka1vDde5HYmKfeKA8klALZHQMAQR13anasNtfNywa657ayYrTmtFrZDN1MkeeSk5dvooMsfUK02727WKnCR3EneFRQf3nB+ytC2v6rNbX5lXeaO6JdTxYh+AePrzIIHRsDlWJ0fsz0jOu8lrIB1crF9kjA/ZWqFNeypSZRO2zawkSla7drJjh47iPvKowH7r5+yt30JrFb3qb9rKkijnjmvcynDL6xVadPamXliAbqBkUnAfKumem+hIB7jXm0Dp6WynWa3bddTy7HXtRx2qenr5gGpS00JLMGRV8k8SRbCtZ1j2iWej5vI3LOHKB8KjMN0lgOI+iazOhdKrdW8U8fwZY1cDtGRkqe8HI9VQdtz9KL9Vj+/LWWmtSnss0WT2Y5RJ+idqlhdTLFHIwZgxy6MigIjOxZjwACqedY/S22uwhYrH5WcjtjUBPUzlc+IBFV9r1Q6LmdC6RSsg5uqMyj9YDFa+jQTMvSJvgieNEba7CdwsnlYCeTSKNz1sjHHiQB31vE9/GkZld0WMLvGQsAm6eR3uWKqLXtn0zM8CQPK5hiJMcZPmqTzIH8OmTjGTXktKm9zJR1L8UTnpPbdYRMVjE02O1FCr7XKk+oV00ftysZGAkWeHPymUMo8dxi32VBdro2WUExRSOBzKIzgeJUHFecjHA1Lo1fAj0ifEtzZX0c8ayQurowyrKQwPgRX3qveyHW57S9WBmPkbhghXsWQ8EcdCThT1BHQVYSsVtfNywa67NtZOskgUEsQAASSeAAHEknsFaNpjbNYW7FUaScjmYlBX99ioPiuaj/AGta/vdTvawMRbxMVfB+OdTxJ6opGAORIzx4Y0TRuiprl9y3jeV8Z3UUscdTjkO81or0yxmZRZe84iTfZ7dbJ2AkjuIx84qrgeO6xb2A1veitMQ3UYlt5FkQ/KU5wehHNT3HjVXNL6t3Npj3TBJECcAspCk88BuRPdmvZqdrdLo25WWMkoSBLHnhInaPpDsPYe4kGU9NFrMCMdRJPEiy+mNLJawPNKG3Ixl91S5Azgtujjgcz0GTWo/006N/7kv+E/8AtW5WtylxCrph45YwwyMhldc8QeoPKq5bR9TDo27KoD5CXLwHoM8YyeqkgeBU9tUUwhN7MuJdbOUVlE9as64W2kVdrVy3kyA4ZSjDIyDg9hwePca9mm9NxWUDT3Dbsa4ycEkkkAAAcSSTVb9Q9ajo29SXj5M+ZMvWMkZOOqnDDwx21sm2PXMXdwLeFg0MHEkHKySkcSD2hQd0d5arHpuvhcCCv6mfEkH+mnRv/cl/wn/2rYtWta4NIoz22+UVt0syFAWxnAzzwCM+Iqs+r2gpL65jghHnO2M9iqOLO3cBk/Z21aHQeho7O3jghGEjXA6k8yzd5JJPeajfXCvcuJKmyU974HvpSlZTQRPtlmJuIF7BCx9bOAfuio8qR9s1tiW3frHIv7rKf9RqOK513bZ+j8jtPRV48n+rNn2agf8AVIM/+THj5GSpB2sXzR6P3VOPKzKjd64ZyPXuAVFeq+khbXsErHCrKN49FbzGP7rE1I22G7X3LCmQWaffAzzURuC3hlh7asrf/lI52vqcuU6JNbsfo2/wRbo+/eCVJYm3XRsqf5HqCOBHaDVhtCaUW6t45k5SIDjoeTL6iCPVVcalvY7pAtbSxH+zlBHcJBnH7ysfXTTyxLBL4g0ynQrlxi/s/wCSQKUpW0+HNE2qaytbwrBE2HmzvEcCsY4HHTePDwDVD9bNtH0gZtJTceEe7GvcFHH/ADFq12CBpGVEBZmYKqjiSScACudbLakz9H5K08dPpY+bWX7/AIR86zGi9bru2wIZ3CjkhO+gHQK2QB4Yr26x6hT2MCTStGQzBWVScoxBIGSMNyPEf/ta1UOtB+RsjKjVQysSj9USdq7tdLOqXqKASB5VMgL3uhzw6kHh0qTQarJVh9VnJsbYtzNtFn9xa10WOWUz5HlzQU6fZsqWM7mjKUpStJ80Q1+UD8ZZ/Qm+9FUR1Ln5QPxln9Cb70VRGa6un7tHNv7bOa4zVr9X4x7kt+A/q8X4a15tO6l2l6hWeBCSOEigLIvergZ9R4dQaq6Us4aLejPG5lbdXdMJazCSS3iuACPMl3sDvGDjP0lYd1WM1N11g0nFvQZV1wJImxvITy5cCpxwYdOw8KrfrBok2l1NATveSlZN7lvAHgcdmRg4rK7OtMta6Tt2U4DyrFIOwpIwQ58CQ3ioqd1asjtIhVY4S2WWcrTNbNptlYSbrZmnTI3IwCUzjIaQ8EzgZAJPAZFfXajrM1ho9miOJZGEUbDmpYEsw7wqtjvxVbWbPE+s1mopU+sy+67Y3IlyX8oFs+bZrjvmOfsjrwa2bWYdJWEsElu0cpKNGd5ZFDLIpJzhSvm7w5HnivHoPYpeXESySPFCHUMqNvM+CMgsoGF8M56gVj9adlV3o+JpnMUkS43mRjlcsFGVYA8yBwzzq9Rp2t3Epcrcb+Bpwq0OoLZ0XZ5/usX3AKq8KtBs/wDRVn9Vj+6K81fZRLTcWQhte9MXHhD+BFXw2Y6AS90lHHMN6NVaR1PJgg4Ke4sVyO0ZFffa96YuPCH8CKvfsO9KH6rL96OrM4pyvIrSzbv8yf0QAAAYAGABwAHQCoE22avx216ksShRcRlmA4DfRsMwHZkMue/J7anyoZ/KB+Ms/oTfeirHpm+cNV66hH2pMhXSVmR/e4R7ZFB+w1aeqram+kbT65B+KlWJ181hNho+adMb4AWPPz3IVTjtxnex+bVupWZJIr07xFs8mt20Ky0ewWY+UmXisSAO6kgjJJIEeQe05weRrSJ/ygTn3uzGPzpuPsEfCojmmZ2LOSzMSWYnJYk5JJ7STW8as7H7u9hWYtHCjjKb+8WZTybdA4A9mTx6VZzNcF1yHPWTfVM3prbJDfWU9vPbMjSQsEKsJF3+aE5CkYYA5GeVRTW86x7H7yzhebeiljRSzlGIZVAyWKsBkeBJrRquqUEuoVWObfXLI7JGzoe2/a/jy1GO3P0ov1WP78tSdsj9D237X8eWox25+lF+qx/flrLV3z9zTZ3S9jWdRtDLeaRt4JOKPJlx1VFaRl9YXHrq0MUQRQqgKoAAAGAAOAAA5Cq47I/TFt+1/AlqyNR1T6yXoNMuq2QDts0ElvfrJEoUTxb7AcBvqxVmx3gqT35PbWk6F0f7ouYYc48rNHHnpvuFz6s1Jf5QHx9p+il+8laFqR6Ts/rcP4i1qqb5pP0M9iXOYLPaPsI7eJYoVCIigKo4AD/fv7ah7bzoNEkguUUBpN9JSOG8VClGPU4LDPQDpU0ioq2/f1a2/Tv+HWGhvnEbLkthkN6PlKTRsvNZUI8QwI/hVodcNKm1sLmZThkhcoejkbq/5iKq3a/GJ9Nf4irH7VUJ0PdY+ah9QmjJ+wGtOoWZRKKHiMitdTJsy1w0Zo+xVZZgk8jFpve5WOd4hV3lQggLjt5k9ahus9Y6iX08ayQ20jo4yrDdwR1HGr7YxksSeCiuUovMUTJp3aHoi7t5IJbgFZEK/FTcD8lh73zBwQe6q+1sv9G2kv7nL/l/5U/o20l/c5f8v/KoVqFe5P7k5uc+KJg2K6SMui1U/wBjNJGPDhIPxMeqs9rtqomkrR4WwH+FE5+RIAcHwPEHuJrXtjegZ7O0mS5jaJmuN5VbGSPJoM8Ce0H2VumltKR2sDzTNupGpZj/ACA7STgAdpIrDN4sbj5myC6mJFT7y0eGRo5VKujFXU8wwOCK+NZPWXTrX13LcOADI2Qo+SoAVVz24UAZ7ax0UhVgy8wQR28QcjgeBrqrON5zXjO4n/ZFqT7itvLzLiedQcHnHHzVO4ngx9Q+TUgVr2outq6StFlGBIPNmQfJcDjj80/CHcccwa2GuRY25Pa4nUgkorApSlVkzTNq2i/K2G+BxhkD/qnzG+8D+rUL1Ze5t1kRkcZV1KsOoIwR7DUAa0atyWE5jcEqSTE/Y69hz84do7D3YrHqIb9o+y+HtWnB6eT3revl4/T9zD1yTXMcZYhVBJPIAZJ8AOJrL3WqVzDB5eeMxx7yjzsBzvHHBOftxWZJs+mnbCDSk0m+Hr8jDVsWr2tk2jVlWKNd+XcJMgPmqFJXCcMk7+ck8scK3/UfU6w8ms8be6W+c4GEbp5LkrD87J6Gvjr5s6e6lNxbFfKEDfjY4DFRuhlbkDgAYPDhzHbeqpJbSOFZytpbrXp7V1fFy3b0/Ly+Zpkm0u/J+Px3COLH2qa+1ptSvkOWdJB0dFGfWm6awGk9BT2x9/hkj44yR5p8HHmn1GvBVW3NPizpLRaOyPVrg16JfqjK3qS3s8s0UMjeUlJIRWk3Wbju5Udc4zUj7OdQ2tj7oulxKRiNOfkweBZvzyOGOwZ7TwwOx28K3cseeDwb3rRxj7Hatw1417SxQxxENcMOC8xHn5b/AMl7fCr64xS5yRxOUr9ROzoFEdzS3+n7LzNU2uawCSVLVDkRHfk+mRhV9Skn9fuqPK7zTF2LOSzMSWY8SSTkknrmulZ5y2nk7+j00dNTGqPh934n3srNppUiT4Ujqi+LED+dWQtoBGiovJVCjwAAH2Cop2S6umSZrpx5kWVj75COJH0VPtYdKlqtenjhZ8z5L4g1KsuVUf8AHj83+EKUpWk+bIa/KB+Ms/oTfeiqIzUuflA/Ds/oTfxiqI811dP3aObf22Wd0DrTaC1gBurYEQRAgzRgghFBBG9wNeXT21KwtUJE6TPjzY4SJCT0LDzV8SfbVbM1yiljheJ6DifZVfRY5y2WdIljcj16Y0m11cSzyY3pZGcgchk5wO4Dh6qzGzvQ7XWk7dFGQkqyuewJGQ5J8SAviwr6aC2bX94RuQNGh/tJQYlA6jI3m/VBqctRtRItFxEId+V8eVlIwWxyVR8lR09Z7pW2xhHC4kaqpSllmt7eLUtYROOSXI3u4NG6g+3A9dQUDVsdOaGjvLeSCYZSRcHHMHmGHeCAR3iq262akXOjZCJkJjz5kyg+TcdnH5Lfmnj4jjUNNNbOyT1EHnaLA6B16tLuFZEniUlQWjZ1V0OOKspIPA9vI9laZtZ1/tXs5LSCRZpJSmTGQyRhXV8s44E+bjA68cdsI177fQc0kEk6xt5GIDfkPBBllQAE/COWHAVJaeMZbWSLvlJYweEVaDZ/6Ks/qsf3RVXxVoNn/oqz+qx/dFR1fZRLTcWQhte9MXHhD+BFXv2HelD9Vl+9HXg2vemLjwh/Air37DvSh+qy/ejqb7n2IR733LAVDP5QPxln9Cb70VTNUM/lA/GWf0JvvRVj0/eI1X9hkeam+kbT65B+KlTdtotC+iXK/wBnLE58N7c/1ioR1N9I2n1yD8VKtDf2KTxPFKN5JEKOOoYYNaNRLZnFlNCzBoqNVkdRtd7S4soR5aNJEiRJI2ZUZWRQpwCRlTjII69eFQxrrs8uNGyMSrSQZ8yYDIx2CTHwG8eB7K1WrpwjdFYZTCUqnvRP20raFaJZTW8cqzSzRNGFjIcJvDBZ3HAYHZzP2iAa9+j9BzXCSSRRs0cMbPI/JEVQWOWPDPDgvM14KlVWoLCPLJubyyyOyP0Pbftfx5ajHbn6UX6rH9+WpN2R+h7b9r+PLUZbc/Si/VY/vy1lq75+5ps7pexjNkfpi2/a/gS1ZGq3bJPTFt+1/AlqyNR1XbXyPdN2fchb8oD4+0/RS/eStC1I9J2f1uH8Ra338oD4+0/RS/eStC1I9JWf1yH8Ra01d17FFnelphUVbfv6tbfp3/DqVRUVbfv6tbfp3/DrDR3iNd3YZDFr8Yn01/iKtdpzRguraaA8BLE6Z6bykA+o4PqqqNr8Yn01/iKt5WjVPDiUaZbmVDurZonZJAVdGKup7GUkEe0VLeyTaPDFALO8cR7jHyMjcEKsSxRm5KQxJBPDBx2ccntP2Wm8Y3VkB5bHvsXACXAwGUngHxw48CAORHGE7yykhcpMjRuOauCrD1HjVycb44KsSplktHe63WcKb8l1AFxn4xWJ+ioJLeoGtf1a2sWt9dNbqGjycQM+AJuox8hs8lPMd/Cq61tOqOzy70g6mNDFFkZncFVA6pyLnpu+siqnpoRT2mWK+UnuRZioL2za7e6JvccLe9Qt76RyeUcN3wTl9In5ore9oWtn/SbBYkkZ7h08nE7kF+AAadz2kfaxHfVeCc/+6jpqt+2/YlfZu2Ue7QehpLy4jghHnyOFB7FHNmPcACT4VmNoWpx0ZdmNd4xOu/Cx5kcmUn5yt9hU9tSbsW1N9zwG8mX3ydcRA80i558XIB8AvU1s20PVAaSs2RQPLJ58B/PA+CT0YcPYeypy1GLMeBGNGYZ8SDdnmuJ0bdhyT5GTCTr+bng4HzlJz4bw7astFKHUMpBVgCpHEEEZBB7RiqhyRlSQwwQSCDwII4EEdhzUy7FNdt9fcM7ecoJtyTzXm0XivMd2R8mmpqyttDT2YeyyWqUpXPNor43Vmkq7sqK6/NZQw9hr7UoeptPKPJY6Jhg+Jijjzz3EVM+OBxrVNrjY0eO+4jH2Of5Vu1aftVtC+jmK8fJyo58MlCf89V2LqPB0OT551lbk/wDJEQ6K0zNavv28jI3bjkw6Mp4MPGt/0TtkwALqDJ7XiPP9Rj/qqM6VgjZKPBn3up0Gn1Pexy/Pg/qTHPtVsXjYMsrAggxmMHe7jk7vtNQ9IQSSBgEnA54GeAz211pSdjnxPNHoKtHnms7/ADZm9ToZ5LoJayCKV45FDnpu7xGcHBIXmBwrjTeqd3bEtPE5GSTIPfFPeXGcfrYNe7Zof/tIP2v4MlTnV1dSnE5PKXKc9FqkoxTTis+fF+P9lZBWZ1Y1Wlv5QkYwgPvkhHmoP5t0X+WTU33WrNrK29JbwsepjXJ8TjjXutrVIlCxqqKOSqAoHgBwqS0+/ezNd8R5rxVDEvXgvyfLRejEtoUiiGERcDr1JJ7STkk9TXqpStZ8nKTk3J8WKUpQicMgIwQCOh4145NCW7fCghPjGh/iK9tK9yMGOXVy1HK2g/wo/wDjXsgtUTgiKv0QF/hX1pTLPMIUpSvD0Vw6AjBAIPMHiDXNKAxf/wAVs97e9y22918jHn27tZJYwBgAADkMcB6q7Ur1ts8wkdfJjoPZXYClK8PTqUB7BXIQDkBXNKAVwVB5iuaUB18mOgrtSlAcEVjJNVrRm3mtbYt1MMZPt3aylK9Ta4HjWTpFCqqFVQFAwFAAAHQAcK58mOg9ldqV4enAFCgPMCuaUB1CAdgrtSlAcFQeYrgRjoK7UoBXBUHnXNKA6+THQeyu1KUArz3mj45huzRpIOjqrj2MDXopQGMt9WLSNt6O1t1bqsUan2haydKV623xPEsHBQHmBXHkx0HsrtSvD0UpSgOpjHQUEY6Cu1KAUpSgFKUoBXSeFXUq4DKwIZTxBBGCCOmK70oE8EU6x7JJFYvZMHXn5Jjh17lc8GHjg95rR7/Qk8BxNDIneykD1NyPqNWOpWeWni+G4+i03xBfWtmxKX2f1/grHvDqK7xRlzhAWJ5BRvE+ocask9hGxy0aE96g/wAq+kUCp8FQvgAP4VDo3qbX8SrG6r/b+CONmmpEsMvum5UoQpEUZ4N53Auw+TwyADx4nlwzJVKVohBQWEfN6zVz1drsn/SFKUqZkFKUoBSlKAUpSgFKUoBSlKAUpSgFKUoBSlKAUpSgFKUoBSlKAUpSgFKUoBSlKAUpSgFKUoBSlKAUpSgFKUoBSlKAUpSgFKUoBSlKAUpS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6503" name="AutoShape 7" descr="https://encrypted-tbn1.gstatic.com/images?q=tbn:ANd9GcRCKbDwpvSC1iEMHhiQ-pivCEZeohpkSBBfZX5cTVtxkWB9q3nKS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6505" name="AutoShape 9" descr="https://encrypted-tbn0.gstatic.com/images?q=tbn:ANd9GcRyyhMwkk2Li6fa8LMvxUeni67RWQeygFvDz2fuYKMu4XkIP0HD4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69634" name="Picture 2" descr="http://www.bancobct.com/images/fideicomiso1.JPG"/>
          <p:cNvPicPr>
            <a:picLocks noChangeAspect="1" noChangeArrowheads="1"/>
          </p:cNvPicPr>
          <p:nvPr/>
        </p:nvPicPr>
        <p:blipFill>
          <a:blip r:embed="rId4"/>
          <a:srcRect/>
          <a:stretch>
            <a:fillRect/>
          </a:stretch>
        </p:blipFill>
        <p:spPr bwMode="auto">
          <a:xfrm>
            <a:off x="2771800" y="2636912"/>
            <a:ext cx="2857500" cy="2047876"/>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396012"/>
            <a:ext cx="8229600" cy="1143000"/>
          </a:xfrm>
          <a:prstGeom prst="rect">
            <a:avLst/>
          </a:prstGeom>
        </p:spPr>
        <p:txBody>
          <a:bodyPr lIns="91425" tIns="91425" rIns="91425" bIns="91425" anchor="b" anchorCtr="0">
            <a:spAutoFit/>
          </a:bodyPr>
          <a:lstStyle/>
          <a:p>
            <a:pPr>
              <a:buNone/>
            </a:pPr>
            <a:r>
              <a:rPr lang="es"/>
              <a:t>Autorregularización y control de riesgos</a:t>
            </a:r>
          </a:p>
        </p:txBody>
      </p:sp>
      <p:sp>
        <p:nvSpPr>
          <p:cNvPr id="176" name="Shape 176"/>
          <p:cNvSpPr txBox="1">
            <a:spLocks noGrp="1"/>
          </p:cNvSpPr>
          <p:nvPr>
            <p:ph type="body" idx="1"/>
          </p:nvPr>
        </p:nvSpPr>
        <p:spPr>
          <a:xfrm>
            <a:off x="457200" y="1600200"/>
            <a:ext cx="8229600" cy="4108787"/>
          </a:xfrm>
          <a:prstGeom prst="rect">
            <a:avLst/>
          </a:prstGeom>
        </p:spPr>
        <p:txBody>
          <a:bodyPr lIns="91425" tIns="91425" rIns="91425" bIns="91425" anchor="t" anchorCtr="0">
            <a:spAutoFit/>
          </a:bodyPr>
          <a:lstStyle/>
          <a:p>
            <a:pPr lvl="0" algn="just" rtl="0">
              <a:lnSpc>
                <a:spcPct val="150000"/>
              </a:lnSpc>
              <a:buNone/>
            </a:pPr>
            <a:r>
              <a:rPr lang="es" sz="2500" dirty="0" smtClean="0">
                <a:latin typeface="Arial"/>
                <a:ea typeface="Arial"/>
                <a:cs typeface="Arial"/>
                <a:sym typeface="Arial"/>
              </a:rPr>
              <a:t>                             y                     , </a:t>
            </a:r>
            <a:r>
              <a:rPr lang="es" sz="2500" dirty="0">
                <a:latin typeface="Arial"/>
                <a:ea typeface="Arial"/>
                <a:cs typeface="Arial"/>
                <a:sym typeface="Arial"/>
              </a:rPr>
              <a:t>son instituciones que cuentan con facultades autorregulatorias para establecer normas supervisables y sancionables por sí mismas</a:t>
            </a:r>
            <a:r>
              <a:rPr lang="es" sz="2500" dirty="0" smtClean="0">
                <a:latin typeface="Arial"/>
                <a:ea typeface="Arial"/>
                <a:cs typeface="Arial"/>
                <a:sym typeface="Arial"/>
              </a:rPr>
              <a:t>.</a:t>
            </a:r>
            <a:endParaRPr dirty="0"/>
          </a:p>
          <a:p>
            <a:endParaRPr dirty="0"/>
          </a:p>
          <a:p>
            <a:endParaRPr dirty="0"/>
          </a:p>
          <a:p>
            <a:endParaRPr dirty="0"/>
          </a:p>
        </p:txBody>
      </p:sp>
      <p:pic>
        <p:nvPicPr>
          <p:cNvPr id="4" name="Picture 14" descr="https://encrypted-tbn1.gstatic.com/images?q=tbn:ANd9GcSh_ble78FxPUvUrQA4rcHvhhmt9Shj7NUQBSGGwrz2RHllQ7fE"/>
          <p:cNvPicPr>
            <a:picLocks noChangeAspect="1" noChangeArrowheads="1"/>
          </p:cNvPicPr>
          <p:nvPr/>
        </p:nvPicPr>
        <p:blipFill>
          <a:blip r:embed="rId3"/>
          <a:srcRect l="-1585" r="-2509"/>
          <a:stretch>
            <a:fillRect/>
          </a:stretch>
        </p:blipFill>
        <p:spPr bwMode="auto">
          <a:xfrm>
            <a:off x="611560" y="1700808"/>
            <a:ext cx="2017092" cy="382480"/>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4"/>
          <a:srcRect l="4701" t="14391" r="66521" b="61984"/>
          <a:stretch>
            <a:fillRect/>
          </a:stretch>
        </p:blipFill>
        <p:spPr bwMode="auto">
          <a:xfrm>
            <a:off x="3563888" y="1628800"/>
            <a:ext cx="1656184" cy="504056"/>
          </a:xfrm>
          <a:prstGeom prst="rect">
            <a:avLst/>
          </a:prstGeom>
          <a:ln>
            <a:noFill/>
          </a:ln>
          <a:effectLst>
            <a:outerShdw blurRad="292100" dist="139700" dir="2700000" algn="tl" rotWithShape="0">
              <a:srgbClr val="333333">
                <a:alpha val="65000"/>
              </a:srgbClr>
            </a:outerShdw>
          </a:effectLst>
        </p:spPr>
      </p:pic>
      <p:pic>
        <p:nvPicPr>
          <p:cNvPr id="60418" name="Picture 2" descr="http://laexperienciasud.files.wordpress.com/2011/11/lider.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11960" y="4005064"/>
            <a:ext cx="1656184" cy="1901858"/>
          </a:xfrm>
          <a:prstGeom prst="rect">
            <a:avLst/>
          </a:prstGeom>
          <a:ln>
            <a:noFill/>
          </a:ln>
          <a:effectLst>
            <a:softEdge rad="112500"/>
          </a:effectLst>
        </p:spPr>
      </p:pic>
      <p:sp>
        <p:nvSpPr>
          <p:cNvPr id="7" name="6 Rectángulo"/>
          <p:cNvSpPr/>
          <p:nvPr/>
        </p:nvSpPr>
        <p:spPr>
          <a:xfrm>
            <a:off x="5436096" y="4653136"/>
            <a:ext cx="216024"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n>
                <a:solidFill>
                  <a:schemeClr val="bg1"/>
                </a:solidFill>
              </a:ln>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125006"/>
            <a:ext cx="8229600" cy="1292631"/>
          </a:xfrm>
          <a:prstGeom prst="rect">
            <a:avLst/>
          </a:prstGeom>
        </p:spPr>
        <p:txBody>
          <a:bodyPr lIns="91425" tIns="91425" rIns="91425" bIns="91425" anchor="b" anchorCtr="0">
            <a:spAutoFit/>
          </a:bodyPr>
          <a:lstStyle/>
          <a:p>
            <a:r>
              <a:rPr lang="es-MX" dirty="0" smtClean="0"/>
              <a:t>¿Cómo se autorregulariza y controla sus riesgos?</a:t>
            </a:r>
            <a:endParaRPr dirty="0"/>
          </a:p>
        </p:txBody>
      </p:sp>
      <p:sp>
        <p:nvSpPr>
          <p:cNvPr id="182" name="Shape 182"/>
          <p:cNvSpPr txBox="1">
            <a:spLocks noGrp="1"/>
          </p:cNvSpPr>
          <p:nvPr>
            <p:ph type="body" idx="1"/>
          </p:nvPr>
        </p:nvSpPr>
        <p:spPr>
          <a:xfrm>
            <a:off x="457200" y="1600200"/>
            <a:ext cx="8229600" cy="4862839"/>
          </a:xfrm>
          <a:prstGeom prst="rect">
            <a:avLst/>
          </a:prstGeom>
        </p:spPr>
        <p:txBody>
          <a:bodyPr lIns="91425" tIns="91425" rIns="91425" bIns="91425" anchor="t" anchorCtr="0">
            <a:spAutoFit/>
          </a:bodyPr>
          <a:lstStyle/>
          <a:p>
            <a:pPr marL="457200" lvl="0" indent="-419100" rtl="0">
              <a:buClr>
                <a:schemeClr val="lt1"/>
              </a:buClr>
              <a:buSzPct val="208333"/>
              <a:buFont typeface="Arial"/>
              <a:buChar char="•"/>
            </a:pPr>
            <a:r>
              <a:rPr lang="es" sz="2400" dirty="0" smtClean="0">
                <a:latin typeface="Arial"/>
                <a:ea typeface="Arial"/>
                <a:cs typeface="Arial"/>
                <a:sym typeface="Arial"/>
              </a:rPr>
              <a:t>Requisitos </a:t>
            </a:r>
            <a:r>
              <a:rPr lang="es" sz="2400" dirty="0">
                <a:latin typeface="Arial"/>
                <a:ea typeface="Arial"/>
                <a:cs typeface="Arial"/>
                <a:sym typeface="Arial"/>
              </a:rPr>
              <a:t>de admisión a los Socios Liquidadores y Operadores</a:t>
            </a:r>
            <a:r>
              <a:rPr lang="es" sz="2400" dirty="0" smtClean="0">
                <a:latin typeface="Arial"/>
                <a:ea typeface="Arial"/>
                <a:cs typeface="Arial"/>
                <a:sym typeface="Arial"/>
              </a:rPr>
              <a:t>.</a:t>
            </a:r>
          </a:p>
          <a:p>
            <a:pPr marL="457200" lvl="0" indent="-419100" rtl="0">
              <a:buClr>
                <a:schemeClr val="lt1"/>
              </a:buClr>
              <a:buSzPct val="208333"/>
              <a:buFont typeface="Arial"/>
              <a:buChar char="•"/>
            </a:pPr>
            <a:endParaRPr lang="es" sz="2400" dirty="0">
              <a:latin typeface="Arial"/>
              <a:ea typeface="Arial"/>
              <a:cs typeface="Arial"/>
              <a:sym typeface="Arial"/>
            </a:endParaRPr>
          </a:p>
          <a:p>
            <a:pPr marL="457200" lvl="0" indent="-419100" rtl="0">
              <a:buClr>
                <a:schemeClr val="lt1"/>
              </a:buClr>
              <a:buSzPct val="208333"/>
              <a:buFont typeface="Arial"/>
              <a:buChar char="•"/>
            </a:pPr>
            <a:r>
              <a:rPr lang="es" sz="2400" dirty="0">
                <a:latin typeface="Arial"/>
                <a:ea typeface="Arial"/>
                <a:cs typeface="Arial"/>
                <a:sym typeface="Arial"/>
              </a:rPr>
              <a:t>Auditorías</a:t>
            </a:r>
            <a:r>
              <a:rPr lang="es" sz="2400" dirty="0" smtClean="0">
                <a:latin typeface="Arial"/>
                <a:ea typeface="Arial"/>
                <a:cs typeface="Arial"/>
                <a:sym typeface="Arial"/>
              </a:rPr>
              <a:t>.</a:t>
            </a:r>
          </a:p>
          <a:p>
            <a:pPr marL="457200" lvl="0" indent="-419100" rtl="0">
              <a:buClr>
                <a:schemeClr val="lt1"/>
              </a:buClr>
              <a:buSzPct val="208333"/>
              <a:buFont typeface="Arial"/>
              <a:buChar char="•"/>
            </a:pPr>
            <a:endParaRPr lang="es" sz="2400" dirty="0">
              <a:latin typeface="Arial"/>
              <a:ea typeface="Arial"/>
              <a:cs typeface="Arial"/>
              <a:sym typeface="Arial"/>
            </a:endParaRPr>
          </a:p>
          <a:p>
            <a:pPr marL="457200" lvl="0" indent="-419100" rtl="0">
              <a:buClr>
                <a:schemeClr val="lt1"/>
              </a:buClr>
              <a:buSzPct val="208333"/>
              <a:buFont typeface="Arial"/>
              <a:buChar char="•"/>
            </a:pPr>
            <a:r>
              <a:rPr lang="es" sz="2400" dirty="0">
                <a:latin typeface="Arial"/>
                <a:ea typeface="Arial"/>
                <a:cs typeface="Arial"/>
                <a:sym typeface="Arial"/>
              </a:rPr>
              <a:t>Certificación del personal de los Socios Liquidadores y Operadores</a:t>
            </a:r>
            <a:r>
              <a:rPr lang="es" sz="2400" dirty="0" smtClean="0">
                <a:latin typeface="Arial"/>
                <a:ea typeface="Arial"/>
                <a:cs typeface="Arial"/>
                <a:sym typeface="Arial"/>
              </a:rPr>
              <a:t>.</a:t>
            </a:r>
          </a:p>
          <a:p>
            <a:pPr marL="457200" lvl="0" indent="-419100" rtl="0">
              <a:buClr>
                <a:schemeClr val="lt1"/>
              </a:buClr>
              <a:buSzPct val="208333"/>
              <a:buFont typeface="Arial"/>
              <a:buChar char="•"/>
            </a:pPr>
            <a:endParaRPr lang="es" sz="2400" dirty="0">
              <a:latin typeface="Arial"/>
              <a:ea typeface="Arial"/>
              <a:cs typeface="Arial"/>
              <a:sym typeface="Arial"/>
            </a:endParaRPr>
          </a:p>
          <a:p>
            <a:pPr marL="457200" lvl="0" indent="-419100" rtl="0">
              <a:buClr>
                <a:schemeClr val="lt1"/>
              </a:buClr>
              <a:buSzPct val="208333"/>
              <a:buFont typeface="Arial"/>
              <a:buChar char="•"/>
            </a:pPr>
            <a:r>
              <a:rPr lang="es" sz="2400" dirty="0">
                <a:latin typeface="Arial"/>
                <a:ea typeface="Arial"/>
                <a:cs typeface="Arial"/>
                <a:sym typeface="Arial"/>
              </a:rPr>
              <a:t>Disposición y validación de sistemas</a:t>
            </a:r>
            <a:r>
              <a:rPr lang="es" sz="2400" dirty="0" smtClean="0">
                <a:latin typeface="Arial"/>
                <a:ea typeface="Arial"/>
                <a:cs typeface="Arial"/>
                <a:sym typeface="Arial"/>
              </a:rPr>
              <a:t>.</a:t>
            </a:r>
          </a:p>
          <a:p>
            <a:pPr marL="457200" lvl="0" indent="-419100" rtl="0">
              <a:buClr>
                <a:schemeClr val="lt1"/>
              </a:buClr>
              <a:buSzPct val="208333"/>
              <a:buFont typeface="Arial"/>
              <a:buChar char="•"/>
            </a:pPr>
            <a:endParaRPr lang="es" sz="2400" dirty="0">
              <a:latin typeface="Arial"/>
              <a:ea typeface="Arial"/>
              <a:cs typeface="Arial"/>
              <a:sym typeface="Arial"/>
            </a:endParaRPr>
          </a:p>
          <a:p>
            <a:pPr marL="457200" lvl="0" indent="-419100" rtl="0">
              <a:buClr>
                <a:schemeClr val="lt1"/>
              </a:buClr>
              <a:buSzPct val="208333"/>
              <a:buFont typeface="Arial"/>
              <a:buChar char="•"/>
            </a:pPr>
            <a:r>
              <a:rPr lang="es" sz="2400" dirty="0">
                <a:latin typeface="Arial"/>
                <a:ea typeface="Arial"/>
                <a:cs typeface="Arial"/>
                <a:sym typeface="Arial"/>
              </a:rPr>
              <a:t>Requisitos contractuales.</a:t>
            </a:r>
          </a:p>
        </p:txBody>
      </p:sp>
      <p:pic>
        <p:nvPicPr>
          <p:cNvPr id="4" name="Picture 5"/>
          <p:cNvPicPr>
            <a:picLocks noChangeAspect="1" noChangeArrowheads="1"/>
          </p:cNvPicPr>
          <p:nvPr/>
        </p:nvPicPr>
        <p:blipFill>
          <a:blip r:embed="rId3"/>
          <a:srcRect l="14586" t="11013" r="49270" b="5952"/>
          <a:stretch>
            <a:fillRect/>
          </a:stretch>
        </p:blipFill>
        <p:spPr bwMode="auto">
          <a:xfrm rot="598580">
            <a:off x="4416710" y="2100692"/>
            <a:ext cx="1435985" cy="1657793"/>
          </a:xfrm>
          <a:prstGeom prst="rect">
            <a:avLst/>
          </a:prstGeom>
          <a:noFill/>
          <a:ln w="9525">
            <a:noFill/>
            <a:miter lim="800000"/>
            <a:headEnd/>
            <a:tailEnd/>
          </a:ln>
        </p:spPr>
      </p:pic>
      <p:pic>
        <p:nvPicPr>
          <p:cNvPr id="66562" name="Picture 2" descr="http://contadoresalatorremena.com.mx/wp-content/servicio-de-auditoria-contable.jpg"/>
          <p:cNvPicPr>
            <a:picLocks noChangeAspect="1" noChangeArrowheads="1"/>
          </p:cNvPicPr>
          <p:nvPr/>
        </p:nvPicPr>
        <p:blipFill>
          <a:blip r:embed="rId4"/>
          <a:srcRect/>
          <a:stretch>
            <a:fillRect/>
          </a:stretch>
        </p:blipFill>
        <p:spPr bwMode="auto">
          <a:xfrm rot="20646462">
            <a:off x="7164288" y="4869160"/>
            <a:ext cx="1407552" cy="932504"/>
          </a:xfrm>
          <a:prstGeom prst="rect">
            <a:avLst/>
          </a:prstGeom>
          <a:noFill/>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txBox="1">
            <a:spLocks noGrp="1"/>
          </p:cNvSpPr>
          <p:nvPr>
            <p:ph type="body" idx="1"/>
          </p:nvPr>
        </p:nvSpPr>
        <p:spPr>
          <a:xfrm>
            <a:off x="323528" y="188640"/>
            <a:ext cx="7283152" cy="6155501"/>
          </a:xfrm>
          <a:prstGeom prst="rect">
            <a:avLst/>
          </a:prstGeom>
        </p:spPr>
        <p:txBody>
          <a:bodyPr wrap="square" lIns="91425" tIns="91425" rIns="91425" bIns="91425" anchor="t" anchorCtr="0">
            <a:spAutoFit/>
          </a:bodyPr>
          <a:lstStyle/>
          <a:p>
            <a:pPr marL="457200" lvl="0" indent="-419100" algn="just" rtl="0">
              <a:buClr>
                <a:schemeClr val="lt1"/>
              </a:buClr>
              <a:buSzPct val="208333"/>
              <a:buFont typeface="Arial"/>
              <a:buChar char="•"/>
            </a:pPr>
            <a:r>
              <a:rPr lang="es" sz="2400" dirty="0">
                <a:latin typeface="Arial"/>
                <a:ea typeface="Arial"/>
                <a:cs typeface="Arial"/>
                <a:sym typeface="Arial"/>
              </a:rPr>
              <a:t>Aplicación del Código de Ética Profesional de la Comunidad Bursátil Mexicana</a:t>
            </a:r>
            <a:r>
              <a:rPr lang="es" sz="2400" dirty="0" smtClean="0">
                <a:latin typeface="Arial"/>
                <a:ea typeface="Arial"/>
                <a:cs typeface="Arial"/>
                <a:sym typeface="Arial"/>
              </a:rPr>
              <a:t>.</a:t>
            </a:r>
          </a:p>
          <a:p>
            <a:pPr marL="457200" lvl="0" indent="-419100" algn="just" rtl="0">
              <a:buClr>
                <a:schemeClr val="lt1"/>
              </a:buClr>
              <a:buSzPct val="208333"/>
              <a:buFont typeface="Arial"/>
              <a:buChar char="•"/>
            </a:pPr>
            <a:endParaRPr lang="es" sz="2400" dirty="0">
              <a:latin typeface="Arial"/>
              <a:ea typeface="Arial"/>
              <a:cs typeface="Arial"/>
              <a:sym typeface="Arial"/>
            </a:endParaRPr>
          </a:p>
          <a:p>
            <a:pPr marL="457200" lvl="0" indent="-419100" algn="just" rtl="0">
              <a:buClr>
                <a:schemeClr val="lt1"/>
              </a:buClr>
              <a:buSzPct val="208333"/>
              <a:buFont typeface="Arial"/>
              <a:buChar char="•"/>
            </a:pPr>
            <a:r>
              <a:rPr lang="es" sz="2400" dirty="0">
                <a:latin typeface="Arial"/>
                <a:ea typeface="Arial"/>
                <a:cs typeface="Arial"/>
                <a:sym typeface="Arial"/>
              </a:rPr>
              <a:t>Supervisión y vigilancia del cumplimiento de las normas operativas</a:t>
            </a:r>
            <a:r>
              <a:rPr lang="es" sz="2400" dirty="0" smtClean="0">
                <a:latin typeface="Arial"/>
                <a:ea typeface="Arial"/>
                <a:cs typeface="Arial"/>
                <a:sym typeface="Arial"/>
              </a:rPr>
              <a:t>.</a:t>
            </a:r>
          </a:p>
          <a:p>
            <a:pPr marL="457200" lvl="0" indent="-419100" algn="just" rtl="0">
              <a:buClr>
                <a:schemeClr val="lt1"/>
              </a:buClr>
              <a:buSzPct val="208333"/>
              <a:buFont typeface="Arial"/>
              <a:buChar char="•"/>
            </a:pPr>
            <a:endParaRPr lang="es" sz="2400" dirty="0">
              <a:latin typeface="Arial"/>
              <a:ea typeface="Arial"/>
              <a:cs typeface="Arial"/>
              <a:sym typeface="Arial"/>
            </a:endParaRPr>
          </a:p>
          <a:p>
            <a:pPr marL="457200" lvl="0" indent="-419100" algn="just" rtl="0">
              <a:buClr>
                <a:schemeClr val="lt1"/>
              </a:buClr>
              <a:buSzPct val="208333"/>
              <a:buFont typeface="Arial"/>
              <a:buChar char="•"/>
            </a:pPr>
            <a:r>
              <a:rPr lang="es" sz="2400" dirty="0">
                <a:latin typeface="Arial"/>
                <a:ea typeface="Arial"/>
                <a:cs typeface="Arial"/>
                <a:sym typeface="Arial"/>
              </a:rPr>
              <a:t>Aplicación de medidas preventivas y de emergencia</a:t>
            </a:r>
            <a:r>
              <a:rPr lang="es" sz="2400" dirty="0" smtClean="0">
                <a:latin typeface="Arial"/>
                <a:ea typeface="Arial"/>
                <a:cs typeface="Arial"/>
                <a:sym typeface="Arial"/>
              </a:rPr>
              <a:t>.</a:t>
            </a:r>
          </a:p>
          <a:p>
            <a:pPr marL="457200" lvl="0" indent="-419100" algn="just" rtl="0">
              <a:buClr>
                <a:schemeClr val="lt1"/>
              </a:buClr>
              <a:buSzPct val="208333"/>
              <a:buFont typeface="Arial"/>
              <a:buChar char="•"/>
            </a:pPr>
            <a:endParaRPr lang="es" sz="2400" dirty="0">
              <a:latin typeface="Arial"/>
              <a:ea typeface="Arial"/>
              <a:cs typeface="Arial"/>
              <a:sym typeface="Arial"/>
            </a:endParaRPr>
          </a:p>
          <a:p>
            <a:pPr marL="457200" lvl="0" indent="-419100" algn="just" rtl="0">
              <a:buClr>
                <a:schemeClr val="lt1"/>
              </a:buClr>
              <a:buSzPct val="208333"/>
              <a:buFont typeface="Arial"/>
              <a:buChar char="•"/>
            </a:pPr>
            <a:r>
              <a:rPr lang="es" sz="2400" dirty="0">
                <a:latin typeface="Arial"/>
                <a:ea typeface="Arial"/>
                <a:cs typeface="Arial"/>
                <a:sym typeface="Arial"/>
              </a:rPr>
              <a:t>Aplicación de medidas disciplinarias a Socios Liquidadores, Operadores y a su personal que incumplan el marco normativo y reglamentario.</a:t>
            </a:r>
          </a:p>
          <a:p>
            <a:endParaRPr dirty="0"/>
          </a:p>
          <a:p>
            <a:endParaRPr dirty="0"/>
          </a:p>
        </p:txBody>
      </p:sp>
      <p:pic>
        <p:nvPicPr>
          <p:cNvPr id="64514" name="Picture 2" descr="http://4.bp.blogspot.com/-v6bIdPt2usM/TZuUyJ303sI/AAAAAAAAAAU/LoDT6538eeg/s1600/codigo-etica.jpg"/>
          <p:cNvPicPr>
            <a:picLocks noChangeAspect="1" noChangeArrowheads="1"/>
          </p:cNvPicPr>
          <p:nvPr/>
        </p:nvPicPr>
        <p:blipFill>
          <a:blip r:embed="rId3"/>
          <a:srcRect/>
          <a:stretch>
            <a:fillRect/>
          </a:stretch>
        </p:blipFill>
        <p:spPr bwMode="auto">
          <a:xfrm>
            <a:off x="7559824" y="0"/>
            <a:ext cx="1584176" cy="1628800"/>
          </a:xfrm>
          <a:prstGeom prst="rect">
            <a:avLst/>
          </a:prstGeom>
          <a:noFill/>
        </p:spPr>
      </p:pic>
      <p:pic>
        <p:nvPicPr>
          <p:cNvPr id="5" name="Picture 5"/>
          <p:cNvPicPr>
            <a:picLocks noChangeAspect="1" noChangeArrowheads="1"/>
          </p:cNvPicPr>
          <p:nvPr/>
        </p:nvPicPr>
        <p:blipFill>
          <a:blip r:embed="rId4"/>
          <a:srcRect l="14586" t="11013" r="49270" b="5952"/>
          <a:stretch>
            <a:fillRect/>
          </a:stretch>
        </p:blipFill>
        <p:spPr bwMode="auto">
          <a:xfrm rot="598580">
            <a:off x="7225023" y="4909004"/>
            <a:ext cx="1435985" cy="165779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s"/>
              <a:t>Factores de competitividad de MexDer y Asigna.</a:t>
            </a:r>
          </a:p>
        </p:txBody>
      </p:sp>
      <p:sp>
        <p:nvSpPr>
          <p:cNvPr id="194" name="Shape 194"/>
          <p:cNvSpPr txBox="1">
            <a:spLocks noGrp="1"/>
          </p:cNvSpPr>
          <p:nvPr>
            <p:ph type="body" idx="1"/>
          </p:nvPr>
        </p:nvSpPr>
        <p:spPr>
          <a:xfrm>
            <a:off x="467544" y="1268760"/>
            <a:ext cx="8229600" cy="6170890"/>
          </a:xfrm>
          <a:prstGeom prst="rect">
            <a:avLst/>
          </a:prstGeom>
        </p:spPr>
        <p:txBody>
          <a:bodyPr lIns="91425" tIns="91425" rIns="91425" bIns="91425" anchor="t" anchorCtr="0">
            <a:spAutoFit/>
          </a:bodyPr>
          <a:lstStyle/>
          <a:p>
            <a:pPr marL="457200" lvl="0" indent="-419100" algn="just" rtl="0">
              <a:lnSpc>
                <a:spcPct val="150000"/>
              </a:lnSpc>
              <a:buClr>
                <a:schemeClr val="lt1"/>
              </a:buClr>
              <a:buSzPct val="208333"/>
              <a:buFont typeface="Arial"/>
              <a:buChar char="•"/>
            </a:pPr>
            <a:r>
              <a:rPr lang="es" sz="2400" dirty="0">
                <a:latin typeface="Arial"/>
                <a:ea typeface="Arial"/>
                <a:cs typeface="Arial"/>
                <a:sym typeface="Arial"/>
              </a:rPr>
              <a:t>Sistema de Compensación y Liquidación</a:t>
            </a:r>
            <a:r>
              <a:rPr lang="es" sz="2400" dirty="0" smtClean="0">
                <a:latin typeface="Arial"/>
                <a:ea typeface="Arial"/>
                <a:cs typeface="Arial"/>
                <a:sym typeface="Arial"/>
              </a:rPr>
              <a:t>.</a:t>
            </a:r>
            <a:endParaRPr lang="es" sz="2400" dirty="0">
              <a:latin typeface="Arial"/>
              <a:ea typeface="Arial"/>
              <a:cs typeface="Arial"/>
              <a:sym typeface="Arial"/>
            </a:endParaRPr>
          </a:p>
          <a:p>
            <a:pPr marL="457200" lvl="0" indent="-419100" algn="just" rtl="0">
              <a:lnSpc>
                <a:spcPct val="150000"/>
              </a:lnSpc>
              <a:buClr>
                <a:schemeClr val="lt1"/>
              </a:buClr>
              <a:buSzPct val="208333"/>
              <a:buFont typeface="Arial"/>
              <a:buChar char="•"/>
            </a:pPr>
            <a:r>
              <a:rPr lang="es" sz="2400" dirty="0">
                <a:latin typeface="Arial"/>
                <a:ea typeface="Arial"/>
                <a:cs typeface="Arial"/>
                <a:sym typeface="Arial"/>
              </a:rPr>
              <a:t>Actualización de posiciones en tiempo real y capacidad de consulta continua</a:t>
            </a:r>
            <a:r>
              <a:rPr lang="es" sz="2400" dirty="0" smtClean="0">
                <a:latin typeface="Arial"/>
                <a:ea typeface="Arial"/>
                <a:cs typeface="Arial"/>
                <a:sym typeface="Arial"/>
              </a:rPr>
              <a:t>.</a:t>
            </a:r>
            <a:endParaRPr lang="es" sz="2400" dirty="0">
              <a:latin typeface="Arial"/>
              <a:ea typeface="Arial"/>
              <a:cs typeface="Arial"/>
              <a:sym typeface="Arial"/>
            </a:endParaRPr>
          </a:p>
          <a:p>
            <a:pPr marL="457200" lvl="0" indent="-419100" algn="just" rtl="0">
              <a:lnSpc>
                <a:spcPct val="150000"/>
              </a:lnSpc>
              <a:buClr>
                <a:schemeClr val="lt1"/>
              </a:buClr>
              <a:buSzPct val="208333"/>
              <a:buFont typeface="Arial"/>
              <a:buChar char="•"/>
            </a:pPr>
            <a:r>
              <a:rPr lang="es" sz="2400" dirty="0">
                <a:latin typeface="Arial"/>
                <a:ea typeface="Arial"/>
                <a:cs typeface="Arial"/>
                <a:sym typeface="Arial"/>
              </a:rPr>
              <a:t>Liquidación mismo día</a:t>
            </a:r>
            <a:r>
              <a:rPr lang="es" sz="2400" dirty="0" smtClean="0">
                <a:latin typeface="Arial"/>
                <a:ea typeface="Arial"/>
                <a:cs typeface="Arial"/>
                <a:sym typeface="Arial"/>
              </a:rPr>
              <a:t>.</a:t>
            </a:r>
            <a:endParaRPr lang="es" sz="2400" dirty="0">
              <a:latin typeface="Arial"/>
              <a:ea typeface="Arial"/>
              <a:cs typeface="Arial"/>
              <a:sym typeface="Arial"/>
            </a:endParaRPr>
          </a:p>
          <a:p>
            <a:pPr marL="457200" lvl="0" indent="-419100" algn="just" rtl="0">
              <a:lnSpc>
                <a:spcPct val="150000"/>
              </a:lnSpc>
              <a:buClr>
                <a:schemeClr val="lt1"/>
              </a:buClr>
              <a:buSzPct val="208333"/>
              <a:buFont typeface="Arial"/>
              <a:buChar char="•"/>
            </a:pPr>
            <a:r>
              <a:rPr lang="es" sz="2400" dirty="0">
                <a:latin typeface="Arial"/>
                <a:ea typeface="Arial"/>
                <a:cs typeface="Arial"/>
                <a:sym typeface="Arial"/>
              </a:rPr>
              <a:t>Aportaciones en efectivo y valores.</a:t>
            </a:r>
          </a:p>
          <a:p>
            <a:pPr marL="457200" lvl="0" indent="-419100" algn="just" rtl="0">
              <a:lnSpc>
                <a:spcPct val="150000"/>
              </a:lnSpc>
              <a:buClr>
                <a:schemeClr val="lt1"/>
              </a:buClr>
              <a:buSzPct val="208333"/>
              <a:buFont typeface="Arial"/>
              <a:buChar char="•"/>
            </a:pPr>
            <a:r>
              <a:rPr lang="es" sz="2400" dirty="0" smtClean="0">
                <a:latin typeface="Arial"/>
                <a:ea typeface="Arial"/>
                <a:cs typeface="Arial"/>
                <a:sym typeface="Arial"/>
              </a:rPr>
              <a:t>Actualización </a:t>
            </a:r>
            <a:r>
              <a:rPr lang="es" sz="2400" dirty="0">
                <a:latin typeface="Arial"/>
                <a:ea typeface="Arial"/>
                <a:cs typeface="Arial"/>
                <a:sym typeface="Arial"/>
              </a:rPr>
              <a:t>diaria del Fondo de Compensación.</a:t>
            </a:r>
          </a:p>
          <a:p>
            <a:pPr marL="457200" lvl="0" indent="-419100" algn="just" rtl="0">
              <a:lnSpc>
                <a:spcPct val="150000"/>
              </a:lnSpc>
              <a:buClr>
                <a:schemeClr val="lt1"/>
              </a:buClr>
              <a:buSzPct val="208333"/>
              <a:buFont typeface="Arial"/>
              <a:buChar char="•"/>
            </a:pPr>
            <a:r>
              <a:rPr lang="es" sz="2400" dirty="0">
                <a:latin typeface="Arial"/>
                <a:ea typeface="Arial"/>
                <a:cs typeface="Arial"/>
                <a:sym typeface="Arial"/>
              </a:rPr>
              <a:t>Evaluación de riesgo en tiempo real.</a:t>
            </a:r>
          </a:p>
          <a:p>
            <a:pPr marL="457200" lvl="0" indent="-419100" algn="just" rtl="0">
              <a:lnSpc>
                <a:spcPct val="150000"/>
              </a:lnSpc>
              <a:buClr>
                <a:schemeClr val="lt1"/>
              </a:buClr>
              <a:buSzPct val="208333"/>
              <a:buFont typeface="Arial"/>
              <a:buChar char="•"/>
            </a:pPr>
            <a:r>
              <a:rPr lang="es" sz="2400" dirty="0" smtClean="0">
                <a:latin typeface="Arial"/>
                <a:ea typeface="Arial"/>
                <a:cs typeface="Arial"/>
                <a:sym typeface="Arial"/>
              </a:rPr>
              <a:t>Identificación </a:t>
            </a:r>
            <a:r>
              <a:rPr lang="es" sz="2400" dirty="0">
                <a:latin typeface="Arial"/>
                <a:ea typeface="Arial"/>
                <a:cs typeface="Arial"/>
                <a:sym typeface="Arial"/>
              </a:rPr>
              <a:t>operativa de participantes, a través del sistema de cuenta única de mercado.</a:t>
            </a:r>
          </a:p>
          <a:p>
            <a:endParaRPr dirty="0"/>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s"/>
              <a:t>Principales obligaciones</a:t>
            </a:r>
          </a:p>
        </p:txBody>
      </p:sp>
      <p:sp>
        <p:nvSpPr>
          <p:cNvPr id="200" name="Shape 200"/>
          <p:cNvSpPr txBox="1">
            <a:spLocks noGrp="1"/>
          </p:cNvSpPr>
          <p:nvPr>
            <p:ph type="body" idx="1"/>
          </p:nvPr>
        </p:nvSpPr>
        <p:spPr>
          <a:xfrm>
            <a:off x="457200" y="1600200"/>
            <a:ext cx="8229600" cy="5078283"/>
          </a:xfrm>
          <a:prstGeom prst="rect">
            <a:avLst/>
          </a:prstGeom>
        </p:spPr>
        <p:txBody>
          <a:bodyPr lIns="91425" tIns="91425" rIns="91425" bIns="91425" anchor="t" anchorCtr="0">
            <a:spAutoFit/>
          </a:bodyPr>
          <a:lstStyle/>
          <a:p>
            <a:pPr marL="457200" lvl="0" indent="-419100" algn="just" rtl="0">
              <a:buClr>
                <a:schemeClr val="lt1"/>
              </a:buClr>
              <a:buSzPct val="208333"/>
              <a:buFont typeface="Arial"/>
              <a:buChar char="•"/>
            </a:pPr>
            <a:r>
              <a:rPr lang="es" sz="2400" dirty="0">
                <a:latin typeface="Arial"/>
                <a:ea typeface="Arial"/>
                <a:cs typeface="Arial"/>
                <a:sym typeface="Arial"/>
              </a:rPr>
              <a:t>Ofrecer la infraestructura tecnológica y procedimientos para celebrar Contratos de Futuros y Contratos de Opciones</a:t>
            </a:r>
            <a:r>
              <a:rPr lang="es" sz="2400" dirty="0" smtClean="0">
                <a:latin typeface="Arial"/>
                <a:ea typeface="Arial"/>
                <a:cs typeface="Arial"/>
                <a:sym typeface="Arial"/>
              </a:rPr>
              <a:t>.</a:t>
            </a:r>
          </a:p>
          <a:p>
            <a:pPr marL="457200" lvl="0" indent="-419100" algn="just" rtl="0">
              <a:buClr>
                <a:schemeClr val="lt1"/>
              </a:buClr>
              <a:buSzPct val="208333"/>
              <a:buFont typeface="Arial"/>
              <a:buChar char="•"/>
            </a:pPr>
            <a:endParaRPr lang="es" sz="2400" dirty="0">
              <a:latin typeface="Arial"/>
              <a:ea typeface="Arial"/>
              <a:cs typeface="Arial"/>
              <a:sym typeface="Arial"/>
            </a:endParaRPr>
          </a:p>
          <a:p>
            <a:pPr marL="457200" lvl="0" indent="-419100" algn="just" rtl="0">
              <a:buClr>
                <a:schemeClr val="lt1"/>
              </a:buClr>
              <a:buSzPct val="208333"/>
              <a:buFont typeface="Arial"/>
              <a:buChar char="•"/>
            </a:pPr>
            <a:r>
              <a:rPr lang="es" sz="2400" dirty="0">
                <a:latin typeface="Arial"/>
                <a:ea typeface="Arial"/>
                <a:cs typeface="Arial"/>
                <a:sym typeface="Arial"/>
              </a:rPr>
              <a:t>Crear los comités necesarios para su funcionamiento</a:t>
            </a:r>
            <a:r>
              <a:rPr lang="es" sz="2400" dirty="0" smtClean="0">
                <a:latin typeface="Arial"/>
                <a:ea typeface="Arial"/>
                <a:cs typeface="Arial"/>
                <a:sym typeface="Arial"/>
              </a:rPr>
              <a:t>.</a:t>
            </a:r>
          </a:p>
          <a:p>
            <a:pPr marL="457200" lvl="0" indent="-419100" algn="just" rtl="0">
              <a:buClr>
                <a:schemeClr val="lt1"/>
              </a:buClr>
              <a:buSzPct val="208333"/>
              <a:buFont typeface="Arial"/>
              <a:buChar char="•"/>
            </a:pPr>
            <a:endParaRPr lang="es" sz="2400" dirty="0">
              <a:latin typeface="Arial"/>
              <a:ea typeface="Arial"/>
              <a:cs typeface="Arial"/>
              <a:sym typeface="Arial"/>
            </a:endParaRPr>
          </a:p>
          <a:p>
            <a:pPr marL="457200" lvl="0" indent="-419100" algn="just" rtl="0">
              <a:buClr>
                <a:schemeClr val="lt1"/>
              </a:buClr>
              <a:buSzPct val="208333"/>
              <a:buFont typeface="Arial"/>
              <a:buChar char="•"/>
            </a:pPr>
            <a:r>
              <a:rPr lang="es" sz="2400" dirty="0">
                <a:latin typeface="Arial"/>
                <a:ea typeface="Arial"/>
                <a:cs typeface="Arial"/>
                <a:sym typeface="Arial"/>
              </a:rPr>
              <a:t>Conciliar y decidir a través de los comités establecidos las diferencias que, en su caso, surjan por las operaciones celebradas</a:t>
            </a:r>
            <a:r>
              <a:rPr lang="es" sz="2400" dirty="0" smtClean="0">
                <a:latin typeface="Arial"/>
                <a:ea typeface="Arial"/>
                <a:cs typeface="Arial"/>
                <a:sym typeface="Arial"/>
              </a:rPr>
              <a:t>.</a:t>
            </a:r>
          </a:p>
          <a:p>
            <a:pPr marL="457200" lvl="0" indent="-419100" algn="just" rtl="0">
              <a:buClr>
                <a:schemeClr val="lt1"/>
              </a:buClr>
              <a:buSzPct val="208333"/>
              <a:buFont typeface="Arial"/>
              <a:buChar char="•"/>
            </a:pPr>
            <a:endParaRPr lang="es" sz="2400" dirty="0">
              <a:latin typeface="Arial"/>
              <a:ea typeface="Arial"/>
              <a:cs typeface="Arial"/>
              <a:sym typeface="Arial"/>
            </a:endParaRPr>
          </a:p>
          <a:p>
            <a:pPr marL="457200" lvl="0" indent="-419100" algn="just" rtl="0">
              <a:buClr>
                <a:schemeClr val="lt1"/>
              </a:buClr>
              <a:buSzPct val="208333"/>
              <a:buFont typeface="Arial"/>
              <a:buChar char="•"/>
            </a:pPr>
            <a:r>
              <a:rPr lang="es" sz="2400" dirty="0">
                <a:latin typeface="Arial"/>
                <a:ea typeface="Arial"/>
                <a:cs typeface="Arial"/>
                <a:sym typeface="Arial"/>
              </a:rPr>
              <a:t>Mantener programas </a:t>
            </a:r>
            <a:r>
              <a:rPr lang="es" sz="2400" dirty="0" smtClean="0">
                <a:latin typeface="Arial"/>
                <a:ea typeface="Arial"/>
                <a:cs typeface="Arial"/>
                <a:sym typeface="Arial"/>
              </a:rPr>
              <a:t>permanentes </a:t>
            </a:r>
            <a:r>
              <a:rPr lang="es" sz="2400" dirty="0">
                <a:latin typeface="Arial"/>
                <a:ea typeface="Arial"/>
                <a:cs typeface="Arial"/>
                <a:sym typeface="Arial"/>
              </a:rPr>
              <a:t>de auditoría a los Operadores y Socios Liquidadores.</a:t>
            </a: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endParaRPr/>
          </a:p>
        </p:txBody>
      </p:sp>
      <p:sp>
        <p:nvSpPr>
          <p:cNvPr id="206" name="Shape 206"/>
          <p:cNvSpPr txBox="1">
            <a:spLocks noGrp="1"/>
          </p:cNvSpPr>
          <p:nvPr>
            <p:ph type="body" idx="1"/>
          </p:nvPr>
        </p:nvSpPr>
        <p:spPr>
          <a:xfrm>
            <a:off x="457200" y="1417637"/>
            <a:ext cx="8229600" cy="4967700"/>
          </a:xfrm>
          <a:prstGeom prst="rect">
            <a:avLst/>
          </a:prstGeom>
        </p:spPr>
        <p:txBody>
          <a:bodyPr lIns="91425" tIns="91425" rIns="91425" bIns="91425" anchor="t" anchorCtr="0">
            <a:spAutoFit/>
          </a:bodyPr>
          <a:lstStyle/>
          <a:p>
            <a:pPr marL="457200" lvl="0" indent="-419100" algn="just" rtl="0">
              <a:buClr>
                <a:schemeClr val="lt1"/>
              </a:buClr>
              <a:buSzPct val="208333"/>
              <a:buFont typeface="Arial"/>
              <a:buChar char="•"/>
            </a:pPr>
            <a:r>
              <a:rPr lang="es" sz="2400" dirty="0">
                <a:latin typeface="Arial"/>
                <a:ea typeface="Arial"/>
                <a:cs typeface="Arial"/>
                <a:sym typeface="Arial"/>
              </a:rPr>
              <a:t>Vigilar la transparencia, corrección e integridad de los procesos de formación de precios.</a:t>
            </a:r>
          </a:p>
          <a:p>
            <a:endParaRPr dirty="0"/>
          </a:p>
          <a:p>
            <a:pPr marL="457200" lvl="0" indent="-419100" algn="just" rtl="0">
              <a:buClr>
                <a:schemeClr val="lt1"/>
              </a:buClr>
              <a:buSzPct val="208333"/>
              <a:buFont typeface="Arial"/>
              <a:buChar char="•"/>
            </a:pPr>
            <a:r>
              <a:rPr lang="es" sz="2400" dirty="0">
                <a:latin typeface="Arial"/>
                <a:ea typeface="Arial"/>
                <a:cs typeface="Arial"/>
                <a:sym typeface="Arial"/>
              </a:rPr>
              <a:t>Establecer los procedimientos disciplinarios destinados a sancionar aquellas infracciones cometidas por los Socios Liquidadores y Operadores, y garantizar que las operaciones se efectúen en un marco de transparencia y confidencialidad.</a:t>
            </a:r>
          </a:p>
          <a:p>
            <a:endParaRPr dirty="0"/>
          </a:p>
          <a:p>
            <a:pPr marL="457200" lvl="0" indent="-419100" algn="just" rtl="0">
              <a:buClr>
                <a:schemeClr val="lt1"/>
              </a:buClr>
              <a:buSzPct val="208333"/>
              <a:buFont typeface="Arial"/>
              <a:buChar char="•"/>
            </a:pPr>
            <a:r>
              <a:rPr lang="es" sz="2400" dirty="0">
                <a:latin typeface="Arial"/>
                <a:ea typeface="Arial"/>
                <a:cs typeface="Arial"/>
                <a:sym typeface="Arial"/>
              </a:rPr>
              <a:t>Diseñar e incorporar los Contratos de Futuros y Opciones que serán negociados, entre otras.</a:t>
            </a:r>
          </a:p>
          <a:p>
            <a:endParaRPr dirty="0"/>
          </a:p>
        </p:txBody>
      </p:sp>
      <p:pic>
        <p:nvPicPr>
          <p:cNvPr id="4" name="Picture 2" descr="ani-cop.gif (10434 bytes)"/>
          <p:cNvPicPr>
            <a:picLocks noChangeAspect="1" noChangeArrowheads="1" noCrop="1"/>
          </p:cNvPicPr>
          <p:nvPr/>
        </p:nvPicPr>
        <p:blipFill>
          <a:blip r:embed="rId3"/>
          <a:srcRect/>
          <a:stretch>
            <a:fillRect/>
          </a:stretch>
        </p:blipFill>
        <p:spPr bwMode="auto">
          <a:xfrm>
            <a:off x="6156176" y="1772816"/>
            <a:ext cx="1628775" cy="981076"/>
          </a:xfrm>
          <a:prstGeom prst="rect">
            <a:avLst/>
          </a:prstGeom>
          <a:noFill/>
        </p:spPr>
      </p:pic>
      <p:pic>
        <p:nvPicPr>
          <p:cNvPr id="5" name="Picture 4" descr="http://www.mycentrocity.com/media/users/10/526690/images/public/102582/ABOGADOS.gif?v=1311387244757"/>
          <p:cNvPicPr>
            <a:picLocks noChangeAspect="1" noChangeArrowheads="1" noCrop="1"/>
          </p:cNvPicPr>
          <p:nvPr/>
        </p:nvPicPr>
        <p:blipFill>
          <a:blip r:embed="rId4">
            <a:clrChange>
              <a:clrFrom>
                <a:srgbClr val="FFFFFF"/>
              </a:clrFrom>
              <a:clrTo>
                <a:srgbClr val="FFFFFF">
                  <a:alpha val="0"/>
                </a:srgbClr>
              </a:clrTo>
            </a:clrChange>
          </a:blip>
          <a:srcRect/>
          <a:stretch>
            <a:fillRect/>
          </a:stretch>
        </p:blipFill>
        <p:spPr bwMode="auto">
          <a:xfrm>
            <a:off x="7524328" y="4437112"/>
            <a:ext cx="806202" cy="806202"/>
          </a:xfrm>
          <a:prstGeom prst="rect">
            <a:avLst/>
          </a:prstGeom>
          <a:noFill/>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11"/>
          <p:cNvSpPr txBox="1">
            <a:spLocks/>
          </p:cNvSpPr>
          <p:nvPr/>
        </p:nvSpPr>
        <p:spPr>
          <a:xfrm>
            <a:off x="611560" y="0"/>
            <a:ext cx="8229600" cy="1143000"/>
          </a:xfrm>
          <a:prstGeom prst="rect">
            <a:avLst/>
          </a:prstGeom>
          <a:noFill/>
          <a:ln>
            <a:noFill/>
          </a:ln>
        </p:spPr>
        <p:txBody>
          <a:bodyPr lIns="91425" tIns="91425" rIns="91425" bIns="91425" anchor="b" anchorCtr="0">
            <a:spAutoFit/>
          </a:bodyPr>
          <a:lstStyle/>
          <a:p>
            <a:pPr marL="0" marR="0" lvl="0" indent="228600" algn="l" defTabSz="914400" rtl="0" eaLnBrk="1" fontAlgn="auto" latinLnBrk="0" hangingPunct="1">
              <a:lnSpc>
                <a:spcPct val="100000"/>
              </a:lnSpc>
              <a:spcBef>
                <a:spcPts val="0"/>
              </a:spcBef>
              <a:spcAft>
                <a:spcPts val="0"/>
              </a:spcAft>
              <a:buClr>
                <a:schemeClr val="lt2"/>
              </a:buClr>
              <a:buSzPct val="100000"/>
              <a:buFont typeface="Trebuchet MS"/>
              <a:buNone/>
              <a:tabLst/>
              <a:defRPr/>
            </a:pPr>
            <a:r>
              <a:rPr kumimoji="0" lang="es" sz="3600" b="1" i="0" u="none" strike="noStrike" kern="0" cap="none" spc="0" normalizeH="0" baseline="0" noProof="0" dirty="0" smtClean="0">
                <a:ln>
                  <a:noFill/>
                </a:ln>
                <a:solidFill>
                  <a:schemeClr val="lt2"/>
                </a:solidFill>
                <a:effectLst/>
                <a:uLnTx/>
                <a:uFillTx/>
                <a:latin typeface="Trebuchet MS"/>
                <a:ea typeface="Trebuchet MS"/>
                <a:cs typeface="Trebuchet MS"/>
                <a:sym typeface="Trebuchet MS"/>
              </a:rPr>
              <a:t>Estructura Corporativa</a:t>
            </a:r>
            <a:endParaRPr kumimoji="0" lang="es" sz="3600" b="1" i="0" u="none" strike="noStrike" kern="0" cap="none" spc="0" normalizeH="0" baseline="0" noProof="0" dirty="0">
              <a:ln>
                <a:noFill/>
              </a:ln>
              <a:solidFill>
                <a:schemeClr val="lt2"/>
              </a:solidFill>
              <a:effectLst/>
              <a:uLnTx/>
              <a:uFillTx/>
              <a:latin typeface="Trebuchet MS"/>
              <a:ea typeface="Trebuchet MS"/>
              <a:cs typeface="Trebuchet MS"/>
              <a:sym typeface="Trebuchet MS"/>
            </a:endParaRPr>
          </a:p>
        </p:txBody>
      </p:sp>
      <p:pic>
        <p:nvPicPr>
          <p:cNvPr id="1026" name="Picture 2" descr="https://encrypted-tbn1.gstatic.com/images?q=tbn:ANd9GcTIbKIX02ixn6wByrX640a-Ui3BfCOj06pBTy-5NL10k9CqtiW1dA"/>
          <p:cNvPicPr>
            <a:picLocks noChangeAspect="1" noChangeArrowheads="1"/>
          </p:cNvPicPr>
          <p:nvPr/>
        </p:nvPicPr>
        <p:blipFill>
          <a:blip r:embed="rId2"/>
          <a:srcRect/>
          <a:stretch>
            <a:fillRect/>
          </a:stretch>
        </p:blipFill>
        <p:spPr bwMode="auto">
          <a:xfrm>
            <a:off x="6677025" y="0"/>
            <a:ext cx="2466975" cy="1857376"/>
          </a:xfrm>
          <a:prstGeom prst="rect">
            <a:avLst/>
          </a:prstGeom>
          <a:noFill/>
        </p:spPr>
      </p:pic>
      <p:grpSp>
        <p:nvGrpSpPr>
          <p:cNvPr id="50" name="49 Grupo"/>
          <p:cNvGrpSpPr/>
          <p:nvPr/>
        </p:nvGrpSpPr>
        <p:grpSpPr>
          <a:xfrm>
            <a:off x="107504" y="1124744"/>
            <a:ext cx="9036496" cy="3552492"/>
            <a:chOff x="107504" y="1124744"/>
            <a:chExt cx="9036496" cy="3552492"/>
          </a:xfrm>
        </p:grpSpPr>
        <p:grpSp>
          <p:nvGrpSpPr>
            <p:cNvPr id="9" name="8 Grupo"/>
            <p:cNvGrpSpPr/>
            <p:nvPr/>
          </p:nvGrpSpPr>
          <p:grpSpPr>
            <a:xfrm>
              <a:off x="3743400" y="1124744"/>
              <a:ext cx="1656184" cy="1296144"/>
              <a:chOff x="3635896" y="1556792"/>
              <a:chExt cx="1656184" cy="1296144"/>
            </a:xfrm>
          </p:grpSpPr>
          <p:sp>
            <p:nvSpPr>
              <p:cNvPr id="6" name="5 Pentágono"/>
              <p:cNvSpPr/>
              <p:nvPr/>
            </p:nvSpPr>
            <p:spPr>
              <a:xfrm rot="5400000">
                <a:off x="3815916" y="1376772"/>
                <a:ext cx="1296144" cy="165618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CuadroTexto"/>
              <p:cNvSpPr txBox="1"/>
              <p:nvPr/>
            </p:nvSpPr>
            <p:spPr>
              <a:xfrm>
                <a:off x="3707904" y="1628800"/>
                <a:ext cx="1512168" cy="523220"/>
              </a:xfrm>
              <a:prstGeom prst="rect">
                <a:avLst/>
              </a:prstGeom>
              <a:noFill/>
            </p:spPr>
            <p:txBody>
              <a:bodyPr wrap="square" rtlCol="0">
                <a:spAutoFit/>
              </a:bodyPr>
              <a:lstStyle/>
              <a:p>
                <a:pPr algn="ctr"/>
                <a:r>
                  <a:rPr lang="es-MX" b="1" dirty="0" smtClean="0">
                    <a:solidFill>
                      <a:schemeClr val="bg1"/>
                    </a:solidFill>
                  </a:rPr>
                  <a:t>Asamblea de Accionistas</a:t>
                </a:r>
                <a:endParaRPr lang="es-MX" b="1" dirty="0">
                  <a:solidFill>
                    <a:schemeClr val="bg1"/>
                  </a:solidFill>
                </a:endParaRPr>
              </a:p>
            </p:txBody>
          </p:sp>
        </p:grpSp>
        <p:grpSp>
          <p:nvGrpSpPr>
            <p:cNvPr id="13" name="12 Grupo"/>
            <p:cNvGrpSpPr/>
            <p:nvPr/>
          </p:nvGrpSpPr>
          <p:grpSpPr>
            <a:xfrm>
              <a:off x="3743400" y="1844824"/>
              <a:ext cx="1656184" cy="1944216"/>
              <a:chOff x="3563888" y="1844824"/>
              <a:chExt cx="1656184" cy="1944216"/>
            </a:xfrm>
          </p:grpSpPr>
          <p:sp>
            <p:nvSpPr>
              <p:cNvPr id="11" name="10 Cheurón"/>
              <p:cNvSpPr/>
              <p:nvPr/>
            </p:nvSpPr>
            <p:spPr>
              <a:xfrm rot="5400000">
                <a:off x="3419872" y="1988840"/>
                <a:ext cx="1944216" cy="1656184"/>
              </a:xfrm>
              <a:prstGeom prst="chevron">
                <a:avLst>
                  <a:gd name="adj" fmla="val 38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11 CuadroTexto"/>
              <p:cNvSpPr txBox="1"/>
              <p:nvPr/>
            </p:nvSpPr>
            <p:spPr>
              <a:xfrm>
                <a:off x="3635896" y="2492896"/>
                <a:ext cx="1512168" cy="523220"/>
              </a:xfrm>
              <a:prstGeom prst="rect">
                <a:avLst/>
              </a:prstGeom>
              <a:noFill/>
            </p:spPr>
            <p:txBody>
              <a:bodyPr wrap="square" rtlCol="0">
                <a:spAutoFit/>
              </a:bodyPr>
              <a:lstStyle/>
              <a:p>
                <a:pPr algn="ctr"/>
                <a:r>
                  <a:rPr lang="es-MX" b="1" dirty="0" smtClean="0">
                    <a:solidFill>
                      <a:schemeClr val="bg1"/>
                    </a:solidFill>
                  </a:rPr>
                  <a:t>Consejo de Administración</a:t>
                </a:r>
                <a:endParaRPr lang="es-MX" b="1" dirty="0">
                  <a:solidFill>
                    <a:schemeClr val="bg1"/>
                  </a:solidFill>
                </a:endParaRPr>
              </a:p>
            </p:txBody>
          </p:sp>
        </p:grpSp>
        <p:grpSp>
          <p:nvGrpSpPr>
            <p:cNvPr id="15" name="14 Grupo"/>
            <p:cNvGrpSpPr/>
            <p:nvPr/>
          </p:nvGrpSpPr>
          <p:grpSpPr>
            <a:xfrm>
              <a:off x="3743400" y="3212976"/>
              <a:ext cx="1656184" cy="1368152"/>
              <a:chOff x="3563888" y="1916832"/>
              <a:chExt cx="1656184" cy="1368152"/>
            </a:xfrm>
          </p:grpSpPr>
          <p:sp>
            <p:nvSpPr>
              <p:cNvPr id="16" name="15 Cheurón"/>
              <p:cNvSpPr/>
              <p:nvPr/>
            </p:nvSpPr>
            <p:spPr>
              <a:xfrm rot="5400000">
                <a:off x="3707904" y="1772816"/>
                <a:ext cx="1368152" cy="1656184"/>
              </a:xfrm>
              <a:prstGeom prst="chevron">
                <a:avLst>
                  <a:gd name="adj" fmla="val 45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7" name="16 CuadroTexto"/>
              <p:cNvSpPr txBox="1"/>
              <p:nvPr/>
            </p:nvSpPr>
            <p:spPr>
              <a:xfrm>
                <a:off x="3635896" y="2492896"/>
                <a:ext cx="1512168" cy="307777"/>
              </a:xfrm>
              <a:prstGeom prst="rect">
                <a:avLst/>
              </a:prstGeom>
              <a:noFill/>
            </p:spPr>
            <p:txBody>
              <a:bodyPr wrap="square" rtlCol="0">
                <a:spAutoFit/>
              </a:bodyPr>
              <a:lstStyle/>
              <a:p>
                <a:pPr algn="ctr"/>
                <a:r>
                  <a:rPr lang="es-MX" b="1" dirty="0" smtClean="0">
                    <a:solidFill>
                      <a:schemeClr val="bg1"/>
                    </a:solidFill>
                  </a:rPr>
                  <a:t>Comités</a:t>
                </a:r>
                <a:endParaRPr lang="es-MX" b="1" dirty="0">
                  <a:solidFill>
                    <a:schemeClr val="bg1"/>
                  </a:solidFill>
                </a:endParaRPr>
              </a:p>
            </p:txBody>
          </p:sp>
        </p:grpSp>
        <p:sp>
          <p:nvSpPr>
            <p:cNvPr id="34" name="33 Triángulo isósceles"/>
            <p:cNvSpPr/>
            <p:nvPr/>
          </p:nvSpPr>
          <p:spPr>
            <a:xfrm>
              <a:off x="4679504"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34 Triángulo isósceles"/>
            <p:cNvSpPr/>
            <p:nvPr/>
          </p:nvSpPr>
          <p:spPr>
            <a:xfrm>
              <a:off x="2735288"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35 Triángulo isósceles"/>
            <p:cNvSpPr/>
            <p:nvPr/>
          </p:nvSpPr>
          <p:spPr>
            <a:xfrm rot="10800000">
              <a:off x="5543600"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36 Triángulo isósceles"/>
            <p:cNvSpPr/>
            <p:nvPr/>
          </p:nvSpPr>
          <p:spPr>
            <a:xfrm>
              <a:off x="6551712"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37 Triángulo isósceles"/>
            <p:cNvSpPr/>
            <p:nvPr/>
          </p:nvSpPr>
          <p:spPr>
            <a:xfrm rot="10800000">
              <a:off x="7415808"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38 Triángulo isósceles"/>
            <p:cNvSpPr/>
            <p:nvPr/>
          </p:nvSpPr>
          <p:spPr>
            <a:xfrm rot="10800000">
              <a:off x="1871192"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39 Triángulo isósceles"/>
            <p:cNvSpPr/>
            <p:nvPr/>
          </p:nvSpPr>
          <p:spPr>
            <a:xfrm>
              <a:off x="935088" y="4005064"/>
              <a:ext cx="1656184" cy="576064"/>
            </a:xfrm>
            <a:prstGeom prst="triangle">
              <a:avLst>
                <a:gd name="adj" fmla="val 52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40 Triángulo isósceles"/>
            <p:cNvSpPr/>
            <p:nvPr/>
          </p:nvSpPr>
          <p:spPr>
            <a:xfrm rot="10800000">
              <a:off x="107504" y="4005064"/>
              <a:ext cx="161967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41 CuadroTexto"/>
            <p:cNvSpPr txBox="1"/>
            <p:nvPr/>
          </p:nvSpPr>
          <p:spPr>
            <a:xfrm>
              <a:off x="395536" y="4077072"/>
              <a:ext cx="1008112" cy="307777"/>
            </a:xfrm>
            <a:prstGeom prst="rect">
              <a:avLst/>
            </a:prstGeom>
            <a:noFill/>
          </p:spPr>
          <p:txBody>
            <a:bodyPr wrap="square" rtlCol="0">
              <a:spAutoFit/>
            </a:bodyPr>
            <a:lstStyle/>
            <a:p>
              <a:r>
                <a:rPr lang="es-MX" dirty="0" smtClean="0">
                  <a:solidFill>
                    <a:schemeClr val="bg1"/>
                  </a:solidFill>
                </a:rPr>
                <a:t>Ejecutivo</a:t>
              </a:r>
              <a:endParaRPr lang="es-MX" dirty="0">
                <a:solidFill>
                  <a:schemeClr val="bg1"/>
                </a:solidFill>
              </a:endParaRPr>
            </a:p>
          </p:txBody>
        </p:sp>
        <p:sp>
          <p:nvSpPr>
            <p:cNvPr id="43" name="42 CuadroTexto"/>
            <p:cNvSpPr txBox="1"/>
            <p:nvPr/>
          </p:nvSpPr>
          <p:spPr>
            <a:xfrm>
              <a:off x="1331640" y="4077072"/>
              <a:ext cx="1008112" cy="600164"/>
            </a:xfrm>
            <a:prstGeom prst="rect">
              <a:avLst/>
            </a:prstGeom>
            <a:noFill/>
          </p:spPr>
          <p:txBody>
            <a:bodyPr wrap="square" rtlCol="0">
              <a:spAutoFit/>
            </a:bodyPr>
            <a:lstStyle/>
            <a:p>
              <a:r>
                <a:rPr lang="es-MX" sz="1100" b="1" dirty="0" smtClean="0">
                  <a:solidFill>
                    <a:schemeClr val="tx1">
                      <a:lumMod val="85000"/>
                      <a:lumOff val="15000"/>
                    </a:schemeClr>
                  </a:solidFill>
                </a:rPr>
                <a:t>Admisión y Nuevos Productos</a:t>
              </a:r>
              <a:endParaRPr lang="es-MX" sz="1100" b="1" dirty="0">
                <a:solidFill>
                  <a:schemeClr val="tx1">
                    <a:lumMod val="85000"/>
                    <a:lumOff val="15000"/>
                  </a:schemeClr>
                </a:solidFill>
              </a:endParaRPr>
            </a:p>
          </p:txBody>
        </p:sp>
        <p:sp>
          <p:nvSpPr>
            <p:cNvPr id="44" name="43 CuadroTexto"/>
            <p:cNvSpPr txBox="1"/>
            <p:nvPr/>
          </p:nvSpPr>
          <p:spPr>
            <a:xfrm>
              <a:off x="2267744" y="3933056"/>
              <a:ext cx="1008112" cy="523220"/>
            </a:xfrm>
            <a:prstGeom prst="rect">
              <a:avLst/>
            </a:prstGeom>
            <a:noFill/>
          </p:spPr>
          <p:txBody>
            <a:bodyPr wrap="square" rtlCol="0">
              <a:spAutoFit/>
            </a:bodyPr>
            <a:lstStyle/>
            <a:p>
              <a:r>
                <a:rPr lang="es-MX" dirty="0" smtClean="0">
                  <a:solidFill>
                    <a:schemeClr val="bg1"/>
                  </a:solidFill>
                </a:rPr>
                <a:t>Normativa y Ética</a:t>
              </a:r>
              <a:endParaRPr lang="es-MX" dirty="0">
                <a:solidFill>
                  <a:schemeClr val="bg1"/>
                </a:solidFill>
              </a:endParaRPr>
            </a:p>
          </p:txBody>
        </p:sp>
        <p:sp>
          <p:nvSpPr>
            <p:cNvPr id="45" name="44 CuadroTexto"/>
            <p:cNvSpPr txBox="1"/>
            <p:nvPr/>
          </p:nvSpPr>
          <p:spPr>
            <a:xfrm>
              <a:off x="3275856" y="4221088"/>
              <a:ext cx="1008112" cy="261610"/>
            </a:xfrm>
            <a:prstGeom prst="rect">
              <a:avLst/>
            </a:prstGeom>
            <a:noFill/>
          </p:spPr>
          <p:txBody>
            <a:bodyPr wrap="square" rtlCol="0">
              <a:spAutoFit/>
            </a:bodyPr>
            <a:lstStyle/>
            <a:p>
              <a:r>
                <a:rPr lang="es-MX" sz="1100" b="1" dirty="0" smtClean="0">
                  <a:solidFill>
                    <a:schemeClr val="tx1">
                      <a:lumMod val="85000"/>
                      <a:lumOff val="15000"/>
                    </a:schemeClr>
                  </a:solidFill>
                </a:rPr>
                <a:t>Auditoría</a:t>
              </a:r>
              <a:endParaRPr lang="es-MX" sz="1100" b="1" dirty="0">
                <a:solidFill>
                  <a:schemeClr val="tx1">
                    <a:lumMod val="85000"/>
                    <a:lumOff val="15000"/>
                  </a:schemeClr>
                </a:solidFill>
              </a:endParaRPr>
            </a:p>
          </p:txBody>
        </p:sp>
        <p:sp>
          <p:nvSpPr>
            <p:cNvPr id="46" name="45 CuadroTexto"/>
            <p:cNvSpPr txBox="1"/>
            <p:nvPr/>
          </p:nvSpPr>
          <p:spPr>
            <a:xfrm>
              <a:off x="5940152" y="4077072"/>
              <a:ext cx="1080120" cy="261610"/>
            </a:xfrm>
            <a:prstGeom prst="rect">
              <a:avLst/>
            </a:prstGeom>
            <a:noFill/>
          </p:spPr>
          <p:txBody>
            <a:bodyPr wrap="square" rtlCol="0">
              <a:spAutoFit/>
            </a:bodyPr>
            <a:lstStyle/>
            <a:p>
              <a:r>
                <a:rPr lang="es-MX" sz="1100" b="1" dirty="0" smtClean="0">
                  <a:solidFill>
                    <a:schemeClr val="tx1">
                      <a:lumMod val="85000"/>
                      <a:lumOff val="15000"/>
                    </a:schemeClr>
                  </a:solidFill>
                </a:rPr>
                <a:t>Certificación</a:t>
              </a:r>
              <a:endParaRPr lang="es-MX" sz="1100" b="1" dirty="0">
                <a:solidFill>
                  <a:schemeClr val="tx1">
                    <a:lumMod val="85000"/>
                    <a:lumOff val="15000"/>
                  </a:schemeClr>
                </a:solidFill>
              </a:endParaRPr>
            </a:p>
          </p:txBody>
        </p:sp>
        <p:sp>
          <p:nvSpPr>
            <p:cNvPr id="47" name="46 CuadroTexto"/>
            <p:cNvSpPr txBox="1"/>
            <p:nvPr/>
          </p:nvSpPr>
          <p:spPr>
            <a:xfrm>
              <a:off x="7884368" y="4077072"/>
              <a:ext cx="1008112" cy="261610"/>
            </a:xfrm>
            <a:prstGeom prst="rect">
              <a:avLst/>
            </a:prstGeom>
            <a:noFill/>
          </p:spPr>
          <p:txBody>
            <a:bodyPr wrap="square" rtlCol="0">
              <a:spAutoFit/>
            </a:bodyPr>
            <a:lstStyle/>
            <a:p>
              <a:r>
                <a:rPr lang="es-MX" sz="1100" b="1" dirty="0" smtClean="0">
                  <a:solidFill>
                    <a:schemeClr val="tx1">
                      <a:lumMod val="85000"/>
                      <a:lumOff val="15000"/>
                    </a:schemeClr>
                  </a:solidFill>
                </a:rPr>
                <a:t>Promoción</a:t>
              </a:r>
              <a:endParaRPr lang="es-MX" sz="1100" b="1" dirty="0">
                <a:solidFill>
                  <a:schemeClr val="tx1">
                    <a:lumMod val="85000"/>
                    <a:lumOff val="15000"/>
                  </a:schemeClr>
                </a:solidFill>
              </a:endParaRPr>
            </a:p>
          </p:txBody>
        </p:sp>
        <p:sp>
          <p:nvSpPr>
            <p:cNvPr id="48" name="47 CuadroTexto"/>
            <p:cNvSpPr txBox="1"/>
            <p:nvPr/>
          </p:nvSpPr>
          <p:spPr>
            <a:xfrm>
              <a:off x="4932040" y="4149080"/>
              <a:ext cx="1224136" cy="461665"/>
            </a:xfrm>
            <a:prstGeom prst="rect">
              <a:avLst/>
            </a:prstGeom>
            <a:noFill/>
          </p:spPr>
          <p:txBody>
            <a:bodyPr wrap="square" rtlCol="0">
              <a:spAutoFit/>
            </a:bodyPr>
            <a:lstStyle/>
            <a:p>
              <a:r>
                <a:rPr lang="es" sz="1200" b="1" dirty="0" smtClean="0">
                  <a:solidFill>
                    <a:schemeClr val="bg1"/>
                  </a:solidFill>
                </a:rPr>
                <a:t>Disciplinario y Arbitral</a:t>
              </a:r>
              <a:endParaRPr lang="es-MX" sz="1200" dirty="0">
                <a:solidFill>
                  <a:schemeClr val="bg1"/>
                </a:solidFill>
              </a:endParaRPr>
            </a:p>
          </p:txBody>
        </p:sp>
        <p:sp>
          <p:nvSpPr>
            <p:cNvPr id="49" name="48 CuadroTexto"/>
            <p:cNvSpPr txBox="1"/>
            <p:nvPr/>
          </p:nvSpPr>
          <p:spPr>
            <a:xfrm>
              <a:off x="6876256" y="4221088"/>
              <a:ext cx="1224136" cy="430887"/>
            </a:xfrm>
            <a:prstGeom prst="rect">
              <a:avLst/>
            </a:prstGeom>
            <a:noFill/>
          </p:spPr>
          <p:txBody>
            <a:bodyPr wrap="square" rtlCol="0">
              <a:spAutoFit/>
            </a:bodyPr>
            <a:lstStyle/>
            <a:p>
              <a:r>
                <a:rPr lang="es" sz="1100" b="1" dirty="0" smtClean="0">
                  <a:solidFill>
                    <a:schemeClr val="bg1"/>
                  </a:solidFill>
                </a:rPr>
                <a:t>Cámara de Compensación</a:t>
              </a:r>
              <a:endParaRPr lang="es-MX" sz="1100" dirty="0">
                <a:solidFill>
                  <a:schemeClr val="bg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r>
              <a:rPr lang="es-MX" dirty="0" smtClean="0"/>
              <a:t> </a:t>
            </a:r>
            <a:endParaRPr dirty="0"/>
          </a:p>
        </p:txBody>
      </p:sp>
      <p:sp>
        <p:nvSpPr>
          <p:cNvPr id="86" name="Shape 86"/>
          <p:cNvSpPr txBox="1">
            <a:spLocks noGrp="1"/>
          </p:cNvSpPr>
          <p:nvPr>
            <p:ph type="body" idx="1"/>
          </p:nvPr>
        </p:nvSpPr>
        <p:spPr>
          <a:xfrm>
            <a:off x="467544" y="620688"/>
            <a:ext cx="8229600" cy="2108239"/>
          </a:xfrm>
          <a:prstGeom prst="rect">
            <a:avLst/>
          </a:prstGeom>
        </p:spPr>
        <p:txBody>
          <a:bodyPr lIns="91425" tIns="91425" rIns="91425" bIns="91425" anchor="t" anchorCtr="0">
            <a:spAutoFit/>
          </a:bodyPr>
          <a:lstStyle/>
          <a:p>
            <a:pPr algn="just">
              <a:buNone/>
            </a:pPr>
            <a:r>
              <a:rPr lang="es" sz="2400" b="1" dirty="0" smtClean="0">
                <a:solidFill>
                  <a:srgbClr val="3C78D8"/>
                </a:solidFill>
                <a:latin typeface="Arial"/>
                <a:ea typeface="Arial"/>
                <a:cs typeface="Arial"/>
                <a:sym typeface="Arial"/>
              </a:rPr>
              <a:t>MexDer</a:t>
            </a:r>
            <a:r>
              <a:rPr lang="es" sz="2400" dirty="0" smtClean="0">
                <a:solidFill>
                  <a:srgbClr val="3C78D8"/>
                </a:solidFill>
                <a:latin typeface="Arial"/>
                <a:ea typeface="Arial"/>
                <a:cs typeface="Arial"/>
                <a:sym typeface="Arial"/>
              </a:rPr>
              <a:t> </a:t>
            </a:r>
            <a:r>
              <a:rPr lang="es" sz="2400" b="1" dirty="0" smtClean="0">
                <a:latin typeface="Arial"/>
                <a:ea typeface="Arial"/>
                <a:cs typeface="Arial"/>
                <a:sym typeface="Arial"/>
              </a:rPr>
              <a:t>y </a:t>
            </a:r>
            <a:r>
              <a:rPr lang="es" sz="2400" b="1" dirty="0">
                <a:latin typeface="Arial"/>
                <a:ea typeface="Arial"/>
                <a:cs typeface="Arial"/>
                <a:sym typeface="Arial"/>
              </a:rPr>
              <a:t>su Cámara de Compensación (Asigna) son </a:t>
            </a:r>
            <a:r>
              <a:rPr lang="es" sz="2400" b="1" dirty="0">
                <a:solidFill>
                  <a:schemeClr val="accent1">
                    <a:lumMod val="40000"/>
                    <a:lumOff val="60000"/>
                  </a:schemeClr>
                </a:solidFill>
                <a:latin typeface="Arial"/>
                <a:ea typeface="Arial"/>
                <a:cs typeface="Arial"/>
                <a:sym typeface="Arial"/>
              </a:rPr>
              <a:t>entidades autorreguladas</a:t>
            </a:r>
            <a:r>
              <a:rPr lang="es" sz="2400" b="1" dirty="0">
                <a:latin typeface="Arial"/>
                <a:ea typeface="Arial"/>
                <a:cs typeface="Arial"/>
                <a:sym typeface="Arial"/>
              </a:rPr>
              <a:t> que funcionan </a:t>
            </a:r>
            <a:r>
              <a:rPr lang="es" sz="2400" b="1" dirty="0" smtClean="0">
                <a:latin typeface="Arial"/>
                <a:ea typeface="Arial"/>
                <a:cs typeface="Arial"/>
                <a:sym typeface="Arial"/>
              </a:rPr>
              <a:t>bajo </a:t>
            </a:r>
            <a:r>
              <a:rPr lang="es" sz="2400" b="1" dirty="0">
                <a:latin typeface="Arial"/>
                <a:ea typeface="Arial"/>
                <a:cs typeface="Arial"/>
                <a:sym typeface="Arial"/>
              </a:rPr>
              <a:t>la supervisión de las Autoridades Financieras (SHCP, Banco de México y la Comisión Nacional Bancaria y de Valores-CNBV).</a:t>
            </a:r>
          </a:p>
        </p:txBody>
      </p:sp>
      <p:sp>
        <p:nvSpPr>
          <p:cNvPr id="6" name="5 CuadroTexto"/>
          <p:cNvSpPr txBox="1"/>
          <p:nvPr/>
        </p:nvSpPr>
        <p:spPr>
          <a:xfrm>
            <a:off x="5903640" y="5042118"/>
            <a:ext cx="3240360" cy="1815882"/>
          </a:xfrm>
          <a:prstGeom prst="rect">
            <a:avLst/>
          </a:prstGeom>
          <a:noFill/>
        </p:spPr>
        <p:txBody>
          <a:bodyPr wrap="square" rtlCol="0">
            <a:spAutoFit/>
          </a:bodyPr>
          <a:lstStyle/>
          <a:p>
            <a:pPr algn="just"/>
            <a:r>
              <a:rPr lang="es-MX" sz="1600" i="1" dirty="0" smtClean="0">
                <a:solidFill>
                  <a:schemeClr val="accent1">
                    <a:lumMod val="40000"/>
                    <a:lumOff val="60000"/>
                  </a:schemeClr>
                </a:solidFill>
              </a:rPr>
              <a:t>Establecen las normas que regirán los actos de aquellas en tanto actúen en dicho mercado y el régimen disciplinario aplicable en caso de infracciones. Defienden los intereses económicos de la comunidad.</a:t>
            </a:r>
            <a:endParaRPr lang="es-MX" sz="1600" i="1" dirty="0">
              <a:solidFill>
                <a:schemeClr val="accent1">
                  <a:lumMod val="40000"/>
                  <a:lumOff val="60000"/>
                </a:schemeClr>
              </a:solidFill>
            </a:endParaRPr>
          </a:p>
        </p:txBody>
      </p:sp>
      <p:pic>
        <p:nvPicPr>
          <p:cNvPr id="90120" name="Picture 8" descr="https://encrypted-tbn1.gstatic.com/images?q=tbn:ANd9GcRNWgG16Pjsl-LfnbsJohYW3Z7xvkSVnHchc6ax7f8GWlXSbTSn"/>
          <p:cNvPicPr>
            <a:picLocks noChangeAspect="1" noChangeArrowheads="1"/>
          </p:cNvPicPr>
          <p:nvPr/>
        </p:nvPicPr>
        <p:blipFill>
          <a:blip r:embed="rId3"/>
          <a:srcRect/>
          <a:stretch>
            <a:fillRect/>
          </a:stretch>
        </p:blipFill>
        <p:spPr bwMode="auto">
          <a:xfrm>
            <a:off x="7092280" y="188640"/>
            <a:ext cx="1619672" cy="498361"/>
          </a:xfrm>
          <a:prstGeom prst="rect">
            <a:avLst/>
          </a:prstGeom>
          <a:noFill/>
        </p:spPr>
      </p:pic>
      <p:pic>
        <p:nvPicPr>
          <p:cNvPr id="90124" name="Picture 12" descr="http://bolsamexicanadevalores.com.mx/wp-content/uploads/flujo_liquidacion.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75656" y="3068960"/>
            <a:ext cx="6019800" cy="1944216"/>
          </a:xfrm>
          <a:prstGeom prst="rect">
            <a:avLst/>
          </a:prstGeom>
          <a:noFill/>
        </p:spPr>
      </p:pic>
      <p:pic>
        <p:nvPicPr>
          <p:cNvPr id="12" name="Picture 4" descr="https://encrypted-tbn0.gstatic.com/images?q=tbn:ANd9GcRaEsh-iIhOXEpNjfLz5hksFh27HG97lP2_lGbkZv8wzHtIin_8Ng"/>
          <p:cNvPicPr>
            <a:picLocks noChangeAspect="1" noChangeArrowheads="1"/>
          </p:cNvPicPr>
          <p:nvPr/>
        </p:nvPicPr>
        <p:blipFill>
          <a:blip r:embed="rId5"/>
          <a:srcRect/>
          <a:stretch>
            <a:fillRect/>
          </a:stretch>
        </p:blipFill>
        <p:spPr bwMode="auto">
          <a:xfrm>
            <a:off x="395537" y="5758916"/>
            <a:ext cx="1368152" cy="910443"/>
          </a:xfrm>
          <a:prstGeom prst="rect">
            <a:avLst/>
          </a:prstGeom>
          <a:noFill/>
        </p:spPr>
      </p:pic>
      <p:pic>
        <p:nvPicPr>
          <p:cNvPr id="13" name="Picture 6" descr="https://encrypted-tbn0.gstatic.com/images?q=tbn:ANd9GcSNR8cnQ-SNSRsqLFjS2o0OVAfHGuwCGU8wUkGVHnlWpSdFmxYC"/>
          <p:cNvPicPr>
            <a:picLocks noChangeAspect="1" noChangeArrowheads="1"/>
          </p:cNvPicPr>
          <p:nvPr/>
        </p:nvPicPr>
        <p:blipFill>
          <a:blip r:embed="rId6"/>
          <a:srcRect/>
          <a:stretch>
            <a:fillRect/>
          </a:stretch>
        </p:blipFill>
        <p:spPr bwMode="auto">
          <a:xfrm>
            <a:off x="2267745" y="5913276"/>
            <a:ext cx="1368152" cy="684076"/>
          </a:xfrm>
          <a:prstGeom prst="rect">
            <a:avLst/>
          </a:prstGeom>
          <a:noFill/>
        </p:spPr>
      </p:pic>
      <p:pic>
        <p:nvPicPr>
          <p:cNvPr id="3" name="Picture 4" descr="http://www.sinbaches.com/wp-content/uploads/2012/07/CNBV.jpg"/>
          <p:cNvPicPr>
            <a:picLocks noChangeAspect="1" noChangeArrowheads="1"/>
          </p:cNvPicPr>
          <p:nvPr/>
        </p:nvPicPr>
        <p:blipFill>
          <a:blip r:embed="rId7"/>
          <a:srcRect/>
          <a:stretch>
            <a:fillRect/>
          </a:stretch>
        </p:blipFill>
        <p:spPr bwMode="auto">
          <a:xfrm>
            <a:off x="3923928" y="5517232"/>
            <a:ext cx="1312550" cy="1152128"/>
          </a:xfrm>
          <a:prstGeom prst="rect">
            <a:avLst/>
          </a:prstGeom>
          <a:noFill/>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54274" name="Picture 2" descr="https://encrypted-tbn3.gstatic.com/images?q=tbn:ANd9GcRpjyRqDmo8ko8kvOkdd3ingFcFZV4H8DHtJENMYR3RHTYyPtd5"/>
          <p:cNvPicPr>
            <a:picLocks noChangeAspect="1" noChangeArrowheads="1"/>
          </p:cNvPicPr>
          <p:nvPr/>
        </p:nvPicPr>
        <p:blipFill>
          <a:blip r:embed="rId3"/>
          <a:srcRect/>
          <a:stretch>
            <a:fillRect/>
          </a:stretch>
        </p:blipFill>
        <p:spPr bwMode="auto">
          <a:xfrm>
            <a:off x="4566547" y="0"/>
            <a:ext cx="4577453" cy="2571947"/>
          </a:xfrm>
          <a:prstGeom prst="rect">
            <a:avLst/>
          </a:prstGeom>
          <a:noFill/>
        </p:spPr>
      </p:pic>
      <p:sp>
        <p:nvSpPr>
          <p:cNvPr id="211" name="Shape 211"/>
          <p:cNvSpPr txBox="1">
            <a:spLocks noGrp="1"/>
          </p:cNvSpPr>
          <p:nvPr>
            <p:ph type="title"/>
          </p:nvPr>
        </p:nvSpPr>
        <p:spPr>
          <a:xfrm>
            <a:off x="0" y="2060848"/>
            <a:ext cx="8229600" cy="1143000"/>
          </a:xfrm>
          <a:prstGeom prst="rect">
            <a:avLst/>
          </a:prstGeom>
        </p:spPr>
        <p:txBody>
          <a:bodyPr lIns="91425" tIns="91425" rIns="91425" bIns="91425" anchor="b" anchorCtr="0">
            <a:spAutoFit/>
          </a:bodyPr>
          <a:lstStyle/>
          <a:p>
            <a:pPr>
              <a:buNone/>
            </a:pPr>
            <a:r>
              <a:rPr lang="es" dirty="0"/>
              <a:t>Estructura Corporativa</a:t>
            </a:r>
          </a:p>
        </p:txBody>
      </p:sp>
      <p:sp>
        <p:nvSpPr>
          <p:cNvPr id="212" name="Shape 212"/>
          <p:cNvSpPr txBox="1">
            <a:spLocks noGrp="1"/>
          </p:cNvSpPr>
          <p:nvPr>
            <p:ph type="body" idx="1"/>
          </p:nvPr>
        </p:nvSpPr>
        <p:spPr>
          <a:xfrm>
            <a:off x="683568" y="3789040"/>
            <a:ext cx="8229600" cy="2739181"/>
          </a:xfrm>
          <a:prstGeom prst="rect">
            <a:avLst/>
          </a:prstGeom>
        </p:spPr>
        <p:txBody>
          <a:bodyPr lIns="91425" tIns="91425" rIns="91425" bIns="91425" anchor="t" anchorCtr="0">
            <a:spAutoFit/>
          </a:bodyPr>
          <a:lstStyle/>
          <a:p>
            <a:pPr lvl="0" algn="just" rtl="0">
              <a:buNone/>
            </a:pPr>
            <a:r>
              <a:rPr lang="es" sz="2600" b="1" dirty="0">
                <a:solidFill>
                  <a:srgbClr val="FFC000"/>
                </a:solidFill>
                <a:latin typeface="Arial"/>
                <a:ea typeface="Arial"/>
                <a:cs typeface="Arial"/>
                <a:sym typeface="Arial"/>
              </a:rPr>
              <a:t>Asamblea de Accionistas</a:t>
            </a:r>
          </a:p>
          <a:p>
            <a:pPr lvl="0" algn="just" rtl="0">
              <a:buNone/>
            </a:pPr>
            <a:r>
              <a:rPr lang="es" sz="2600" dirty="0">
                <a:latin typeface="Arial"/>
                <a:ea typeface="Arial"/>
                <a:cs typeface="Arial"/>
                <a:sym typeface="Arial"/>
              </a:rPr>
              <a:t>Es el órgano supremo de la sociedad y sus resoluciones legalmente adoptadas son obligatorias para todos los accionistas</a:t>
            </a:r>
            <a:r>
              <a:rPr lang="es" sz="2600" dirty="0" smtClean="0">
                <a:latin typeface="Arial"/>
                <a:ea typeface="Arial"/>
                <a:cs typeface="Arial"/>
                <a:sym typeface="Arial"/>
              </a:rPr>
              <a:t>.</a:t>
            </a:r>
          </a:p>
          <a:p>
            <a:pPr lvl="0" algn="just" rtl="0">
              <a:buNone/>
            </a:pPr>
            <a:r>
              <a:rPr lang="es" sz="2600" dirty="0" smtClean="0">
                <a:solidFill>
                  <a:schemeClr val="accent4">
                    <a:lumMod val="40000"/>
                    <a:lumOff val="60000"/>
                  </a:schemeClr>
                </a:solidFill>
                <a:latin typeface="Arial"/>
                <a:ea typeface="Arial"/>
                <a:cs typeface="Arial"/>
                <a:sym typeface="Arial"/>
              </a:rPr>
              <a:t>Son los que toman las decisiones de acuerdo a lo que se plantee en el Consejo de Administración.</a:t>
            </a:r>
            <a:endParaRPr lang="es" sz="2600" dirty="0">
              <a:solidFill>
                <a:schemeClr val="accent4">
                  <a:lumMod val="40000"/>
                  <a:lumOff val="60000"/>
                </a:schemeClr>
              </a:solidFill>
              <a:latin typeface="Arial"/>
              <a:ea typeface="Arial"/>
              <a:cs typeface="Arial"/>
              <a:sym typeface="Arial"/>
            </a:endParaRPr>
          </a:p>
        </p:txBody>
      </p:sp>
      <p:grpSp>
        <p:nvGrpSpPr>
          <p:cNvPr id="29" name="28 Grupo"/>
          <p:cNvGrpSpPr/>
          <p:nvPr/>
        </p:nvGrpSpPr>
        <p:grpSpPr>
          <a:xfrm>
            <a:off x="179512" y="116632"/>
            <a:ext cx="1619672" cy="648072"/>
            <a:chOff x="107504" y="1124744"/>
            <a:chExt cx="9036496" cy="3456384"/>
          </a:xfrm>
        </p:grpSpPr>
        <p:sp>
          <p:nvSpPr>
            <p:cNvPr id="53" name="52 Pentágono"/>
            <p:cNvSpPr/>
            <p:nvPr/>
          </p:nvSpPr>
          <p:spPr>
            <a:xfrm rot="5400000">
              <a:off x="3923420" y="944724"/>
              <a:ext cx="1296144" cy="1656184"/>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1" name="50 Cheurón"/>
            <p:cNvSpPr/>
            <p:nvPr/>
          </p:nvSpPr>
          <p:spPr>
            <a:xfrm rot="5400000">
              <a:off x="3599384" y="1988840"/>
              <a:ext cx="1944216" cy="1656184"/>
            </a:xfrm>
            <a:prstGeom prst="chevron">
              <a:avLst>
                <a:gd name="adj" fmla="val 38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9" name="48 Cheurón"/>
            <p:cNvSpPr/>
            <p:nvPr/>
          </p:nvSpPr>
          <p:spPr>
            <a:xfrm rot="5400000">
              <a:off x="3887416" y="3068960"/>
              <a:ext cx="1368152" cy="1656184"/>
            </a:xfrm>
            <a:prstGeom prst="chevron">
              <a:avLst>
                <a:gd name="adj" fmla="val 45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32 Triángulo isósceles"/>
            <p:cNvSpPr/>
            <p:nvPr/>
          </p:nvSpPr>
          <p:spPr>
            <a:xfrm>
              <a:off x="4679504"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33 Triángulo isósceles"/>
            <p:cNvSpPr/>
            <p:nvPr/>
          </p:nvSpPr>
          <p:spPr>
            <a:xfrm>
              <a:off x="2735288"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34 Triángulo isósceles"/>
            <p:cNvSpPr/>
            <p:nvPr/>
          </p:nvSpPr>
          <p:spPr>
            <a:xfrm rot="10800000">
              <a:off x="5543600"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35 Triángulo isósceles"/>
            <p:cNvSpPr/>
            <p:nvPr/>
          </p:nvSpPr>
          <p:spPr>
            <a:xfrm>
              <a:off x="6551712"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36 Triángulo isósceles"/>
            <p:cNvSpPr/>
            <p:nvPr/>
          </p:nvSpPr>
          <p:spPr>
            <a:xfrm rot="10800000">
              <a:off x="7415808"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37 Triángulo isósceles"/>
            <p:cNvSpPr/>
            <p:nvPr/>
          </p:nvSpPr>
          <p:spPr>
            <a:xfrm rot="10800000">
              <a:off x="1871192"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38 Triángulo isósceles"/>
            <p:cNvSpPr/>
            <p:nvPr/>
          </p:nvSpPr>
          <p:spPr>
            <a:xfrm>
              <a:off x="935088" y="4005064"/>
              <a:ext cx="1656184" cy="576064"/>
            </a:xfrm>
            <a:prstGeom prst="triangle">
              <a:avLst>
                <a:gd name="adj" fmla="val 52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39 Triángulo isósceles"/>
            <p:cNvSpPr/>
            <p:nvPr/>
          </p:nvSpPr>
          <p:spPr>
            <a:xfrm rot="10800000">
              <a:off x="107504" y="4005064"/>
              <a:ext cx="161967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79512" y="2420888"/>
            <a:ext cx="8229600" cy="1143000"/>
          </a:xfrm>
        </p:spPr>
        <p:txBody>
          <a:bodyPr/>
          <a:lstStyle/>
          <a:p>
            <a:r>
              <a:rPr lang="es" dirty="0" smtClean="0"/>
              <a:t>Estructura Corporativa</a:t>
            </a:r>
            <a:endParaRPr lang="es-MX" dirty="0"/>
          </a:p>
        </p:txBody>
      </p:sp>
      <p:sp>
        <p:nvSpPr>
          <p:cNvPr id="7" name="Shape 212"/>
          <p:cNvSpPr txBox="1">
            <a:spLocks/>
          </p:cNvSpPr>
          <p:nvPr/>
        </p:nvSpPr>
        <p:spPr>
          <a:xfrm>
            <a:off x="467544" y="3789040"/>
            <a:ext cx="8229600" cy="2000517"/>
          </a:xfrm>
          <a:prstGeom prst="rect">
            <a:avLst/>
          </a:prstGeom>
        </p:spPr>
        <p:txBody>
          <a:bodyPr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0" cap="none" spc="0" normalizeH="0" baseline="0" noProof="0" dirty="0" smtClean="0">
              <a:ln>
                <a:noFill/>
              </a:ln>
              <a:solidFill>
                <a:schemeClr val="bg1"/>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600" b="1" i="0" u="none" strike="noStrike" kern="0" cap="none" spc="0" normalizeH="0" baseline="0" noProof="0" dirty="0" smtClean="0">
                <a:ln>
                  <a:noFill/>
                </a:ln>
                <a:solidFill>
                  <a:srgbClr val="FFC000"/>
                </a:solidFill>
                <a:effectLst/>
                <a:uLnTx/>
                <a:uFillTx/>
                <a:latin typeface="Arial"/>
                <a:ea typeface="Arial"/>
                <a:cs typeface="Arial"/>
                <a:sym typeface="Arial"/>
              </a:rPr>
              <a:t>Consejo de Administración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600" b="0" i="0" u="none" strike="noStrike" kern="0" cap="none" spc="0" normalizeH="0" baseline="0" noProof="0" dirty="0" smtClean="0">
                <a:ln>
                  <a:noFill/>
                </a:ln>
                <a:solidFill>
                  <a:schemeClr val="bg1"/>
                </a:solidFill>
                <a:effectLst/>
                <a:uLnTx/>
                <a:uFillTx/>
                <a:latin typeface="Arial"/>
                <a:ea typeface="Arial"/>
                <a:cs typeface="Arial"/>
                <a:sym typeface="Arial"/>
              </a:rPr>
              <a:t>Es el órgano de gobierno</a:t>
            </a:r>
            <a:r>
              <a:rPr kumimoji="0" lang="es-MX" sz="2600" b="0" i="0" u="none" strike="noStrike" kern="0" cap="none" spc="0" normalizeH="0" noProof="0" dirty="0" smtClean="0">
                <a:ln>
                  <a:noFill/>
                </a:ln>
                <a:solidFill>
                  <a:schemeClr val="bg1"/>
                </a:solidFill>
                <a:effectLst/>
                <a:uLnTx/>
                <a:uFillTx/>
                <a:latin typeface="Arial"/>
                <a:ea typeface="Arial"/>
                <a:cs typeface="Arial"/>
                <a:sym typeface="Arial"/>
              </a:rPr>
              <a:t> </a:t>
            </a:r>
            <a:r>
              <a:rPr kumimoji="0" lang="es-MX" sz="2600" b="0" i="0" u="none" strike="noStrike" kern="0" cap="none" spc="0" normalizeH="0" baseline="0" noProof="0" dirty="0" smtClean="0">
                <a:ln>
                  <a:noFill/>
                </a:ln>
                <a:solidFill>
                  <a:schemeClr val="bg1"/>
                </a:solidFill>
                <a:effectLst/>
                <a:uLnTx/>
                <a:uFillTx/>
                <a:latin typeface="Arial"/>
                <a:ea typeface="Arial"/>
                <a:cs typeface="Arial"/>
                <a:sym typeface="Arial"/>
              </a:rPr>
              <a:t>encargado de la administración de </a:t>
            </a:r>
            <a:r>
              <a:rPr kumimoji="0" lang="es-MX" sz="2600" b="0" i="0" u="none" strike="noStrike" kern="0" cap="none" spc="0" normalizeH="0" baseline="0" noProof="0" dirty="0" err="1" smtClean="0">
                <a:ln>
                  <a:noFill/>
                </a:ln>
                <a:solidFill>
                  <a:schemeClr val="bg1"/>
                </a:solidFill>
                <a:effectLst/>
                <a:uLnTx/>
                <a:uFillTx/>
                <a:latin typeface="Arial"/>
                <a:ea typeface="Arial"/>
                <a:cs typeface="Arial"/>
                <a:sym typeface="Arial"/>
              </a:rPr>
              <a:t>MexDer</a:t>
            </a:r>
            <a:r>
              <a:rPr kumimoji="0" lang="es-MX" sz="2600" b="0" i="0" u="none" strike="noStrike" kern="0" cap="none" spc="0" normalizeH="0" baseline="0" noProof="0" dirty="0" smtClean="0">
                <a:ln>
                  <a:noFill/>
                </a:ln>
                <a:solidFill>
                  <a:schemeClr val="bg1"/>
                </a:solidFill>
                <a:effectLst/>
                <a:uLnTx/>
                <a:uFillTx/>
                <a:latin typeface="Arial"/>
                <a:ea typeface="Arial"/>
                <a:cs typeface="Arial"/>
                <a:sym typeface="Arial"/>
              </a:rPr>
              <a:t> y está integrado por Consejeros propietarios y sus respectivos suplentes.</a:t>
            </a:r>
            <a:endParaRPr kumimoji="0" lang="es-MX" sz="2600" b="0" i="0" u="none" strike="noStrike" kern="0" cap="none" spc="0" normalizeH="0" baseline="0" noProof="0" dirty="0">
              <a:ln>
                <a:noFill/>
              </a:ln>
              <a:solidFill>
                <a:schemeClr val="bg1"/>
              </a:solidFill>
              <a:effectLst/>
              <a:uLnTx/>
              <a:uFillTx/>
              <a:latin typeface="Arial"/>
              <a:ea typeface="Arial"/>
              <a:cs typeface="Arial"/>
              <a:sym typeface="Arial"/>
            </a:endParaRPr>
          </a:p>
        </p:txBody>
      </p:sp>
      <p:grpSp>
        <p:nvGrpSpPr>
          <p:cNvPr id="19" name="18 Grupo"/>
          <p:cNvGrpSpPr/>
          <p:nvPr/>
        </p:nvGrpSpPr>
        <p:grpSpPr>
          <a:xfrm>
            <a:off x="179512" y="116632"/>
            <a:ext cx="1619672" cy="648072"/>
            <a:chOff x="107504" y="1124744"/>
            <a:chExt cx="9036496" cy="3456384"/>
          </a:xfrm>
        </p:grpSpPr>
        <p:sp>
          <p:nvSpPr>
            <p:cNvPr id="20" name="19 Pentágono"/>
            <p:cNvSpPr/>
            <p:nvPr/>
          </p:nvSpPr>
          <p:spPr>
            <a:xfrm rot="5400000">
              <a:off x="3923420" y="944724"/>
              <a:ext cx="1296144" cy="165618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20 Cheurón"/>
            <p:cNvSpPr/>
            <p:nvPr/>
          </p:nvSpPr>
          <p:spPr>
            <a:xfrm rot="5400000">
              <a:off x="3599384" y="1988840"/>
              <a:ext cx="1944216" cy="1656184"/>
            </a:xfrm>
            <a:prstGeom prst="chevron">
              <a:avLst>
                <a:gd name="adj" fmla="val 3816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2" name="21 Cheurón"/>
            <p:cNvSpPr/>
            <p:nvPr/>
          </p:nvSpPr>
          <p:spPr>
            <a:xfrm rot="5400000">
              <a:off x="3887416" y="3068960"/>
              <a:ext cx="1368152" cy="1656184"/>
            </a:xfrm>
            <a:prstGeom prst="chevron">
              <a:avLst>
                <a:gd name="adj" fmla="val 45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3" name="22 Triángulo isósceles"/>
            <p:cNvSpPr/>
            <p:nvPr/>
          </p:nvSpPr>
          <p:spPr>
            <a:xfrm>
              <a:off x="4679504"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23 Triángulo isósceles"/>
            <p:cNvSpPr/>
            <p:nvPr/>
          </p:nvSpPr>
          <p:spPr>
            <a:xfrm>
              <a:off x="2735288"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24 Triángulo isósceles"/>
            <p:cNvSpPr/>
            <p:nvPr/>
          </p:nvSpPr>
          <p:spPr>
            <a:xfrm rot="10800000">
              <a:off x="5543600"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25 Triángulo isósceles"/>
            <p:cNvSpPr/>
            <p:nvPr/>
          </p:nvSpPr>
          <p:spPr>
            <a:xfrm>
              <a:off x="6551712"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26 Triángulo isósceles"/>
            <p:cNvSpPr/>
            <p:nvPr/>
          </p:nvSpPr>
          <p:spPr>
            <a:xfrm rot="10800000">
              <a:off x="7415808"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27 Triángulo isósceles"/>
            <p:cNvSpPr/>
            <p:nvPr/>
          </p:nvSpPr>
          <p:spPr>
            <a:xfrm rot="10800000">
              <a:off x="1871192"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28 Triángulo isósceles"/>
            <p:cNvSpPr/>
            <p:nvPr/>
          </p:nvSpPr>
          <p:spPr>
            <a:xfrm>
              <a:off x="935088" y="4005064"/>
              <a:ext cx="1656184" cy="576064"/>
            </a:xfrm>
            <a:prstGeom prst="triangle">
              <a:avLst>
                <a:gd name="adj" fmla="val 52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29 Triángulo isósceles"/>
            <p:cNvSpPr/>
            <p:nvPr/>
          </p:nvSpPr>
          <p:spPr>
            <a:xfrm rot="10800000">
              <a:off x="107504" y="4005064"/>
              <a:ext cx="161967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8" name="Picture 2" descr="https://encrypted-tbn2.gstatic.com/images?q=tbn:ANd9GcT5iSyAcXYyla3yXcBDyxq00gOXg2V5QMgnKo8B5lpaXlMWmF2W"/>
          <p:cNvPicPr>
            <a:picLocks noChangeAspect="1" noChangeArrowheads="1"/>
          </p:cNvPicPr>
          <p:nvPr/>
        </p:nvPicPr>
        <p:blipFill>
          <a:blip r:embed="rId2"/>
          <a:srcRect/>
          <a:stretch>
            <a:fillRect/>
          </a:stretch>
        </p:blipFill>
        <p:spPr bwMode="auto">
          <a:xfrm>
            <a:off x="4319464" y="0"/>
            <a:ext cx="4824536" cy="276152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79512" y="2420888"/>
            <a:ext cx="8229600" cy="1143000"/>
          </a:xfrm>
        </p:spPr>
        <p:txBody>
          <a:bodyPr/>
          <a:lstStyle/>
          <a:p>
            <a:r>
              <a:rPr lang="es" dirty="0" smtClean="0"/>
              <a:t>Estructura Corporativa</a:t>
            </a:r>
            <a:endParaRPr lang="es-MX" dirty="0"/>
          </a:p>
        </p:txBody>
      </p:sp>
      <p:sp>
        <p:nvSpPr>
          <p:cNvPr id="7" name="Shape 212"/>
          <p:cNvSpPr txBox="1">
            <a:spLocks/>
          </p:cNvSpPr>
          <p:nvPr/>
        </p:nvSpPr>
        <p:spPr>
          <a:xfrm>
            <a:off x="1259632" y="3573016"/>
            <a:ext cx="8229600" cy="2339072"/>
          </a:xfrm>
          <a:prstGeom prst="rect">
            <a:avLst/>
          </a:prstGeom>
        </p:spPr>
        <p:txBody>
          <a:bodyPr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0" cap="none" spc="0" normalizeH="0" baseline="0" noProof="0" dirty="0" smtClean="0">
              <a:ln>
                <a:noFill/>
              </a:ln>
              <a:solidFill>
                <a:schemeClr val="bg1"/>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600" b="1" i="0" u="none" strike="noStrike" kern="0" cap="none" spc="0" normalizeH="0" baseline="0" noProof="0" dirty="0" smtClean="0">
                <a:ln>
                  <a:noFill/>
                </a:ln>
                <a:solidFill>
                  <a:srgbClr val="FFC000"/>
                </a:solidFill>
                <a:effectLst/>
                <a:uLnTx/>
                <a:uFillTx/>
                <a:latin typeface="Arial"/>
                <a:ea typeface="Arial"/>
                <a:cs typeface="Arial"/>
                <a:sym typeface="Arial"/>
              </a:rPr>
              <a:t>Consejo de Administración</a:t>
            </a:r>
          </a:p>
          <a:p>
            <a:pPr lvl="0" algn="just">
              <a:buFont typeface="Arial" pitchFamily="34" charset="0"/>
              <a:buChar char="•"/>
              <a:defRPr/>
            </a:pPr>
            <a:r>
              <a:rPr lang="es-MX" sz="2000" dirty="0" smtClean="0">
                <a:solidFill>
                  <a:schemeClr val="bg1"/>
                </a:solidFill>
              </a:rPr>
              <a:t>Convoca Asamblea General, ordinaria o extraordinaria</a:t>
            </a:r>
            <a:r>
              <a:rPr kumimoji="0" lang="es-MX" sz="2000" b="0" i="0" u="none" strike="noStrike" kern="0" cap="none" spc="0" normalizeH="0" baseline="0" noProof="0" dirty="0" smtClean="0">
                <a:ln>
                  <a:noFill/>
                </a:ln>
                <a:solidFill>
                  <a:schemeClr val="bg1"/>
                </a:solidFill>
                <a:effectLst/>
                <a:uLnTx/>
                <a:uFillTx/>
                <a:latin typeface="Arial"/>
                <a:ea typeface="Arial"/>
                <a:cs typeface="Arial"/>
                <a:sym typeface="Arial"/>
              </a:rPr>
              <a:t>.</a:t>
            </a:r>
          </a:p>
          <a:p>
            <a:pPr lvl="0" algn="just">
              <a:buFont typeface="Arial" pitchFamily="34" charset="0"/>
              <a:buChar char="•"/>
              <a:defRPr/>
            </a:pPr>
            <a:r>
              <a:rPr lang="es-MX" sz="2000" dirty="0" smtClean="0">
                <a:solidFill>
                  <a:schemeClr val="bg1"/>
                </a:solidFill>
              </a:rPr>
              <a:t>Elaborar planes y proyectos acordes a su actividad.</a:t>
            </a:r>
          </a:p>
          <a:p>
            <a:pPr lvl="0" algn="just">
              <a:buFont typeface="Arial" pitchFamily="34" charset="0"/>
              <a:buChar char="•"/>
              <a:defRPr/>
            </a:pPr>
            <a:r>
              <a:rPr lang="es-MX" sz="2000" dirty="0" smtClean="0">
                <a:solidFill>
                  <a:schemeClr val="bg1"/>
                </a:solidFill>
              </a:rPr>
              <a:t>Reglamentar de acuerdo con los Estatutos.</a:t>
            </a:r>
          </a:p>
          <a:p>
            <a:pPr lvl="0" algn="just">
              <a:buFont typeface="Arial" pitchFamily="34" charset="0"/>
              <a:buChar char="•"/>
              <a:defRPr/>
            </a:pPr>
            <a:r>
              <a:rPr kumimoji="0" lang="es-MX" sz="2000" b="0" i="0" u="none" strike="noStrike" kern="0" cap="none" spc="0" normalizeH="0" baseline="0" noProof="0" dirty="0" smtClean="0">
                <a:ln>
                  <a:noFill/>
                </a:ln>
                <a:solidFill>
                  <a:schemeClr val="bg1"/>
                </a:solidFill>
                <a:effectLst/>
                <a:uLnTx/>
                <a:uFillTx/>
                <a:latin typeface="Arial"/>
                <a:ea typeface="Arial"/>
                <a:cs typeface="Arial"/>
                <a:sym typeface="Arial"/>
              </a:rPr>
              <a:t>Hacer nombramientos.</a:t>
            </a:r>
          </a:p>
          <a:p>
            <a:pPr lvl="0" algn="just">
              <a:buFont typeface="Arial" pitchFamily="34" charset="0"/>
              <a:buChar char="•"/>
              <a:defRPr/>
            </a:pPr>
            <a:endParaRPr kumimoji="0" lang="es-MX" sz="2000" b="0" i="0" u="none" strike="noStrike" kern="0" cap="none" spc="0" normalizeH="0" baseline="0" noProof="0" dirty="0">
              <a:ln>
                <a:noFill/>
              </a:ln>
              <a:solidFill>
                <a:schemeClr val="bg1"/>
              </a:solidFill>
              <a:effectLst/>
              <a:uLnTx/>
              <a:uFillTx/>
              <a:latin typeface="Arial"/>
              <a:ea typeface="Arial"/>
              <a:cs typeface="Arial"/>
              <a:sym typeface="Arial"/>
            </a:endParaRPr>
          </a:p>
        </p:txBody>
      </p:sp>
      <p:grpSp>
        <p:nvGrpSpPr>
          <p:cNvPr id="2" name="18 Grupo"/>
          <p:cNvGrpSpPr/>
          <p:nvPr/>
        </p:nvGrpSpPr>
        <p:grpSpPr>
          <a:xfrm>
            <a:off x="179512" y="116632"/>
            <a:ext cx="1619672" cy="648072"/>
            <a:chOff x="107504" y="1124744"/>
            <a:chExt cx="9036496" cy="3456384"/>
          </a:xfrm>
        </p:grpSpPr>
        <p:sp>
          <p:nvSpPr>
            <p:cNvPr id="20" name="19 Pentágono"/>
            <p:cNvSpPr/>
            <p:nvPr/>
          </p:nvSpPr>
          <p:spPr>
            <a:xfrm rot="5400000">
              <a:off x="3923420" y="944724"/>
              <a:ext cx="1296144" cy="165618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20 Cheurón"/>
            <p:cNvSpPr/>
            <p:nvPr/>
          </p:nvSpPr>
          <p:spPr>
            <a:xfrm rot="5400000">
              <a:off x="3599384" y="1988840"/>
              <a:ext cx="1944216" cy="1656184"/>
            </a:xfrm>
            <a:prstGeom prst="chevron">
              <a:avLst>
                <a:gd name="adj" fmla="val 3816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2" name="21 Cheurón"/>
            <p:cNvSpPr/>
            <p:nvPr/>
          </p:nvSpPr>
          <p:spPr>
            <a:xfrm rot="5400000">
              <a:off x="3887416" y="3068960"/>
              <a:ext cx="1368152" cy="1656184"/>
            </a:xfrm>
            <a:prstGeom prst="chevron">
              <a:avLst>
                <a:gd name="adj" fmla="val 45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3" name="22 Triángulo isósceles"/>
            <p:cNvSpPr/>
            <p:nvPr/>
          </p:nvSpPr>
          <p:spPr>
            <a:xfrm>
              <a:off x="4679504"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23 Triángulo isósceles"/>
            <p:cNvSpPr/>
            <p:nvPr/>
          </p:nvSpPr>
          <p:spPr>
            <a:xfrm>
              <a:off x="2735288"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24 Triángulo isósceles"/>
            <p:cNvSpPr/>
            <p:nvPr/>
          </p:nvSpPr>
          <p:spPr>
            <a:xfrm rot="10800000">
              <a:off x="5543600"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25 Triángulo isósceles"/>
            <p:cNvSpPr/>
            <p:nvPr/>
          </p:nvSpPr>
          <p:spPr>
            <a:xfrm>
              <a:off x="6551712"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26 Triángulo isósceles"/>
            <p:cNvSpPr/>
            <p:nvPr/>
          </p:nvSpPr>
          <p:spPr>
            <a:xfrm rot="10800000">
              <a:off x="7415808"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27 Triángulo isósceles"/>
            <p:cNvSpPr/>
            <p:nvPr/>
          </p:nvSpPr>
          <p:spPr>
            <a:xfrm rot="10800000">
              <a:off x="1871192"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28 Triángulo isósceles"/>
            <p:cNvSpPr/>
            <p:nvPr/>
          </p:nvSpPr>
          <p:spPr>
            <a:xfrm>
              <a:off x="935088" y="4005064"/>
              <a:ext cx="1656184" cy="576064"/>
            </a:xfrm>
            <a:prstGeom prst="triangle">
              <a:avLst>
                <a:gd name="adj" fmla="val 52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29 Triángulo isósceles"/>
            <p:cNvSpPr/>
            <p:nvPr/>
          </p:nvSpPr>
          <p:spPr>
            <a:xfrm rot="10800000">
              <a:off x="107504" y="4005064"/>
              <a:ext cx="161967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9" name="Picture 2" descr="https://encrypted-tbn2.gstatic.com/images?q=tbn:ANd9GcT5iSyAcXYyla3yXcBDyxq00gOXg2V5QMgnKo8B5lpaXlMWmF2W"/>
          <p:cNvPicPr>
            <a:picLocks noChangeAspect="1" noChangeArrowheads="1"/>
          </p:cNvPicPr>
          <p:nvPr/>
        </p:nvPicPr>
        <p:blipFill>
          <a:blip r:embed="rId2"/>
          <a:srcRect/>
          <a:stretch>
            <a:fillRect/>
          </a:stretch>
        </p:blipFill>
        <p:spPr bwMode="auto">
          <a:xfrm>
            <a:off x="4319464" y="0"/>
            <a:ext cx="4824536" cy="276152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r>
              <a:rPr lang="es" dirty="0" smtClean="0"/>
              <a:t>Estructura Corporativa</a:t>
            </a:r>
            <a:endParaRPr dirty="0"/>
          </a:p>
        </p:txBody>
      </p:sp>
      <p:sp>
        <p:nvSpPr>
          <p:cNvPr id="218" name="Shape 218"/>
          <p:cNvSpPr txBox="1">
            <a:spLocks noGrp="1"/>
          </p:cNvSpPr>
          <p:nvPr>
            <p:ph type="body" idx="1"/>
          </p:nvPr>
        </p:nvSpPr>
        <p:spPr>
          <a:xfrm>
            <a:off x="611560" y="1556792"/>
            <a:ext cx="8229600" cy="3062347"/>
          </a:xfrm>
          <a:prstGeom prst="rect">
            <a:avLst/>
          </a:prstGeom>
        </p:spPr>
        <p:txBody>
          <a:bodyPr lIns="91425" tIns="91425" rIns="91425" bIns="91425" anchor="t" anchorCtr="0">
            <a:spAutoFit/>
          </a:bodyPr>
          <a:lstStyle/>
          <a:p>
            <a:pPr lvl="0" algn="just" rtl="0">
              <a:buNone/>
            </a:pPr>
            <a:r>
              <a:rPr lang="es" sz="2600" b="1" dirty="0">
                <a:solidFill>
                  <a:srgbClr val="FFC000"/>
                </a:solidFill>
                <a:latin typeface="Arial"/>
                <a:ea typeface="Arial"/>
                <a:cs typeface="Arial"/>
                <a:sym typeface="Arial"/>
              </a:rPr>
              <a:t>Comités</a:t>
            </a:r>
          </a:p>
          <a:p>
            <a:pPr lvl="0" algn="just" rtl="0">
              <a:buNone/>
            </a:pPr>
            <a:r>
              <a:rPr lang="es" sz="2600" dirty="0">
                <a:latin typeface="Arial"/>
                <a:ea typeface="Arial"/>
                <a:cs typeface="Arial"/>
                <a:sym typeface="Arial"/>
              </a:rPr>
              <a:t>El Consejo de Administración es apoyado por diversos comités para el desahogo y resolución de asuntos de naturaleza específica, previstos en las Reglas y Disposiciones de carácter prudencial emitidas por las Autoridades Financieras, así como en los Estatutos y el Reglamento Interior de MexDer</a:t>
            </a:r>
            <a:r>
              <a:rPr lang="es" sz="2600" dirty="0" smtClean="0">
                <a:latin typeface="Arial"/>
                <a:ea typeface="Arial"/>
                <a:cs typeface="Arial"/>
                <a:sym typeface="Arial"/>
              </a:rPr>
              <a:t>.</a:t>
            </a:r>
            <a:endParaRPr lang="es" sz="2600" dirty="0">
              <a:latin typeface="Arial"/>
              <a:ea typeface="Arial"/>
              <a:cs typeface="Arial"/>
              <a:sym typeface="Arial"/>
            </a:endParaRPr>
          </a:p>
        </p:txBody>
      </p:sp>
      <p:grpSp>
        <p:nvGrpSpPr>
          <p:cNvPr id="5" name="4 Grupo"/>
          <p:cNvGrpSpPr/>
          <p:nvPr/>
        </p:nvGrpSpPr>
        <p:grpSpPr>
          <a:xfrm>
            <a:off x="179512" y="116632"/>
            <a:ext cx="1619672" cy="648072"/>
            <a:chOff x="107504" y="1124744"/>
            <a:chExt cx="9036496" cy="3456384"/>
          </a:xfrm>
        </p:grpSpPr>
        <p:sp>
          <p:nvSpPr>
            <p:cNvPr id="6" name="5 Pentágono"/>
            <p:cNvSpPr/>
            <p:nvPr/>
          </p:nvSpPr>
          <p:spPr>
            <a:xfrm rot="5400000">
              <a:off x="3923420" y="944724"/>
              <a:ext cx="1296144" cy="165618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Cheurón"/>
            <p:cNvSpPr/>
            <p:nvPr/>
          </p:nvSpPr>
          <p:spPr>
            <a:xfrm rot="5400000">
              <a:off x="3599384" y="1988840"/>
              <a:ext cx="1944216" cy="1656184"/>
            </a:xfrm>
            <a:prstGeom prst="chevron">
              <a:avLst>
                <a:gd name="adj" fmla="val 38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7 Cheurón"/>
            <p:cNvSpPr/>
            <p:nvPr/>
          </p:nvSpPr>
          <p:spPr>
            <a:xfrm rot="5400000">
              <a:off x="3887416" y="3068960"/>
              <a:ext cx="1368152" cy="1656184"/>
            </a:xfrm>
            <a:prstGeom prst="chevron">
              <a:avLst>
                <a:gd name="adj" fmla="val 4533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8 Triángulo isósceles"/>
            <p:cNvSpPr/>
            <p:nvPr/>
          </p:nvSpPr>
          <p:spPr>
            <a:xfrm>
              <a:off x="4679504"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Triángulo isósceles"/>
            <p:cNvSpPr/>
            <p:nvPr/>
          </p:nvSpPr>
          <p:spPr>
            <a:xfrm>
              <a:off x="2735288"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Triángulo isósceles"/>
            <p:cNvSpPr/>
            <p:nvPr/>
          </p:nvSpPr>
          <p:spPr>
            <a:xfrm rot="10800000">
              <a:off x="5543600"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Triángulo isósceles"/>
            <p:cNvSpPr/>
            <p:nvPr/>
          </p:nvSpPr>
          <p:spPr>
            <a:xfrm>
              <a:off x="6551712"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Triángulo isósceles"/>
            <p:cNvSpPr/>
            <p:nvPr/>
          </p:nvSpPr>
          <p:spPr>
            <a:xfrm rot="10800000">
              <a:off x="7415808"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Triángulo isósceles"/>
            <p:cNvSpPr/>
            <p:nvPr/>
          </p:nvSpPr>
          <p:spPr>
            <a:xfrm rot="10800000">
              <a:off x="1871192"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Triángulo isósceles"/>
            <p:cNvSpPr/>
            <p:nvPr/>
          </p:nvSpPr>
          <p:spPr>
            <a:xfrm>
              <a:off x="935088" y="4005064"/>
              <a:ext cx="1656184" cy="576064"/>
            </a:xfrm>
            <a:prstGeom prst="triangle">
              <a:avLst>
                <a:gd name="adj" fmla="val 52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Triángulo isósceles"/>
            <p:cNvSpPr/>
            <p:nvPr/>
          </p:nvSpPr>
          <p:spPr>
            <a:xfrm rot="10800000">
              <a:off x="107504" y="4005064"/>
              <a:ext cx="161967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7" name="Picture 4" descr="http://www.mycentrocity.com/media/users/10/526690/images/public/102582/ABOGADOS.gif?v=1311387244757"/>
          <p:cNvPicPr>
            <a:picLocks noChangeAspect="1" noChangeArrowheads="1" noCrop="1"/>
          </p:cNvPicPr>
          <p:nvPr/>
        </p:nvPicPr>
        <p:blipFill>
          <a:blip r:embed="rId3">
            <a:clrChange>
              <a:clrFrom>
                <a:srgbClr val="FFFFFF"/>
              </a:clrFrom>
              <a:clrTo>
                <a:srgbClr val="FFFFFF">
                  <a:alpha val="0"/>
                </a:srgbClr>
              </a:clrTo>
            </a:clrChange>
          </a:blip>
          <a:srcRect/>
          <a:stretch>
            <a:fillRect/>
          </a:stretch>
        </p:blipFill>
        <p:spPr bwMode="auto">
          <a:xfrm>
            <a:off x="8337798" y="6051798"/>
            <a:ext cx="806202" cy="806202"/>
          </a:xfrm>
          <a:prstGeom prst="rect">
            <a:avLst/>
          </a:prstGeom>
          <a:noFill/>
        </p:spPr>
      </p:pic>
      <p:pic>
        <p:nvPicPr>
          <p:cNvPr id="18" name="Picture 2" descr="https://encrypted-tbn3.gstatic.com/images?q=tbn:ANd9GcQ6CLTmKMMSWhhVBrfnmctyyDb1jk3i3QhFsf8V4Og3id9_olqP"/>
          <p:cNvPicPr>
            <a:picLocks noChangeAspect="1" noChangeArrowheads="1"/>
          </p:cNvPicPr>
          <p:nvPr/>
        </p:nvPicPr>
        <p:blipFill>
          <a:blip r:embed="rId4"/>
          <a:srcRect/>
          <a:stretch>
            <a:fillRect/>
          </a:stretch>
        </p:blipFill>
        <p:spPr bwMode="auto">
          <a:xfrm>
            <a:off x="6315075" y="0"/>
            <a:ext cx="2828925" cy="1619251"/>
          </a:xfrm>
          <a:prstGeom prst="rect">
            <a:avLst/>
          </a:prstGeom>
          <a:noFill/>
        </p:spPr>
      </p:pic>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Shape 224"/>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algn="just" rtl="0">
              <a:buClr>
                <a:srgbClr val="000000"/>
              </a:buClr>
              <a:buSzPct val="42307"/>
              <a:buFont typeface="Arial"/>
              <a:buNone/>
            </a:pPr>
            <a:r>
              <a:rPr lang="es" sz="2600" b="1" dirty="0">
                <a:solidFill>
                  <a:srgbClr val="FFC000"/>
                </a:solidFill>
                <a:latin typeface="Arial"/>
                <a:ea typeface="Arial"/>
                <a:cs typeface="Arial"/>
                <a:sym typeface="Arial"/>
              </a:rPr>
              <a:t>Comité Ejecutivo</a:t>
            </a:r>
          </a:p>
          <a:p>
            <a:pPr lvl="0" algn="just" rtl="0">
              <a:buClr>
                <a:srgbClr val="000000"/>
              </a:buClr>
              <a:buSzPct val="42307"/>
              <a:buFont typeface="Arial"/>
              <a:buNone/>
            </a:pPr>
            <a:r>
              <a:rPr lang="es" sz="2600" dirty="0">
                <a:latin typeface="Arial"/>
                <a:ea typeface="Arial"/>
                <a:cs typeface="Arial"/>
                <a:sym typeface="Arial"/>
              </a:rPr>
              <a:t>Integrado por el presidente del Consejo, Socios Liquidadores y Operadores que designe el propio Consejo, tiene como funciones </a:t>
            </a:r>
            <a:r>
              <a:rPr lang="es" sz="2600" dirty="0">
                <a:solidFill>
                  <a:schemeClr val="accent4">
                    <a:lumMod val="40000"/>
                    <a:lumOff val="60000"/>
                  </a:schemeClr>
                </a:solidFill>
                <a:latin typeface="Arial"/>
                <a:ea typeface="Arial"/>
                <a:cs typeface="Arial"/>
                <a:sym typeface="Arial"/>
              </a:rPr>
              <a:t>elaborar los planes para implementar las estrategias de desarrollo del mercado, su promoción y difusión; revisar y proponer modificaciones al presupuesto de ingresos, egresos e inversión institucional; así como presentar propuestas en cuanto a servicios, comisiones, derechos y tarifas.</a:t>
            </a:r>
          </a:p>
          <a:p>
            <a:endParaRPr dirty="0"/>
          </a:p>
        </p:txBody>
      </p:sp>
      <p:pic>
        <p:nvPicPr>
          <p:cNvPr id="50178" name="Picture 2" descr="https://encrypted-tbn0.gstatic.com/images?q=tbn:ANd9GcQGvS4KZCEDOGV-eIsgO9ZhF_loGHcmo-JOCLQyeKC13yzJDct9MIqZNFM"/>
          <p:cNvPicPr>
            <a:picLocks noChangeAspect="1" noChangeArrowheads="1"/>
          </p:cNvPicPr>
          <p:nvPr/>
        </p:nvPicPr>
        <p:blipFill>
          <a:blip r:embed="rId3"/>
          <a:srcRect/>
          <a:stretch>
            <a:fillRect/>
          </a:stretch>
        </p:blipFill>
        <p:spPr bwMode="auto">
          <a:xfrm>
            <a:off x="6991350" y="0"/>
            <a:ext cx="2152650" cy="1943101"/>
          </a:xfrm>
          <a:prstGeom prst="rect">
            <a:avLst/>
          </a:prstGeom>
          <a:noFill/>
        </p:spPr>
      </p:pic>
      <p:grpSp>
        <p:nvGrpSpPr>
          <p:cNvPr id="4" name="3 Grupo"/>
          <p:cNvGrpSpPr/>
          <p:nvPr/>
        </p:nvGrpSpPr>
        <p:grpSpPr>
          <a:xfrm>
            <a:off x="179512" y="116632"/>
            <a:ext cx="1619672" cy="648072"/>
            <a:chOff x="107504" y="1124744"/>
            <a:chExt cx="9036496" cy="3456384"/>
          </a:xfrm>
        </p:grpSpPr>
        <p:sp>
          <p:nvSpPr>
            <p:cNvPr id="5" name="4 Pentágono"/>
            <p:cNvSpPr/>
            <p:nvPr/>
          </p:nvSpPr>
          <p:spPr>
            <a:xfrm rot="5400000">
              <a:off x="3923420" y="944724"/>
              <a:ext cx="1296144" cy="165618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Cheurón"/>
            <p:cNvSpPr/>
            <p:nvPr/>
          </p:nvSpPr>
          <p:spPr>
            <a:xfrm rot="5400000">
              <a:off x="3599384" y="1988840"/>
              <a:ext cx="1944216" cy="1656184"/>
            </a:xfrm>
            <a:prstGeom prst="chevron">
              <a:avLst>
                <a:gd name="adj" fmla="val 38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 name="6 Cheurón"/>
            <p:cNvSpPr/>
            <p:nvPr/>
          </p:nvSpPr>
          <p:spPr>
            <a:xfrm rot="5400000">
              <a:off x="3887416" y="3068960"/>
              <a:ext cx="1368152" cy="1656184"/>
            </a:xfrm>
            <a:prstGeom prst="chevron">
              <a:avLst>
                <a:gd name="adj" fmla="val 45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7 Triángulo isósceles"/>
            <p:cNvSpPr/>
            <p:nvPr/>
          </p:nvSpPr>
          <p:spPr>
            <a:xfrm>
              <a:off x="4679504"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Triángulo isósceles"/>
            <p:cNvSpPr/>
            <p:nvPr/>
          </p:nvSpPr>
          <p:spPr>
            <a:xfrm>
              <a:off x="2735288"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Triángulo isósceles"/>
            <p:cNvSpPr/>
            <p:nvPr/>
          </p:nvSpPr>
          <p:spPr>
            <a:xfrm rot="10800000">
              <a:off x="5543600"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Triángulo isósceles"/>
            <p:cNvSpPr/>
            <p:nvPr/>
          </p:nvSpPr>
          <p:spPr>
            <a:xfrm>
              <a:off x="6551712"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Triángulo isósceles"/>
            <p:cNvSpPr/>
            <p:nvPr/>
          </p:nvSpPr>
          <p:spPr>
            <a:xfrm rot="10800000">
              <a:off x="7415808"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Triángulo isósceles"/>
            <p:cNvSpPr/>
            <p:nvPr/>
          </p:nvSpPr>
          <p:spPr>
            <a:xfrm rot="10800000">
              <a:off x="1871192"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Triángulo isósceles"/>
            <p:cNvSpPr/>
            <p:nvPr/>
          </p:nvSpPr>
          <p:spPr>
            <a:xfrm>
              <a:off x="935088" y="4005064"/>
              <a:ext cx="1656184" cy="576064"/>
            </a:xfrm>
            <a:prstGeom prst="triangle">
              <a:avLst>
                <a:gd name="adj" fmla="val 52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Triángulo isósceles"/>
            <p:cNvSpPr/>
            <p:nvPr/>
          </p:nvSpPr>
          <p:spPr>
            <a:xfrm rot="10800000">
              <a:off x="107504" y="4005064"/>
              <a:ext cx="1619672" cy="576064"/>
            </a:xfrm>
            <a:prstGeom prst="triangle">
              <a:avLst>
                <a:gd name="adj" fmla="val 5485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Shape 230"/>
          <p:cNvSpPr txBox="1">
            <a:spLocks noGrp="1"/>
          </p:cNvSpPr>
          <p:nvPr>
            <p:ph type="body" idx="1"/>
          </p:nvPr>
        </p:nvSpPr>
        <p:spPr>
          <a:xfrm>
            <a:off x="467544" y="1556792"/>
            <a:ext cx="8229600" cy="6570999"/>
          </a:xfrm>
          <a:prstGeom prst="rect">
            <a:avLst/>
          </a:prstGeom>
        </p:spPr>
        <p:txBody>
          <a:bodyPr lIns="91425" tIns="91425" rIns="91425" bIns="91425" anchor="t" anchorCtr="0">
            <a:spAutoFit/>
          </a:bodyPr>
          <a:lstStyle/>
          <a:p>
            <a:pPr lvl="0" rtl="0">
              <a:buNone/>
            </a:pPr>
            <a:r>
              <a:rPr lang="es" sz="2600" b="1" dirty="0">
                <a:solidFill>
                  <a:srgbClr val="FFC000"/>
                </a:solidFill>
                <a:latin typeface="Arial"/>
                <a:ea typeface="Arial"/>
                <a:cs typeface="Arial"/>
                <a:sym typeface="Arial"/>
              </a:rPr>
              <a:t>Comité de Admisión y Nuevos Productos</a:t>
            </a:r>
          </a:p>
          <a:p>
            <a:pPr lvl="0" algn="just" rtl="0">
              <a:buNone/>
            </a:pPr>
            <a:r>
              <a:rPr lang="es" sz="2600" dirty="0">
                <a:latin typeface="Arial"/>
                <a:ea typeface="Arial"/>
                <a:cs typeface="Arial"/>
                <a:sym typeface="Arial"/>
              </a:rPr>
              <a:t>Es el órgano colegiado de MexDer </a:t>
            </a:r>
            <a:r>
              <a:rPr lang="es" sz="2600" dirty="0">
                <a:solidFill>
                  <a:schemeClr val="accent4">
                    <a:lumMod val="40000"/>
                    <a:lumOff val="60000"/>
                  </a:schemeClr>
                </a:solidFill>
                <a:latin typeface="Arial"/>
                <a:ea typeface="Arial"/>
                <a:cs typeface="Arial"/>
                <a:sym typeface="Arial"/>
              </a:rPr>
              <a:t>encargado de auxiliar al Consejo</a:t>
            </a:r>
            <a:r>
              <a:rPr lang="es" sz="2600" dirty="0">
                <a:latin typeface="Arial"/>
                <a:ea typeface="Arial"/>
                <a:cs typeface="Arial"/>
                <a:sym typeface="Arial"/>
              </a:rPr>
              <a:t> en sus facultades técnicas, de </a:t>
            </a:r>
            <a:r>
              <a:rPr lang="es" sz="2600" dirty="0">
                <a:solidFill>
                  <a:schemeClr val="accent4">
                    <a:lumMod val="40000"/>
                    <a:lumOff val="60000"/>
                  </a:schemeClr>
                </a:solidFill>
                <a:latin typeface="Arial"/>
                <a:ea typeface="Arial"/>
                <a:cs typeface="Arial"/>
                <a:sym typeface="Arial"/>
              </a:rPr>
              <a:t>admisión de Socios Liquidadores y Operadores</a:t>
            </a:r>
            <a:r>
              <a:rPr lang="es" sz="2600" dirty="0">
                <a:latin typeface="Arial"/>
                <a:ea typeface="Arial"/>
                <a:cs typeface="Arial"/>
                <a:sym typeface="Arial"/>
              </a:rPr>
              <a:t>, de </a:t>
            </a:r>
            <a:r>
              <a:rPr lang="es" sz="2600" dirty="0">
                <a:solidFill>
                  <a:schemeClr val="accent4">
                    <a:lumMod val="40000"/>
                    <a:lumOff val="60000"/>
                  </a:schemeClr>
                </a:solidFill>
                <a:latin typeface="Arial"/>
                <a:ea typeface="Arial"/>
                <a:cs typeface="Arial"/>
                <a:sym typeface="Arial"/>
              </a:rPr>
              <a:t>autorización de miembros y de acreditación del personal</a:t>
            </a:r>
            <a:r>
              <a:rPr lang="es" sz="2600" dirty="0">
                <a:latin typeface="Arial"/>
                <a:ea typeface="Arial"/>
                <a:cs typeface="Arial"/>
                <a:sym typeface="Arial"/>
              </a:rPr>
              <a:t> de los mismos.</a:t>
            </a:r>
          </a:p>
          <a:p>
            <a:endParaRPr dirty="0"/>
          </a:p>
          <a:p>
            <a:pPr lvl="0" algn="just" rtl="0">
              <a:buNone/>
            </a:pPr>
            <a:r>
              <a:rPr lang="es" sz="2600" b="1" dirty="0">
                <a:solidFill>
                  <a:srgbClr val="FFC000"/>
                </a:solidFill>
                <a:latin typeface="Arial"/>
                <a:ea typeface="Arial"/>
                <a:cs typeface="Arial"/>
                <a:sym typeface="Arial"/>
              </a:rPr>
              <a:t>Comité Normativo y de Etica</a:t>
            </a:r>
          </a:p>
          <a:p>
            <a:pPr lvl="0" algn="just" rtl="0">
              <a:buNone/>
            </a:pPr>
            <a:r>
              <a:rPr lang="es" sz="2600" dirty="0">
                <a:latin typeface="Arial"/>
                <a:ea typeface="Arial"/>
                <a:cs typeface="Arial"/>
                <a:sym typeface="Arial"/>
              </a:rPr>
              <a:t>Es el órgano colegiado encargado de auxiliar al Consejo en sus facultades normativas. </a:t>
            </a:r>
            <a:r>
              <a:rPr lang="es" sz="2600" dirty="0">
                <a:solidFill>
                  <a:schemeClr val="accent4">
                    <a:lumMod val="40000"/>
                    <a:lumOff val="60000"/>
                  </a:schemeClr>
                </a:solidFill>
                <a:latin typeface="Arial"/>
                <a:ea typeface="Arial"/>
                <a:cs typeface="Arial"/>
                <a:sym typeface="Arial"/>
              </a:rPr>
              <a:t>Está compuesto por expertos en asuntos regulatorios.</a:t>
            </a:r>
          </a:p>
          <a:p>
            <a:endParaRPr dirty="0"/>
          </a:p>
          <a:p>
            <a:endParaRPr dirty="0"/>
          </a:p>
          <a:p>
            <a:endParaRPr dirty="0"/>
          </a:p>
        </p:txBody>
      </p:sp>
      <p:pic>
        <p:nvPicPr>
          <p:cNvPr id="48130" name="Picture 2" descr="https://encrypted-tbn0.gstatic.com/images?q=tbn:ANd9GcSZmyBs0mfQbP1Dq5o7YCaHJONT0SkzHihQKbWssJQBGb79hejx"/>
          <p:cNvPicPr>
            <a:picLocks noChangeAspect="1" noChangeArrowheads="1"/>
          </p:cNvPicPr>
          <p:nvPr/>
        </p:nvPicPr>
        <p:blipFill>
          <a:blip r:embed="rId3"/>
          <a:srcRect/>
          <a:stretch>
            <a:fillRect/>
          </a:stretch>
        </p:blipFill>
        <p:spPr bwMode="auto">
          <a:xfrm>
            <a:off x="7216899" y="0"/>
            <a:ext cx="1927101" cy="1927101"/>
          </a:xfrm>
          <a:prstGeom prst="rect">
            <a:avLst/>
          </a:prstGeom>
          <a:noFill/>
        </p:spPr>
      </p:pic>
      <p:grpSp>
        <p:nvGrpSpPr>
          <p:cNvPr id="4" name="3 Grupo"/>
          <p:cNvGrpSpPr/>
          <p:nvPr/>
        </p:nvGrpSpPr>
        <p:grpSpPr>
          <a:xfrm>
            <a:off x="179512" y="116632"/>
            <a:ext cx="1619672" cy="648072"/>
            <a:chOff x="107504" y="1124744"/>
            <a:chExt cx="9036496" cy="3456384"/>
          </a:xfrm>
        </p:grpSpPr>
        <p:sp>
          <p:nvSpPr>
            <p:cNvPr id="5" name="4 Pentágono"/>
            <p:cNvSpPr/>
            <p:nvPr/>
          </p:nvSpPr>
          <p:spPr>
            <a:xfrm rot="5400000">
              <a:off x="3923420" y="944724"/>
              <a:ext cx="1296144" cy="165618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Cheurón"/>
            <p:cNvSpPr/>
            <p:nvPr/>
          </p:nvSpPr>
          <p:spPr>
            <a:xfrm rot="5400000">
              <a:off x="3599384" y="1988840"/>
              <a:ext cx="1944216" cy="1656184"/>
            </a:xfrm>
            <a:prstGeom prst="chevron">
              <a:avLst>
                <a:gd name="adj" fmla="val 38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 name="6 Cheurón"/>
            <p:cNvSpPr/>
            <p:nvPr/>
          </p:nvSpPr>
          <p:spPr>
            <a:xfrm rot="5400000">
              <a:off x="3887416" y="3068960"/>
              <a:ext cx="1368152" cy="1656184"/>
            </a:xfrm>
            <a:prstGeom prst="chevron">
              <a:avLst>
                <a:gd name="adj" fmla="val 45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7 Triángulo isósceles"/>
            <p:cNvSpPr/>
            <p:nvPr/>
          </p:nvSpPr>
          <p:spPr>
            <a:xfrm>
              <a:off x="4679504"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Triángulo isósceles"/>
            <p:cNvSpPr/>
            <p:nvPr/>
          </p:nvSpPr>
          <p:spPr>
            <a:xfrm>
              <a:off x="2735288"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Triángulo isósceles"/>
            <p:cNvSpPr/>
            <p:nvPr/>
          </p:nvSpPr>
          <p:spPr>
            <a:xfrm rot="10800000">
              <a:off x="5543600"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Triángulo isósceles"/>
            <p:cNvSpPr/>
            <p:nvPr/>
          </p:nvSpPr>
          <p:spPr>
            <a:xfrm>
              <a:off x="6551712"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Triángulo isósceles"/>
            <p:cNvSpPr/>
            <p:nvPr/>
          </p:nvSpPr>
          <p:spPr>
            <a:xfrm rot="10800000">
              <a:off x="7415808"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Triángulo isósceles"/>
            <p:cNvSpPr/>
            <p:nvPr/>
          </p:nvSpPr>
          <p:spPr>
            <a:xfrm rot="10800000">
              <a:off x="1871192"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Triángulo isósceles"/>
            <p:cNvSpPr/>
            <p:nvPr/>
          </p:nvSpPr>
          <p:spPr>
            <a:xfrm>
              <a:off x="935088" y="4005064"/>
              <a:ext cx="1656184" cy="576064"/>
            </a:xfrm>
            <a:prstGeom prst="triangle">
              <a:avLst>
                <a:gd name="adj" fmla="val 5255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Triángulo isósceles"/>
            <p:cNvSpPr/>
            <p:nvPr/>
          </p:nvSpPr>
          <p:spPr>
            <a:xfrm rot="10800000">
              <a:off x="107504" y="4005064"/>
              <a:ext cx="161967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539552" y="1484784"/>
            <a:ext cx="8229600" cy="5355282"/>
          </a:xfrm>
          <a:prstGeom prst="rect">
            <a:avLst/>
          </a:prstGeom>
        </p:spPr>
        <p:txBody>
          <a:bodyPr lIns="91425" tIns="91425" rIns="91425" bIns="91425" anchor="t" anchorCtr="0">
            <a:spAutoFit/>
          </a:bodyPr>
          <a:lstStyle/>
          <a:p>
            <a:pPr lvl="0" rtl="0">
              <a:buClr>
                <a:srgbClr val="000000"/>
              </a:buClr>
              <a:buSzPct val="42307"/>
              <a:buFont typeface="Arial"/>
              <a:buNone/>
            </a:pPr>
            <a:r>
              <a:rPr lang="es" sz="2600" b="1" dirty="0">
                <a:solidFill>
                  <a:srgbClr val="FFC000"/>
                </a:solidFill>
                <a:latin typeface="Arial"/>
                <a:ea typeface="Arial"/>
                <a:cs typeface="Arial"/>
                <a:sym typeface="Arial"/>
              </a:rPr>
              <a:t>Comité de Auditoría</a:t>
            </a:r>
          </a:p>
          <a:p>
            <a:pPr lvl="0" algn="just" rtl="0">
              <a:buClr>
                <a:srgbClr val="000000"/>
              </a:buClr>
              <a:buSzPct val="42307"/>
              <a:buFont typeface="Arial"/>
              <a:buNone/>
            </a:pPr>
            <a:r>
              <a:rPr lang="es" sz="2600" dirty="0">
                <a:latin typeface="Arial"/>
                <a:ea typeface="Arial"/>
                <a:cs typeface="Arial"/>
                <a:sym typeface="Arial"/>
              </a:rPr>
              <a:t>Integrado por expertos en su área. </a:t>
            </a:r>
            <a:r>
              <a:rPr lang="es" sz="2600" dirty="0">
                <a:solidFill>
                  <a:schemeClr val="accent4">
                    <a:lumMod val="40000"/>
                    <a:lumOff val="60000"/>
                  </a:schemeClr>
                </a:solidFill>
                <a:latin typeface="Arial"/>
                <a:ea typeface="Arial"/>
                <a:cs typeface="Arial"/>
                <a:sym typeface="Arial"/>
              </a:rPr>
              <a:t>Establece los programas de auditoría interna</a:t>
            </a:r>
            <a:r>
              <a:rPr lang="es" sz="2600" dirty="0">
                <a:latin typeface="Arial"/>
                <a:ea typeface="Arial"/>
                <a:cs typeface="Arial"/>
                <a:sym typeface="Arial"/>
              </a:rPr>
              <a:t> a los Socios Liquidadores, Operadores y a la Cámara de Compensación.</a:t>
            </a:r>
          </a:p>
          <a:p>
            <a:endParaRPr dirty="0"/>
          </a:p>
          <a:p>
            <a:pPr lvl="0" algn="just" rtl="0">
              <a:buNone/>
            </a:pPr>
            <a:r>
              <a:rPr lang="es" sz="2600" b="1" dirty="0">
                <a:solidFill>
                  <a:srgbClr val="FFC000"/>
                </a:solidFill>
                <a:latin typeface="Arial"/>
                <a:ea typeface="Arial"/>
                <a:cs typeface="Arial"/>
                <a:sym typeface="Arial"/>
              </a:rPr>
              <a:t>Comité Disciplinario y Arbitral</a:t>
            </a:r>
          </a:p>
          <a:p>
            <a:pPr algn="just">
              <a:buNone/>
            </a:pPr>
            <a:r>
              <a:rPr lang="es" sz="2600" dirty="0">
                <a:latin typeface="Arial"/>
                <a:ea typeface="Arial"/>
                <a:cs typeface="Arial"/>
                <a:sym typeface="Arial"/>
              </a:rPr>
              <a:t>Es el órgano colegiado de MexDer encargados de auxiliar al Consejo en sus facultades disciplinarias. Entre sus principales funciones se encuentran </a:t>
            </a:r>
            <a:r>
              <a:rPr lang="es" sz="2600" dirty="0">
                <a:solidFill>
                  <a:schemeClr val="accent4">
                    <a:lumMod val="40000"/>
                    <a:lumOff val="60000"/>
                  </a:schemeClr>
                </a:solidFill>
                <a:latin typeface="Arial"/>
                <a:ea typeface="Arial"/>
                <a:cs typeface="Arial"/>
                <a:sym typeface="Arial"/>
              </a:rPr>
              <a:t>vigilar, resolver y sancionar las infracciones a la normativa vigente.</a:t>
            </a:r>
          </a:p>
        </p:txBody>
      </p:sp>
      <p:pic>
        <p:nvPicPr>
          <p:cNvPr id="46082" name="Picture 2" descr="https://encrypted-tbn2.gstatic.com/images?q=tbn:ANd9GcQ0CxouKsFff9CdLblvZ_l6UmAXHOJwUe4KPmTv5XzBD87wx5O9"/>
          <p:cNvPicPr>
            <a:picLocks noChangeAspect="1" noChangeArrowheads="1"/>
          </p:cNvPicPr>
          <p:nvPr/>
        </p:nvPicPr>
        <p:blipFill>
          <a:blip r:embed="rId3"/>
          <a:srcRect/>
          <a:stretch>
            <a:fillRect/>
          </a:stretch>
        </p:blipFill>
        <p:spPr bwMode="auto">
          <a:xfrm>
            <a:off x="6305550" y="0"/>
            <a:ext cx="2838450" cy="1609726"/>
          </a:xfrm>
          <a:prstGeom prst="rect">
            <a:avLst/>
          </a:prstGeom>
          <a:noFill/>
        </p:spPr>
      </p:pic>
      <p:grpSp>
        <p:nvGrpSpPr>
          <p:cNvPr id="4" name="3 Grupo"/>
          <p:cNvGrpSpPr/>
          <p:nvPr/>
        </p:nvGrpSpPr>
        <p:grpSpPr>
          <a:xfrm>
            <a:off x="179512" y="116632"/>
            <a:ext cx="1619672" cy="648072"/>
            <a:chOff x="107504" y="1124744"/>
            <a:chExt cx="9036496" cy="3456384"/>
          </a:xfrm>
        </p:grpSpPr>
        <p:sp>
          <p:nvSpPr>
            <p:cNvPr id="5" name="4 Pentágono"/>
            <p:cNvSpPr/>
            <p:nvPr/>
          </p:nvSpPr>
          <p:spPr>
            <a:xfrm rot="5400000">
              <a:off x="3923420" y="944724"/>
              <a:ext cx="1296144" cy="165618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Cheurón"/>
            <p:cNvSpPr/>
            <p:nvPr/>
          </p:nvSpPr>
          <p:spPr>
            <a:xfrm rot="5400000">
              <a:off x="3599384" y="1988840"/>
              <a:ext cx="1944216" cy="1656184"/>
            </a:xfrm>
            <a:prstGeom prst="chevron">
              <a:avLst>
                <a:gd name="adj" fmla="val 38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 name="6 Cheurón"/>
            <p:cNvSpPr/>
            <p:nvPr/>
          </p:nvSpPr>
          <p:spPr>
            <a:xfrm rot="5400000">
              <a:off x="3887416" y="3068960"/>
              <a:ext cx="1368152" cy="1656184"/>
            </a:xfrm>
            <a:prstGeom prst="chevron">
              <a:avLst>
                <a:gd name="adj" fmla="val 45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7 Triángulo isósceles"/>
            <p:cNvSpPr/>
            <p:nvPr/>
          </p:nvSpPr>
          <p:spPr>
            <a:xfrm>
              <a:off x="4679504"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Triángulo isósceles"/>
            <p:cNvSpPr/>
            <p:nvPr/>
          </p:nvSpPr>
          <p:spPr>
            <a:xfrm>
              <a:off x="2735288"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Triángulo isósceles"/>
            <p:cNvSpPr/>
            <p:nvPr/>
          </p:nvSpPr>
          <p:spPr>
            <a:xfrm rot="10800000">
              <a:off x="5543600"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Triángulo isósceles"/>
            <p:cNvSpPr/>
            <p:nvPr/>
          </p:nvSpPr>
          <p:spPr>
            <a:xfrm>
              <a:off x="6551712"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Triángulo isósceles"/>
            <p:cNvSpPr/>
            <p:nvPr/>
          </p:nvSpPr>
          <p:spPr>
            <a:xfrm rot="10800000">
              <a:off x="7415808"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Triángulo isósceles"/>
            <p:cNvSpPr/>
            <p:nvPr/>
          </p:nvSpPr>
          <p:spPr>
            <a:xfrm rot="10800000">
              <a:off x="1871192" y="4005064"/>
              <a:ext cx="1728192" cy="576064"/>
            </a:xfrm>
            <a:prstGeom prst="triangle">
              <a:avLst>
                <a:gd name="adj" fmla="val 5485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Triángulo isósceles"/>
            <p:cNvSpPr/>
            <p:nvPr/>
          </p:nvSpPr>
          <p:spPr>
            <a:xfrm>
              <a:off x="935088" y="4005064"/>
              <a:ext cx="1656184" cy="576064"/>
            </a:xfrm>
            <a:prstGeom prst="triangle">
              <a:avLst>
                <a:gd name="adj" fmla="val 52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Triángulo isósceles"/>
            <p:cNvSpPr/>
            <p:nvPr/>
          </p:nvSpPr>
          <p:spPr>
            <a:xfrm rot="10800000">
              <a:off x="107504" y="4005064"/>
              <a:ext cx="161967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467544" y="1124744"/>
            <a:ext cx="8229600" cy="6294000"/>
          </a:xfrm>
          <a:prstGeom prst="rect">
            <a:avLst/>
          </a:prstGeom>
        </p:spPr>
        <p:txBody>
          <a:bodyPr lIns="91425" tIns="91425" rIns="91425" bIns="91425" anchor="t" anchorCtr="0">
            <a:spAutoFit/>
          </a:bodyPr>
          <a:lstStyle/>
          <a:p>
            <a:pPr lvl="0" rtl="0">
              <a:buNone/>
            </a:pPr>
            <a:r>
              <a:rPr lang="es" sz="2600" b="1" dirty="0">
                <a:solidFill>
                  <a:srgbClr val="FFC000"/>
                </a:solidFill>
                <a:latin typeface="Arial"/>
                <a:ea typeface="Arial"/>
                <a:cs typeface="Arial"/>
                <a:sym typeface="Arial"/>
              </a:rPr>
              <a:t>Comité de Certificación</a:t>
            </a:r>
          </a:p>
          <a:p>
            <a:pPr lvl="0" algn="just" rtl="0">
              <a:buNone/>
            </a:pPr>
            <a:r>
              <a:rPr lang="es" sz="2600" dirty="0">
                <a:latin typeface="Arial"/>
                <a:ea typeface="Arial"/>
                <a:cs typeface="Arial"/>
                <a:sym typeface="Arial"/>
              </a:rPr>
              <a:t>Cumple la responsabilidad de </a:t>
            </a:r>
            <a:r>
              <a:rPr lang="es" sz="2600" dirty="0">
                <a:solidFill>
                  <a:schemeClr val="accent4">
                    <a:lumMod val="40000"/>
                    <a:lumOff val="60000"/>
                  </a:schemeClr>
                </a:solidFill>
                <a:latin typeface="Arial"/>
                <a:ea typeface="Arial"/>
                <a:cs typeface="Arial"/>
                <a:sym typeface="Arial"/>
              </a:rPr>
              <a:t>implementar los lineamientos y supervisar el proceso de certificación del personal de los Socios Operadores y Liquidadores</a:t>
            </a:r>
            <a:r>
              <a:rPr lang="es" sz="2600" dirty="0">
                <a:latin typeface="Arial"/>
                <a:ea typeface="Arial"/>
                <a:cs typeface="Arial"/>
                <a:sym typeface="Arial"/>
              </a:rPr>
              <a:t>, de acuerdo a las disposiciones contenidas en el Reglamento Interior y el Manual de Políticas y Procedimientos de MexDer.</a:t>
            </a:r>
          </a:p>
          <a:p>
            <a:endParaRPr dirty="0"/>
          </a:p>
          <a:p>
            <a:pPr lvl="0" algn="just" rtl="0">
              <a:buNone/>
            </a:pPr>
            <a:r>
              <a:rPr lang="es" sz="2600" b="1" dirty="0">
                <a:solidFill>
                  <a:srgbClr val="FFC000"/>
                </a:solidFill>
                <a:latin typeface="Arial"/>
                <a:ea typeface="Arial"/>
                <a:cs typeface="Arial"/>
                <a:sym typeface="Arial"/>
              </a:rPr>
              <a:t>Comité de Cámara de Compensación</a:t>
            </a:r>
          </a:p>
          <a:p>
            <a:pPr lvl="0" algn="just" rtl="0">
              <a:buNone/>
            </a:pPr>
            <a:r>
              <a:rPr lang="es" sz="2600" dirty="0">
                <a:latin typeface="Arial"/>
                <a:ea typeface="Arial"/>
                <a:cs typeface="Arial"/>
                <a:sym typeface="Arial"/>
              </a:rPr>
              <a:t>Es aquel </a:t>
            </a:r>
            <a:r>
              <a:rPr lang="es" sz="2600" dirty="0">
                <a:solidFill>
                  <a:schemeClr val="accent4">
                    <a:lumMod val="40000"/>
                    <a:lumOff val="60000"/>
                  </a:schemeClr>
                </a:solidFill>
                <a:latin typeface="Arial"/>
                <a:ea typeface="Arial"/>
                <a:cs typeface="Arial"/>
                <a:sym typeface="Arial"/>
              </a:rPr>
              <a:t>encargado de vigilar la prestación de servicios contratados entre MexDer y Asigna</a:t>
            </a:r>
            <a:r>
              <a:rPr lang="es" sz="2600" dirty="0">
                <a:latin typeface="Arial"/>
                <a:ea typeface="Arial"/>
                <a:cs typeface="Arial"/>
                <a:sym typeface="Arial"/>
              </a:rPr>
              <a:t>, así como las comisiones y tarifas cobradas por los mismos, entre otras funciones.</a:t>
            </a:r>
          </a:p>
          <a:p>
            <a:endParaRPr dirty="0"/>
          </a:p>
        </p:txBody>
      </p:sp>
      <p:pic>
        <p:nvPicPr>
          <p:cNvPr id="44034" name="Picture 2" descr="https://encrypted-tbn0.gstatic.com/images?q=tbn:ANd9GcQseECQZMNynBJSnd8NF6TB_CTrfC9rCQk9UsqnWw8r_PhgHaln6g"/>
          <p:cNvPicPr>
            <a:picLocks noChangeAspect="1" noChangeArrowheads="1"/>
          </p:cNvPicPr>
          <p:nvPr/>
        </p:nvPicPr>
        <p:blipFill>
          <a:blip r:embed="rId3"/>
          <a:srcRect/>
          <a:stretch>
            <a:fillRect/>
          </a:stretch>
        </p:blipFill>
        <p:spPr bwMode="auto">
          <a:xfrm>
            <a:off x="6808100" y="0"/>
            <a:ext cx="2335900" cy="1554436"/>
          </a:xfrm>
          <a:prstGeom prst="rect">
            <a:avLst/>
          </a:prstGeom>
          <a:noFill/>
        </p:spPr>
      </p:pic>
      <p:grpSp>
        <p:nvGrpSpPr>
          <p:cNvPr id="4" name="3 Grupo"/>
          <p:cNvGrpSpPr/>
          <p:nvPr/>
        </p:nvGrpSpPr>
        <p:grpSpPr>
          <a:xfrm>
            <a:off x="179512" y="116632"/>
            <a:ext cx="1619672" cy="648072"/>
            <a:chOff x="107504" y="1124744"/>
            <a:chExt cx="9036496" cy="3456384"/>
          </a:xfrm>
        </p:grpSpPr>
        <p:sp>
          <p:nvSpPr>
            <p:cNvPr id="5" name="4 Pentágono"/>
            <p:cNvSpPr/>
            <p:nvPr/>
          </p:nvSpPr>
          <p:spPr>
            <a:xfrm rot="5400000">
              <a:off x="3923420" y="944724"/>
              <a:ext cx="1296144" cy="165618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Cheurón"/>
            <p:cNvSpPr/>
            <p:nvPr/>
          </p:nvSpPr>
          <p:spPr>
            <a:xfrm rot="5400000">
              <a:off x="3599384" y="1988840"/>
              <a:ext cx="1944216" cy="1656184"/>
            </a:xfrm>
            <a:prstGeom prst="chevron">
              <a:avLst>
                <a:gd name="adj" fmla="val 38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 name="6 Cheurón"/>
            <p:cNvSpPr/>
            <p:nvPr/>
          </p:nvSpPr>
          <p:spPr>
            <a:xfrm rot="5400000">
              <a:off x="3887416" y="3068960"/>
              <a:ext cx="1368152" cy="1656184"/>
            </a:xfrm>
            <a:prstGeom prst="chevron">
              <a:avLst>
                <a:gd name="adj" fmla="val 45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7 Triángulo isósceles"/>
            <p:cNvSpPr/>
            <p:nvPr/>
          </p:nvSpPr>
          <p:spPr>
            <a:xfrm>
              <a:off x="4679504"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Triángulo isósceles"/>
            <p:cNvSpPr/>
            <p:nvPr/>
          </p:nvSpPr>
          <p:spPr>
            <a:xfrm>
              <a:off x="2735288"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Triángulo isósceles"/>
            <p:cNvSpPr/>
            <p:nvPr/>
          </p:nvSpPr>
          <p:spPr>
            <a:xfrm rot="10800000">
              <a:off x="5543600"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Triángulo isósceles"/>
            <p:cNvSpPr/>
            <p:nvPr/>
          </p:nvSpPr>
          <p:spPr>
            <a:xfrm>
              <a:off x="6551712"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Triángulo isósceles"/>
            <p:cNvSpPr/>
            <p:nvPr/>
          </p:nvSpPr>
          <p:spPr>
            <a:xfrm rot="10800000">
              <a:off x="7415808"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Triángulo isósceles"/>
            <p:cNvSpPr/>
            <p:nvPr/>
          </p:nvSpPr>
          <p:spPr>
            <a:xfrm rot="10800000">
              <a:off x="1871192"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Triángulo isósceles"/>
            <p:cNvSpPr/>
            <p:nvPr/>
          </p:nvSpPr>
          <p:spPr>
            <a:xfrm>
              <a:off x="935088" y="4005064"/>
              <a:ext cx="1656184" cy="576064"/>
            </a:xfrm>
            <a:prstGeom prst="triangle">
              <a:avLst>
                <a:gd name="adj" fmla="val 52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Triángulo isósceles"/>
            <p:cNvSpPr/>
            <p:nvPr/>
          </p:nvSpPr>
          <p:spPr>
            <a:xfrm rot="10800000">
              <a:off x="107504" y="4005064"/>
              <a:ext cx="161967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endParaRPr/>
          </a:p>
        </p:txBody>
      </p:sp>
      <p:sp>
        <p:nvSpPr>
          <p:cNvPr id="246" name="Shape 246"/>
          <p:cNvSpPr txBox="1">
            <a:spLocks noGrp="1"/>
          </p:cNvSpPr>
          <p:nvPr>
            <p:ph type="body" idx="1"/>
          </p:nvPr>
        </p:nvSpPr>
        <p:spPr>
          <a:xfrm>
            <a:off x="457200" y="1600200"/>
            <a:ext cx="8229600" cy="2339072"/>
          </a:xfrm>
          <a:prstGeom prst="rect">
            <a:avLst/>
          </a:prstGeom>
        </p:spPr>
        <p:txBody>
          <a:bodyPr lIns="91425" tIns="91425" rIns="91425" bIns="91425" anchor="t" anchorCtr="0">
            <a:spAutoFit/>
          </a:bodyPr>
          <a:lstStyle/>
          <a:p>
            <a:pPr lvl="0" rtl="0">
              <a:buNone/>
            </a:pPr>
            <a:r>
              <a:rPr lang="es" sz="2600" b="1" dirty="0">
                <a:latin typeface="Arial"/>
                <a:ea typeface="Arial"/>
                <a:cs typeface="Arial"/>
                <a:sym typeface="Arial"/>
              </a:rPr>
              <a:t>
</a:t>
            </a:r>
            <a:r>
              <a:rPr lang="es" sz="2600" b="1" dirty="0">
                <a:solidFill>
                  <a:srgbClr val="FFC000"/>
                </a:solidFill>
                <a:latin typeface="Arial"/>
                <a:ea typeface="Arial"/>
                <a:cs typeface="Arial"/>
                <a:sym typeface="Arial"/>
              </a:rPr>
              <a:t>Comité de Promoción</a:t>
            </a:r>
          </a:p>
          <a:p>
            <a:pPr algn="just">
              <a:buNone/>
            </a:pPr>
            <a:r>
              <a:rPr lang="es" sz="2600" dirty="0">
                <a:latin typeface="Arial"/>
                <a:ea typeface="Arial"/>
                <a:cs typeface="Arial"/>
                <a:sym typeface="Arial"/>
              </a:rPr>
              <a:t>Es un órgano auxiliar </a:t>
            </a:r>
            <a:r>
              <a:rPr lang="es" sz="2600" dirty="0">
                <a:solidFill>
                  <a:schemeClr val="accent4">
                    <a:lumMod val="40000"/>
                    <a:lumOff val="60000"/>
                  </a:schemeClr>
                </a:solidFill>
                <a:latin typeface="Arial"/>
                <a:ea typeface="Arial"/>
                <a:cs typeface="Arial"/>
                <a:sym typeface="Arial"/>
              </a:rPr>
              <a:t>encargado de establecer los lineamientos para promover el mercado de derivados, así como la estrategia de comunicación</a:t>
            </a:r>
            <a:r>
              <a:rPr lang="es" sz="2600" dirty="0">
                <a:latin typeface="Arial"/>
                <a:ea typeface="Arial"/>
                <a:cs typeface="Arial"/>
                <a:sym typeface="Arial"/>
              </a:rPr>
              <a:t>.</a:t>
            </a:r>
          </a:p>
        </p:txBody>
      </p:sp>
      <p:pic>
        <p:nvPicPr>
          <p:cNvPr id="41986" name="Picture 2" descr="https://encrypted-tbn1.gstatic.com/images?q=tbn:ANd9GcSyAyupaEdu5P9fTtne71X9OytYRJqPWrgBxbUa5Evslkc0o5_6"/>
          <p:cNvPicPr>
            <a:picLocks noChangeAspect="1" noChangeArrowheads="1"/>
          </p:cNvPicPr>
          <p:nvPr/>
        </p:nvPicPr>
        <p:blipFill>
          <a:blip r:embed="rId3"/>
          <a:srcRect/>
          <a:stretch>
            <a:fillRect/>
          </a:stretch>
        </p:blipFill>
        <p:spPr bwMode="auto">
          <a:xfrm>
            <a:off x="6012160" y="3928651"/>
            <a:ext cx="3131840" cy="2929350"/>
          </a:xfrm>
          <a:prstGeom prst="rect">
            <a:avLst/>
          </a:prstGeom>
          <a:noFill/>
        </p:spPr>
      </p:pic>
      <p:grpSp>
        <p:nvGrpSpPr>
          <p:cNvPr id="5" name="4 Grupo"/>
          <p:cNvGrpSpPr/>
          <p:nvPr/>
        </p:nvGrpSpPr>
        <p:grpSpPr>
          <a:xfrm>
            <a:off x="179512" y="116632"/>
            <a:ext cx="1619672" cy="648072"/>
            <a:chOff x="107504" y="1124744"/>
            <a:chExt cx="9036496" cy="3456384"/>
          </a:xfrm>
        </p:grpSpPr>
        <p:sp>
          <p:nvSpPr>
            <p:cNvPr id="6" name="5 Pentágono"/>
            <p:cNvSpPr/>
            <p:nvPr/>
          </p:nvSpPr>
          <p:spPr>
            <a:xfrm rot="5400000">
              <a:off x="3923420" y="944724"/>
              <a:ext cx="1296144" cy="165618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Cheurón"/>
            <p:cNvSpPr/>
            <p:nvPr/>
          </p:nvSpPr>
          <p:spPr>
            <a:xfrm rot="5400000">
              <a:off x="3599384" y="1988840"/>
              <a:ext cx="1944216" cy="1656184"/>
            </a:xfrm>
            <a:prstGeom prst="chevron">
              <a:avLst>
                <a:gd name="adj" fmla="val 38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7 Cheurón"/>
            <p:cNvSpPr/>
            <p:nvPr/>
          </p:nvSpPr>
          <p:spPr>
            <a:xfrm rot="5400000">
              <a:off x="3887416" y="3068960"/>
              <a:ext cx="1368152" cy="1656184"/>
            </a:xfrm>
            <a:prstGeom prst="chevron">
              <a:avLst>
                <a:gd name="adj" fmla="val 45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8 Triángulo isósceles"/>
            <p:cNvSpPr/>
            <p:nvPr/>
          </p:nvSpPr>
          <p:spPr>
            <a:xfrm>
              <a:off x="4679504"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Triángulo isósceles"/>
            <p:cNvSpPr/>
            <p:nvPr/>
          </p:nvSpPr>
          <p:spPr>
            <a:xfrm>
              <a:off x="2735288"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Triángulo isósceles"/>
            <p:cNvSpPr/>
            <p:nvPr/>
          </p:nvSpPr>
          <p:spPr>
            <a:xfrm rot="10800000">
              <a:off x="5543600"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Triángulo isósceles"/>
            <p:cNvSpPr/>
            <p:nvPr/>
          </p:nvSpPr>
          <p:spPr>
            <a:xfrm>
              <a:off x="6551712"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Triángulo isósceles"/>
            <p:cNvSpPr/>
            <p:nvPr/>
          </p:nvSpPr>
          <p:spPr>
            <a:xfrm rot="10800000">
              <a:off x="7415808" y="4005064"/>
              <a:ext cx="1728192" cy="576064"/>
            </a:xfrm>
            <a:prstGeom prst="triangle">
              <a:avLst>
                <a:gd name="adj" fmla="val 45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Triángulo isósceles"/>
            <p:cNvSpPr/>
            <p:nvPr/>
          </p:nvSpPr>
          <p:spPr>
            <a:xfrm rot="10800000">
              <a:off x="1871192" y="4005064"/>
              <a:ext cx="172819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Triángulo isósceles"/>
            <p:cNvSpPr/>
            <p:nvPr/>
          </p:nvSpPr>
          <p:spPr>
            <a:xfrm>
              <a:off x="935088" y="4005064"/>
              <a:ext cx="1656184" cy="576064"/>
            </a:xfrm>
            <a:prstGeom prst="triangle">
              <a:avLst>
                <a:gd name="adj" fmla="val 52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Triángulo isósceles"/>
            <p:cNvSpPr/>
            <p:nvPr/>
          </p:nvSpPr>
          <p:spPr>
            <a:xfrm rot="10800000">
              <a:off x="107504" y="4005064"/>
              <a:ext cx="1619672" cy="576064"/>
            </a:xfrm>
            <a:prstGeom prst="triangle">
              <a:avLst>
                <a:gd name="adj" fmla="val 5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Llamada de flecha hacia abajo"/>
          <p:cNvSpPr/>
          <p:nvPr/>
        </p:nvSpPr>
        <p:spPr>
          <a:xfrm>
            <a:off x="1285852" y="1928802"/>
            <a:ext cx="5715040" cy="114300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Mercado Mexicano de Derivados</a:t>
            </a:r>
            <a:endParaRPr lang="es-MX" dirty="0">
              <a:solidFill>
                <a:schemeClr val="bg1"/>
              </a:solidFill>
            </a:endParaRPr>
          </a:p>
        </p:txBody>
      </p:sp>
      <p:sp>
        <p:nvSpPr>
          <p:cNvPr id="4" name="1 Título"/>
          <p:cNvSpPr txBox="1">
            <a:spLocks/>
          </p:cNvSpPr>
          <p:nvPr/>
        </p:nvSpPr>
        <p:spPr>
          <a:xfrm>
            <a:off x="500034" y="428604"/>
            <a:ext cx="7772400" cy="1470025"/>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dirty="0" smtClean="0">
                <a:ln>
                  <a:noFill/>
                </a:ln>
                <a:solidFill>
                  <a:schemeClr val="accent6">
                    <a:lumMod val="20000"/>
                    <a:lumOff val="80000"/>
                  </a:schemeClr>
                </a:solidFill>
                <a:effectLst/>
                <a:uLnTx/>
                <a:uFillTx/>
                <a:latin typeface="+mj-lt"/>
                <a:ea typeface="+mj-ea"/>
                <a:cs typeface="+mj-cs"/>
              </a:rPr>
              <a:t>Instrumentos listados y su terminología</a:t>
            </a:r>
            <a:r>
              <a:rPr kumimoji="0" lang="es-MX" sz="4400" b="0" i="0" u="none" strike="noStrike" kern="1200" cap="none" spc="0" normalizeH="0" baseline="0" noProof="0" dirty="0" smtClean="0">
                <a:ln>
                  <a:noFill/>
                </a:ln>
                <a:solidFill>
                  <a:schemeClr val="accent6">
                    <a:lumMod val="20000"/>
                    <a:lumOff val="80000"/>
                  </a:schemeClr>
                </a:solidFill>
                <a:effectLst/>
                <a:uLnTx/>
                <a:uFillTx/>
                <a:latin typeface="+mj-lt"/>
                <a:ea typeface="+mj-ea"/>
                <a:cs typeface="+mj-cs"/>
              </a:rPr>
              <a:t/>
            </a:r>
            <a:br>
              <a:rPr kumimoji="0" lang="es-MX" sz="4400" b="0" i="0" u="none" strike="noStrike" kern="1200" cap="none" spc="0" normalizeH="0" baseline="0" noProof="0" dirty="0" smtClean="0">
                <a:ln>
                  <a:noFill/>
                </a:ln>
                <a:solidFill>
                  <a:schemeClr val="accent6">
                    <a:lumMod val="20000"/>
                    <a:lumOff val="80000"/>
                  </a:schemeClr>
                </a:solidFill>
                <a:effectLst/>
                <a:uLnTx/>
                <a:uFillTx/>
                <a:latin typeface="+mj-lt"/>
                <a:ea typeface="+mj-ea"/>
                <a:cs typeface="+mj-cs"/>
              </a:rPr>
            </a:br>
            <a:r>
              <a:rPr kumimoji="0" lang="es-MX" sz="4400" b="1" i="0" u="none" strike="noStrike" kern="1200" cap="none" spc="0" normalizeH="0" baseline="0" noProof="0" dirty="0" smtClean="0">
                <a:ln>
                  <a:noFill/>
                </a:ln>
                <a:solidFill>
                  <a:schemeClr val="accent6">
                    <a:lumMod val="20000"/>
                    <a:lumOff val="80000"/>
                  </a:schemeClr>
                </a:solidFill>
                <a:effectLst/>
                <a:uLnTx/>
                <a:uFillTx/>
                <a:latin typeface="+mj-lt"/>
                <a:ea typeface="+mj-ea"/>
                <a:cs typeface="+mj-cs"/>
              </a:rPr>
              <a:t> </a:t>
            </a:r>
            <a:endParaRPr kumimoji="0" lang="es-MX" sz="4400" b="0" i="0" u="none" strike="noStrike" kern="1200" cap="none" spc="0" normalizeH="0" baseline="0" noProof="0" dirty="0">
              <a:ln>
                <a:noFill/>
              </a:ln>
              <a:solidFill>
                <a:schemeClr val="accent6">
                  <a:lumMod val="20000"/>
                  <a:lumOff val="80000"/>
                </a:schemeClr>
              </a:solidFill>
              <a:effectLst/>
              <a:uLnTx/>
              <a:uFillTx/>
              <a:latin typeface="+mj-lt"/>
              <a:ea typeface="+mj-ea"/>
              <a:cs typeface="+mj-cs"/>
            </a:endParaRPr>
          </a:p>
        </p:txBody>
      </p:sp>
      <p:sp>
        <p:nvSpPr>
          <p:cNvPr id="5" name="4 Rectángulo redondeado"/>
          <p:cNvSpPr/>
          <p:nvPr/>
        </p:nvSpPr>
        <p:spPr>
          <a:xfrm>
            <a:off x="3000364" y="3714752"/>
            <a:ext cx="235745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contratos de futuros</a:t>
            </a:r>
            <a:endParaRPr lang="es-MX" dirty="0">
              <a:solidFill>
                <a:schemeClr val="bg1"/>
              </a:solidFill>
            </a:endParaRPr>
          </a:p>
        </p:txBody>
      </p:sp>
      <p:sp>
        <p:nvSpPr>
          <p:cNvPr id="10" name="9 CuadroTexto"/>
          <p:cNvSpPr txBox="1"/>
          <p:nvPr/>
        </p:nvSpPr>
        <p:spPr>
          <a:xfrm>
            <a:off x="571472" y="6000768"/>
            <a:ext cx="8072494" cy="276999"/>
          </a:xfrm>
          <a:prstGeom prst="rect">
            <a:avLst/>
          </a:prstGeom>
          <a:noFill/>
        </p:spPr>
        <p:txBody>
          <a:bodyPr wrap="square" rtlCol="0">
            <a:spAutoFit/>
          </a:bodyPr>
          <a:lstStyle/>
          <a:p>
            <a:pPr>
              <a:buFont typeface="Arial" pitchFamily="34" charset="0"/>
              <a:buChar char="•"/>
            </a:pPr>
            <a:r>
              <a:rPr lang="es-MX" sz="1200" dirty="0" smtClean="0">
                <a:solidFill>
                  <a:schemeClr val="bg1"/>
                </a:solidFill>
              </a:rPr>
              <a:t>El subyacente es la fuente de la que se deriva el valor del instrumento derivado.</a:t>
            </a:r>
            <a:endParaRPr lang="es-MX" sz="1200" dirty="0">
              <a:solidFill>
                <a:schemeClr val="bg1"/>
              </a:solidFill>
            </a:endParaRPr>
          </a:p>
        </p:txBody>
      </p:sp>
      <p:pic>
        <p:nvPicPr>
          <p:cNvPr id="16388" name="Picture 4" descr="http://cache.kotaku.com/assets/images/9/2011/11/54ecc1082e201dcf6a33dfeddb6949c4.jpg"/>
          <p:cNvPicPr>
            <a:picLocks noChangeAspect="1" noChangeArrowheads="1"/>
          </p:cNvPicPr>
          <p:nvPr/>
        </p:nvPicPr>
        <p:blipFill>
          <a:blip r:embed="rId2" cstate="print"/>
          <a:srcRect/>
          <a:stretch>
            <a:fillRect/>
          </a:stretch>
        </p:blipFill>
        <p:spPr bwMode="auto">
          <a:xfrm>
            <a:off x="6572264" y="5929330"/>
            <a:ext cx="2381224" cy="92867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texto"/>
          <p:cNvSpPr>
            <a:spLocks noGrp="1"/>
          </p:cNvSpPr>
          <p:nvPr>
            <p:ph type="body" idx="1"/>
          </p:nvPr>
        </p:nvSpPr>
        <p:spPr/>
        <p:txBody>
          <a:bodyPr/>
          <a:lstStyle/>
          <a:p>
            <a:pPr>
              <a:buNone/>
            </a:pPr>
            <a:r>
              <a:rPr lang="es-MX" dirty="0" smtClean="0"/>
              <a:t>   Los productos derivados son instrumentos que contribuyen a la liquidez, estabilidad y profundidad de los mercados financieros; generando condiciones para diversificar las inversiones y administrar riesgos.</a:t>
            </a:r>
          </a:p>
          <a:p>
            <a:pPr>
              <a:buNone/>
            </a:pPr>
            <a:endParaRPr lang="es-MX" dirty="0"/>
          </a:p>
        </p:txBody>
      </p:sp>
      <p:sp>
        <p:nvSpPr>
          <p:cNvPr id="4" name="Shape 80"/>
          <p:cNvSpPr/>
          <p:nvPr/>
        </p:nvSpPr>
        <p:spPr>
          <a:xfrm>
            <a:off x="6012160" y="4437112"/>
            <a:ext cx="2052525" cy="1728192"/>
          </a:xfrm>
          <a:prstGeom prst="roundRect">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285728"/>
            <a:ext cx="4343376" cy="1470025"/>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chemeClr val="tx1"/>
                </a:solidFill>
                <a:effectLst/>
                <a:uLnTx/>
                <a:uFillTx/>
                <a:latin typeface="+mj-lt"/>
                <a:ea typeface="+mj-ea"/>
                <a:cs typeface="+mj-cs"/>
              </a:rPr>
              <a:t/>
            </a:r>
            <a:br>
              <a:rPr kumimoji="0" lang="es-MX" sz="4400" b="0" i="0" u="none" strike="noStrike" kern="1200" cap="none" spc="0" normalizeH="0" baseline="0" noProof="0" dirty="0" smtClean="0">
                <a:ln>
                  <a:noFill/>
                </a:ln>
                <a:solidFill>
                  <a:schemeClr val="tx1"/>
                </a:solidFill>
                <a:effectLst/>
                <a:uLnTx/>
                <a:uFillTx/>
                <a:latin typeface="+mj-lt"/>
                <a:ea typeface="+mj-ea"/>
                <a:cs typeface="+mj-cs"/>
              </a:rPr>
            </a:br>
            <a:r>
              <a:rPr kumimoji="0" lang="es-MX" sz="4400" b="1" i="0" u="none" strike="noStrike" kern="1200" cap="none" spc="0" normalizeH="0" baseline="0" noProof="0" dirty="0" smtClean="0">
                <a:ln>
                  <a:noFill/>
                </a:ln>
                <a:solidFill>
                  <a:schemeClr val="accent6">
                    <a:lumMod val="20000"/>
                    <a:lumOff val="80000"/>
                  </a:schemeClr>
                </a:solidFill>
                <a:effectLst/>
                <a:uLnTx/>
                <a:uFillTx/>
                <a:latin typeface="+mj-lt"/>
                <a:ea typeface="+mj-ea"/>
                <a:cs typeface="+mj-cs"/>
              </a:rPr>
              <a:t> </a:t>
            </a:r>
            <a:br>
              <a:rPr kumimoji="0" lang="es-MX" sz="4400" b="1" i="0" u="none" strike="noStrike" kern="1200" cap="none" spc="0" normalizeH="0" baseline="0" noProof="0" dirty="0" smtClean="0">
                <a:ln>
                  <a:noFill/>
                </a:ln>
                <a:solidFill>
                  <a:schemeClr val="accent6">
                    <a:lumMod val="20000"/>
                    <a:lumOff val="80000"/>
                  </a:schemeClr>
                </a:solidFill>
                <a:effectLst/>
                <a:uLnTx/>
                <a:uFillTx/>
                <a:latin typeface="+mj-lt"/>
                <a:ea typeface="+mj-ea"/>
                <a:cs typeface="+mj-cs"/>
              </a:rPr>
            </a:br>
            <a:r>
              <a:rPr kumimoji="0" lang="es-MX" sz="4400" b="1" i="0" u="none" strike="noStrike" kern="1200" cap="none" spc="0" normalizeH="0" baseline="0" noProof="0" dirty="0" smtClean="0">
                <a:ln>
                  <a:noFill/>
                </a:ln>
                <a:solidFill>
                  <a:schemeClr val="accent6">
                    <a:lumMod val="20000"/>
                    <a:lumOff val="80000"/>
                  </a:schemeClr>
                </a:solidFill>
                <a:effectLst/>
                <a:uLnTx/>
                <a:uFillTx/>
                <a:latin typeface="+mj-lt"/>
                <a:ea typeface="+mj-ea"/>
                <a:cs typeface="+mj-cs"/>
              </a:rPr>
              <a:t>subyacentes financieros</a:t>
            </a:r>
            <a:r>
              <a:rPr kumimoji="0" lang="es-MX" sz="4400" b="1" i="0" u="none" strike="noStrike" kern="1200" cap="none" spc="0" normalizeH="0" baseline="0" noProof="0" dirty="0" smtClean="0">
                <a:ln>
                  <a:noFill/>
                </a:ln>
                <a:solidFill>
                  <a:schemeClr val="tx1"/>
                </a:solidFill>
                <a:effectLst/>
                <a:uLnTx/>
                <a:uFillTx/>
                <a:latin typeface="+mj-lt"/>
                <a:ea typeface="+mj-ea"/>
                <a:cs typeface="+mj-cs"/>
              </a:rPr>
              <a:t/>
            </a:r>
            <a:br>
              <a:rPr kumimoji="0" lang="es-MX" sz="4400" b="1" i="0" u="none" strike="noStrike" kern="1200" cap="none" spc="0" normalizeH="0" baseline="0" noProof="0" dirty="0" smtClean="0">
                <a:ln>
                  <a:noFill/>
                </a:ln>
                <a:solidFill>
                  <a:schemeClr val="tx1"/>
                </a:solidFill>
                <a:effectLst/>
                <a:uLnTx/>
                <a:uFillTx/>
                <a:latin typeface="+mj-lt"/>
                <a:ea typeface="+mj-ea"/>
                <a:cs typeface="+mj-cs"/>
              </a:rPr>
            </a:br>
            <a:endParaRPr kumimoji="0" lang="es-MX"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CuadroTexto"/>
          <p:cNvSpPr txBox="1"/>
          <p:nvPr/>
        </p:nvSpPr>
        <p:spPr>
          <a:xfrm>
            <a:off x="928662" y="2285992"/>
            <a:ext cx="1000132" cy="523220"/>
          </a:xfrm>
          <a:prstGeom prst="rect">
            <a:avLst/>
          </a:prstGeom>
          <a:noFill/>
        </p:spPr>
        <p:txBody>
          <a:bodyPr wrap="square" rtlCol="0">
            <a:spAutoFit/>
          </a:bodyPr>
          <a:lstStyle/>
          <a:p>
            <a:r>
              <a:rPr lang="es-MX" dirty="0" smtClean="0">
                <a:solidFill>
                  <a:schemeClr val="bg1"/>
                </a:solidFill>
              </a:rPr>
              <a:t>Divisas</a:t>
            </a:r>
          </a:p>
          <a:p>
            <a:endParaRPr lang="es-MX" dirty="0">
              <a:solidFill>
                <a:schemeClr val="bg1"/>
              </a:solidFill>
            </a:endParaRPr>
          </a:p>
        </p:txBody>
      </p:sp>
      <p:sp>
        <p:nvSpPr>
          <p:cNvPr id="6" name="5 CuadroTexto"/>
          <p:cNvSpPr txBox="1"/>
          <p:nvPr/>
        </p:nvSpPr>
        <p:spPr>
          <a:xfrm>
            <a:off x="928662" y="3211297"/>
            <a:ext cx="928694" cy="523220"/>
          </a:xfrm>
          <a:prstGeom prst="rect">
            <a:avLst/>
          </a:prstGeom>
          <a:noFill/>
        </p:spPr>
        <p:txBody>
          <a:bodyPr wrap="square" rtlCol="0">
            <a:spAutoFit/>
          </a:bodyPr>
          <a:lstStyle/>
          <a:p>
            <a:r>
              <a:rPr lang="es-MX" b="1" dirty="0" smtClean="0">
                <a:solidFill>
                  <a:schemeClr val="bg1"/>
                </a:solidFill>
              </a:rPr>
              <a:t>Índices</a:t>
            </a:r>
          </a:p>
          <a:p>
            <a:endParaRPr lang="es-MX" dirty="0">
              <a:solidFill>
                <a:schemeClr val="bg1"/>
              </a:solidFill>
            </a:endParaRPr>
          </a:p>
        </p:txBody>
      </p:sp>
      <p:sp>
        <p:nvSpPr>
          <p:cNvPr id="7" name="6 CuadroTexto"/>
          <p:cNvSpPr txBox="1"/>
          <p:nvPr/>
        </p:nvSpPr>
        <p:spPr>
          <a:xfrm>
            <a:off x="928662" y="4282867"/>
            <a:ext cx="1214446" cy="523220"/>
          </a:xfrm>
          <a:prstGeom prst="rect">
            <a:avLst/>
          </a:prstGeom>
          <a:noFill/>
        </p:spPr>
        <p:txBody>
          <a:bodyPr wrap="square" rtlCol="0">
            <a:spAutoFit/>
          </a:bodyPr>
          <a:lstStyle/>
          <a:p>
            <a:r>
              <a:rPr lang="es-MX" b="1" dirty="0" smtClean="0">
                <a:solidFill>
                  <a:schemeClr val="bg1"/>
                </a:solidFill>
              </a:rPr>
              <a:t>Acciones</a:t>
            </a:r>
          </a:p>
          <a:p>
            <a:endParaRPr lang="es-MX" dirty="0">
              <a:solidFill>
                <a:schemeClr val="bg1"/>
              </a:solidFill>
            </a:endParaRPr>
          </a:p>
        </p:txBody>
      </p:sp>
      <p:cxnSp>
        <p:nvCxnSpPr>
          <p:cNvPr id="9" name="8 Conector recto de flecha"/>
          <p:cNvCxnSpPr/>
          <p:nvPr/>
        </p:nvCxnSpPr>
        <p:spPr>
          <a:xfrm>
            <a:off x="2214546" y="2500306"/>
            <a:ext cx="2428892" cy="1588"/>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5072066" y="2354041"/>
            <a:ext cx="1857388" cy="523220"/>
          </a:xfrm>
          <a:prstGeom prst="rect">
            <a:avLst/>
          </a:prstGeom>
          <a:noFill/>
        </p:spPr>
        <p:txBody>
          <a:bodyPr wrap="square" rtlCol="0">
            <a:spAutoFit/>
          </a:bodyPr>
          <a:lstStyle/>
          <a:p>
            <a:r>
              <a:rPr lang="es-MX" b="1" dirty="0" smtClean="0">
                <a:solidFill>
                  <a:schemeClr val="bg1"/>
                </a:solidFill>
              </a:rPr>
              <a:t>(DEUA) y EURO</a:t>
            </a:r>
          </a:p>
          <a:p>
            <a:endParaRPr lang="es-MX" dirty="0">
              <a:solidFill>
                <a:schemeClr val="bg1"/>
              </a:solidFill>
            </a:endParaRPr>
          </a:p>
        </p:txBody>
      </p:sp>
      <p:cxnSp>
        <p:nvCxnSpPr>
          <p:cNvPr id="12" name="11 Conector recto de flecha"/>
          <p:cNvCxnSpPr/>
          <p:nvPr/>
        </p:nvCxnSpPr>
        <p:spPr>
          <a:xfrm>
            <a:off x="2214546" y="3427412"/>
            <a:ext cx="2428892" cy="1588"/>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2214546" y="4498982"/>
            <a:ext cx="2428892" cy="1588"/>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5072066" y="3166118"/>
            <a:ext cx="3929090" cy="1261884"/>
          </a:xfrm>
          <a:prstGeom prst="rect">
            <a:avLst/>
          </a:prstGeom>
          <a:noFill/>
        </p:spPr>
        <p:txBody>
          <a:bodyPr wrap="square" rtlCol="0">
            <a:spAutoFit/>
          </a:bodyPr>
          <a:lstStyle/>
          <a:p>
            <a:pPr algn="just"/>
            <a:r>
              <a:rPr lang="es-MX" sz="1600" b="1" dirty="0" smtClean="0">
                <a:solidFill>
                  <a:schemeClr val="bg1"/>
                </a:solidFill>
              </a:rPr>
              <a:t>Sobre Precios y Cotizaciones de la BMV, incluyendo Cetes , TIIE</a:t>
            </a:r>
          </a:p>
          <a:p>
            <a:pPr algn="just"/>
            <a:r>
              <a:rPr lang="es-MX" sz="1600" b="1" dirty="0" smtClean="0">
                <a:solidFill>
                  <a:schemeClr val="bg1"/>
                </a:solidFill>
              </a:rPr>
              <a:t> y SWAP</a:t>
            </a:r>
          </a:p>
          <a:p>
            <a:endParaRPr lang="es-MX" b="1" dirty="0" smtClean="0">
              <a:solidFill>
                <a:schemeClr val="bg1"/>
              </a:solidFill>
            </a:endParaRPr>
          </a:p>
          <a:p>
            <a:endParaRPr lang="es-MX" dirty="0">
              <a:solidFill>
                <a:schemeClr val="bg1"/>
              </a:solidFill>
            </a:endParaRPr>
          </a:p>
        </p:txBody>
      </p:sp>
      <p:sp>
        <p:nvSpPr>
          <p:cNvPr id="15" name="14 CuadroTexto"/>
          <p:cNvSpPr txBox="1"/>
          <p:nvPr/>
        </p:nvSpPr>
        <p:spPr>
          <a:xfrm>
            <a:off x="4857752" y="4429132"/>
            <a:ext cx="4071966" cy="1538883"/>
          </a:xfrm>
          <a:prstGeom prst="rect">
            <a:avLst/>
          </a:prstGeom>
          <a:noFill/>
        </p:spPr>
        <p:txBody>
          <a:bodyPr wrap="square" rtlCol="0">
            <a:spAutoFit/>
          </a:bodyPr>
          <a:lstStyle/>
          <a:p>
            <a:pPr algn="just"/>
            <a:r>
              <a:rPr lang="es-MX" sz="1600" dirty="0" smtClean="0">
                <a:solidFill>
                  <a:schemeClr val="bg1"/>
                </a:solidFill>
              </a:rPr>
              <a:t>Parte del capital social de una sociedad anónima: </a:t>
            </a:r>
            <a:r>
              <a:rPr lang="es-MX" sz="1600" b="1" dirty="0" smtClean="0">
                <a:solidFill>
                  <a:schemeClr val="bg1"/>
                </a:solidFill>
              </a:rPr>
              <a:t>América Móvil , Cemex CPO (</a:t>
            </a:r>
            <a:r>
              <a:rPr lang="es-MX" sz="1600" dirty="0" smtClean="0">
                <a:solidFill>
                  <a:schemeClr val="bg1"/>
                </a:solidFill>
              </a:rPr>
              <a:t>costo productivo de oportunidad</a:t>
            </a:r>
            <a:r>
              <a:rPr lang="es-MX" sz="1600" b="1" dirty="0" smtClean="0">
                <a:solidFill>
                  <a:schemeClr val="bg1"/>
                </a:solidFill>
              </a:rPr>
              <a:t>), </a:t>
            </a:r>
            <a:r>
              <a:rPr lang="es-MX" sz="1600" b="1" dirty="0" err="1" smtClean="0">
                <a:solidFill>
                  <a:schemeClr val="bg1"/>
                </a:solidFill>
              </a:rPr>
              <a:t>Tlevisa</a:t>
            </a:r>
            <a:r>
              <a:rPr lang="es-MX" sz="1600" b="1" dirty="0" smtClean="0">
                <a:solidFill>
                  <a:schemeClr val="bg1"/>
                </a:solidFill>
              </a:rPr>
              <a:t> CPO , </a:t>
            </a:r>
            <a:r>
              <a:rPr lang="es-MX" sz="1600" b="1" dirty="0" err="1" smtClean="0">
                <a:solidFill>
                  <a:schemeClr val="bg1"/>
                </a:solidFill>
              </a:rPr>
              <a:t>GMéxico</a:t>
            </a:r>
            <a:r>
              <a:rPr lang="es-MX" sz="1600" b="1" dirty="0" smtClean="0">
                <a:solidFill>
                  <a:schemeClr val="bg1"/>
                </a:solidFill>
              </a:rPr>
              <a:t> , Telmex , </a:t>
            </a:r>
            <a:r>
              <a:rPr lang="es-MX" sz="1600" b="1" dirty="0" err="1" smtClean="0">
                <a:solidFill>
                  <a:schemeClr val="bg1"/>
                </a:solidFill>
              </a:rPr>
              <a:t>Walmex</a:t>
            </a:r>
            <a:r>
              <a:rPr lang="es-MX" sz="1600" b="1" dirty="0" smtClean="0">
                <a:solidFill>
                  <a:schemeClr val="bg1"/>
                </a:solidFill>
              </a:rPr>
              <a:t> ,</a:t>
            </a:r>
            <a:r>
              <a:rPr lang="es-MX" sz="1600" b="1" dirty="0" err="1" smtClean="0">
                <a:solidFill>
                  <a:schemeClr val="bg1"/>
                </a:solidFill>
              </a:rPr>
              <a:t>Naftrac</a:t>
            </a:r>
            <a:r>
              <a:rPr lang="es-MX" sz="1600" b="1" dirty="0" smtClean="0">
                <a:solidFill>
                  <a:schemeClr val="bg1"/>
                </a:solidFill>
              </a:rPr>
              <a:t> entre otros.</a:t>
            </a:r>
          </a:p>
          <a:p>
            <a:endParaRPr lang="es-MX" dirty="0">
              <a:solidFill>
                <a:schemeClr val="bg1"/>
              </a:solidFill>
            </a:endParaRPr>
          </a:p>
        </p:txBody>
      </p:sp>
      <p:sp>
        <p:nvSpPr>
          <p:cNvPr id="16" name="15 CuadroTexto"/>
          <p:cNvSpPr txBox="1"/>
          <p:nvPr/>
        </p:nvSpPr>
        <p:spPr>
          <a:xfrm>
            <a:off x="357158" y="5842337"/>
            <a:ext cx="8072494" cy="1015663"/>
          </a:xfrm>
          <a:prstGeom prst="rect">
            <a:avLst/>
          </a:prstGeom>
          <a:noFill/>
        </p:spPr>
        <p:txBody>
          <a:bodyPr wrap="square" rtlCol="0">
            <a:spAutoFit/>
          </a:bodyPr>
          <a:lstStyle/>
          <a:p>
            <a:pPr>
              <a:buFont typeface="Arial" pitchFamily="34" charset="0"/>
              <a:buChar char="•"/>
            </a:pPr>
            <a:r>
              <a:rPr lang="es-MX" sz="1200" b="1" dirty="0" smtClean="0">
                <a:solidFill>
                  <a:schemeClr val="bg1"/>
                </a:solidFill>
              </a:rPr>
              <a:t>TIIE</a:t>
            </a:r>
            <a:r>
              <a:rPr lang="es-MX" sz="1200" dirty="0" smtClean="0">
                <a:solidFill>
                  <a:schemeClr val="bg1"/>
                </a:solidFill>
              </a:rPr>
              <a:t>  (Tasa de Interés Interbancaria de Equilibrio) : tasa representativa de las operaciones de crédito entre bancos</a:t>
            </a:r>
          </a:p>
          <a:p>
            <a:endParaRPr lang="es-MX" sz="1200" dirty="0" smtClean="0">
              <a:solidFill>
                <a:schemeClr val="bg1"/>
              </a:solidFill>
            </a:endParaRPr>
          </a:p>
          <a:p>
            <a:pPr>
              <a:buFont typeface="Arial" pitchFamily="34" charset="0"/>
              <a:buChar char="•"/>
            </a:pPr>
            <a:r>
              <a:rPr lang="es-MX" sz="1200" b="1" dirty="0" smtClean="0">
                <a:solidFill>
                  <a:schemeClr val="bg1"/>
                </a:solidFill>
              </a:rPr>
              <a:t>Swap</a:t>
            </a:r>
            <a:r>
              <a:rPr lang="es-MX" sz="1200" dirty="0" smtClean="0">
                <a:solidFill>
                  <a:schemeClr val="bg1"/>
                </a:solidFill>
              </a:rPr>
              <a:t>, o permuta financiera, es un contrato por el cual dos partes se comprometen a intercambiar una serie de cantidades de dinero en fechas futuras.</a:t>
            </a:r>
          </a:p>
          <a:p>
            <a:endParaRPr lang="es-MX" sz="12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Clases y series</a:t>
            </a:r>
            <a:br>
              <a:rPr lang="es-MX" b="1" dirty="0" smtClean="0"/>
            </a:br>
            <a:endParaRPr lang="es-MX" dirty="0"/>
          </a:p>
        </p:txBody>
      </p:sp>
      <p:sp>
        <p:nvSpPr>
          <p:cNvPr id="3" name="2 Marcador de contenido"/>
          <p:cNvSpPr>
            <a:spLocks noGrp="1"/>
          </p:cNvSpPr>
          <p:nvPr>
            <p:ph idx="1"/>
          </p:nvPr>
        </p:nvSpPr>
        <p:spPr>
          <a:xfrm>
            <a:off x="571472" y="2857496"/>
            <a:ext cx="3643338" cy="3143272"/>
          </a:xfrm>
        </p:spPr>
        <p:txBody>
          <a:bodyPr>
            <a:normAutofit/>
          </a:bodyPr>
          <a:lstStyle/>
          <a:p>
            <a:pPr algn="ctr">
              <a:buNone/>
            </a:pPr>
            <a:r>
              <a:rPr lang="es-MX" sz="2400" b="1" dirty="0" smtClean="0"/>
              <a:t>La clase está integrada por todos los Contratos de Futuros que </a:t>
            </a:r>
          </a:p>
          <a:p>
            <a:pPr algn="ctr">
              <a:buNone/>
            </a:pPr>
            <a:r>
              <a:rPr lang="es-MX" sz="2400" b="1" dirty="0" smtClean="0"/>
              <a:t>están referidos a un mismo </a:t>
            </a:r>
            <a:r>
              <a:rPr lang="es-MX" sz="2400" b="1" dirty="0" smtClean="0">
                <a:solidFill>
                  <a:schemeClr val="accent4">
                    <a:lumMod val="75000"/>
                  </a:schemeClr>
                </a:solidFill>
              </a:rPr>
              <a:t>activo subyacente</a:t>
            </a:r>
          </a:p>
          <a:p>
            <a:endParaRPr lang="es-MX" dirty="0"/>
          </a:p>
        </p:txBody>
      </p:sp>
      <p:sp>
        <p:nvSpPr>
          <p:cNvPr id="4" name="3 Llamada de flecha hacia abajo"/>
          <p:cNvSpPr/>
          <p:nvPr/>
        </p:nvSpPr>
        <p:spPr>
          <a:xfrm>
            <a:off x="1571604" y="1571612"/>
            <a:ext cx="1785950" cy="114300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Clase</a:t>
            </a:r>
            <a:endParaRPr lang="es-MX" dirty="0"/>
          </a:p>
        </p:txBody>
      </p:sp>
      <p:sp>
        <p:nvSpPr>
          <p:cNvPr id="5" name="4 Llamada de flecha hacia abajo"/>
          <p:cNvSpPr/>
          <p:nvPr/>
        </p:nvSpPr>
        <p:spPr>
          <a:xfrm>
            <a:off x="5643570" y="1571612"/>
            <a:ext cx="1785950" cy="114300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Serie</a:t>
            </a:r>
            <a:endParaRPr lang="es-MX" dirty="0"/>
          </a:p>
        </p:txBody>
      </p:sp>
      <p:sp>
        <p:nvSpPr>
          <p:cNvPr id="6" name="2 Marcador de contenido"/>
          <p:cNvSpPr txBox="1">
            <a:spLocks/>
          </p:cNvSpPr>
          <p:nvPr/>
        </p:nvSpPr>
        <p:spPr>
          <a:xfrm>
            <a:off x="4714876" y="2857496"/>
            <a:ext cx="3643338" cy="3143272"/>
          </a:xfrm>
          <a:prstGeom prst="rect">
            <a:avLst/>
          </a:prstGeom>
        </p:spPr>
        <p:txBody>
          <a:bodyPr vert="horz">
            <a:normAutofit/>
          </a:bodyPr>
          <a:lstStyle/>
          <a:p>
            <a:pPr algn="ctr"/>
            <a:r>
              <a:rPr lang="es-MX" sz="2400" b="1" dirty="0" smtClean="0">
                <a:solidFill>
                  <a:schemeClr val="bg1"/>
                </a:solidFill>
              </a:rPr>
              <a:t>La serie está integrada por todos aquellos Contratos de Futuros </a:t>
            </a:r>
          </a:p>
          <a:p>
            <a:pPr algn="ctr"/>
            <a:r>
              <a:rPr lang="es-MX" sz="2400" b="1" dirty="0" smtClean="0">
                <a:solidFill>
                  <a:schemeClr val="accent4">
                    <a:lumMod val="75000"/>
                  </a:schemeClr>
                </a:solidFill>
              </a:rPr>
              <a:t>que pertenecen a la</a:t>
            </a:r>
          </a:p>
          <a:p>
            <a:pPr algn="ctr"/>
            <a:r>
              <a:rPr lang="es-MX" sz="2400" b="1" dirty="0" smtClean="0">
                <a:solidFill>
                  <a:schemeClr val="accent4">
                    <a:lumMod val="75000"/>
                  </a:schemeClr>
                </a:solidFill>
              </a:rPr>
              <a:t> misma clase</a:t>
            </a:r>
          </a:p>
          <a:p>
            <a:pPr algn="ctr"/>
            <a:r>
              <a:rPr lang="es-MX" sz="2400" b="1" dirty="0" smtClean="0"/>
              <a:t> </a:t>
            </a:r>
            <a:r>
              <a:rPr lang="es-MX" sz="2400" b="1" dirty="0" smtClean="0">
                <a:solidFill>
                  <a:schemeClr val="bg1"/>
                </a:solidFill>
              </a:rPr>
              <a:t>con diferente fecha de vencimiento.</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s-MX"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4229104" cy="773796"/>
          </a:xfrm>
        </p:spPr>
        <p:txBody>
          <a:bodyPr/>
          <a:lstStyle/>
          <a:p>
            <a:r>
              <a:rPr lang="es-MX" sz="2400" b="1" dirty="0" smtClean="0"/>
              <a:t>Vigencia de los contratos</a:t>
            </a:r>
            <a:r>
              <a:rPr lang="es-MX" b="1" dirty="0" smtClean="0"/>
              <a:t/>
            </a:r>
            <a:br>
              <a:rPr lang="es-MX" b="1" dirty="0" smtClean="0"/>
            </a:br>
            <a:endParaRPr lang="es-MX" dirty="0"/>
          </a:p>
        </p:txBody>
      </p:sp>
      <p:sp>
        <p:nvSpPr>
          <p:cNvPr id="4" name="3 CuadroTexto"/>
          <p:cNvSpPr txBox="1"/>
          <p:nvPr/>
        </p:nvSpPr>
        <p:spPr>
          <a:xfrm>
            <a:off x="1000100" y="1142984"/>
            <a:ext cx="6858048" cy="800219"/>
          </a:xfrm>
          <a:prstGeom prst="rect">
            <a:avLst/>
          </a:prstGeom>
          <a:noFill/>
        </p:spPr>
        <p:txBody>
          <a:bodyPr wrap="square" rtlCol="0">
            <a:spAutoFit/>
          </a:bodyPr>
          <a:lstStyle/>
          <a:p>
            <a:r>
              <a:rPr lang="es-MX" sz="1600" b="1" dirty="0" smtClean="0">
                <a:solidFill>
                  <a:schemeClr val="accent2">
                    <a:lumMod val="20000"/>
                    <a:lumOff val="80000"/>
                  </a:schemeClr>
                </a:solidFill>
              </a:rPr>
              <a:t>fecha de emisión o puesta en mercado, hasta la fecha de vencimiento.</a:t>
            </a:r>
          </a:p>
          <a:p>
            <a:endParaRPr lang="es-MX" dirty="0">
              <a:solidFill>
                <a:schemeClr val="accent2">
                  <a:lumMod val="20000"/>
                  <a:lumOff val="80000"/>
                </a:schemeClr>
              </a:solidFill>
            </a:endParaRPr>
          </a:p>
        </p:txBody>
      </p:sp>
      <p:sp>
        <p:nvSpPr>
          <p:cNvPr id="7" name="1 Título"/>
          <p:cNvSpPr txBox="1">
            <a:spLocks/>
          </p:cNvSpPr>
          <p:nvPr/>
        </p:nvSpPr>
        <p:spPr>
          <a:xfrm>
            <a:off x="928662" y="1714488"/>
            <a:ext cx="4229104" cy="773796"/>
          </a:xfrm>
          <a:prstGeom prst="rect">
            <a:avLst/>
          </a:prstGeom>
        </p:spPr>
        <p:txBody>
          <a:bodyPr vert="horz" anchor="t">
            <a:noAutofit/>
          </a:bodyPr>
          <a:lstStyle/>
          <a:p>
            <a:pPr>
              <a:spcBef>
                <a:spcPct val="0"/>
              </a:spcBef>
            </a:pPr>
            <a:r>
              <a:rPr lang="es-MX" sz="2400" b="1" dirty="0" smtClean="0">
                <a:solidFill>
                  <a:schemeClr val="accent6">
                    <a:lumMod val="60000"/>
                    <a:lumOff val="40000"/>
                  </a:schemeClr>
                </a:solidFill>
              </a:rPr>
              <a:t>Liquidación de un contrato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4000" b="1" i="0" u="none" strike="noStrike" kern="1200" cap="none" spc="-100" normalizeH="0" baseline="0" noProof="0" dirty="0" smtClean="0">
                <a:ln>
                  <a:noFill/>
                </a:ln>
                <a:solidFill>
                  <a:schemeClr val="accent6">
                    <a:lumMod val="60000"/>
                    <a:lumOff val="40000"/>
                  </a:schemeClr>
                </a:solidFill>
                <a:effectLst/>
                <a:uLnTx/>
                <a:uFillTx/>
                <a:latin typeface="+mj-lt"/>
                <a:ea typeface="+mj-ea"/>
                <a:cs typeface="+mj-cs"/>
              </a:rPr>
              <a:t/>
            </a:r>
            <a:br>
              <a:rPr kumimoji="0" lang="es-MX" sz="4000" b="1" i="0" u="none" strike="noStrike" kern="1200" cap="none" spc="-100" normalizeH="0" baseline="0" noProof="0" dirty="0" smtClean="0">
                <a:ln>
                  <a:noFill/>
                </a:ln>
                <a:solidFill>
                  <a:schemeClr val="accent6">
                    <a:lumMod val="60000"/>
                    <a:lumOff val="40000"/>
                  </a:schemeClr>
                </a:solidFill>
                <a:effectLst/>
                <a:uLnTx/>
                <a:uFillTx/>
                <a:latin typeface="+mj-lt"/>
                <a:ea typeface="+mj-ea"/>
                <a:cs typeface="+mj-cs"/>
              </a:rPr>
            </a:br>
            <a:endParaRPr kumimoji="0" lang="es-MX" sz="4000" b="0" i="0" u="none" strike="noStrike" kern="1200" cap="none" spc="-100" normalizeH="0" baseline="0" noProof="0" dirty="0">
              <a:ln>
                <a:noFill/>
              </a:ln>
              <a:solidFill>
                <a:schemeClr val="accent6">
                  <a:lumMod val="60000"/>
                  <a:lumOff val="40000"/>
                </a:schemeClr>
              </a:solidFill>
              <a:effectLst/>
              <a:uLnTx/>
              <a:uFillTx/>
              <a:latin typeface="+mj-lt"/>
              <a:ea typeface="+mj-ea"/>
              <a:cs typeface="+mj-cs"/>
            </a:endParaRPr>
          </a:p>
        </p:txBody>
      </p:sp>
      <p:sp>
        <p:nvSpPr>
          <p:cNvPr id="8" name="7 CuadroTexto"/>
          <p:cNvSpPr txBox="1"/>
          <p:nvPr/>
        </p:nvSpPr>
        <p:spPr>
          <a:xfrm>
            <a:off x="1000100" y="2313381"/>
            <a:ext cx="6858048" cy="800219"/>
          </a:xfrm>
          <a:prstGeom prst="rect">
            <a:avLst/>
          </a:prstGeom>
          <a:noFill/>
        </p:spPr>
        <p:txBody>
          <a:bodyPr wrap="square" rtlCol="0">
            <a:spAutoFit/>
          </a:bodyPr>
          <a:lstStyle/>
          <a:p>
            <a:r>
              <a:rPr lang="es-MX" sz="1600" b="1" dirty="0" smtClean="0">
                <a:solidFill>
                  <a:schemeClr val="accent2">
                    <a:lumMod val="20000"/>
                    <a:lumOff val="80000"/>
                  </a:schemeClr>
                </a:solidFill>
              </a:rPr>
              <a:t>La liquidación puede ser hecha ya sea en efectivo o en especie según se disponga en el contrato.</a:t>
            </a:r>
          </a:p>
          <a:p>
            <a:endParaRPr lang="es-MX" dirty="0">
              <a:solidFill>
                <a:schemeClr val="accent2">
                  <a:lumMod val="20000"/>
                  <a:lumOff val="80000"/>
                </a:schemeClr>
              </a:solidFill>
            </a:endParaRPr>
          </a:p>
        </p:txBody>
      </p:sp>
      <p:sp>
        <p:nvSpPr>
          <p:cNvPr id="9" name="1 Título"/>
          <p:cNvSpPr txBox="1">
            <a:spLocks/>
          </p:cNvSpPr>
          <p:nvPr/>
        </p:nvSpPr>
        <p:spPr>
          <a:xfrm>
            <a:off x="928662" y="3012394"/>
            <a:ext cx="6072230" cy="773796"/>
          </a:xfrm>
          <a:prstGeom prst="rect">
            <a:avLst/>
          </a:prstGeom>
        </p:spPr>
        <p:txBody>
          <a:bodyPr vert="horz" anchor="t">
            <a:noAutofit/>
          </a:bodyPr>
          <a:lstStyle/>
          <a:p>
            <a:r>
              <a:rPr lang="es-MX" sz="2400" b="1" dirty="0" smtClean="0">
                <a:solidFill>
                  <a:schemeClr val="accent6">
                    <a:lumMod val="60000"/>
                    <a:lumOff val="40000"/>
                  </a:schemeClr>
                </a:solidFill>
              </a:rPr>
              <a:t>Condiciones Generales de Contratación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4000" b="1" i="0" u="none" strike="noStrike" kern="1200" cap="none" spc="-100" normalizeH="0" baseline="0" noProof="0" dirty="0" smtClean="0">
                <a:ln>
                  <a:noFill/>
                </a:ln>
                <a:solidFill>
                  <a:schemeClr val="accent6">
                    <a:lumMod val="60000"/>
                    <a:lumOff val="40000"/>
                  </a:schemeClr>
                </a:solidFill>
                <a:effectLst/>
                <a:uLnTx/>
                <a:uFillTx/>
                <a:latin typeface="+mj-lt"/>
                <a:ea typeface="+mj-ea"/>
                <a:cs typeface="+mj-cs"/>
              </a:rPr>
              <a:t/>
            </a:r>
            <a:br>
              <a:rPr kumimoji="0" lang="es-MX" sz="4000" b="1" i="0" u="none" strike="noStrike" kern="1200" cap="none" spc="-100" normalizeH="0" baseline="0" noProof="0" dirty="0" smtClean="0">
                <a:ln>
                  <a:noFill/>
                </a:ln>
                <a:solidFill>
                  <a:schemeClr val="accent6">
                    <a:lumMod val="60000"/>
                    <a:lumOff val="40000"/>
                  </a:schemeClr>
                </a:solidFill>
                <a:effectLst/>
                <a:uLnTx/>
                <a:uFillTx/>
                <a:latin typeface="+mj-lt"/>
                <a:ea typeface="+mj-ea"/>
                <a:cs typeface="+mj-cs"/>
              </a:rPr>
            </a:br>
            <a:endParaRPr kumimoji="0" lang="es-MX" sz="4000" b="0" i="0" u="none" strike="noStrike" kern="1200" cap="none" spc="-100" normalizeH="0" baseline="0" noProof="0" dirty="0">
              <a:ln>
                <a:noFill/>
              </a:ln>
              <a:solidFill>
                <a:schemeClr val="accent6">
                  <a:lumMod val="60000"/>
                  <a:lumOff val="40000"/>
                </a:schemeClr>
              </a:solidFill>
              <a:effectLst/>
              <a:uLnTx/>
              <a:uFillTx/>
              <a:latin typeface="+mj-lt"/>
              <a:ea typeface="+mj-ea"/>
              <a:cs typeface="+mj-cs"/>
            </a:endParaRPr>
          </a:p>
        </p:txBody>
      </p:sp>
      <p:sp>
        <p:nvSpPr>
          <p:cNvPr id="10" name="9 CuadroTexto"/>
          <p:cNvSpPr txBox="1"/>
          <p:nvPr/>
        </p:nvSpPr>
        <p:spPr>
          <a:xfrm>
            <a:off x="1000100" y="4071942"/>
            <a:ext cx="2071702" cy="1815882"/>
          </a:xfrm>
          <a:prstGeom prst="rect">
            <a:avLst/>
          </a:prstGeom>
          <a:noFill/>
        </p:spPr>
        <p:txBody>
          <a:bodyPr wrap="square" rtlCol="0">
            <a:spAutoFit/>
          </a:bodyPr>
          <a:lstStyle/>
          <a:p>
            <a:pPr algn="ctr"/>
            <a:r>
              <a:rPr lang="es-MX" b="1" dirty="0" smtClean="0">
                <a:solidFill>
                  <a:schemeClr val="accent2">
                    <a:lumMod val="20000"/>
                    <a:lumOff val="80000"/>
                  </a:schemeClr>
                </a:solidFill>
              </a:rPr>
              <a:t>MexDer establece los derechos y obligaciones</a:t>
            </a:r>
          </a:p>
          <a:p>
            <a:pPr algn="ctr"/>
            <a:r>
              <a:rPr lang="es-MX" b="1" dirty="0" smtClean="0">
                <a:solidFill>
                  <a:schemeClr val="accent2">
                    <a:lumMod val="20000"/>
                    <a:lumOff val="80000"/>
                  </a:schemeClr>
                </a:solidFill>
              </a:rPr>
              <a:t> así</a:t>
            </a:r>
          </a:p>
          <a:p>
            <a:pPr algn="ctr"/>
            <a:r>
              <a:rPr lang="es-MX" b="1" dirty="0" smtClean="0">
                <a:solidFill>
                  <a:schemeClr val="accent2">
                    <a:lumMod val="20000"/>
                    <a:lumOff val="80000"/>
                  </a:schemeClr>
                </a:solidFill>
              </a:rPr>
              <a:t> como los </a:t>
            </a:r>
          </a:p>
          <a:p>
            <a:pPr algn="ctr"/>
            <a:r>
              <a:rPr lang="es-MX" b="1" dirty="0" smtClean="0">
                <a:solidFill>
                  <a:schemeClr val="accent2">
                    <a:lumMod val="20000"/>
                    <a:lumOff val="80000"/>
                  </a:schemeClr>
                </a:solidFill>
              </a:rPr>
              <a:t>términos y condiciones</a:t>
            </a:r>
          </a:p>
          <a:p>
            <a:endParaRPr lang="es-MX" dirty="0">
              <a:solidFill>
                <a:schemeClr val="accent2">
                  <a:lumMod val="20000"/>
                  <a:lumOff val="80000"/>
                </a:schemeClr>
              </a:solidFill>
            </a:endParaRPr>
          </a:p>
        </p:txBody>
      </p:sp>
      <p:sp>
        <p:nvSpPr>
          <p:cNvPr id="13" name="12 Flecha derecha"/>
          <p:cNvSpPr/>
          <p:nvPr/>
        </p:nvSpPr>
        <p:spPr>
          <a:xfrm>
            <a:off x="3428992" y="4357694"/>
            <a:ext cx="2071702"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participantes</a:t>
            </a:r>
            <a:endParaRPr lang="es-MX" dirty="0"/>
          </a:p>
        </p:txBody>
      </p:sp>
      <p:sp>
        <p:nvSpPr>
          <p:cNvPr id="14" name="13 CuadroTexto"/>
          <p:cNvSpPr txBox="1"/>
          <p:nvPr/>
        </p:nvSpPr>
        <p:spPr>
          <a:xfrm>
            <a:off x="6000760" y="4357694"/>
            <a:ext cx="2500330" cy="1169551"/>
          </a:xfrm>
          <a:prstGeom prst="rect">
            <a:avLst/>
          </a:prstGeom>
          <a:noFill/>
        </p:spPr>
        <p:txBody>
          <a:bodyPr wrap="square" rtlCol="0">
            <a:spAutoFit/>
          </a:bodyPr>
          <a:lstStyle/>
          <a:p>
            <a:pPr algn="ctr"/>
            <a:r>
              <a:rPr lang="es-MX" b="1" dirty="0" smtClean="0">
                <a:solidFill>
                  <a:schemeClr val="accent2">
                    <a:lumMod val="20000"/>
                    <a:lumOff val="80000"/>
                  </a:schemeClr>
                </a:solidFill>
              </a:rPr>
              <a:t>Celebren, compensen</a:t>
            </a:r>
          </a:p>
          <a:p>
            <a:pPr algn="ctr"/>
            <a:r>
              <a:rPr lang="es-MX" b="1" dirty="0" smtClean="0">
                <a:solidFill>
                  <a:schemeClr val="accent2">
                    <a:lumMod val="20000"/>
                    <a:lumOff val="80000"/>
                  </a:schemeClr>
                </a:solidFill>
              </a:rPr>
              <a:t> y </a:t>
            </a:r>
          </a:p>
          <a:p>
            <a:pPr algn="ctr"/>
            <a:r>
              <a:rPr lang="es-MX" b="1" dirty="0" smtClean="0">
                <a:solidFill>
                  <a:schemeClr val="accent2">
                    <a:lumMod val="20000"/>
                    <a:lumOff val="80000"/>
                  </a:schemeClr>
                </a:solidFill>
              </a:rPr>
              <a:t>Liquiden</a:t>
            </a:r>
          </a:p>
          <a:p>
            <a:pPr algn="ctr"/>
            <a:r>
              <a:rPr lang="es-MX" b="1" dirty="0" smtClean="0">
                <a:solidFill>
                  <a:schemeClr val="accent2">
                    <a:lumMod val="20000"/>
                    <a:lumOff val="80000"/>
                  </a:schemeClr>
                </a:solidFill>
              </a:rPr>
              <a:t> una Clase </a:t>
            </a:r>
          </a:p>
          <a:p>
            <a:pPr algn="ctr"/>
            <a:r>
              <a:rPr lang="es-MX" b="1" dirty="0" smtClean="0">
                <a:solidFill>
                  <a:schemeClr val="accent2">
                    <a:lumMod val="20000"/>
                    <a:lumOff val="80000"/>
                  </a:schemeClr>
                </a:solidFill>
              </a:rPr>
              <a:t>determinada</a:t>
            </a:r>
            <a:endParaRPr lang="es-MX" dirty="0">
              <a:solidFill>
                <a:schemeClr val="accent2">
                  <a:lumMod val="20000"/>
                  <a:lumOff val="80000"/>
                </a:schemeClr>
              </a:solidFill>
            </a:endParaRPr>
          </a:p>
        </p:txBody>
      </p:sp>
      <p:pic>
        <p:nvPicPr>
          <p:cNvPr id="15" name="Picture 2" descr="http://images.all-free-download.com/images/graphiclarge/cycle_icon_55613.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7358082" y="1000108"/>
            <a:ext cx="1500197" cy="1500197"/>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b="1" dirty="0" smtClean="0"/>
              <a:t>Condiciones Generales de Contratación de cada Clase</a:t>
            </a:r>
            <a:br>
              <a:rPr lang="es-MX" sz="3200" b="1" dirty="0" smtClean="0"/>
            </a:br>
            <a:endParaRPr lang="es-MX" sz="3200" dirty="0"/>
          </a:p>
        </p:txBody>
      </p:sp>
      <p:sp>
        <p:nvSpPr>
          <p:cNvPr id="3" name="2 Marcador de contenido"/>
          <p:cNvSpPr>
            <a:spLocks noGrp="1"/>
          </p:cNvSpPr>
          <p:nvPr>
            <p:ph idx="1"/>
          </p:nvPr>
        </p:nvSpPr>
        <p:spPr/>
        <p:txBody>
          <a:bodyPr>
            <a:normAutofit/>
          </a:bodyPr>
          <a:lstStyle/>
          <a:p>
            <a:r>
              <a:rPr lang="es-MX" sz="1800" b="1" dirty="0" smtClean="0">
                <a:solidFill>
                  <a:schemeClr val="accent2">
                    <a:lumMod val="20000"/>
                    <a:lumOff val="80000"/>
                  </a:schemeClr>
                </a:solidFill>
              </a:rPr>
              <a:t>Activo subyacente y unidades que ampara un contrato.</a:t>
            </a:r>
          </a:p>
          <a:p>
            <a:r>
              <a:rPr lang="es-MX" sz="1800" b="1" dirty="0" smtClean="0">
                <a:solidFill>
                  <a:schemeClr val="accent2">
                    <a:lumMod val="20000"/>
                    <a:lumOff val="80000"/>
                  </a:schemeClr>
                </a:solidFill>
              </a:rPr>
              <a:t>Ciclo de los contratos de futuro.</a:t>
            </a:r>
          </a:p>
          <a:p>
            <a:r>
              <a:rPr lang="es-MX" sz="1800" b="1" dirty="0" smtClean="0">
                <a:solidFill>
                  <a:schemeClr val="accent2">
                    <a:lumMod val="20000"/>
                    <a:lumOff val="80000"/>
                  </a:schemeClr>
                </a:solidFill>
              </a:rPr>
              <a:t>Símbolo o clave en MexDer.</a:t>
            </a:r>
          </a:p>
          <a:p>
            <a:r>
              <a:rPr lang="es-MX" sz="1800" b="1" dirty="0" smtClean="0">
                <a:solidFill>
                  <a:schemeClr val="accent2">
                    <a:lumMod val="20000"/>
                    <a:lumOff val="80000"/>
                  </a:schemeClr>
                </a:solidFill>
              </a:rPr>
              <a:t>Unidad de cotización y puja.</a:t>
            </a:r>
          </a:p>
          <a:p>
            <a:r>
              <a:rPr lang="es-MX" sz="1800" b="1" dirty="0" smtClean="0">
                <a:solidFill>
                  <a:schemeClr val="accent2">
                    <a:lumMod val="20000"/>
                    <a:lumOff val="80000"/>
                  </a:schemeClr>
                </a:solidFill>
              </a:rPr>
              <a:t>Mecánicas y horario de negociación.</a:t>
            </a:r>
          </a:p>
          <a:p>
            <a:r>
              <a:rPr lang="es-MX" sz="1800" b="1" dirty="0" smtClean="0">
                <a:solidFill>
                  <a:schemeClr val="accent2">
                    <a:lumMod val="20000"/>
                    <a:lumOff val="80000"/>
                  </a:schemeClr>
                </a:solidFill>
              </a:rPr>
              <a:t>Fecha de vencimiento.</a:t>
            </a:r>
          </a:p>
          <a:p>
            <a:r>
              <a:rPr lang="es-MX" sz="1800" b="1" dirty="0" smtClean="0">
                <a:solidFill>
                  <a:schemeClr val="accent2">
                    <a:lumMod val="20000"/>
                    <a:lumOff val="80000"/>
                  </a:schemeClr>
                </a:solidFill>
              </a:rPr>
              <a:t>Fecha de inicio de negociación de las nuevas series de Contratos de Futuros y límites a las posiciones.</a:t>
            </a:r>
          </a:p>
          <a:p>
            <a:r>
              <a:rPr lang="es-MX" sz="1800" b="1" dirty="0" smtClean="0">
                <a:solidFill>
                  <a:schemeClr val="accent2">
                    <a:lumMod val="20000"/>
                    <a:lumOff val="80000"/>
                  </a:schemeClr>
                </a:solidFill>
              </a:rPr>
              <a:t>Ultimo día de negociación.</a:t>
            </a:r>
          </a:p>
          <a:p>
            <a:r>
              <a:rPr lang="es-MX" sz="1800" b="1" dirty="0" smtClean="0">
                <a:solidFill>
                  <a:schemeClr val="accent2">
                    <a:lumMod val="20000"/>
                    <a:lumOff val="80000"/>
                  </a:schemeClr>
                </a:solidFill>
              </a:rPr>
              <a:t>Fecha de Liquidación.</a:t>
            </a:r>
          </a:p>
          <a:p>
            <a:r>
              <a:rPr lang="es-MX" sz="1800" b="1" dirty="0" smtClean="0">
                <a:solidFill>
                  <a:schemeClr val="accent2">
                    <a:lumMod val="20000"/>
                    <a:lumOff val="80000"/>
                  </a:schemeClr>
                </a:solidFill>
              </a:rPr>
              <a:t>Forma de Liquidación.</a:t>
            </a:r>
          </a:p>
          <a:p>
            <a:r>
              <a:rPr lang="es-MX" sz="1800" b="1" dirty="0" smtClean="0">
                <a:solidFill>
                  <a:schemeClr val="accent2">
                    <a:lumMod val="20000"/>
                    <a:lumOff val="80000"/>
                  </a:schemeClr>
                </a:solidFill>
              </a:rPr>
              <a:t>Límites a las posiciones.</a:t>
            </a:r>
          </a:p>
          <a:p>
            <a:endParaRPr lang="es-MX" dirty="0">
              <a:solidFill>
                <a:schemeClr val="accent2">
                  <a:lumMod val="20000"/>
                  <a:lumOff val="80000"/>
                </a:schemeClr>
              </a:solidFill>
            </a:endParaRPr>
          </a:p>
        </p:txBody>
      </p:sp>
      <p:pic>
        <p:nvPicPr>
          <p:cNvPr id="18434" name="Picture 2" descr="http://img706.imageshack.us/img706/8540/uglyamericaposter.jpg"/>
          <p:cNvPicPr>
            <a:picLocks noChangeAspect="1" noChangeArrowheads="1"/>
          </p:cNvPicPr>
          <p:nvPr/>
        </p:nvPicPr>
        <p:blipFill>
          <a:blip r:embed="rId2"/>
          <a:srcRect l="11176" t="9615" r="10595" b="23077"/>
          <a:stretch>
            <a:fillRect/>
          </a:stretch>
        </p:blipFill>
        <p:spPr bwMode="auto">
          <a:xfrm>
            <a:off x="6072166" y="5151426"/>
            <a:ext cx="3071834" cy="170657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14678" y="571480"/>
            <a:ext cx="2300278" cy="914400"/>
          </a:xfrm>
        </p:spPr>
        <p:txBody>
          <a:bodyPr/>
          <a:lstStyle/>
          <a:p>
            <a:r>
              <a:rPr lang="es-MX" b="1" dirty="0" smtClean="0"/>
              <a:t>Futuros</a:t>
            </a:r>
            <a:br>
              <a:rPr lang="es-MX" b="1" dirty="0" smtClean="0"/>
            </a:br>
            <a:endParaRPr lang="es-MX" dirty="0"/>
          </a:p>
        </p:txBody>
      </p:sp>
      <p:sp>
        <p:nvSpPr>
          <p:cNvPr id="4" name="3 CuadroTexto"/>
          <p:cNvSpPr txBox="1"/>
          <p:nvPr/>
        </p:nvSpPr>
        <p:spPr>
          <a:xfrm>
            <a:off x="928662" y="1214422"/>
            <a:ext cx="7072362" cy="738664"/>
          </a:xfrm>
          <a:prstGeom prst="rect">
            <a:avLst/>
          </a:prstGeom>
          <a:noFill/>
        </p:spPr>
        <p:txBody>
          <a:bodyPr wrap="square" rtlCol="0">
            <a:spAutoFit/>
          </a:bodyPr>
          <a:lstStyle/>
          <a:p>
            <a:pPr algn="ctr"/>
            <a:r>
              <a:rPr lang="es-MX" b="1" dirty="0" smtClean="0">
                <a:solidFill>
                  <a:schemeClr val="accent2">
                    <a:lumMod val="20000"/>
                    <a:lumOff val="80000"/>
                  </a:schemeClr>
                </a:solidFill>
              </a:rPr>
              <a:t>Un Contrato de Futuro es el acuerdo de comprar o vender un activo subyacente a un cierto precio y en una fecha futura.</a:t>
            </a:r>
          </a:p>
          <a:p>
            <a:endParaRPr lang="es-MX" dirty="0">
              <a:solidFill>
                <a:schemeClr val="accent2">
                  <a:lumMod val="20000"/>
                  <a:lumOff val="80000"/>
                </a:schemeClr>
              </a:solidFill>
            </a:endParaRPr>
          </a:p>
        </p:txBody>
      </p:sp>
      <p:sp>
        <p:nvSpPr>
          <p:cNvPr id="5" name="1 Título"/>
          <p:cNvSpPr txBox="1">
            <a:spLocks/>
          </p:cNvSpPr>
          <p:nvPr/>
        </p:nvSpPr>
        <p:spPr>
          <a:xfrm>
            <a:off x="1619672" y="2300286"/>
            <a:ext cx="7056784" cy="914400"/>
          </a:xfrm>
          <a:prstGeom prst="rect">
            <a:avLst/>
          </a:prstGeom>
        </p:spPr>
        <p:txBody>
          <a:bodyPr vert="horz" anchor="t">
            <a:noAutofit/>
          </a:bodyPr>
          <a:lstStyle/>
          <a:p>
            <a:pPr>
              <a:spcBef>
                <a:spcPct val="0"/>
              </a:spcBef>
            </a:pPr>
            <a:r>
              <a:rPr lang="es-MX" sz="4000" b="1" dirty="0" smtClean="0">
                <a:solidFill>
                  <a:schemeClr val="accent4">
                    <a:lumMod val="40000"/>
                    <a:lumOff val="60000"/>
                  </a:schemeClr>
                </a:solidFill>
              </a:rPr>
              <a:t>Tamaño del contrato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es-MX" sz="4000" b="1" i="0" u="none" strike="noStrike" kern="1200" cap="none" spc="-100" normalizeH="0" baseline="0" noProof="0" dirty="0" smtClean="0">
                <a:ln>
                  <a:noFill/>
                </a:ln>
                <a:solidFill>
                  <a:schemeClr val="tx2">
                    <a:satMod val="200000"/>
                  </a:schemeClr>
                </a:solidFill>
                <a:effectLst/>
                <a:uLnTx/>
                <a:uFillTx/>
                <a:latin typeface="+mj-lt"/>
                <a:ea typeface="+mj-ea"/>
                <a:cs typeface="+mj-cs"/>
              </a:rPr>
            </a:br>
            <a:endParaRPr kumimoji="0" lang="es-MX"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6" name="5 CuadroTexto"/>
          <p:cNvSpPr txBox="1"/>
          <p:nvPr/>
        </p:nvSpPr>
        <p:spPr>
          <a:xfrm>
            <a:off x="1071538" y="3085927"/>
            <a:ext cx="7072362" cy="954107"/>
          </a:xfrm>
          <a:prstGeom prst="rect">
            <a:avLst/>
          </a:prstGeom>
          <a:noFill/>
        </p:spPr>
        <p:txBody>
          <a:bodyPr wrap="square" rtlCol="0">
            <a:spAutoFit/>
          </a:bodyPr>
          <a:lstStyle/>
          <a:p>
            <a:pPr algn="ctr"/>
            <a:r>
              <a:rPr lang="es-MX" b="1" dirty="0" smtClean="0">
                <a:solidFill>
                  <a:schemeClr val="accent2">
                    <a:lumMod val="20000"/>
                    <a:lumOff val="80000"/>
                  </a:schemeClr>
                </a:solidFill>
              </a:rPr>
              <a:t>Cantidad de unidades  a liquidar por un contrato. El tamaño no debe ser muy grande para que tenga liquidez, ni muy pequeño para evitar un costo de negociación excesivo</a:t>
            </a:r>
          </a:p>
          <a:p>
            <a:endParaRPr lang="es-MX" dirty="0">
              <a:solidFill>
                <a:schemeClr val="accent2">
                  <a:lumMod val="20000"/>
                  <a:lumOff val="80000"/>
                </a:schemeClr>
              </a:solidFill>
            </a:endParaRPr>
          </a:p>
        </p:txBody>
      </p:sp>
      <p:sp>
        <p:nvSpPr>
          <p:cNvPr id="7" name="6 CuadroTexto"/>
          <p:cNvSpPr txBox="1"/>
          <p:nvPr/>
        </p:nvSpPr>
        <p:spPr>
          <a:xfrm>
            <a:off x="1403648" y="5301208"/>
            <a:ext cx="6381875" cy="523220"/>
          </a:xfrm>
          <a:prstGeom prst="rect">
            <a:avLst/>
          </a:prstGeom>
          <a:noFill/>
        </p:spPr>
        <p:txBody>
          <a:bodyPr wrap="none" rtlCol="0">
            <a:spAutoFit/>
          </a:bodyPr>
          <a:lstStyle/>
          <a:p>
            <a:r>
              <a:rPr lang="es-MX" b="1" dirty="0" smtClean="0">
                <a:solidFill>
                  <a:schemeClr val="accent2">
                    <a:lumMod val="20000"/>
                    <a:lumOff val="80000"/>
                  </a:schemeClr>
                </a:solidFill>
              </a:rPr>
              <a:t>Día hábil en que son exigibles las obligaciones derivadas de un Contrato</a:t>
            </a:r>
          </a:p>
          <a:p>
            <a:endParaRPr lang="es-MX" dirty="0">
              <a:solidFill>
                <a:schemeClr val="accent2">
                  <a:lumMod val="20000"/>
                  <a:lumOff val="80000"/>
                </a:schemeClr>
              </a:solidFill>
            </a:endParaRPr>
          </a:p>
        </p:txBody>
      </p:sp>
      <p:sp>
        <p:nvSpPr>
          <p:cNvPr id="8" name="1 Título"/>
          <p:cNvSpPr txBox="1">
            <a:spLocks/>
          </p:cNvSpPr>
          <p:nvPr/>
        </p:nvSpPr>
        <p:spPr>
          <a:xfrm>
            <a:off x="2000232" y="4500570"/>
            <a:ext cx="5429288" cy="914400"/>
          </a:xfrm>
          <a:prstGeom prst="rect">
            <a:avLst/>
          </a:prstGeom>
        </p:spPr>
        <p:txBody>
          <a:bodyPr vert="horz" anchor="t">
            <a:noAutofit/>
          </a:bodyPr>
          <a:lstStyle/>
          <a:p>
            <a:r>
              <a:rPr lang="es-MX" sz="4000" b="1" dirty="0" smtClean="0">
                <a:solidFill>
                  <a:schemeClr val="accent4">
                    <a:lumMod val="40000"/>
                    <a:lumOff val="60000"/>
                  </a:schemeClr>
                </a:solidFill>
              </a:rPr>
              <a:t>Fecha de liquidación</a:t>
            </a:r>
          </a:p>
          <a:p>
            <a:endParaRPr lang="es-MX" sz="4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1357290" y="642918"/>
            <a:ext cx="6372244" cy="914400"/>
          </a:xfrm>
          <a:prstGeom prst="rect">
            <a:avLst/>
          </a:prstGeom>
        </p:spPr>
        <p:txBody>
          <a:bodyPr vert="horz" anchor="t">
            <a:noAutofit/>
          </a:bodyPr>
          <a:lstStyle/>
          <a:p>
            <a:r>
              <a:rPr lang="es-MX" sz="3200" b="1" dirty="0" smtClean="0">
                <a:solidFill>
                  <a:schemeClr val="accent4">
                    <a:lumMod val="60000"/>
                    <a:lumOff val="40000"/>
                  </a:schemeClr>
                </a:solidFill>
              </a:rPr>
              <a:t>Precio de Liquidación Diaria</a:t>
            </a:r>
            <a:br>
              <a:rPr lang="es-MX" sz="3200" b="1" dirty="0" smtClean="0">
                <a:solidFill>
                  <a:schemeClr val="accent4">
                    <a:lumMod val="60000"/>
                    <a:lumOff val="40000"/>
                  </a:schemeClr>
                </a:solidFill>
              </a:rPr>
            </a:br>
            <a:endParaRPr lang="es-MX" sz="3200" dirty="0">
              <a:solidFill>
                <a:schemeClr val="accent4">
                  <a:lumMod val="60000"/>
                  <a:lumOff val="40000"/>
                </a:schemeClr>
              </a:solidFill>
            </a:endParaRPr>
          </a:p>
        </p:txBody>
      </p:sp>
      <p:sp>
        <p:nvSpPr>
          <p:cNvPr id="5" name="4 CuadroTexto"/>
          <p:cNvSpPr txBox="1"/>
          <p:nvPr/>
        </p:nvSpPr>
        <p:spPr>
          <a:xfrm>
            <a:off x="1142976" y="1500174"/>
            <a:ext cx="6786610" cy="1538883"/>
          </a:xfrm>
          <a:prstGeom prst="rect">
            <a:avLst/>
          </a:prstGeom>
          <a:noFill/>
        </p:spPr>
        <p:txBody>
          <a:bodyPr wrap="square" rtlCol="0">
            <a:spAutoFit/>
          </a:bodyPr>
          <a:lstStyle/>
          <a:p>
            <a:pPr algn="ctr"/>
            <a:r>
              <a:rPr lang="es-MX" sz="1600" b="1" dirty="0" smtClean="0">
                <a:solidFill>
                  <a:schemeClr val="bg1">
                    <a:lumMod val="95000"/>
                  </a:schemeClr>
                </a:solidFill>
              </a:rPr>
              <a:t>Es el precio de referencia por unidad que MexDer da a conocer a la Cámara de Compensación (Asigna)</a:t>
            </a:r>
          </a:p>
          <a:p>
            <a:pPr algn="ctr"/>
            <a:r>
              <a:rPr lang="es-MX" sz="1600" b="1" dirty="0" smtClean="0">
                <a:solidFill>
                  <a:schemeClr val="bg1">
                    <a:lumMod val="95000"/>
                  </a:schemeClr>
                </a:solidFill>
              </a:rPr>
              <a:t>¿Para que?</a:t>
            </a:r>
          </a:p>
          <a:p>
            <a:pPr algn="ctr"/>
            <a:r>
              <a:rPr lang="es-MX" sz="1600" b="1" dirty="0" smtClean="0">
                <a:solidFill>
                  <a:schemeClr val="bg1">
                    <a:lumMod val="95000"/>
                  </a:schemeClr>
                </a:solidFill>
              </a:rPr>
              <a:t> para efectos del cálculo de aportaciones y la liquidación diaria de los Contratos de Futuros</a:t>
            </a:r>
          </a:p>
          <a:p>
            <a:endParaRPr lang="es-MX" dirty="0"/>
          </a:p>
        </p:txBody>
      </p:sp>
      <p:sp>
        <p:nvSpPr>
          <p:cNvPr id="6" name="1 Título"/>
          <p:cNvSpPr txBox="1">
            <a:spLocks/>
          </p:cNvSpPr>
          <p:nvPr/>
        </p:nvSpPr>
        <p:spPr>
          <a:xfrm>
            <a:off x="2928926" y="3429000"/>
            <a:ext cx="4523394" cy="914400"/>
          </a:xfrm>
          <a:prstGeom prst="rect">
            <a:avLst/>
          </a:prstGeom>
        </p:spPr>
        <p:txBody>
          <a:bodyPr vert="horz" anchor="t">
            <a:noAutofit/>
          </a:bodyPr>
          <a:lstStyle/>
          <a:p>
            <a:r>
              <a:rPr lang="es-MX" sz="3200" b="1" dirty="0" smtClean="0">
                <a:solidFill>
                  <a:schemeClr val="accent4">
                    <a:lumMod val="60000"/>
                    <a:lumOff val="40000"/>
                  </a:schemeClr>
                </a:solidFill>
              </a:rPr>
              <a:t>Posiciones Límite</a:t>
            </a:r>
            <a:endParaRPr lang="es-MX" sz="3200" b="1" dirty="0">
              <a:solidFill>
                <a:schemeClr val="accent4">
                  <a:lumMod val="60000"/>
                  <a:lumOff val="40000"/>
                </a:schemeClr>
              </a:solidFill>
            </a:endParaRPr>
          </a:p>
        </p:txBody>
      </p:sp>
      <p:sp>
        <p:nvSpPr>
          <p:cNvPr id="7" name="6 CuadroTexto"/>
          <p:cNvSpPr txBox="1"/>
          <p:nvPr/>
        </p:nvSpPr>
        <p:spPr>
          <a:xfrm>
            <a:off x="1285852" y="4143380"/>
            <a:ext cx="6715172" cy="738664"/>
          </a:xfrm>
          <a:prstGeom prst="rect">
            <a:avLst/>
          </a:prstGeom>
          <a:noFill/>
        </p:spPr>
        <p:txBody>
          <a:bodyPr wrap="square" rtlCol="0">
            <a:spAutoFit/>
          </a:bodyPr>
          <a:lstStyle/>
          <a:p>
            <a:pPr algn="ctr"/>
            <a:r>
              <a:rPr lang="es-MX" b="1" dirty="0" smtClean="0">
                <a:solidFill>
                  <a:schemeClr val="bg1">
                    <a:lumMod val="95000"/>
                  </a:schemeClr>
                </a:solidFill>
              </a:rPr>
              <a:t>Número máximo de contratos abiertos de una misma clase que podrá tener un Cliente</a:t>
            </a:r>
          </a:p>
          <a:p>
            <a:endParaRPr lang="es-MX"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71670" y="428604"/>
            <a:ext cx="5514988" cy="914400"/>
          </a:xfrm>
        </p:spPr>
        <p:txBody>
          <a:bodyPr/>
          <a:lstStyle/>
          <a:p>
            <a:r>
              <a:rPr lang="es-MX" sz="3200" b="1" dirty="0" smtClean="0">
                <a:solidFill>
                  <a:schemeClr val="accent4">
                    <a:lumMod val="60000"/>
                    <a:lumOff val="40000"/>
                  </a:schemeClr>
                </a:solidFill>
              </a:rPr>
              <a:t>Aportación inicial mínima</a:t>
            </a:r>
            <a:br>
              <a:rPr lang="es-MX" sz="3200" b="1" dirty="0" smtClean="0">
                <a:solidFill>
                  <a:schemeClr val="accent4">
                    <a:lumMod val="60000"/>
                    <a:lumOff val="40000"/>
                  </a:schemeClr>
                </a:solidFill>
              </a:rPr>
            </a:br>
            <a:endParaRPr lang="es-MX" sz="3200" dirty="0">
              <a:solidFill>
                <a:schemeClr val="accent4">
                  <a:lumMod val="60000"/>
                  <a:lumOff val="40000"/>
                </a:schemeClr>
              </a:solidFill>
            </a:endParaRPr>
          </a:p>
        </p:txBody>
      </p:sp>
      <p:sp>
        <p:nvSpPr>
          <p:cNvPr id="3" name="2 Marcador de contenido"/>
          <p:cNvSpPr>
            <a:spLocks noGrp="1"/>
          </p:cNvSpPr>
          <p:nvPr>
            <p:ph idx="1"/>
          </p:nvPr>
        </p:nvSpPr>
        <p:spPr>
          <a:xfrm>
            <a:off x="1000100" y="1071546"/>
            <a:ext cx="7772400" cy="1288250"/>
          </a:xfrm>
        </p:spPr>
        <p:txBody>
          <a:bodyPr/>
          <a:lstStyle/>
          <a:p>
            <a:pPr algn="ctr">
              <a:buNone/>
            </a:pPr>
            <a:r>
              <a:rPr lang="es-MX" sz="2400" b="1" dirty="0" smtClean="0"/>
              <a:t>por cada contrato abierto los Socios Liquidadores deberán entregar efectivo, valores o cualquier otro bien aprobado a la Cámara de Compensación (Asigna)</a:t>
            </a:r>
          </a:p>
          <a:p>
            <a:endParaRPr lang="es-MX" b="1" dirty="0" smtClean="0"/>
          </a:p>
          <a:p>
            <a:endParaRPr lang="es-MX" b="1" dirty="0" smtClean="0"/>
          </a:p>
          <a:p>
            <a:endParaRPr lang="es-MX" b="1" dirty="0" smtClean="0"/>
          </a:p>
          <a:p>
            <a:endParaRPr lang="es-MX" b="1" dirty="0" smtClean="0"/>
          </a:p>
          <a:p>
            <a:endParaRPr lang="es-MX" dirty="0"/>
          </a:p>
        </p:txBody>
      </p:sp>
      <p:sp>
        <p:nvSpPr>
          <p:cNvPr id="4" name="1 Título"/>
          <p:cNvSpPr txBox="1">
            <a:spLocks/>
          </p:cNvSpPr>
          <p:nvPr/>
        </p:nvSpPr>
        <p:spPr>
          <a:xfrm>
            <a:off x="1857356" y="2500306"/>
            <a:ext cx="2857520" cy="9144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200" b="1" i="0" u="none" strike="noStrike" kern="1200" cap="none" spc="-100" normalizeH="0" baseline="0" noProof="0" dirty="0" smtClean="0">
                <a:ln>
                  <a:noFill/>
                </a:ln>
                <a:solidFill>
                  <a:schemeClr val="accent4">
                    <a:lumMod val="60000"/>
                    <a:lumOff val="40000"/>
                  </a:schemeClr>
                </a:solidFill>
                <a:effectLst/>
                <a:uLnTx/>
                <a:uFillTx/>
                <a:latin typeface="+mj-lt"/>
                <a:ea typeface="+mj-ea"/>
                <a:cs typeface="+mj-cs"/>
              </a:rPr>
              <a:t/>
            </a:r>
            <a:br>
              <a:rPr kumimoji="0" lang="es-MX" sz="3200" b="1" i="0" u="none" strike="noStrike" kern="1200" cap="none" spc="-100" normalizeH="0" baseline="0" noProof="0" dirty="0" smtClean="0">
                <a:ln>
                  <a:noFill/>
                </a:ln>
                <a:solidFill>
                  <a:schemeClr val="accent4">
                    <a:lumMod val="60000"/>
                    <a:lumOff val="40000"/>
                  </a:schemeClr>
                </a:solidFill>
                <a:effectLst/>
                <a:uLnTx/>
                <a:uFillTx/>
                <a:latin typeface="+mj-lt"/>
                <a:ea typeface="+mj-ea"/>
                <a:cs typeface="+mj-cs"/>
              </a:rPr>
            </a:br>
            <a:endParaRPr kumimoji="0" lang="es-MX" sz="3200" b="0" i="0" u="none" strike="noStrike" kern="1200" cap="none" spc="-100" normalizeH="0" baseline="0" noProof="0" dirty="0">
              <a:ln>
                <a:noFill/>
              </a:ln>
              <a:solidFill>
                <a:schemeClr val="accent4">
                  <a:lumMod val="60000"/>
                  <a:lumOff val="40000"/>
                </a:schemeClr>
              </a:solidFill>
              <a:effectLst/>
              <a:uLnTx/>
              <a:uFillTx/>
              <a:latin typeface="+mj-lt"/>
              <a:ea typeface="+mj-ea"/>
              <a:cs typeface="+mj-cs"/>
            </a:endParaRPr>
          </a:p>
        </p:txBody>
      </p:sp>
      <p:sp>
        <p:nvSpPr>
          <p:cNvPr id="5" name="1 Título"/>
          <p:cNvSpPr txBox="1">
            <a:spLocks/>
          </p:cNvSpPr>
          <p:nvPr/>
        </p:nvSpPr>
        <p:spPr>
          <a:xfrm>
            <a:off x="4786314" y="2500306"/>
            <a:ext cx="2857520" cy="9144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200" b="1" i="0" u="none" strike="noStrike" kern="1200" cap="none" spc="-100" normalizeH="0" baseline="0" noProof="0" dirty="0" smtClean="0">
                <a:ln>
                  <a:noFill/>
                </a:ln>
                <a:solidFill>
                  <a:schemeClr val="accent4">
                    <a:lumMod val="60000"/>
                    <a:lumOff val="40000"/>
                  </a:schemeClr>
                </a:solidFill>
                <a:effectLst/>
                <a:uLnTx/>
                <a:uFillTx/>
                <a:latin typeface="+mj-lt"/>
                <a:ea typeface="+mj-ea"/>
                <a:cs typeface="+mj-cs"/>
              </a:rPr>
              <a:t/>
            </a:r>
            <a:br>
              <a:rPr kumimoji="0" lang="es-MX" sz="3200" b="1" i="0" u="none" strike="noStrike" kern="1200" cap="none" spc="-100" normalizeH="0" baseline="0" noProof="0" dirty="0" smtClean="0">
                <a:ln>
                  <a:noFill/>
                </a:ln>
                <a:solidFill>
                  <a:schemeClr val="accent4">
                    <a:lumMod val="60000"/>
                    <a:lumOff val="40000"/>
                  </a:schemeClr>
                </a:solidFill>
                <a:effectLst/>
                <a:uLnTx/>
                <a:uFillTx/>
                <a:latin typeface="+mj-lt"/>
                <a:ea typeface="+mj-ea"/>
                <a:cs typeface="+mj-cs"/>
              </a:rPr>
            </a:br>
            <a:endParaRPr kumimoji="0" lang="es-MX" sz="3200" b="0" i="0" u="none" strike="noStrike" kern="1200" cap="none" spc="-100" normalizeH="0" baseline="0" noProof="0" dirty="0">
              <a:ln>
                <a:noFill/>
              </a:ln>
              <a:solidFill>
                <a:schemeClr val="accent4">
                  <a:lumMod val="60000"/>
                  <a:lumOff val="40000"/>
                </a:schemeClr>
              </a:solidFill>
              <a:effectLst/>
              <a:uLnTx/>
              <a:uFillTx/>
              <a:latin typeface="+mj-lt"/>
              <a:ea typeface="+mj-ea"/>
              <a:cs typeface="+mj-cs"/>
            </a:endParaRPr>
          </a:p>
        </p:txBody>
      </p:sp>
      <p:sp>
        <p:nvSpPr>
          <p:cNvPr id="6" name="5 Llamada de flecha hacia abajo"/>
          <p:cNvSpPr/>
          <p:nvPr/>
        </p:nvSpPr>
        <p:spPr>
          <a:xfrm>
            <a:off x="1857356" y="2643182"/>
            <a:ext cx="1785950" cy="114300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s-MX" b="1" dirty="0" smtClean="0">
                <a:solidFill>
                  <a:schemeClr val="accent2">
                    <a:lumMod val="20000"/>
                    <a:lumOff val="80000"/>
                  </a:schemeClr>
                </a:solidFill>
              </a:rPr>
              <a:t>Posición Corta</a:t>
            </a:r>
          </a:p>
        </p:txBody>
      </p:sp>
      <p:sp>
        <p:nvSpPr>
          <p:cNvPr id="8" name="7 Llamada de flecha hacia abajo"/>
          <p:cNvSpPr/>
          <p:nvPr/>
        </p:nvSpPr>
        <p:spPr>
          <a:xfrm>
            <a:off x="5643570" y="2643182"/>
            <a:ext cx="1785950" cy="114300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s-MX" b="1" dirty="0" smtClean="0">
                <a:solidFill>
                  <a:schemeClr val="accent2">
                    <a:lumMod val="20000"/>
                    <a:lumOff val="80000"/>
                  </a:schemeClr>
                </a:solidFill>
              </a:rPr>
              <a:t>Posición Larga</a:t>
            </a:r>
          </a:p>
        </p:txBody>
      </p:sp>
      <p:sp>
        <p:nvSpPr>
          <p:cNvPr id="9" name="2 Marcador de contenido"/>
          <p:cNvSpPr txBox="1">
            <a:spLocks/>
          </p:cNvSpPr>
          <p:nvPr/>
        </p:nvSpPr>
        <p:spPr>
          <a:xfrm>
            <a:off x="1071538" y="3857628"/>
            <a:ext cx="3214710" cy="2428916"/>
          </a:xfrm>
          <a:prstGeom prst="rect">
            <a:avLst/>
          </a:prstGeom>
        </p:spPr>
        <p:txBody>
          <a:bodyPr vert="horz">
            <a:normAutofit lnSpcReduction="10000"/>
          </a:bodyPr>
          <a:lstStyle/>
          <a:p>
            <a:pPr algn="ctr"/>
            <a:r>
              <a:rPr lang="es-MX" sz="2400" b="1" dirty="0" smtClean="0">
                <a:solidFill>
                  <a:schemeClr val="bg1">
                    <a:lumMod val="95000"/>
                  </a:schemeClr>
                </a:solidFill>
              </a:rPr>
              <a:t>Es el número de contratos de cada una de las series, </a:t>
            </a:r>
          </a:p>
          <a:p>
            <a:pPr algn="ctr"/>
            <a:r>
              <a:rPr lang="es-MX" sz="2400" b="1" dirty="0" smtClean="0">
                <a:solidFill>
                  <a:schemeClr val="bg1">
                    <a:lumMod val="95000"/>
                  </a:schemeClr>
                </a:solidFill>
              </a:rPr>
              <a:t>respecto de los cuales el cliente actúa como vendedor.</a:t>
            </a:r>
            <a:endParaRPr lang="es-MX" sz="2400" b="1" dirty="0">
              <a:solidFill>
                <a:schemeClr val="bg1">
                  <a:lumMod val="95000"/>
                </a:schemeClr>
              </a:solidFill>
            </a:endParaRPr>
          </a:p>
        </p:txBody>
      </p:sp>
      <p:sp>
        <p:nvSpPr>
          <p:cNvPr id="10" name="2 Marcador de contenido"/>
          <p:cNvSpPr txBox="1">
            <a:spLocks/>
          </p:cNvSpPr>
          <p:nvPr/>
        </p:nvSpPr>
        <p:spPr>
          <a:xfrm>
            <a:off x="5000628" y="3857628"/>
            <a:ext cx="3214710" cy="2428916"/>
          </a:xfrm>
          <a:prstGeom prst="rect">
            <a:avLst/>
          </a:prstGeom>
        </p:spPr>
        <p:txBody>
          <a:bodyPr vert="horz">
            <a:normAutofit lnSpcReduction="10000"/>
          </a:bodyPr>
          <a:lstStyle/>
          <a:p>
            <a:pPr algn="ctr"/>
            <a:r>
              <a:rPr lang="es-MX" sz="2400" b="1" dirty="0" smtClean="0">
                <a:solidFill>
                  <a:schemeClr val="bg1">
                    <a:lumMod val="95000"/>
                  </a:schemeClr>
                </a:solidFill>
              </a:rPr>
              <a:t>Es el número de contratos de cada una de las series respecto de los cuales el cliente actúa como comprador</a:t>
            </a:r>
            <a:endParaRPr lang="es-MX" sz="2400" b="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texto"/>
          <p:cNvSpPr>
            <a:spLocks noGrp="1"/>
          </p:cNvSpPr>
          <p:nvPr>
            <p:ph type="body" idx="1"/>
          </p:nvPr>
        </p:nvSpPr>
        <p:spPr>
          <a:xfrm>
            <a:off x="467544" y="836712"/>
            <a:ext cx="8229600" cy="4967700"/>
          </a:xfrm>
        </p:spPr>
        <p:txBody>
          <a:bodyPr/>
          <a:lstStyle/>
          <a:p>
            <a:pPr>
              <a:buNone/>
            </a:pPr>
            <a:endParaRPr lang="es-MX" dirty="0" smtClean="0"/>
          </a:p>
          <a:p>
            <a:pPr>
              <a:buNone/>
            </a:pPr>
            <a:endParaRPr lang="es-MX" dirty="0" smtClean="0"/>
          </a:p>
          <a:p>
            <a:pPr algn="ctr">
              <a:buNone/>
            </a:pPr>
            <a:r>
              <a:rPr lang="es-MX" sz="4000" dirty="0" smtClean="0"/>
              <a:t>Principios y funcionamiento de </a:t>
            </a:r>
            <a:r>
              <a:rPr lang="es-MX" sz="4000" dirty="0" err="1" smtClean="0"/>
              <a:t>MexDe</a:t>
            </a:r>
            <a:r>
              <a:rPr lang="es-MX" sz="4000" dirty="0" smtClean="0"/>
              <a:t>	r</a:t>
            </a:r>
            <a:endParaRPr lang="es-MX" sz="4000" dirty="0"/>
          </a:p>
        </p:txBody>
      </p:sp>
      <p:pic>
        <p:nvPicPr>
          <p:cNvPr id="8194" name="Picture 2" descr="http://arelinet.wikispaces.com/file/view/organizacion%5B1%5D.png/274879828/organizacion%5B1%5D.png"/>
          <p:cNvPicPr>
            <a:picLocks noChangeAspect="1" noChangeArrowheads="1"/>
          </p:cNvPicPr>
          <p:nvPr/>
        </p:nvPicPr>
        <p:blipFill>
          <a:blip r:embed="rId2"/>
          <a:srcRect/>
          <a:stretch>
            <a:fillRect/>
          </a:stretch>
        </p:blipFill>
        <p:spPr bwMode="auto">
          <a:xfrm>
            <a:off x="3059832" y="3429000"/>
            <a:ext cx="2857500" cy="2857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Esquema de operación:</a:t>
            </a:r>
            <a:endParaRPr lang="es-MX" dirty="0"/>
          </a:p>
        </p:txBody>
      </p:sp>
      <p:sp>
        <p:nvSpPr>
          <p:cNvPr id="3" name="2 Marcador de texto"/>
          <p:cNvSpPr>
            <a:spLocks noGrp="1"/>
          </p:cNvSpPr>
          <p:nvPr>
            <p:ph type="body" idx="1"/>
          </p:nvPr>
        </p:nvSpPr>
        <p:spPr>
          <a:xfrm>
            <a:off x="467544" y="1556792"/>
            <a:ext cx="8229600" cy="4967700"/>
          </a:xfrm>
        </p:spPr>
        <p:txBody>
          <a:bodyPr/>
          <a:lstStyle/>
          <a:p>
            <a:pPr algn="just"/>
            <a:r>
              <a:rPr lang="es-MX" dirty="0" smtClean="0"/>
              <a:t>Actualmente la operación es electrónica, concentrándose en el Sistema Electrónico de Negociación, Transacción, Registro y Asignación "SENTRA-Derivados".</a:t>
            </a:r>
          </a:p>
          <a:p>
            <a:pPr algn="just"/>
            <a:endParaRPr lang="es-MX" dirty="0" smtClean="0"/>
          </a:p>
          <a:p>
            <a:pPr>
              <a:buNone/>
            </a:pPr>
            <a:endParaRPr lang="es-MX" dirty="0"/>
          </a:p>
        </p:txBody>
      </p:sp>
      <p:pic>
        <p:nvPicPr>
          <p:cNvPr id="2050" name="Picture 2" descr="https://encrypted-tbn3.gstatic.com/images?q=tbn:ANd9GcQrqn6-XHf1Fe6dsLed30X7NyLXtUTIvD7jz9O9yjKIZDsIKAjzow"/>
          <p:cNvPicPr>
            <a:picLocks noChangeAspect="1" noChangeArrowheads="1"/>
          </p:cNvPicPr>
          <p:nvPr/>
        </p:nvPicPr>
        <p:blipFill>
          <a:blip r:embed="rId3"/>
          <a:srcRect/>
          <a:stretch>
            <a:fillRect/>
          </a:stretch>
        </p:blipFill>
        <p:spPr bwMode="auto">
          <a:xfrm>
            <a:off x="2339752" y="3861048"/>
            <a:ext cx="3240360" cy="252028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texto"/>
          <p:cNvSpPr>
            <a:spLocks noGrp="1"/>
          </p:cNvSpPr>
          <p:nvPr>
            <p:ph type="body" idx="1"/>
          </p:nvPr>
        </p:nvSpPr>
        <p:spPr/>
        <p:txBody>
          <a:bodyPr/>
          <a:lstStyle/>
          <a:p>
            <a:pPr algn="just"/>
            <a:r>
              <a:rPr lang="es-MX" dirty="0" smtClean="0"/>
              <a:t>Los </a:t>
            </a:r>
            <a:r>
              <a:rPr lang="es-MX" b="1" dirty="0" smtClean="0">
                <a:solidFill>
                  <a:schemeClr val="bg1">
                    <a:lumMod val="85000"/>
                  </a:schemeClr>
                </a:solidFill>
              </a:rPr>
              <a:t>Formadores de Mercado</a:t>
            </a:r>
            <a:r>
              <a:rPr lang="es-MX" dirty="0" smtClean="0"/>
              <a:t> cuentan con un sistema de atención telefónica que les permite ser asistidos personalmente por personal del área de Operaciones de </a:t>
            </a:r>
            <a:r>
              <a:rPr lang="es-MX" dirty="0" err="1" smtClean="0"/>
              <a:t>MexDer</a:t>
            </a:r>
            <a:r>
              <a:rPr lang="es-MX" dirty="0" smtClean="0"/>
              <a:t>.</a:t>
            </a:r>
            <a:endParaRPr lang="es-MX" dirty="0"/>
          </a:p>
        </p:txBody>
      </p:sp>
      <p:pic>
        <p:nvPicPr>
          <p:cNvPr id="1026" name="Picture 2" descr="https://encrypted-tbn2.gstatic.com/images?q=tbn:ANd9GcRTuNjPAzHKm-EWthefT-ipFc0nZ4YCvkGZ9aa3StJwrvE04W31"/>
          <p:cNvPicPr>
            <a:picLocks noChangeAspect="1" noChangeArrowheads="1"/>
          </p:cNvPicPr>
          <p:nvPr/>
        </p:nvPicPr>
        <p:blipFill>
          <a:blip r:embed="rId2"/>
          <a:srcRect t="13407"/>
          <a:stretch>
            <a:fillRect/>
          </a:stretch>
        </p:blipFill>
        <p:spPr bwMode="auto">
          <a:xfrm>
            <a:off x="827584" y="4365104"/>
            <a:ext cx="3096344" cy="2304256"/>
          </a:xfrm>
          <a:prstGeom prst="rect">
            <a:avLst/>
          </a:prstGeom>
          <a:noFill/>
        </p:spPr>
      </p:pic>
      <p:sp>
        <p:nvSpPr>
          <p:cNvPr id="5" name="4 CuadroTexto"/>
          <p:cNvSpPr txBox="1"/>
          <p:nvPr/>
        </p:nvSpPr>
        <p:spPr>
          <a:xfrm>
            <a:off x="6228184" y="4509120"/>
            <a:ext cx="2664296" cy="307777"/>
          </a:xfrm>
          <a:prstGeom prst="rect">
            <a:avLst/>
          </a:prstGeom>
          <a:noFill/>
        </p:spPr>
        <p:txBody>
          <a:bodyPr wrap="square" rtlCol="0">
            <a:spAutoFit/>
          </a:bodyPr>
          <a:lstStyle/>
          <a:p>
            <a:endParaRPr lang="es-MX" dirty="0"/>
          </a:p>
        </p:txBody>
      </p:sp>
      <p:sp>
        <p:nvSpPr>
          <p:cNvPr id="7" name="6 CuadroTexto"/>
          <p:cNvSpPr txBox="1"/>
          <p:nvPr/>
        </p:nvSpPr>
        <p:spPr>
          <a:xfrm>
            <a:off x="4067944" y="4365104"/>
            <a:ext cx="3384376" cy="1600438"/>
          </a:xfrm>
          <a:prstGeom prst="rect">
            <a:avLst/>
          </a:prstGeom>
          <a:noFill/>
        </p:spPr>
        <p:txBody>
          <a:bodyPr wrap="square" rtlCol="0">
            <a:spAutoFit/>
          </a:bodyPr>
          <a:lstStyle/>
          <a:p>
            <a:pPr algn="just"/>
            <a:endParaRPr lang="es-MX" dirty="0" smtClean="0">
              <a:solidFill>
                <a:schemeClr val="bg1"/>
              </a:solidFill>
            </a:endParaRPr>
          </a:p>
          <a:p>
            <a:pPr algn="just"/>
            <a:r>
              <a:rPr lang="es-MX" dirty="0" smtClean="0">
                <a:solidFill>
                  <a:schemeClr val="bg1"/>
                </a:solidFill>
              </a:rPr>
              <a:t>Los Formadores de Mercado son</a:t>
            </a:r>
          </a:p>
          <a:p>
            <a:pPr algn="just"/>
            <a:r>
              <a:rPr lang="es-MX" dirty="0" smtClean="0">
                <a:solidFill>
                  <a:schemeClr val="bg1"/>
                </a:solidFill>
              </a:rPr>
              <a:t> instituciones que se han registrado</a:t>
            </a:r>
          </a:p>
          <a:p>
            <a:pPr algn="just"/>
            <a:r>
              <a:rPr lang="es-MX" dirty="0" smtClean="0">
                <a:solidFill>
                  <a:schemeClr val="bg1"/>
                </a:solidFill>
              </a:rPr>
              <a:t> ante esta Bolsa para proveer liquidez,</a:t>
            </a:r>
          </a:p>
          <a:p>
            <a:pPr algn="just"/>
            <a:r>
              <a:rPr lang="es-MX" dirty="0" smtClean="0">
                <a:solidFill>
                  <a:schemeClr val="bg1"/>
                </a:solidFill>
              </a:rPr>
              <a:t> y bajo esta figura actúan únicamente</a:t>
            </a:r>
          </a:p>
          <a:p>
            <a:pPr algn="just"/>
            <a:r>
              <a:rPr lang="es-MX" dirty="0" smtClean="0">
                <a:solidFill>
                  <a:schemeClr val="bg1"/>
                </a:solidFill>
              </a:rPr>
              <a:t> por cuenta propia.</a:t>
            </a:r>
            <a:endParaRPr lang="es-MX" b="1" dirty="0" smtClean="0">
              <a:solidFill>
                <a:schemeClr val="bg1"/>
              </a:solidFill>
            </a:endParaRPr>
          </a:p>
          <a:p>
            <a:endParaRPr lang="es-MX" dirty="0"/>
          </a:p>
        </p:txBody>
      </p:sp>
      <p:pic>
        <p:nvPicPr>
          <p:cNvPr id="8" name="Picture 1" descr="acciones_banamex"/>
          <p:cNvPicPr>
            <a:picLocks noChangeAspect="1" noChangeArrowheads="1"/>
          </p:cNvPicPr>
          <p:nvPr/>
        </p:nvPicPr>
        <p:blipFill>
          <a:blip r:embed="rId3"/>
          <a:srcRect/>
          <a:stretch>
            <a:fillRect/>
          </a:stretch>
        </p:blipFill>
        <p:spPr bwMode="auto">
          <a:xfrm>
            <a:off x="7524328" y="4077072"/>
            <a:ext cx="1619672" cy="523875"/>
          </a:xfrm>
          <a:prstGeom prst="rect">
            <a:avLst/>
          </a:prstGeom>
          <a:noFill/>
          <a:ln w="9525">
            <a:noFill/>
            <a:miter lim="800000"/>
            <a:headEnd/>
            <a:tailEnd/>
          </a:ln>
        </p:spPr>
      </p:pic>
      <p:graphicFrame>
        <p:nvGraphicFramePr>
          <p:cNvPr id="9" name="8 Tabla"/>
          <p:cNvGraphicFramePr>
            <a:graphicFrameLocks noGrp="1"/>
          </p:cNvGraphicFramePr>
          <p:nvPr/>
        </p:nvGraphicFramePr>
        <p:xfrm>
          <a:off x="4191000" y="3352800"/>
          <a:ext cx="762000" cy="152400"/>
        </p:xfrm>
        <a:graphic>
          <a:graphicData uri="http://schemas.openxmlformats.org/drawingml/2006/table">
            <a:tbl>
              <a:tblPr/>
              <a:tblGrid>
                <a:gridCol w="762000"/>
              </a:tblGrid>
              <a:tr h="85725">
                <a:tc>
                  <a:txBody>
                    <a:bodyPr/>
                    <a:lstStyle/>
                    <a:p>
                      <a:pPr algn="l" fontAlgn="b"/>
                      <a:endParaRPr lang="es-MX" sz="1000" b="0" i="0" u="none" strike="noStrike" dirty="0">
                        <a:latin typeface="Arial"/>
                      </a:endParaRPr>
                    </a:p>
                  </a:txBody>
                  <a:tcPr marL="0" marR="0" marT="0" marB="0" anchor="b">
                    <a:lnL>
                      <a:noFill/>
                    </a:lnL>
                    <a:lnR>
                      <a:noFill/>
                    </a:lnR>
                    <a:lnT>
                      <a:noFill/>
                    </a:lnT>
                    <a:lnB>
                      <a:noFill/>
                    </a:lnB>
                  </a:tcPr>
                </a:tc>
              </a:tr>
            </a:tbl>
          </a:graphicData>
        </a:graphic>
      </p:graphicFrame>
      <p:pic>
        <p:nvPicPr>
          <p:cNvPr id="10" name="Picture 35" descr="creditsuisse"/>
          <p:cNvPicPr>
            <a:picLocks noChangeAspect="1" noChangeArrowheads="1"/>
          </p:cNvPicPr>
          <p:nvPr/>
        </p:nvPicPr>
        <p:blipFill>
          <a:blip r:embed="rId4"/>
          <a:srcRect/>
          <a:stretch>
            <a:fillRect/>
          </a:stretch>
        </p:blipFill>
        <p:spPr bwMode="auto">
          <a:xfrm>
            <a:off x="7524328" y="4653136"/>
            <a:ext cx="1619672" cy="371475"/>
          </a:xfrm>
          <a:prstGeom prst="rect">
            <a:avLst/>
          </a:prstGeom>
          <a:noFill/>
          <a:ln w="9525">
            <a:noFill/>
            <a:miter lim="800000"/>
            <a:headEnd/>
            <a:tailEnd/>
          </a:ln>
        </p:spPr>
      </p:pic>
      <p:grpSp>
        <p:nvGrpSpPr>
          <p:cNvPr id="4" name="Group 679"/>
          <p:cNvGrpSpPr>
            <a:grpSpLocks/>
          </p:cNvGrpSpPr>
          <p:nvPr/>
        </p:nvGrpSpPr>
        <p:grpSpPr bwMode="auto">
          <a:xfrm>
            <a:off x="7524328" y="5085184"/>
            <a:ext cx="1619672" cy="576064"/>
            <a:chOff x="0" y="0"/>
            <a:chExt cx="998" cy="454"/>
          </a:xfrm>
        </p:grpSpPr>
        <p:pic>
          <p:nvPicPr>
            <p:cNvPr id="12" name="Picture 680" descr="Logo%20Felmes%20Inbursa%201"/>
            <p:cNvPicPr>
              <a:picLocks noChangeAspect="1" noChangeArrowheads="1"/>
            </p:cNvPicPr>
            <p:nvPr/>
          </p:nvPicPr>
          <p:blipFill>
            <a:blip r:embed="rId5"/>
            <a:srcRect l="21417"/>
            <a:stretch>
              <a:fillRect/>
            </a:stretch>
          </p:blipFill>
          <p:spPr bwMode="auto">
            <a:xfrm>
              <a:off x="0" y="0"/>
              <a:ext cx="998" cy="454"/>
            </a:xfrm>
            <a:prstGeom prst="rect">
              <a:avLst/>
            </a:prstGeom>
            <a:noFill/>
            <a:ln w="9525">
              <a:noFill/>
              <a:miter lim="800000"/>
              <a:headEnd/>
              <a:tailEnd/>
            </a:ln>
          </p:spPr>
        </p:pic>
        <p:sp>
          <p:nvSpPr>
            <p:cNvPr id="13" name="Rectangle 681"/>
            <p:cNvSpPr>
              <a:spLocks noChangeArrowheads="1"/>
            </p:cNvSpPr>
            <p:nvPr/>
          </p:nvSpPr>
          <p:spPr bwMode="auto">
            <a:xfrm>
              <a:off x="469" y="238"/>
              <a:ext cx="452" cy="170"/>
            </a:xfrm>
            <a:prstGeom prst="rect">
              <a:avLst/>
            </a:prstGeom>
            <a:solidFill>
              <a:srgbClr val="FFFFFF"/>
            </a:solidFill>
            <a:ln w="9525">
              <a:noFill/>
              <a:miter lim="800000"/>
              <a:headEnd/>
              <a:tailEnd/>
            </a:ln>
          </p:spPr>
        </p:sp>
      </p:grpSp>
      <p:pic>
        <p:nvPicPr>
          <p:cNvPr id="14" name="Picture 31" descr="image029"/>
          <p:cNvPicPr>
            <a:picLocks noChangeAspect="1" noChangeArrowheads="1"/>
          </p:cNvPicPr>
          <p:nvPr/>
        </p:nvPicPr>
        <p:blipFill>
          <a:blip r:embed="rId6"/>
          <a:srcRect/>
          <a:stretch>
            <a:fillRect/>
          </a:stretch>
        </p:blipFill>
        <p:spPr bwMode="auto">
          <a:xfrm>
            <a:off x="7524328" y="5733256"/>
            <a:ext cx="1619672" cy="419100"/>
          </a:xfrm>
          <a:prstGeom prst="rect">
            <a:avLst/>
          </a:prstGeom>
          <a:noFill/>
          <a:ln w="9525">
            <a:noFill/>
            <a:miter lim="800000"/>
            <a:headEnd/>
            <a:tailEnd/>
          </a:ln>
        </p:spPr>
      </p:pic>
      <p:pic>
        <p:nvPicPr>
          <p:cNvPr id="15" name="14 Imagen" descr="cid:image001.jpg@01C8C172.367E79B0"/>
          <p:cNvPicPr>
            <a:picLocks noChangeAspect="1" noChangeArrowheads="1"/>
          </p:cNvPicPr>
          <p:nvPr/>
        </p:nvPicPr>
        <p:blipFill>
          <a:blip r:embed="rId7"/>
          <a:srcRect/>
          <a:stretch>
            <a:fillRect/>
          </a:stretch>
        </p:blipFill>
        <p:spPr bwMode="auto">
          <a:xfrm>
            <a:off x="7524328" y="6257925"/>
            <a:ext cx="1619672"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s" dirty="0"/>
              <a:t>Misión</a:t>
            </a:r>
          </a:p>
        </p:txBody>
      </p:sp>
      <p:sp>
        <p:nvSpPr>
          <p:cNvPr id="92" name="Shape 92"/>
          <p:cNvSpPr txBox="1">
            <a:spLocks noGrp="1"/>
          </p:cNvSpPr>
          <p:nvPr>
            <p:ph type="body" idx="1"/>
          </p:nvPr>
        </p:nvSpPr>
        <p:spPr>
          <a:xfrm>
            <a:off x="457200" y="1600200"/>
            <a:ext cx="8229600" cy="4031843"/>
          </a:xfrm>
          <a:prstGeom prst="rect">
            <a:avLst/>
          </a:prstGeom>
        </p:spPr>
        <p:txBody>
          <a:bodyPr lIns="91425" tIns="91425" rIns="91425" bIns="91425" anchor="t" anchorCtr="0">
            <a:spAutoFit/>
          </a:bodyPr>
          <a:lstStyle/>
          <a:p>
            <a:pPr algn="just">
              <a:buNone/>
            </a:pPr>
            <a:r>
              <a:rPr lang="es" sz="2500" dirty="0">
                <a:latin typeface="Arial"/>
                <a:ea typeface="Arial"/>
                <a:cs typeface="Arial"/>
                <a:sym typeface="Arial"/>
              </a:rPr>
              <a:t>Contribuir al fortalecimiento y desarrollo del </a:t>
            </a:r>
            <a:r>
              <a:rPr lang="es" sz="2500" dirty="0" smtClean="0">
                <a:solidFill>
                  <a:schemeClr val="accent1">
                    <a:lumMod val="40000"/>
                    <a:lumOff val="60000"/>
                  </a:schemeClr>
                </a:solidFill>
                <a:latin typeface="Arial"/>
                <a:ea typeface="Arial"/>
                <a:cs typeface="Arial"/>
                <a:sym typeface="Arial"/>
              </a:rPr>
              <a:t>SFM</a:t>
            </a:r>
            <a:r>
              <a:rPr lang="es" sz="1200" dirty="0" smtClean="0">
                <a:solidFill>
                  <a:schemeClr val="accent1">
                    <a:lumMod val="40000"/>
                    <a:lumOff val="60000"/>
                  </a:schemeClr>
                </a:solidFill>
                <a:latin typeface="Arial"/>
                <a:ea typeface="Arial"/>
                <a:cs typeface="Arial"/>
                <a:sym typeface="Arial"/>
              </a:rPr>
              <a:t>*</a:t>
            </a:r>
            <a:r>
              <a:rPr lang="es" sz="2500" dirty="0" smtClean="0">
                <a:latin typeface="Arial"/>
                <a:ea typeface="Arial"/>
                <a:cs typeface="Arial"/>
                <a:sym typeface="Arial"/>
              </a:rPr>
              <a:t>, </a:t>
            </a:r>
            <a:r>
              <a:rPr lang="es" sz="2500" dirty="0">
                <a:latin typeface="Arial"/>
                <a:ea typeface="Arial"/>
                <a:cs typeface="Arial"/>
                <a:sym typeface="Arial"/>
              </a:rPr>
              <a:t>a través de la consolidación del mercado mexicano de derivados como base para la administración de riesgos de las Instituciones Financieras que lo componen, empresas e inversionistas en general; ofreciendo  una amplia gama de instrumentos derivados listados o registrados, administrados, compensados y  liquidados  con  el más alto grado de seguridad, eficiencia, transparencia y calidad crediticia.</a:t>
            </a:r>
          </a:p>
        </p:txBody>
      </p:sp>
      <p:pic>
        <p:nvPicPr>
          <p:cNvPr id="5" name="Picture 14" descr="https://encrypted-tbn1.gstatic.com/images?q=tbn:ANd9GcSh_ble78FxPUvUrQA4rcHvhhmt9Shj7NUQBSGGwrz2RHllQ7fE"/>
          <p:cNvPicPr>
            <a:picLocks noChangeAspect="1" noChangeArrowheads="1"/>
          </p:cNvPicPr>
          <p:nvPr/>
        </p:nvPicPr>
        <p:blipFill>
          <a:blip r:embed="rId3"/>
          <a:srcRect/>
          <a:stretch>
            <a:fillRect/>
          </a:stretch>
        </p:blipFill>
        <p:spPr bwMode="auto">
          <a:xfrm>
            <a:off x="6558828" y="692696"/>
            <a:ext cx="1865092" cy="576064"/>
          </a:xfrm>
          <a:prstGeom prst="rect">
            <a:avLst/>
          </a:prstGeom>
          <a:noFill/>
        </p:spPr>
      </p:pic>
      <p:sp>
        <p:nvSpPr>
          <p:cNvPr id="7" name="6 Rectángulo"/>
          <p:cNvSpPr/>
          <p:nvPr/>
        </p:nvSpPr>
        <p:spPr>
          <a:xfrm>
            <a:off x="6610934" y="6550223"/>
            <a:ext cx="2603598" cy="307777"/>
          </a:xfrm>
          <a:prstGeom prst="rect">
            <a:avLst/>
          </a:prstGeom>
        </p:spPr>
        <p:txBody>
          <a:bodyPr wrap="none">
            <a:spAutoFit/>
          </a:bodyPr>
          <a:lstStyle/>
          <a:p>
            <a:r>
              <a:rPr lang="es-MX" dirty="0" smtClean="0">
                <a:solidFill>
                  <a:schemeClr val="accent1">
                    <a:lumMod val="20000"/>
                    <a:lumOff val="80000"/>
                  </a:schemeClr>
                </a:solidFill>
              </a:rPr>
              <a:t>*Sistema Financiero Mexicano</a:t>
            </a:r>
            <a:endParaRPr lang="es-MX" dirty="0">
              <a:solidFill>
                <a:schemeClr val="accent1">
                  <a:lumMod val="20000"/>
                  <a:lumOff val="80000"/>
                </a:schemeClr>
              </a:solidFill>
            </a:endParaRP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texto"/>
          <p:cNvSpPr>
            <a:spLocks noGrp="1"/>
          </p:cNvSpPr>
          <p:nvPr>
            <p:ph type="body" idx="1"/>
          </p:nvPr>
        </p:nvSpPr>
        <p:spPr/>
        <p:txBody>
          <a:bodyPr/>
          <a:lstStyle/>
          <a:p>
            <a:r>
              <a:rPr lang="es-MX" dirty="0" smtClean="0"/>
              <a:t>Al inicio de este mercado y hasta el 8 de mayo de 2000, la negociación era de "Viva voz" en el Piso de Remates de </a:t>
            </a:r>
            <a:r>
              <a:rPr lang="es-MX" dirty="0" err="1" smtClean="0"/>
              <a:t>MexDer</a:t>
            </a:r>
            <a:r>
              <a:rPr lang="es-MX" dirty="0" smtClean="0"/>
              <a:t>.</a:t>
            </a:r>
          </a:p>
          <a:p>
            <a:pPr>
              <a:buNone/>
            </a:pPr>
            <a:endParaRPr lang="es-MX" dirty="0" smtClean="0"/>
          </a:p>
        </p:txBody>
      </p:sp>
      <p:pic>
        <p:nvPicPr>
          <p:cNvPr id="107522" name="Picture 2" descr="http://www.mexder.com.mx/MEX/GRA/MEXDER%20CUADRO%20NIC1.JPG"/>
          <p:cNvPicPr>
            <a:picLocks noChangeAspect="1" noChangeArrowheads="1"/>
          </p:cNvPicPr>
          <p:nvPr/>
        </p:nvPicPr>
        <p:blipFill>
          <a:blip r:embed="rId2"/>
          <a:srcRect/>
          <a:stretch>
            <a:fillRect/>
          </a:stretch>
        </p:blipFill>
        <p:spPr bwMode="auto">
          <a:xfrm>
            <a:off x="251520" y="3861048"/>
            <a:ext cx="4176464" cy="2304256"/>
          </a:xfrm>
          <a:prstGeom prst="rect">
            <a:avLst/>
          </a:prstGeom>
          <a:noFill/>
        </p:spPr>
      </p:pic>
      <p:pic>
        <p:nvPicPr>
          <p:cNvPr id="107526" name="Picture 6" descr="http://www.elperiodicodemexico.com/verfoto.php?id=465858"/>
          <p:cNvPicPr>
            <a:picLocks noChangeAspect="1" noChangeArrowheads="1"/>
          </p:cNvPicPr>
          <p:nvPr/>
        </p:nvPicPr>
        <p:blipFill>
          <a:blip r:embed="rId3"/>
          <a:srcRect/>
          <a:stretch>
            <a:fillRect/>
          </a:stretch>
        </p:blipFill>
        <p:spPr bwMode="auto">
          <a:xfrm>
            <a:off x="4860032" y="3874704"/>
            <a:ext cx="3960440" cy="22906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texto"/>
          <p:cNvSpPr>
            <a:spLocks noGrp="1"/>
          </p:cNvSpPr>
          <p:nvPr>
            <p:ph type="body" idx="1"/>
          </p:nvPr>
        </p:nvSpPr>
        <p:spPr/>
        <p:txBody>
          <a:bodyPr/>
          <a:lstStyle/>
          <a:p>
            <a:pPr algn="just"/>
            <a:r>
              <a:rPr lang="es-MX" dirty="0" smtClean="0"/>
              <a:t>Los Operadores ingresan sus posturas y el Sistema "</a:t>
            </a:r>
            <a:r>
              <a:rPr lang="es-MX" dirty="0" err="1" smtClean="0"/>
              <a:t>encripta</a:t>
            </a:r>
            <a:r>
              <a:rPr lang="es-MX" dirty="0" smtClean="0"/>
              <a:t>" el nombre del intermediario al no revelar su identidad. Esto hace que sea un mercado Anónimo, lo que permite igualdad de oportunidad para todos los participantes.</a:t>
            </a:r>
          </a:p>
          <a:p>
            <a:pPr>
              <a:buNone/>
            </a:pPr>
            <a:endParaRPr lang="es-MX" dirty="0"/>
          </a:p>
        </p:txBody>
      </p:sp>
      <p:pic>
        <p:nvPicPr>
          <p:cNvPr id="109570" name="Picture 2" descr="https://encrypted-tbn3.gstatic.com/images?q=tbn:ANd9GcRCq_78rT6OgSXzqeNoEGjNFzJb8HDrnvhqSL3OJDNrB9bqgMU1"/>
          <p:cNvPicPr>
            <a:picLocks noChangeAspect="1" noChangeArrowheads="1"/>
          </p:cNvPicPr>
          <p:nvPr/>
        </p:nvPicPr>
        <p:blipFill>
          <a:blip r:embed="rId2"/>
          <a:srcRect/>
          <a:stretch>
            <a:fillRect/>
          </a:stretch>
        </p:blipFill>
        <p:spPr bwMode="auto">
          <a:xfrm>
            <a:off x="2771800" y="4653136"/>
            <a:ext cx="3384376" cy="201622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texto"/>
          <p:cNvSpPr>
            <a:spLocks noGrp="1"/>
          </p:cNvSpPr>
          <p:nvPr>
            <p:ph type="body" idx="1"/>
          </p:nvPr>
        </p:nvSpPr>
        <p:spPr>
          <a:xfrm>
            <a:off x="467544" y="692696"/>
            <a:ext cx="8229600" cy="4967700"/>
          </a:xfrm>
        </p:spPr>
        <p:txBody>
          <a:bodyPr/>
          <a:lstStyle/>
          <a:p>
            <a:pPr algn="just"/>
            <a:r>
              <a:rPr lang="es-MX" dirty="0" smtClean="0"/>
              <a:t>Una vez pactada la operación, </a:t>
            </a:r>
            <a:r>
              <a:rPr lang="es-MX" dirty="0" err="1" smtClean="0"/>
              <a:t>MexDer</a:t>
            </a:r>
            <a:r>
              <a:rPr lang="es-MX" dirty="0" smtClean="0"/>
              <a:t> envía a la Cámara de Compensación (Asigna) los datos de la misma, convirtiéndose en el comprador del vendedor y el vendedor del comprador, asumiendo el riesgo de crédito contraparte. Asigna cuenta con calificación </a:t>
            </a:r>
            <a:r>
              <a:rPr lang="es-MX" dirty="0" err="1" smtClean="0"/>
              <a:t>AAAmex</a:t>
            </a:r>
            <a:r>
              <a:rPr lang="es-MX" dirty="0" smtClean="0"/>
              <a:t>(</a:t>
            </a:r>
            <a:r>
              <a:rPr lang="es-MX" dirty="0" err="1" smtClean="0"/>
              <a:t>Fitch</a:t>
            </a:r>
            <a:r>
              <a:rPr lang="es-MX" dirty="0" smtClean="0"/>
              <a:t> Ratings)</a:t>
            </a:r>
          </a:p>
          <a:p>
            <a:endParaRPr lang="es-MX" dirty="0"/>
          </a:p>
        </p:txBody>
      </p:sp>
      <p:pic>
        <p:nvPicPr>
          <p:cNvPr id="108546" name="Picture 2" descr="http://www.mexder.com.mx/MEX/GRA/MEXDER%20CUADRO%20NIC2.JPG"/>
          <p:cNvPicPr>
            <a:picLocks noChangeAspect="1" noChangeArrowheads="1"/>
          </p:cNvPicPr>
          <p:nvPr/>
        </p:nvPicPr>
        <p:blipFill>
          <a:blip r:embed="rId2"/>
          <a:srcRect/>
          <a:stretch>
            <a:fillRect/>
          </a:stretch>
        </p:blipFill>
        <p:spPr bwMode="auto">
          <a:xfrm>
            <a:off x="1835696" y="4077072"/>
            <a:ext cx="5328592" cy="2592288"/>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Principios básicos de funcionamiento</a:t>
            </a:r>
            <a:endParaRPr lang="es-MX" dirty="0"/>
          </a:p>
        </p:txBody>
      </p:sp>
      <p:sp>
        <p:nvSpPr>
          <p:cNvPr id="3" name="2 Rectángulo"/>
          <p:cNvSpPr/>
          <p:nvPr/>
        </p:nvSpPr>
        <p:spPr>
          <a:xfrm>
            <a:off x="539552" y="1700809"/>
            <a:ext cx="8208912" cy="2554545"/>
          </a:xfrm>
          <a:prstGeom prst="rect">
            <a:avLst/>
          </a:prstGeom>
        </p:spPr>
        <p:txBody>
          <a:bodyPr wrap="square">
            <a:spAutoFit/>
          </a:bodyPr>
          <a:lstStyle/>
          <a:p>
            <a:pPr algn="just"/>
            <a:endParaRPr lang="es-MX" sz="3200" b="1" dirty="0" smtClean="0">
              <a:solidFill>
                <a:schemeClr val="bg1"/>
              </a:solidFill>
            </a:endParaRPr>
          </a:p>
          <a:p>
            <a:pPr algn="just"/>
            <a:r>
              <a:rPr lang="es-MX" sz="3200" dirty="0" smtClean="0">
                <a:solidFill>
                  <a:schemeClr val="bg1"/>
                </a:solidFill>
              </a:rPr>
              <a:t>La negociación electrónica de contratos de futuros, a través de SENTRA DERIVADOS, se efectúa de acuerdo a los siguientes principios básicos:</a:t>
            </a:r>
            <a:endParaRPr lang="es-MX" sz="3200" dirty="0">
              <a:solidFill>
                <a:schemeClr val="bg1"/>
              </a:solidFill>
            </a:endParaRPr>
          </a:p>
        </p:txBody>
      </p:sp>
      <p:pic>
        <p:nvPicPr>
          <p:cNvPr id="2050" name="Picture 2" descr="https://encrypted-tbn0.gstatic.com/images?q=tbn:ANd9GcT2r1dW3w0qak-8v_u7j4Oz17fQqhgWJ8M4AFyFHOeutSs5coqWdQ"/>
          <p:cNvPicPr>
            <a:picLocks noChangeAspect="1" noChangeArrowheads="1"/>
          </p:cNvPicPr>
          <p:nvPr/>
        </p:nvPicPr>
        <p:blipFill>
          <a:blip r:embed="rId2"/>
          <a:srcRect/>
          <a:stretch>
            <a:fillRect/>
          </a:stretch>
        </p:blipFill>
        <p:spPr bwMode="auto">
          <a:xfrm>
            <a:off x="5004048" y="4653136"/>
            <a:ext cx="1944216" cy="1656184"/>
          </a:xfrm>
          <a:prstGeom prst="rect">
            <a:avLst/>
          </a:prstGeom>
          <a:noFill/>
        </p:spPr>
      </p:pic>
      <p:pic>
        <p:nvPicPr>
          <p:cNvPr id="2052" name="Picture 4" descr="https://encrypted-tbn1.gstatic.com/images?q=tbn:ANd9GcQ1YXn1qzpvrtnqMJ2DUlNrM5kASqqHXRA9A4wgL7KtjQlEgb0b"/>
          <p:cNvPicPr>
            <a:picLocks noChangeAspect="1" noChangeArrowheads="1"/>
          </p:cNvPicPr>
          <p:nvPr/>
        </p:nvPicPr>
        <p:blipFill>
          <a:blip r:embed="rId3"/>
          <a:srcRect/>
          <a:stretch>
            <a:fillRect/>
          </a:stretch>
        </p:blipFill>
        <p:spPr bwMode="auto">
          <a:xfrm>
            <a:off x="3203848" y="4653136"/>
            <a:ext cx="1820416" cy="1656184"/>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Seguridad</a:t>
            </a:r>
            <a:endParaRPr lang="es-MX" dirty="0"/>
          </a:p>
        </p:txBody>
      </p:sp>
      <p:sp>
        <p:nvSpPr>
          <p:cNvPr id="3" name="2 Rectángulo"/>
          <p:cNvSpPr/>
          <p:nvPr/>
        </p:nvSpPr>
        <p:spPr>
          <a:xfrm>
            <a:off x="611560" y="1412776"/>
            <a:ext cx="8208912" cy="3108543"/>
          </a:xfrm>
          <a:prstGeom prst="rect">
            <a:avLst/>
          </a:prstGeom>
        </p:spPr>
        <p:txBody>
          <a:bodyPr wrap="square">
            <a:spAutoFit/>
          </a:bodyPr>
          <a:lstStyle/>
          <a:p>
            <a:pPr algn="just"/>
            <a:r>
              <a:rPr lang="es-MX" sz="2800" dirty="0" smtClean="0">
                <a:solidFill>
                  <a:schemeClr val="bg1"/>
                </a:solidFill>
              </a:rPr>
              <a:t>Las operaciones son efectuadas por los Operadores y Socios Liquidadores autorizados para cada Clase, a través del Servicio Telefónico y del sistema de "ruteo" y asignación de órdenes. Una vez efectuada y registrada la operación en el SENTRA DERIVADOS, la mesa de control del Intermediario puede confirmar o detectar errores.</a:t>
            </a:r>
            <a:endParaRPr lang="es-MX" sz="2800" dirty="0">
              <a:solidFill>
                <a:schemeClr val="bg1"/>
              </a:solidFill>
            </a:endParaRPr>
          </a:p>
        </p:txBody>
      </p:sp>
      <p:pic>
        <p:nvPicPr>
          <p:cNvPr id="15362" name="Picture 2" descr="https://encrypted-tbn0.gstatic.com/images?q=tbn:ANd9GcRHFv_-GIGGoGhDx8g91IepEIUrJfCU-cw7yo8_TH5RB1aJ4YwPDw"/>
          <p:cNvPicPr>
            <a:picLocks noChangeAspect="1" noChangeArrowheads="1"/>
          </p:cNvPicPr>
          <p:nvPr/>
        </p:nvPicPr>
        <p:blipFill>
          <a:blip r:embed="rId2"/>
          <a:srcRect/>
          <a:stretch>
            <a:fillRect/>
          </a:stretch>
        </p:blipFill>
        <p:spPr bwMode="auto">
          <a:xfrm>
            <a:off x="2915816" y="4467225"/>
            <a:ext cx="2516113" cy="239077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pPr algn="ctr"/>
            <a:r>
              <a:rPr lang="es-MX" dirty="0" smtClean="0"/>
              <a:t>Control de Riesgos</a:t>
            </a:r>
            <a:endParaRPr lang="es-MX" dirty="0"/>
          </a:p>
        </p:txBody>
      </p:sp>
      <p:sp>
        <p:nvSpPr>
          <p:cNvPr id="3" name="2 Rectángulo"/>
          <p:cNvSpPr/>
          <p:nvPr/>
        </p:nvSpPr>
        <p:spPr>
          <a:xfrm>
            <a:off x="539552" y="1196752"/>
            <a:ext cx="8208912" cy="3539430"/>
          </a:xfrm>
          <a:prstGeom prst="rect">
            <a:avLst/>
          </a:prstGeom>
        </p:spPr>
        <p:txBody>
          <a:bodyPr wrap="square">
            <a:spAutoFit/>
          </a:bodyPr>
          <a:lstStyle/>
          <a:p>
            <a:pPr algn="just"/>
            <a:r>
              <a:rPr lang="es-MX" sz="2800" dirty="0" smtClean="0">
                <a:solidFill>
                  <a:schemeClr val="bg1"/>
                </a:solidFill>
              </a:rPr>
              <a:t>Antes de enviar una orden al Control Operativo de </a:t>
            </a:r>
            <a:r>
              <a:rPr lang="es-MX" sz="2800" dirty="0" err="1" smtClean="0">
                <a:solidFill>
                  <a:schemeClr val="bg1"/>
                </a:solidFill>
              </a:rPr>
              <a:t>MexDer</a:t>
            </a:r>
            <a:r>
              <a:rPr lang="es-MX" sz="2800" dirty="0" smtClean="0">
                <a:solidFill>
                  <a:schemeClr val="bg1"/>
                </a:solidFill>
              </a:rPr>
              <a:t>, el Operador de Mesa verifica que el Cliente cuente con la capacidad crediticia y tolerancia al riesgo correspondiente a la orden solicitada. Por otra parte, verifica que no rebase su posición límite. El Control Operativo, a su vez, comprueba que no existan instrucciones para limitar operaciones o cerrar posiciones abiertas.</a:t>
            </a:r>
            <a:endParaRPr lang="es-MX" sz="2800" dirty="0">
              <a:solidFill>
                <a:schemeClr val="bg1"/>
              </a:solidFill>
            </a:endParaRPr>
          </a:p>
        </p:txBody>
      </p:sp>
      <p:pic>
        <p:nvPicPr>
          <p:cNvPr id="16386" name="Picture 2" descr="https://encrypted-tbn3.gstatic.com/images?q=tbn:ANd9GcT_ol6XkefEmtXwrjQQvnlIIwTnTjZ9ovDwPOPaq9J_IY17_d6MPg"/>
          <p:cNvPicPr>
            <a:picLocks noChangeAspect="1" noChangeArrowheads="1"/>
          </p:cNvPicPr>
          <p:nvPr/>
        </p:nvPicPr>
        <p:blipFill>
          <a:blip r:embed="rId2"/>
          <a:srcRect/>
          <a:stretch>
            <a:fillRect/>
          </a:stretch>
        </p:blipFill>
        <p:spPr bwMode="auto">
          <a:xfrm>
            <a:off x="3203848" y="4869159"/>
            <a:ext cx="2952328" cy="1964641"/>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0"/>
            <a:ext cx="8229600" cy="1143000"/>
          </a:xfrm>
        </p:spPr>
        <p:txBody>
          <a:bodyPr/>
          <a:lstStyle/>
          <a:p>
            <a:pPr algn="ctr"/>
            <a:r>
              <a:rPr lang="es-MX" dirty="0" smtClean="0"/>
              <a:t>Equidad</a:t>
            </a:r>
            <a:endParaRPr lang="es-MX" dirty="0"/>
          </a:p>
        </p:txBody>
      </p:sp>
      <p:sp>
        <p:nvSpPr>
          <p:cNvPr id="4" name="3 Marcador de texto"/>
          <p:cNvSpPr>
            <a:spLocks noGrp="1"/>
          </p:cNvSpPr>
          <p:nvPr>
            <p:ph type="body" idx="1"/>
          </p:nvPr>
        </p:nvSpPr>
        <p:spPr>
          <a:xfrm>
            <a:off x="467544" y="1124744"/>
            <a:ext cx="8229600" cy="4967700"/>
          </a:xfrm>
        </p:spPr>
        <p:txBody>
          <a:bodyPr/>
          <a:lstStyle/>
          <a:p>
            <a:pPr algn="just">
              <a:buNone/>
            </a:pPr>
            <a:r>
              <a:rPr lang="es-MX" b="1" dirty="0" smtClean="0"/>
              <a:t>	</a:t>
            </a:r>
            <a:r>
              <a:rPr lang="es-MX" dirty="0" smtClean="0"/>
              <a:t>El sistema de ruteo y asignación de órdenes asegura el cumplimiento del principio "primero en tiempo, primero en derecho", ya que las órdenes enviadas por los Operadores se registran en estricto orden cronológico. Por otra parte, la separación de operaciones por cuenta propia y por cuenta de terceros evita que se presenten conflictos de interés.</a:t>
            </a:r>
          </a:p>
          <a:p>
            <a:endParaRPr lang="es-MX" dirty="0"/>
          </a:p>
        </p:txBody>
      </p:sp>
      <p:pic>
        <p:nvPicPr>
          <p:cNvPr id="17410" name="Picture 2" descr="https://encrypted-tbn3.gstatic.com/images?q=tbn:ANd9GcSN3CHcFKSCjAQ6KiE6Ai8WFrT_4TSZWwPhOiRXK4v-VBUNdrE4BEgtNA"/>
          <p:cNvPicPr>
            <a:picLocks noChangeAspect="1" noChangeArrowheads="1"/>
          </p:cNvPicPr>
          <p:nvPr/>
        </p:nvPicPr>
        <p:blipFill>
          <a:blip r:embed="rId2"/>
          <a:srcRect/>
          <a:stretch>
            <a:fillRect/>
          </a:stretch>
        </p:blipFill>
        <p:spPr bwMode="auto">
          <a:xfrm>
            <a:off x="755576" y="5085184"/>
            <a:ext cx="2952328" cy="1772816"/>
          </a:xfrm>
          <a:prstGeom prst="rect">
            <a:avLst/>
          </a:prstGeom>
          <a:noFill/>
        </p:spPr>
      </p:pic>
      <p:pic>
        <p:nvPicPr>
          <p:cNvPr id="17412" name="Picture 4" descr="https://encrypted-tbn2.gstatic.com/images?q=tbn:ANd9GcSaYvtRKOVbXD16HMpj1Vc2bb19M0UFTvm2AaJcrP0zzEC3I-ZuiA"/>
          <p:cNvPicPr>
            <a:picLocks noChangeAspect="1" noChangeArrowheads="1"/>
          </p:cNvPicPr>
          <p:nvPr/>
        </p:nvPicPr>
        <p:blipFill>
          <a:blip r:embed="rId3"/>
          <a:srcRect/>
          <a:stretch>
            <a:fillRect/>
          </a:stretch>
        </p:blipFill>
        <p:spPr bwMode="auto">
          <a:xfrm>
            <a:off x="3779912" y="5085184"/>
            <a:ext cx="4032448" cy="1772816"/>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0"/>
            <a:ext cx="8229600" cy="1143000"/>
          </a:xfrm>
        </p:spPr>
        <p:txBody>
          <a:bodyPr/>
          <a:lstStyle/>
          <a:p>
            <a:pPr algn="ctr"/>
            <a:r>
              <a:rPr lang="es-MX" dirty="0" smtClean="0"/>
              <a:t/>
            </a:r>
            <a:br>
              <a:rPr lang="es-MX" dirty="0" smtClean="0"/>
            </a:br>
            <a:r>
              <a:rPr lang="es-MX" dirty="0" smtClean="0"/>
              <a:t/>
            </a:r>
            <a:br>
              <a:rPr lang="es-MX" dirty="0" smtClean="0"/>
            </a:br>
            <a:r>
              <a:rPr lang="es-MX" dirty="0" smtClean="0"/>
              <a:t/>
            </a:r>
            <a:br>
              <a:rPr lang="es-MX" dirty="0" smtClean="0"/>
            </a:br>
            <a:r>
              <a:rPr lang="es-MX" dirty="0" smtClean="0"/>
              <a:t>Autorregulación</a:t>
            </a:r>
            <a:br>
              <a:rPr lang="es-MX" dirty="0" smtClean="0"/>
            </a:br>
            <a:endParaRPr lang="es-MX" dirty="0"/>
          </a:p>
        </p:txBody>
      </p:sp>
      <p:sp>
        <p:nvSpPr>
          <p:cNvPr id="4" name="3 Marcador de texto"/>
          <p:cNvSpPr>
            <a:spLocks noGrp="1"/>
          </p:cNvSpPr>
          <p:nvPr>
            <p:ph type="body" idx="1"/>
          </p:nvPr>
        </p:nvSpPr>
        <p:spPr>
          <a:xfrm>
            <a:off x="611560" y="332656"/>
            <a:ext cx="8229600" cy="4967700"/>
          </a:xfrm>
        </p:spPr>
        <p:txBody>
          <a:bodyPr/>
          <a:lstStyle/>
          <a:p>
            <a:pPr algn="just">
              <a:buNone/>
            </a:pPr>
            <a:r>
              <a:rPr lang="es-MX" dirty="0" smtClean="0"/>
              <a:t>	Las diferentes fases del proceso de operación, asignación, compensación y liquidación están claramente definidas en los Reglamentos Interiores y en los Manuales Operativos de </a:t>
            </a:r>
            <a:r>
              <a:rPr lang="es-MX" dirty="0" err="1" smtClean="0"/>
              <a:t>MexDer</a:t>
            </a:r>
            <a:r>
              <a:rPr lang="es-MX" dirty="0" smtClean="0"/>
              <a:t> y Asigna. Mantienen permanente supervisión, vigilancia y monitoreo sobre las operaciones, además del control que ejerce el Contralor Normativo.</a:t>
            </a:r>
          </a:p>
          <a:p>
            <a:pPr>
              <a:buNone/>
            </a:pPr>
            <a:endParaRPr lang="es-MX" dirty="0"/>
          </a:p>
        </p:txBody>
      </p:sp>
      <p:pic>
        <p:nvPicPr>
          <p:cNvPr id="18434" name="Picture 2" descr="https://encrypted-tbn2.gstatic.com/images?q=tbn:ANd9GcRgC9LGPY-zoy0xNQ-VrCSW0muedtrV9buKH91sSebIEJwTOBrw8A"/>
          <p:cNvPicPr>
            <a:picLocks noChangeAspect="1" noChangeArrowheads="1"/>
          </p:cNvPicPr>
          <p:nvPr/>
        </p:nvPicPr>
        <p:blipFill>
          <a:blip r:embed="rId2"/>
          <a:srcRect/>
          <a:stretch>
            <a:fillRect/>
          </a:stretch>
        </p:blipFill>
        <p:spPr bwMode="auto">
          <a:xfrm>
            <a:off x="3059832" y="4541515"/>
            <a:ext cx="1704975" cy="2316485"/>
          </a:xfrm>
          <a:prstGeom prst="rect">
            <a:avLst/>
          </a:prstGeom>
          <a:noFill/>
        </p:spPr>
      </p:pic>
      <p:pic>
        <p:nvPicPr>
          <p:cNvPr id="18436" name="Picture 4" descr="https://encrypted-tbn1.gstatic.com/images?q=tbn:ANd9GcSk1RDGjxWaVkCepJcG76JCTn_rKmzuhXY785m8iM9J2yhrM8dc"/>
          <p:cNvPicPr>
            <a:picLocks noChangeAspect="1" noChangeArrowheads="1"/>
          </p:cNvPicPr>
          <p:nvPr/>
        </p:nvPicPr>
        <p:blipFill>
          <a:blip r:embed="rId3"/>
          <a:srcRect/>
          <a:stretch>
            <a:fillRect/>
          </a:stretch>
        </p:blipFill>
        <p:spPr bwMode="auto">
          <a:xfrm>
            <a:off x="4932040" y="4509120"/>
            <a:ext cx="2619375" cy="2348880"/>
          </a:xfrm>
          <a:prstGeom prst="rect">
            <a:avLst/>
          </a:prstGeom>
          <a:noFill/>
        </p:spPr>
      </p:pic>
      <p:pic>
        <p:nvPicPr>
          <p:cNvPr id="18438" name="Picture 6" descr="https://encrypted-tbn0.gstatic.com/images?q=tbn:ANd9GcR4WJPjEGWz9LVeYlXBVpHcjF2KSafkZ3h2CCvmmeZ_vWd7uQ3f"/>
          <p:cNvPicPr>
            <a:picLocks noChangeAspect="1" noChangeArrowheads="1"/>
          </p:cNvPicPr>
          <p:nvPr/>
        </p:nvPicPr>
        <p:blipFill>
          <a:blip r:embed="rId4"/>
          <a:srcRect/>
          <a:stretch>
            <a:fillRect/>
          </a:stretch>
        </p:blipFill>
        <p:spPr bwMode="auto">
          <a:xfrm>
            <a:off x="1187624" y="4571999"/>
            <a:ext cx="1547664" cy="2286001"/>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MX" dirty="0" smtClean="0"/>
              <a:t>Transparencia</a:t>
            </a:r>
            <a:br>
              <a:rPr lang="es-MX" dirty="0" smtClean="0"/>
            </a:br>
            <a:endParaRPr lang="es-MX" dirty="0"/>
          </a:p>
        </p:txBody>
      </p:sp>
      <p:sp>
        <p:nvSpPr>
          <p:cNvPr id="4" name="3 Marcador de texto"/>
          <p:cNvSpPr>
            <a:spLocks noGrp="1"/>
          </p:cNvSpPr>
          <p:nvPr>
            <p:ph type="body" idx="1"/>
          </p:nvPr>
        </p:nvSpPr>
        <p:spPr>
          <a:xfrm>
            <a:off x="467544" y="836712"/>
            <a:ext cx="8229600" cy="4967700"/>
          </a:xfrm>
        </p:spPr>
        <p:txBody>
          <a:bodyPr/>
          <a:lstStyle/>
          <a:p>
            <a:pPr algn="just"/>
            <a:r>
              <a:rPr lang="es-MX" dirty="0" smtClean="0"/>
              <a:t>Las posturas y hechos registrados en el SENTRA DERIVADOS se actualizan permanentemente en tiempo real. Asimismo la información de cotizaciones, cierres, asignaciones y precio de liquidación diaria se transmite en tiempo real a las terminales ubicadas en las oficinas de los Socios Liquidadores y Operadores.</a:t>
            </a:r>
            <a:br>
              <a:rPr lang="es-MX" dirty="0" smtClean="0"/>
            </a:br>
            <a:endParaRPr lang="es-MX" dirty="0"/>
          </a:p>
        </p:txBody>
      </p:sp>
      <p:pic>
        <p:nvPicPr>
          <p:cNvPr id="19460" name="Picture 4" descr="https://encrypted-tbn3.gstatic.com/images?q=tbn:ANd9GcT35Akt_ju2esdGrbrhVwj_F0k4z3mNst5IOHAwQidtjJY-rzdU"/>
          <p:cNvPicPr>
            <a:picLocks noChangeAspect="1" noChangeArrowheads="1"/>
          </p:cNvPicPr>
          <p:nvPr/>
        </p:nvPicPr>
        <p:blipFill>
          <a:blip r:embed="rId2"/>
          <a:srcRect/>
          <a:stretch>
            <a:fillRect/>
          </a:stretch>
        </p:blipFill>
        <p:spPr bwMode="auto">
          <a:xfrm>
            <a:off x="2699792" y="4725144"/>
            <a:ext cx="3816424" cy="21328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s"/>
              <a:t>Visión</a:t>
            </a:r>
          </a:p>
        </p:txBody>
      </p:sp>
      <p:sp>
        <p:nvSpPr>
          <p:cNvPr id="98" name="Shape 98"/>
          <p:cNvSpPr txBox="1">
            <a:spLocks noGrp="1"/>
          </p:cNvSpPr>
          <p:nvPr>
            <p:ph type="body" idx="1"/>
          </p:nvPr>
        </p:nvSpPr>
        <p:spPr>
          <a:xfrm>
            <a:off x="457200" y="1600200"/>
            <a:ext cx="8229600" cy="4339619"/>
          </a:xfrm>
          <a:prstGeom prst="rect">
            <a:avLst/>
          </a:prstGeom>
        </p:spPr>
        <p:txBody>
          <a:bodyPr lIns="91425" tIns="91425" rIns="91425" bIns="91425" anchor="t" anchorCtr="0">
            <a:spAutoFit/>
          </a:bodyPr>
          <a:lstStyle/>
          <a:p>
            <a:pPr algn="just">
              <a:buNone/>
            </a:pPr>
            <a:r>
              <a:rPr lang="es" dirty="0" smtClean="0"/>
              <a:t>   Ser </a:t>
            </a:r>
            <a:r>
              <a:rPr lang="es" dirty="0"/>
              <a:t>el motor de desarrollo del Mercado de Derivados de México, posicionándonos como la mejor alternativa para la operación y liquidación de instrumentos derivados,  a través de la prestación de servicios con los estándares internacionales de la industria; fomentando el profesionalismo y calidad de nuestro trabajo, base de la buena reputación e imagen de nuestras empresas.</a:t>
            </a:r>
          </a:p>
        </p:txBody>
      </p:sp>
      <p:pic>
        <p:nvPicPr>
          <p:cNvPr id="5" name="Picture 14" descr="https://encrypted-tbn1.gstatic.com/images?q=tbn:ANd9GcSh_ble78FxPUvUrQA4rcHvhhmt9Shj7NUQBSGGwrz2RHllQ7fE"/>
          <p:cNvPicPr>
            <a:picLocks noChangeAspect="1" noChangeArrowheads="1"/>
          </p:cNvPicPr>
          <p:nvPr/>
        </p:nvPicPr>
        <p:blipFill>
          <a:blip r:embed="rId3"/>
          <a:srcRect/>
          <a:stretch>
            <a:fillRect/>
          </a:stretch>
        </p:blipFill>
        <p:spPr bwMode="auto">
          <a:xfrm>
            <a:off x="6660232" y="692696"/>
            <a:ext cx="1763688" cy="544744"/>
          </a:xfrm>
          <a:prstGeom prst="rect">
            <a:avLst/>
          </a:prstGeom>
          <a:noFill/>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s"/>
              <a:t>Instituciones participantes:</a:t>
            </a:r>
          </a:p>
        </p:txBody>
      </p:sp>
      <p:sp>
        <p:nvSpPr>
          <p:cNvPr id="104" name="Shape 104"/>
          <p:cNvSpPr txBox="1">
            <a:spLocks noGrp="1"/>
          </p:cNvSpPr>
          <p:nvPr>
            <p:ph type="body" idx="1"/>
          </p:nvPr>
        </p:nvSpPr>
        <p:spPr>
          <a:xfrm>
            <a:off x="457200" y="1600201"/>
            <a:ext cx="8229600" cy="4856684"/>
          </a:xfrm>
          <a:prstGeom prst="rect">
            <a:avLst/>
          </a:prstGeom>
        </p:spPr>
        <p:txBody>
          <a:bodyPr wrap="square" lIns="91425" tIns="91425" rIns="91425" bIns="91425" anchor="t" anchorCtr="0">
            <a:spAutoFit/>
          </a:bodyPr>
          <a:lstStyle/>
          <a:p>
            <a:pPr marL="457200" lvl="0" indent="-381000" algn="just" rtl="0">
              <a:lnSpc>
                <a:spcPct val="115000"/>
              </a:lnSpc>
              <a:spcBef>
                <a:spcPts val="0"/>
              </a:spcBef>
              <a:buClr>
                <a:schemeClr val="lt1"/>
              </a:buClr>
              <a:buSzPct val="166666"/>
              <a:buFont typeface="Arial"/>
              <a:buChar char="•"/>
            </a:pPr>
            <a:r>
              <a:rPr lang="es" sz="2400" dirty="0" smtClean="0">
                <a:latin typeface="Arial"/>
                <a:ea typeface="Arial"/>
                <a:cs typeface="Arial"/>
                <a:sym typeface="Arial"/>
              </a:rPr>
              <a:t>MexDer , </a:t>
            </a:r>
            <a:r>
              <a:rPr lang="es" sz="2400" dirty="0">
                <a:latin typeface="Arial"/>
                <a:ea typeface="Arial"/>
                <a:cs typeface="Arial"/>
                <a:sym typeface="Arial"/>
              </a:rPr>
              <a:t>Mercado Mexicano de Derivados, S.A de C.V.  (Bolsa de Derivados</a:t>
            </a:r>
            <a:r>
              <a:rPr lang="es" sz="2400" dirty="0" smtClean="0">
                <a:latin typeface="Arial"/>
                <a:ea typeface="Arial"/>
                <a:cs typeface="Arial"/>
                <a:sym typeface="Arial"/>
              </a:rPr>
              <a:t>)</a:t>
            </a:r>
          </a:p>
          <a:p>
            <a:pPr marL="457200" lvl="0" indent="-381000" algn="just" rtl="0">
              <a:lnSpc>
                <a:spcPct val="115000"/>
              </a:lnSpc>
              <a:spcBef>
                <a:spcPts val="0"/>
              </a:spcBef>
              <a:buClr>
                <a:schemeClr val="lt1"/>
              </a:buClr>
              <a:buSzPct val="166666"/>
              <a:buFont typeface="Arial"/>
              <a:buChar char="•"/>
            </a:pPr>
            <a:endParaRPr lang="es" sz="2400" dirty="0">
              <a:latin typeface="Arial"/>
              <a:ea typeface="Arial"/>
              <a:cs typeface="Arial"/>
              <a:sym typeface="Arial"/>
            </a:endParaRPr>
          </a:p>
          <a:p>
            <a:pPr marL="457200" lvl="0" indent="-381000" algn="just" rtl="0">
              <a:lnSpc>
                <a:spcPct val="115000"/>
              </a:lnSpc>
              <a:spcBef>
                <a:spcPts val="0"/>
              </a:spcBef>
              <a:buClr>
                <a:schemeClr val="lt1"/>
              </a:buClr>
              <a:buSzPct val="166666"/>
              <a:buFont typeface="Arial"/>
              <a:buChar char="•"/>
            </a:pPr>
            <a:r>
              <a:rPr lang="es" sz="2400" dirty="0" smtClean="0">
                <a:latin typeface="Arial"/>
                <a:ea typeface="Arial"/>
                <a:cs typeface="Arial"/>
                <a:sym typeface="Arial"/>
              </a:rPr>
              <a:t>Asigna , </a:t>
            </a:r>
            <a:r>
              <a:rPr lang="es" sz="2400" dirty="0">
                <a:latin typeface="Arial"/>
                <a:ea typeface="Arial"/>
                <a:cs typeface="Arial"/>
                <a:sym typeface="Arial"/>
              </a:rPr>
              <a:t>Compensación y Liquidación (Cámara de Compensación constituida como  fideicomiso de administración y pago</a:t>
            </a:r>
            <a:r>
              <a:rPr lang="es" sz="2400" dirty="0" smtClean="0">
                <a:latin typeface="Arial"/>
                <a:ea typeface="Arial"/>
                <a:cs typeface="Arial"/>
                <a:sym typeface="Arial"/>
              </a:rPr>
              <a:t>)</a:t>
            </a:r>
          </a:p>
          <a:p>
            <a:pPr marL="457200" lvl="0" indent="-381000" algn="just" rtl="0">
              <a:lnSpc>
                <a:spcPct val="115000"/>
              </a:lnSpc>
              <a:spcBef>
                <a:spcPts val="0"/>
              </a:spcBef>
              <a:buClr>
                <a:schemeClr val="lt1"/>
              </a:buClr>
              <a:buSzPct val="166666"/>
              <a:buFont typeface="Arial"/>
              <a:buChar char="•"/>
            </a:pPr>
            <a:endParaRPr lang="es" sz="2400" dirty="0">
              <a:latin typeface="Arial"/>
              <a:ea typeface="Arial"/>
              <a:cs typeface="Arial"/>
              <a:sym typeface="Arial"/>
            </a:endParaRPr>
          </a:p>
          <a:p>
            <a:pPr marL="457200" lvl="0" indent="-381000" algn="just" rtl="0">
              <a:lnSpc>
                <a:spcPct val="115000"/>
              </a:lnSpc>
              <a:spcBef>
                <a:spcPts val="0"/>
              </a:spcBef>
              <a:buClr>
                <a:schemeClr val="lt1"/>
              </a:buClr>
              <a:buSzPct val="166666"/>
              <a:buFont typeface="Arial"/>
              <a:buChar char="•"/>
            </a:pPr>
            <a:r>
              <a:rPr lang="es" sz="2400" dirty="0">
                <a:latin typeface="Arial"/>
                <a:ea typeface="Arial"/>
                <a:cs typeface="Arial"/>
                <a:sym typeface="Arial"/>
              </a:rPr>
              <a:t>Socios </a:t>
            </a:r>
            <a:r>
              <a:rPr lang="es" sz="2400" dirty="0" smtClean="0">
                <a:latin typeface="Arial"/>
                <a:ea typeface="Arial"/>
                <a:cs typeface="Arial"/>
                <a:sym typeface="Arial"/>
              </a:rPr>
              <a:t>Liquidadores</a:t>
            </a:r>
          </a:p>
          <a:p>
            <a:pPr marL="457200" lvl="0" indent="-381000" algn="just" rtl="0">
              <a:lnSpc>
                <a:spcPct val="115000"/>
              </a:lnSpc>
              <a:spcBef>
                <a:spcPts val="0"/>
              </a:spcBef>
              <a:buClr>
                <a:schemeClr val="lt1"/>
              </a:buClr>
              <a:buSzPct val="166666"/>
              <a:buFont typeface="Arial"/>
              <a:buChar char="•"/>
            </a:pPr>
            <a:endParaRPr lang="es" sz="2400" dirty="0">
              <a:latin typeface="Arial"/>
              <a:ea typeface="Arial"/>
              <a:cs typeface="Arial"/>
              <a:sym typeface="Arial"/>
            </a:endParaRPr>
          </a:p>
          <a:p>
            <a:pPr marL="457200" lvl="0" indent="-381000" algn="just" rtl="0">
              <a:lnSpc>
                <a:spcPct val="115000"/>
              </a:lnSpc>
              <a:spcBef>
                <a:spcPts val="0"/>
              </a:spcBef>
              <a:buClr>
                <a:schemeClr val="lt1"/>
              </a:buClr>
              <a:buSzPct val="166666"/>
              <a:buFont typeface="Arial"/>
              <a:buChar char="•"/>
            </a:pPr>
            <a:r>
              <a:rPr lang="es" sz="2400" dirty="0">
                <a:latin typeface="Arial"/>
                <a:ea typeface="Arial"/>
                <a:cs typeface="Arial"/>
                <a:sym typeface="Arial"/>
              </a:rPr>
              <a:t>Miembros Operadores (No requieren ser accionistas de la Bolsa para operar</a:t>
            </a:r>
            <a:r>
              <a:rPr lang="es" sz="2400" dirty="0" smtClean="0">
                <a:latin typeface="Arial"/>
                <a:ea typeface="Arial"/>
                <a:cs typeface="Arial"/>
                <a:sym typeface="Arial"/>
              </a:rPr>
              <a:t>)</a:t>
            </a:r>
            <a:endParaRPr dirty="0"/>
          </a:p>
        </p:txBody>
      </p:sp>
      <p:pic>
        <p:nvPicPr>
          <p:cNvPr id="4" name="Picture 6" descr="https://encrypted-tbn1.gstatic.com/images?q=tbn:ANd9GcRqY2JM9aC-2WuAHa72xHQGzXIHy-EwPFEGwE24-PKOHWLytYGz5Q"/>
          <p:cNvPicPr>
            <a:picLocks noChangeAspect="1" noChangeArrowheads="1"/>
          </p:cNvPicPr>
          <p:nvPr/>
        </p:nvPicPr>
        <p:blipFill>
          <a:blip r:embed="rId3" cstate="print">
            <a:lum bright="1000" contrast="40000"/>
          </a:blip>
          <a:srcRect t="-1303" r="6493" b="11377"/>
          <a:stretch>
            <a:fillRect/>
          </a:stretch>
        </p:blipFill>
        <p:spPr bwMode="auto">
          <a:xfrm>
            <a:off x="8577328" y="0"/>
            <a:ext cx="566672" cy="543061"/>
          </a:xfrm>
          <a:prstGeom prst="rect">
            <a:avLst/>
          </a:prstGeom>
          <a:noFill/>
          <a:effectLst>
            <a:outerShdw blurRad="1270000" dist="177800" dir="4800000" sx="98000" sy="98000" algn="ctr" rotWithShape="0">
              <a:srgbClr val="000000">
                <a:alpha val="66000"/>
              </a:srgbClr>
            </a:outerShdw>
          </a:effectLst>
        </p:spPr>
      </p:pic>
      <p:pic>
        <p:nvPicPr>
          <p:cNvPr id="5" name="Picture 14" descr="https://encrypted-tbn1.gstatic.com/images?q=tbn:ANd9GcSh_ble78FxPUvUrQA4rcHvhhmt9Shj7NUQBSGGwrz2RHllQ7fE"/>
          <p:cNvPicPr>
            <a:picLocks noChangeAspect="1" noChangeArrowheads="1"/>
          </p:cNvPicPr>
          <p:nvPr/>
        </p:nvPicPr>
        <p:blipFill>
          <a:blip r:embed="rId4"/>
          <a:srcRect/>
          <a:stretch>
            <a:fillRect/>
          </a:stretch>
        </p:blipFill>
        <p:spPr bwMode="auto">
          <a:xfrm>
            <a:off x="899592" y="1628800"/>
            <a:ext cx="1224136" cy="500262"/>
          </a:xfrm>
          <a:prstGeom prst="rect">
            <a:avLst/>
          </a:prstGeom>
          <a:noFill/>
        </p:spPr>
      </p:pic>
      <p:pic>
        <p:nvPicPr>
          <p:cNvPr id="6" name="Picture 8" descr="https://encrypted-tbn1.gstatic.com/images?q=tbn:ANd9GcRNWgG16Pjsl-LfnbsJohYW3Z7xvkSVnHchc6ax7f8GWlXSbTSn"/>
          <p:cNvPicPr>
            <a:picLocks noChangeAspect="1" noChangeArrowheads="1"/>
          </p:cNvPicPr>
          <p:nvPr/>
        </p:nvPicPr>
        <p:blipFill>
          <a:blip r:embed="rId5"/>
          <a:srcRect/>
          <a:stretch>
            <a:fillRect/>
          </a:stretch>
        </p:blipFill>
        <p:spPr bwMode="auto">
          <a:xfrm>
            <a:off x="899592" y="2924944"/>
            <a:ext cx="1224136" cy="498361"/>
          </a:xfrm>
          <a:prstGeom prst="rect">
            <a:avLst/>
          </a:prstGeom>
          <a:noFill/>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029" name="Picture 5" descr="http://www.defondos.com/bulkupload/fotografias-en-3d/3D/Variados/Saludo%203D_800.jpg"/>
          <p:cNvPicPr>
            <a:picLocks noChangeAspect="1" noChangeArrowheads="1"/>
          </p:cNvPicPr>
          <p:nvPr/>
        </p:nvPicPr>
        <p:blipFill>
          <a:blip r:embed="rId3"/>
          <a:srcRect/>
          <a:stretch>
            <a:fillRect/>
          </a:stretch>
        </p:blipFill>
        <p:spPr bwMode="auto">
          <a:xfrm>
            <a:off x="3059833" y="4221088"/>
            <a:ext cx="2664296" cy="1872208"/>
          </a:xfrm>
          <a:prstGeom prst="rect">
            <a:avLst/>
          </a:prstGeom>
          <a:noFill/>
          <a:ln w="9525">
            <a:solidFill>
              <a:schemeClr val="tx1"/>
            </a:solidFill>
            <a:miter lim="800000"/>
            <a:headEnd/>
            <a:tailEnd/>
          </a:ln>
        </p:spPr>
      </p:pic>
      <p:sp>
        <p:nvSpPr>
          <p:cNvPr id="115" name="Shape 11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s"/>
              <a:t>Antecedentes</a:t>
            </a:r>
          </a:p>
        </p:txBody>
      </p:sp>
      <p:sp>
        <p:nvSpPr>
          <p:cNvPr id="116" name="Shape 116"/>
          <p:cNvSpPr txBox="1">
            <a:spLocks noGrp="1"/>
          </p:cNvSpPr>
          <p:nvPr>
            <p:ph type="body" idx="1"/>
          </p:nvPr>
        </p:nvSpPr>
        <p:spPr>
          <a:xfrm>
            <a:off x="457200" y="1600200"/>
            <a:ext cx="8229600" cy="2846903"/>
          </a:xfrm>
          <a:prstGeom prst="rect">
            <a:avLst/>
          </a:prstGeom>
        </p:spPr>
        <p:txBody>
          <a:bodyPr lIns="91425" tIns="91425" rIns="91425" bIns="91425" anchor="t" anchorCtr="0">
            <a:spAutoFit/>
          </a:bodyPr>
          <a:lstStyle/>
          <a:p>
            <a:pPr algn="just">
              <a:buNone/>
            </a:pPr>
            <a:r>
              <a:rPr lang="es" sz="2400" dirty="0">
                <a:latin typeface="Arial"/>
                <a:ea typeface="Arial"/>
                <a:cs typeface="Arial"/>
                <a:sym typeface="Arial"/>
              </a:rPr>
              <a:t>
</a:t>
            </a:r>
            <a:r>
              <a:rPr lang="es" sz="2400" dirty="0" smtClean="0">
                <a:latin typeface="Arial"/>
                <a:ea typeface="Arial"/>
                <a:cs typeface="Arial"/>
                <a:sym typeface="Arial"/>
              </a:rPr>
              <a:t>    La </a:t>
            </a:r>
            <a:r>
              <a:rPr lang="es" sz="2400" dirty="0">
                <a:latin typeface="Arial"/>
                <a:ea typeface="Arial"/>
                <a:cs typeface="Arial"/>
                <a:sym typeface="Arial"/>
              </a:rPr>
              <a:t>creación del Mercado de Derivados listados, inició en 1994 cuando la BMV y la S.D. Indeval asumieron el compromiso de crear este mercado. La BMV financió el proyecto de crear la bolsa de opciones y futuros que se denomina MexDer, Mercado Mexicano de Derivados, S.A. de C.V. </a:t>
            </a:r>
          </a:p>
        </p:txBody>
      </p:sp>
      <p:pic>
        <p:nvPicPr>
          <p:cNvPr id="4" name="Picture 6" descr="https://encrypted-tbn1.gstatic.com/images?q=tbn:ANd9GcRqY2JM9aC-2WuAHa72xHQGzXIHy-EwPFEGwE24-PKOHWLytYGz5Q"/>
          <p:cNvPicPr>
            <a:picLocks noChangeAspect="1" noChangeArrowheads="1"/>
          </p:cNvPicPr>
          <p:nvPr/>
        </p:nvPicPr>
        <p:blipFill>
          <a:blip r:embed="rId4" cstate="print">
            <a:lum bright="1000" contrast="40000"/>
          </a:blip>
          <a:srcRect t="-1303" r="6493" b="11377"/>
          <a:stretch>
            <a:fillRect/>
          </a:stretch>
        </p:blipFill>
        <p:spPr bwMode="auto">
          <a:xfrm>
            <a:off x="8577328" y="0"/>
            <a:ext cx="566672" cy="543061"/>
          </a:xfrm>
          <a:prstGeom prst="rect">
            <a:avLst/>
          </a:prstGeom>
          <a:noFill/>
          <a:effectLst>
            <a:outerShdw blurRad="1270000" dist="177800" dir="4800000" sx="98000" sy="98000" algn="ctr" rotWithShape="0">
              <a:srgbClr val="000000">
                <a:alpha val="66000"/>
              </a:srgbClr>
            </a:outerShdw>
          </a:effectLst>
        </p:spPr>
      </p:pic>
      <p:pic>
        <p:nvPicPr>
          <p:cNvPr id="1026" name="Picture 2"/>
          <p:cNvPicPr>
            <a:picLocks noChangeAspect="1" noChangeArrowheads="1"/>
          </p:cNvPicPr>
          <p:nvPr/>
        </p:nvPicPr>
        <p:blipFill>
          <a:blip r:embed="rId5"/>
          <a:srcRect/>
          <a:stretch>
            <a:fillRect/>
          </a:stretch>
        </p:blipFill>
        <p:spPr bwMode="auto">
          <a:xfrm>
            <a:off x="6012160" y="4365104"/>
            <a:ext cx="2200275" cy="720080"/>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6"/>
          <a:srcRect/>
          <a:stretch>
            <a:fillRect/>
          </a:stretch>
        </p:blipFill>
        <p:spPr bwMode="auto">
          <a:xfrm>
            <a:off x="811932" y="5301208"/>
            <a:ext cx="1959868" cy="720080"/>
          </a:xfrm>
          <a:prstGeom prst="rect">
            <a:avLst/>
          </a:prstGeom>
          <a:noFill/>
          <a:ln w="9525">
            <a:solidFill>
              <a:schemeClr val="tx1"/>
            </a:solidFill>
            <a:miter lim="800000"/>
            <a:headEnd/>
            <a:tailEnd/>
          </a:ln>
        </p:spPr>
      </p:pic>
      <p:sp>
        <p:nvSpPr>
          <p:cNvPr id="8" name="7 Flecha doblada"/>
          <p:cNvSpPr/>
          <p:nvPr/>
        </p:nvSpPr>
        <p:spPr>
          <a:xfrm>
            <a:off x="1835696" y="4581128"/>
            <a:ext cx="1512168" cy="648072"/>
          </a:xfrm>
          <a:prstGeom prst="bentArrow">
            <a:avLst/>
          </a:prstGeom>
          <a:solidFill>
            <a:srgbClr val="FFC000"/>
          </a:solidFill>
          <a:ln w="25400" cap="rnd">
            <a:solidFill>
              <a:schemeClr val="tx1"/>
            </a:solidFill>
            <a:prstDash val="solid"/>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9 Flecha doblada"/>
          <p:cNvSpPr/>
          <p:nvPr/>
        </p:nvSpPr>
        <p:spPr>
          <a:xfrm rot="10800000">
            <a:off x="5364088" y="5373216"/>
            <a:ext cx="1512168" cy="648072"/>
          </a:xfrm>
          <a:prstGeom prst="bentArrow">
            <a:avLst/>
          </a:prstGeom>
          <a:solidFill>
            <a:srgbClr val="FF0000"/>
          </a:solidFill>
          <a:ln w="25400" cap="rnd">
            <a:solidFill>
              <a:schemeClr val="tx1"/>
            </a:solidFill>
            <a:prstDash val="solid"/>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s" dirty="0"/>
              <a:t>Conceptos básicos</a:t>
            </a:r>
          </a:p>
        </p:txBody>
      </p:sp>
      <p:pic>
        <p:nvPicPr>
          <p:cNvPr id="4" name="Picture 6" descr="https://encrypted-tbn1.gstatic.com/images?q=tbn:ANd9GcRqY2JM9aC-2WuAHa72xHQGzXIHy-EwPFEGwE24-PKOHWLytYGz5Q"/>
          <p:cNvPicPr>
            <a:picLocks noChangeAspect="1" noChangeArrowheads="1"/>
          </p:cNvPicPr>
          <p:nvPr/>
        </p:nvPicPr>
        <p:blipFill>
          <a:blip r:embed="rId3" cstate="print">
            <a:lum bright="1000" contrast="40000"/>
          </a:blip>
          <a:srcRect t="-1303" r="6493" b="11377"/>
          <a:stretch>
            <a:fillRect/>
          </a:stretch>
        </p:blipFill>
        <p:spPr bwMode="auto">
          <a:xfrm>
            <a:off x="8577328" y="0"/>
            <a:ext cx="566672" cy="543061"/>
          </a:xfrm>
          <a:prstGeom prst="rect">
            <a:avLst/>
          </a:prstGeom>
          <a:noFill/>
          <a:effectLst>
            <a:outerShdw blurRad="1270000" dist="177800" dir="4800000" sx="98000" sy="98000" algn="ctr" rotWithShape="0">
              <a:srgbClr val="000000">
                <a:alpha val="66000"/>
              </a:srgbClr>
            </a:outerShdw>
          </a:effectLst>
        </p:spPr>
      </p:pic>
      <p:graphicFrame>
        <p:nvGraphicFramePr>
          <p:cNvPr id="5" name="4 Diagrama"/>
          <p:cNvGraphicFramePr/>
          <p:nvPr/>
        </p:nvGraphicFramePr>
        <p:xfrm>
          <a:off x="323528" y="159724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580" name="Picture 4" descr="http://img.over-blog.com/600x261/1/21/63/43/Fase-27/crisis-financiera-global.gif"/>
          <p:cNvPicPr>
            <a:picLocks noChangeAspect="1" noChangeArrowheads="1"/>
          </p:cNvPicPr>
          <p:nvPr/>
        </p:nvPicPr>
        <p:blipFill>
          <a:blip r:embed="rId9"/>
          <a:srcRect/>
          <a:stretch>
            <a:fillRect/>
          </a:stretch>
        </p:blipFill>
        <p:spPr bwMode="auto">
          <a:xfrm>
            <a:off x="6228184" y="1700808"/>
            <a:ext cx="2448272" cy="1045097"/>
          </a:xfrm>
          <a:prstGeom prst="rect">
            <a:avLst/>
          </a:prstGeom>
          <a:noFill/>
        </p:spPr>
      </p:pic>
      <p:pic>
        <p:nvPicPr>
          <p:cNvPr id="24582" name="Picture 6" descr="http://www.novatostradingclub.com/wp-content/uploads/2010/09/cfds_1.jpg"/>
          <p:cNvPicPr>
            <a:picLocks noChangeAspect="1" noChangeArrowheads="1"/>
          </p:cNvPicPr>
          <p:nvPr/>
        </p:nvPicPr>
        <p:blipFill>
          <a:blip r:embed="rId10"/>
          <a:srcRect/>
          <a:stretch>
            <a:fillRect/>
          </a:stretch>
        </p:blipFill>
        <p:spPr bwMode="auto">
          <a:xfrm>
            <a:off x="6156176" y="3140968"/>
            <a:ext cx="2489026" cy="1508770"/>
          </a:xfrm>
          <a:prstGeom prst="rect">
            <a:avLst/>
          </a:prstGeom>
          <a:noFill/>
        </p:spPr>
      </p:pic>
      <p:pic>
        <p:nvPicPr>
          <p:cNvPr id="24584" name="Picture 8" descr="http://2.bp.blogspot.com/_uEbB9UQxouo/TFsQ6W2vDAI/AAAAAAAAABE/ZMmGEcjY5tg/s1600/3.JPG"/>
          <p:cNvPicPr>
            <a:picLocks noChangeAspect="1" noChangeArrowheads="1"/>
          </p:cNvPicPr>
          <p:nvPr/>
        </p:nvPicPr>
        <p:blipFill>
          <a:blip r:embed="rId11"/>
          <a:srcRect/>
          <a:stretch>
            <a:fillRect/>
          </a:stretch>
        </p:blipFill>
        <p:spPr bwMode="auto">
          <a:xfrm>
            <a:off x="6156176" y="5013176"/>
            <a:ext cx="2588933" cy="1484784"/>
          </a:xfrm>
          <a:prstGeom prst="rect">
            <a:avLst/>
          </a:prstGeom>
          <a:noFill/>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2492</Words>
  <Application>Microsoft Office PowerPoint</Application>
  <PresentationFormat>Presentación en pantalla (4:3)</PresentationFormat>
  <Paragraphs>273</Paragraphs>
  <Slides>58</Slides>
  <Notes>30</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
      <vt:lpstr>Mercado de Derivados en México</vt:lpstr>
      <vt:lpstr>MexDer, Mercado Mexicano de Derivados, S.A. de    C.V. es la Bolsa de Derivados de México.</vt:lpstr>
      <vt:lpstr> </vt:lpstr>
      <vt:lpstr>Diapositiva 4</vt:lpstr>
      <vt:lpstr>Misión</vt:lpstr>
      <vt:lpstr>Visión</vt:lpstr>
      <vt:lpstr>Instituciones participantes:</vt:lpstr>
      <vt:lpstr>Antecedentes</vt:lpstr>
      <vt:lpstr>Conceptos básicos</vt:lpstr>
      <vt:lpstr>Primeros intentos:Futuros en la  Bolsa Mexicana de Valores (BMV)</vt:lpstr>
      <vt:lpstr>Instrumentos híbridos</vt:lpstr>
      <vt:lpstr>Diapositiva 12</vt:lpstr>
      <vt:lpstr>Forwards</vt:lpstr>
      <vt:lpstr>Warrants</vt:lpstr>
      <vt:lpstr>Derivados sobre subyacentes mexicanos</vt:lpstr>
      <vt:lpstr>MexDer, Organización</vt:lpstr>
      <vt:lpstr>Organización</vt:lpstr>
      <vt:lpstr>Reglamento de MexDer</vt:lpstr>
      <vt:lpstr>Socios Liquidadores y Operadores</vt:lpstr>
      <vt:lpstr>Instituciones</vt:lpstr>
      <vt:lpstr>Diapositiva 21</vt:lpstr>
      <vt:lpstr>Diapositiva 22</vt:lpstr>
      <vt:lpstr>Autorregularización y control de riesgos</vt:lpstr>
      <vt:lpstr>¿Cómo se autorregulariza y controla sus riesgos?</vt:lpstr>
      <vt:lpstr>Diapositiva 25</vt:lpstr>
      <vt:lpstr>Factores de competitividad de MexDer y Asigna.</vt:lpstr>
      <vt:lpstr>Principales obligaciones</vt:lpstr>
      <vt:lpstr>Diapositiva 28</vt:lpstr>
      <vt:lpstr>Diapositiva 29</vt:lpstr>
      <vt:lpstr>Estructura Corporativa</vt:lpstr>
      <vt:lpstr>Estructura Corporativa</vt:lpstr>
      <vt:lpstr>Estructura Corporativa</vt:lpstr>
      <vt:lpstr>Estructura Corporativa</vt:lpstr>
      <vt:lpstr>Diapositiva 34</vt:lpstr>
      <vt:lpstr>Diapositiva 35</vt:lpstr>
      <vt:lpstr>Diapositiva 36</vt:lpstr>
      <vt:lpstr>Diapositiva 37</vt:lpstr>
      <vt:lpstr>Diapositiva 38</vt:lpstr>
      <vt:lpstr>Diapositiva 39</vt:lpstr>
      <vt:lpstr>Diapositiva 40</vt:lpstr>
      <vt:lpstr>Clases y series </vt:lpstr>
      <vt:lpstr>Vigencia de los contratos </vt:lpstr>
      <vt:lpstr>Condiciones Generales de Contratación de cada Clase </vt:lpstr>
      <vt:lpstr>Futuros </vt:lpstr>
      <vt:lpstr>Precio de Liquidación Diaria </vt:lpstr>
      <vt:lpstr>Aportación inicial mínima </vt:lpstr>
      <vt:lpstr>Diapositiva 47</vt:lpstr>
      <vt:lpstr>Esquema de operación:</vt:lpstr>
      <vt:lpstr>Diapositiva 49</vt:lpstr>
      <vt:lpstr>Diapositiva 50</vt:lpstr>
      <vt:lpstr>Diapositiva 51</vt:lpstr>
      <vt:lpstr>Diapositiva 52</vt:lpstr>
      <vt:lpstr>Principios básicos de funcionamiento</vt:lpstr>
      <vt:lpstr>Seguridad</vt:lpstr>
      <vt:lpstr>Control de Riesgos</vt:lpstr>
      <vt:lpstr>Equidad</vt:lpstr>
      <vt:lpstr>   Autorregulación </vt:lpstr>
      <vt:lpstr>Transparencia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Mercado de Derivados en México</dc:title>
  <dc:creator>Enrique</dc:creator>
  <cp:lastModifiedBy>Alfirian777</cp:lastModifiedBy>
  <cp:revision>91</cp:revision>
  <dcterms:modified xsi:type="dcterms:W3CDTF">2012-11-01T21:30:44Z</dcterms:modified>
</cp:coreProperties>
</file>