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73" r:id="rId6"/>
    <p:sldId id="274" r:id="rId7"/>
    <p:sldId id="275" r:id="rId8"/>
    <p:sldId id="276" r:id="rId9"/>
    <p:sldId id="259" r:id="rId10"/>
    <p:sldId id="260" r:id="rId11"/>
    <p:sldId id="261" r:id="rId12"/>
    <p:sldId id="262" r:id="rId13"/>
    <p:sldId id="263" r:id="rId14"/>
    <p:sldId id="264" r:id="rId15"/>
    <p:sldId id="265" r:id="rId16"/>
    <p:sldId id="281" r:id="rId17"/>
    <p:sldId id="266" r:id="rId18"/>
    <p:sldId id="267" r:id="rId19"/>
    <p:sldId id="268" r:id="rId20"/>
    <p:sldId id="269" r:id="rId21"/>
    <p:sldId id="270" r:id="rId22"/>
    <p:sldId id="271" r:id="rId23"/>
    <p:sldId id="280" r:id="rId24"/>
    <p:sldId id="272" r:id="rId25"/>
    <p:sldId id="277" r:id="rId26"/>
    <p:sldId id="278"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D6482-7BBC-47F8-991C-9BBC9C4D9F7E}" type="doc">
      <dgm:prSet loTypeId="urn:microsoft.com/office/officeart/2005/8/layout/hierarchy6" loCatId="hierarchy" qsTypeId="urn:microsoft.com/office/officeart/2005/8/quickstyle/simple1" qsCatId="simple" csTypeId="urn:microsoft.com/office/officeart/2005/8/colors/accent1_1" csCatId="accent1" phldr="1"/>
      <dgm:spPr/>
      <dgm:t>
        <a:bodyPr/>
        <a:lstStyle/>
        <a:p>
          <a:endParaRPr lang="es-MX"/>
        </a:p>
      </dgm:t>
    </dgm:pt>
    <dgm:pt modelId="{80CE5655-840B-421C-B304-6D850612D70B}">
      <dgm:prSet phldrT="[Texto]"/>
      <dgm:spPr/>
      <dgm:t>
        <a:bodyPr/>
        <a:lstStyle/>
        <a:p>
          <a:r>
            <a:rPr lang="es-MX" dirty="0" smtClean="0"/>
            <a:t>SUBSECRETARIA DE HCP</a:t>
          </a:r>
          <a:endParaRPr lang="es-MX" dirty="0"/>
        </a:p>
      </dgm:t>
    </dgm:pt>
    <dgm:pt modelId="{047BE17F-EB9A-42A5-A94E-3D1131730EF5}" type="parTrans" cxnId="{27476696-A091-4CD3-AC21-480E27AE243C}">
      <dgm:prSet/>
      <dgm:spPr/>
      <dgm:t>
        <a:bodyPr/>
        <a:lstStyle/>
        <a:p>
          <a:endParaRPr lang="es-MX"/>
        </a:p>
      </dgm:t>
    </dgm:pt>
    <dgm:pt modelId="{01618673-9702-4185-BAD1-018F7F33FA60}" type="sibTrans" cxnId="{27476696-A091-4CD3-AC21-480E27AE243C}">
      <dgm:prSet/>
      <dgm:spPr/>
      <dgm:t>
        <a:bodyPr/>
        <a:lstStyle/>
        <a:p>
          <a:endParaRPr lang="es-MX"/>
        </a:p>
      </dgm:t>
    </dgm:pt>
    <dgm:pt modelId="{01E4C917-5F57-4A0B-AB7A-53CD6D067D7F}">
      <dgm:prSet phldrT="[Texto]"/>
      <dgm:spPr/>
      <dgm:t>
        <a:bodyPr/>
        <a:lstStyle/>
        <a:p>
          <a:r>
            <a:rPr lang="es-MX" dirty="0" smtClean="0"/>
            <a:t>CNBV</a:t>
          </a:r>
          <a:endParaRPr lang="es-MX" dirty="0"/>
        </a:p>
      </dgm:t>
    </dgm:pt>
    <dgm:pt modelId="{2DC09A8D-AC74-4A44-AF0C-0F714F66A14C}" type="parTrans" cxnId="{06B209C9-8F7D-43B4-B0AC-4F14ECBCA451}">
      <dgm:prSet/>
      <dgm:spPr/>
      <dgm:t>
        <a:bodyPr/>
        <a:lstStyle/>
        <a:p>
          <a:endParaRPr lang="es-MX"/>
        </a:p>
      </dgm:t>
    </dgm:pt>
    <dgm:pt modelId="{E8550E09-C5E8-4D5B-912A-43C5F3605D65}" type="sibTrans" cxnId="{06B209C9-8F7D-43B4-B0AC-4F14ECBCA451}">
      <dgm:prSet/>
      <dgm:spPr/>
      <dgm:t>
        <a:bodyPr/>
        <a:lstStyle/>
        <a:p>
          <a:endParaRPr lang="es-MX"/>
        </a:p>
      </dgm:t>
    </dgm:pt>
    <dgm:pt modelId="{9C818651-25EE-4FE6-8B1E-F8D5B3694917}">
      <dgm:prSet phldrT="[Texto]"/>
      <dgm:spPr/>
      <dgm:t>
        <a:bodyPr/>
        <a:lstStyle/>
        <a:p>
          <a:r>
            <a:rPr lang="es-MX" dirty="0" smtClean="0"/>
            <a:t>SECTOR BURSATIL</a:t>
          </a:r>
          <a:endParaRPr lang="es-MX" dirty="0"/>
        </a:p>
      </dgm:t>
    </dgm:pt>
    <dgm:pt modelId="{F60DF51E-4C3B-45BD-A28A-D0F1DCDC04D0}" type="parTrans" cxnId="{A7F77D5A-1981-4944-8F73-BCE9BE6474C3}">
      <dgm:prSet/>
      <dgm:spPr/>
      <dgm:t>
        <a:bodyPr/>
        <a:lstStyle/>
        <a:p>
          <a:endParaRPr lang="es-MX"/>
        </a:p>
      </dgm:t>
    </dgm:pt>
    <dgm:pt modelId="{80D2BFDF-655B-4C7B-B952-6F5550667149}" type="sibTrans" cxnId="{A7F77D5A-1981-4944-8F73-BCE9BE6474C3}">
      <dgm:prSet/>
      <dgm:spPr/>
      <dgm:t>
        <a:bodyPr/>
        <a:lstStyle/>
        <a:p>
          <a:endParaRPr lang="es-MX"/>
        </a:p>
      </dgm:t>
    </dgm:pt>
    <dgm:pt modelId="{361E8BA5-BE5E-4664-842A-912EF4966DD9}">
      <dgm:prSet/>
      <dgm:spPr/>
      <dgm:t>
        <a:bodyPr/>
        <a:lstStyle/>
        <a:p>
          <a:r>
            <a:rPr lang="es-MX" dirty="0" smtClean="0"/>
            <a:t>SHCP</a:t>
          </a:r>
          <a:endParaRPr lang="es-MX" dirty="0"/>
        </a:p>
      </dgm:t>
    </dgm:pt>
    <dgm:pt modelId="{0A428555-A34B-4C14-A09C-444CFCA44C30}" type="parTrans" cxnId="{2C5FD642-86F2-403B-AD74-75A486FCECF8}">
      <dgm:prSet/>
      <dgm:spPr/>
      <dgm:t>
        <a:bodyPr/>
        <a:lstStyle/>
        <a:p>
          <a:endParaRPr lang="es-MX"/>
        </a:p>
      </dgm:t>
    </dgm:pt>
    <dgm:pt modelId="{E7A04D10-2912-49FC-9CCA-52CAAD317EAF}" type="sibTrans" cxnId="{2C5FD642-86F2-403B-AD74-75A486FCECF8}">
      <dgm:prSet/>
      <dgm:spPr/>
      <dgm:t>
        <a:bodyPr/>
        <a:lstStyle/>
        <a:p>
          <a:endParaRPr lang="es-MX"/>
        </a:p>
      </dgm:t>
    </dgm:pt>
    <dgm:pt modelId="{462873F2-DB59-4E47-A5BE-870577D3FC73}">
      <dgm:prSet/>
      <dgm:spPr/>
      <dgm:t>
        <a:bodyPr/>
        <a:lstStyle/>
        <a:p>
          <a:r>
            <a:rPr lang="es-MX" dirty="0" smtClean="0"/>
            <a:t>EJECUTIVO</a:t>
          </a:r>
          <a:r>
            <a:rPr lang="es-MX" baseline="0" dirty="0" smtClean="0"/>
            <a:t> FEDERAL</a:t>
          </a:r>
          <a:endParaRPr lang="es-MX" dirty="0"/>
        </a:p>
      </dgm:t>
    </dgm:pt>
    <dgm:pt modelId="{F8B72027-D4D8-44DA-823F-B021652ED2C1}" type="parTrans" cxnId="{D8D3535B-6200-4CDF-8682-4D415E16F56A}">
      <dgm:prSet/>
      <dgm:spPr/>
      <dgm:t>
        <a:bodyPr/>
        <a:lstStyle/>
        <a:p>
          <a:endParaRPr lang="es-MX"/>
        </a:p>
      </dgm:t>
    </dgm:pt>
    <dgm:pt modelId="{5EA49558-02B2-4AB0-B4F4-214434D69921}" type="sibTrans" cxnId="{D8D3535B-6200-4CDF-8682-4D415E16F56A}">
      <dgm:prSet/>
      <dgm:spPr/>
      <dgm:t>
        <a:bodyPr/>
        <a:lstStyle/>
        <a:p>
          <a:endParaRPr lang="es-MX"/>
        </a:p>
      </dgm:t>
    </dgm:pt>
    <dgm:pt modelId="{C5A6B6C2-2868-418C-9EA1-C697FD50D194}">
      <dgm:prSet/>
      <dgm:spPr/>
      <dgm:t>
        <a:bodyPr/>
        <a:lstStyle/>
        <a:p>
          <a:r>
            <a:rPr lang="es-MX" dirty="0" smtClean="0"/>
            <a:t>SECTOR BANCARIO</a:t>
          </a:r>
          <a:endParaRPr lang="es-MX" dirty="0"/>
        </a:p>
      </dgm:t>
    </dgm:pt>
    <dgm:pt modelId="{AC10CD91-C6F6-4F74-B284-A446597F6864}" type="parTrans" cxnId="{591C0452-278B-474E-B55D-61318CE8FE55}">
      <dgm:prSet/>
      <dgm:spPr/>
      <dgm:t>
        <a:bodyPr/>
        <a:lstStyle/>
        <a:p>
          <a:endParaRPr lang="es-MX"/>
        </a:p>
      </dgm:t>
    </dgm:pt>
    <dgm:pt modelId="{705E954F-F6F3-4B42-A3B1-B8D1B0AD139C}" type="sibTrans" cxnId="{591C0452-278B-474E-B55D-61318CE8FE55}">
      <dgm:prSet/>
      <dgm:spPr/>
      <dgm:t>
        <a:bodyPr/>
        <a:lstStyle/>
        <a:p>
          <a:endParaRPr lang="es-MX"/>
        </a:p>
      </dgm:t>
    </dgm:pt>
    <dgm:pt modelId="{CEAFAC7D-E120-4F89-AA35-ED9E2DCC18D3}">
      <dgm:prSet/>
      <dgm:spPr/>
      <dgm:t>
        <a:bodyPr/>
        <a:lstStyle/>
        <a:p>
          <a:r>
            <a:rPr lang="es-MX" dirty="0" smtClean="0"/>
            <a:t>SECTOR</a:t>
          </a:r>
          <a:r>
            <a:rPr lang="es-MX" baseline="0" dirty="0" smtClean="0"/>
            <a:t> DE AHORRO Y CREDITO POPULAR</a:t>
          </a:r>
          <a:endParaRPr lang="es-MX" dirty="0"/>
        </a:p>
      </dgm:t>
    </dgm:pt>
    <dgm:pt modelId="{E4C3153B-6BB2-4F15-87AB-57762D2E9ED1}" type="parTrans" cxnId="{0D380591-DC93-4435-8D3D-471AE1D18251}">
      <dgm:prSet/>
      <dgm:spPr/>
      <dgm:t>
        <a:bodyPr/>
        <a:lstStyle/>
        <a:p>
          <a:endParaRPr lang="es-MX"/>
        </a:p>
      </dgm:t>
    </dgm:pt>
    <dgm:pt modelId="{6960E050-862E-49A2-9DB5-9C25A86CA80E}" type="sibTrans" cxnId="{0D380591-DC93-4435-8D3D-471AE1D18251}">
      <dgm:prSet/>
      <dgm:spPr/>
      <dgm:t>
        <a:bodyPr/>
        <a:lstStyle/>
        <a:p>
          <a:endParaRPr lang="es-MX"/>
        </a:p>
      </dgm:t>
    </dgm:pt>
    <dgm:pt modelId="{841DA3EF-6C97-479D-95D3-E0F56F78A093}">
      <dgm:prSet/>
      <dgm:spPr/>
      <dgm:t>
        <a:bodyPr/>
        <a:lstStyle/>
        <a:p>
          <a:r>
            <a:rPr lang="es-MX" dirty="0" smtClean="0"/>
            <a:t>SECTOR</a:t>
          </a:r>
          <a:r>
            <a:rPr lang="es-MX" baseline="0" dirty="0" smtClean="0"/>
            <a:t> NO BANCARIO</a:t>
          </a:r>
          <a:endParaRPr lang="es-MX" dirty="0"/>
        </a:p>
      </dgm:t>
    </dgm:pt>
    <dgm:pt modelId="{F217D323-FF1D-4E94-840D-1E9B2C233EE8}" type="parTrans" cxnId="{DF1C8A8D-C610-49F4-8AF0-CFBD0EAFE152}">
      <dgm:prSet/>
      <dgm:spPr/>
      <dgm:t>
        <a:bodyPr/>
        <a:lstStyle/>
        <a:p>
          <a:endParaRPr lang="es-MX"/>
        </a:p>
      </dgm:t>
    </dgm:pt>
    <dgm:pt modelId="{2DE4D54D-550D-4A71-9A79-730B22B83005}" type="sibTrans" cxnId="{DF1C8A8D-C610-49F4-8AF0-CFBD0EAFE152}">
      <dgm:prSet/>
      <dgm:spPr/>
      <dgm:t>
        <a:bodyPr/>
        <a:lstStyle/>
        <a:p>
          <a:endParaRPr lang="es-MX"/>
        </a:p>
      </dgm:t>
    </dgm:pt>
    <dgm:pt modelId="{26C07491-2467-4E2D-8C54-1B0F49EEAFC6}">
      <dgm:prSet/>
      <dgm:spPr/>
      <dgm:t>
        <a:bodyPr/>
        <a:lstStyle/>
        <a:p>
          <a:r>
            <a:rPr lang="es-MX" dirty="0" smtClean="0"/>
            <a:t>SECTOR DE DERIVADOS</a:t>
          </a:r>
          <a:endParaRPr lang="es-MX" dirty="0"/>
        </a:p>
      </dgm:t>
    </dgm:pt>
    <dgm:pt modelId="{70BDFAEB-130F-4C0E-A922-9D3631815EC0}" type="parTrans" cxnId="{9B944FDA-CE70-406C-A337-96A6826E9AD5}">
      <dgm:prSet/>
      <dgm:spPr/>
      <dgm:t>
        <a:bodyPr/>
        <a:lstStyle/>
        <a:p>
          <a:endParaRPr lang="es-MX"/>
        </a:p>
      </dgm:t>
    </dgm:pt>
    <dgm:pt modelId="{599691E2-04B3-48BA-B181-5B555AFC305C}" type="sibTrans" cxnId="{9B944FDA-CE70-406C-A337-96A6826E9AD5}">
      <dgm:prSet/>
      <dgm:spPr/>
      <dgm:t>
        <a:bodyPr/>
        <a:lstStyle/>
        <a:p>
          <a:endParaRPr lang="es-MX"/>
        </a:p>
      </dgm:t>
    </dgm:pt>
    <dgm:pt modelId="{FB081612-5FAD-40CF-9B89-2D76364CAF8E}">
      <dgm:prSet/>
      <dgm:spPr/>
      <dgm:t>
        <a:bodyPr/>
        <a:lstStyle/>
        <a:p>
          <a:r>
            <a:rPr lang="es-MX" dirty="0" smtClean="0"/>
            <a:t>CNSF</a:t>
          </a:r>
          <a:endParaRPr lang="es-MX" dirty="0"/>
        </a:p>
      </dgm:t>
    </dgm:pt>
    <dgm:pt modelId="{880D902C-3850-4B49-8BC6-85B89FBBA743}" type="parTrans" cxnId="{4D33A95F-66BA-4DAD-ADC8-9D76E9D8EAA7}">
      <dgm:prSet/>
      <dgm:spPr/>
      <dgm:t>
        <a:bodyPr/>
        <a:lstStyle/>
        <a:p>
          <a:endParaRPr lang="es-MX"/>
        </a:p>
      </dgm:t>
    </dgm:pt>
    <dgm:pt modelId="{162CCC71-6459-40D9-9217-ACBC3895C3DC}" type="sibTrans" cxnId="{4D33A95F-66BA-4DAD-ADC8-9D76E9D8EAA7}">
      <dgm:prSet/>
      <dgm:spPr/>
      <dgm:t>
        <a:bodyPr/>
        <a:lstStyle/>
        <a:p>
          <a:endParaRPr lang="es-MX"/>
        </a:p>
      </dgm:t>
    </dgm:pt>
    <dgm:pt modelId="{9D6DE57F-5F64-46A5-8400-3780C1BB1E79}">
      <dgm:prSet/>
      <dgm:spPr/>
      <dgm:t>
        <a:bodyPr/>
        <a:lstStyle/>
        <a:p>
          <a:r>
            <a:rPr lang="es-MX" dirty="0" smtClean="0"/>
            <a:t>CNAR</a:t>
          </a:r>
          <a:endParaRPr lang="es-MX" dirty="0"/>
        </a:p>
      </dgm:t>
    </dgm:pt>
    <dgm:pt modelId="{571AEEF1-11D9-4FD0-A476-F9C8FADA1440}" type="parTrans" cxnId="{AF8DE723-6E5C-4E97-A4F9-8AF4C9E02370}">
      <dgm:prSet/>
      <dgm:spPr/>
      <dgm:t>
        <a:bodyPr/>
        <a:lstStyle/>
        <a:p>
          <a:endParaRPr lang="es-MX"/>
        </a:p>
      </dgm:t>
    </dgm:pt>
    <dgm:pt modelId="{0D46B69D-3A02-4234-A518-82C60FE35CDC}" type="sibTrans" cxnId="{AF8DE723-6E5C-4E97-A4F9-8AF4C9E02370}">
      <dgm:prSet/>
      <dgm:spPr/>
      <dgm:t>
        <a:bodyPr/>
        <a:lstStyle/>
        <a:p>
          <a:endParaRPr lang="es-MX"/>
        </a:p>
      </dgm:t>
    </dgm:pt>
    <dgm:pt modelId="{1CE1A38E-3B0F-4C26-ACA7-968773743F59}" type="pres">
      <dgm:prSet presAssocID="{4A0D6482-7BBC-47F8-991C-9BBC9C4D9F7E}" presName="mainComposite" presStyleCnt="0">
        <dgm:presLayoutVars>
          <dgm:chPref val="1"/>
          <dgm:dir/>
          <dgm:animOne val="branch"/>
          <dgm:animLvl val="lvl"/>
          <dgm:resizeHandles val="exact"/>
        </dgm:presLayoutVars>
      </dgm:prSet>
      <dgm:spPr/>
      <dgm:t>
        <a:bodyPr/>
        <a:lstStyle/>
        <a:p>
          <a:endParaRPr lang="es-MX"/>
        </a:p>
      </dgm:t>
    </dgm:pt>
    <dgm:pt modelId="{EB4AA513-8F20-4B6D-A638-63BD87A641BE}" type="pres">
      <dgm:prSet presAssocID="{4A0D6482-7BBC-47F8-991C-9BBC9C4D9F7E}" presName="hierFlow" presStyleCnt="0"/>
      <dgm:spPr/>
    </dgm:pt>
    <dgm:pt modelId="{AE49732A-A7B4-4426-A505-054761601252}" type="pres">
      <dgm:prSet presAssocID="{4A0D6482-7BBC-47F8-991C-9BBC9C4D9F7E}" presName="hierChild1" presStyleCnt="0">
        <dgm:presLayoutVars>
          <dgm:chPref val="1"/>
          <dgm:animOne val="branch"/>
          <dgm:animLvl val="lvl"/>
        </dgm:presLayoutVars>
      </dgm:prSet>
      <dgm:spPr/>
    </dgm:pt>
    <dgm:pt modelId="{E7DC1605-C3CF-4307-A610-6E38C81CC01A}" type="pres">
      <dgm:prSet presAssocID="{462873F2-DB59-4E47-A5BE-870577D3FC73}" presName="Name14" presStyleCnt="0"/>
      <dgm:spPr/>
    </dgm:pt>
    <dgm:pt modelId="{926918B0-EDB3-4E14-AC08-58707CC7B4C9}" type="pres">
      <dgm:prSet presAssocID="{462873F2-DB59-4E47-A5BE-870577D3FC73}" presName="level1Shape" presStyleLbl="node0" presStyleIdx="0" presStyleCnt="1">
        <dgm:presLayoutVars>
          <dgm:chPref val="3"/>
        </dgm:presLayoutVars>
      </dgm:prSet>
      <dgm:spPr/>
      <dgm:t>
        <a:bodyPr/>
        <a:lstStyle/>
        <a:p>
          <a:endParaRPr lang="es-MX"/>
        </a:p>
      </dgm:t>
    </dgm:pt>
    <dgm:pt modelId="{F2396964-06AB-4108-A1B2-44D3C67492FE}" type="pres">
      <dgm:prSet presAssocID="{462873F2-DB59-4E47-A5BE-870577D3FC73}" presName="hierChild2" presStyleCnt="0"/>
      <dgm:spPr/>
    </dgm:pt>
    <dgm:pt modelId="{A5B74BDF-F4C7-4A55-89E3-2F75DAA53457}" type="pres">
      <dgm:prSet presAssocID="{0A428555-A34B-4C14-A09C-444CFCA44C30}" presName="Name19" presStyleLbl="parChTrans1D2" presStyleIdx="0" presStyleCnt="1"/>
      <dgm:spPr/>
      <dgm:t>
        <a:bodyPr/>
        <a:lstStyle/>
        <a:p>
          <a:endParaRPr lang="es-MX"/>
        </a:p>
      </dgm:t>
    </dgm:pt>
    <dgm:pt modelId="{F48C8936-B6CB-4856-80B1-A19468197053}" type="pres">
      <dgm:prSet presAssocID="{361E8BA5-BE5E-4664-842A-912EF4966DD9}" presName="Name21" presStyleCnt="0"/>
      <dgm:spPr/>
    </dgm:pt>
    <dgm:pt modelId="{003DCD45-F00E-4707-BEEF-4C72A204C15A}" type="pres">
      <dgm:prSet presAssocID="{361E8BA5-BE5E-4664-842A-912EF4966DD9}" presName="level2Shape" presStyleLbl="node2" presStyleIdx="0" presStyleCnt="1"/>
      <dgm:spPr/>
      <dgm:t>
        <a:bodyPr/>
        <a:lstStyle/>
        <a:p>
          <a:endParaRPr lang="es-MX"/>
        </a:p>
      </dgm:t>
    </dgm:pt>
    <dgm:pt modelId="{466ACAE0-49BC-431D-AEDA-0AFEFC70F43F}" type="pres">
      <dgm:prSet presAssocID="{361E8BA5-BE5E-4664-842A-912EF4966DD9}" presName="hierChild3" presStyleCnt="0"/>
      <dgm:spPr/>
    </dgm:pt>
    <dgm:pt modelId="{96C555DD-0692-45A5-AEC9-A126F3EAD423}" type="pres">
      <dgm:prSet presAssocID="{047BE17F-EB9A-42A5-A94E-3D1131730EF5}" presName="Name19" presStyleLbl="parChTrans1D3" presStyleIdx="0" presStyleCnt="1"/>
      <dgm:spPr/>
      <dgm:t>
        <a:bodyPr/>
        <a:lstStyle/>
        <a:p>
          <a:endParaRPr lang="es-MX"/>
        </a:p>
      </dgm:t>
    </dgm:pt>
    <dgm:pt modelId="{034D88B5-A482-446B-A066-53A3C333C1B0}" type="pres">
      <dgm:prSet presAssocID="{80CE5655-840B-421C-B304-6D850612D70B}" presName="Name21" presStyleCnt="0"/>
      <dgm:spPr/>
    </dgm:pt>
    <dgm:pt modelId="{74C6D008-BF02-4B58-98FF-22658BE5F88E}" type="pres">
      <dgm:prSet presAssocID="{80CE5655-840B-421C-B304-6D850612D70B}" presName="level2Shape" presStyleLbl="node3" presStyleIdx="0" presStyleCnt="1"/>
      <dgm:spPr/>
      <dgm:t>
        <a:bodyPr/>
        <a:lstStyle/>
        <a:p>
          <a:endParaRPr lang="es-MX"/>
        </a:p>
      </dgm:t>
    </dgm:pt>
    <dgm:pt modelId="{2D9B13DE-E58E-4351-B118-D85C2FA93F47}" type="pres">
      <dgm:prSet presAssocID="{80CE5655-840B-421C-B304-6D850612D70B}" presName="hierChild3" presStyleCnt="0"/>
      <dgm:spPr/>
    </dgm:pt>
    <dgm:pt modelId="{72DE9E09-D32E-493A-BD5B-D697CC017A5E}" type="pres">
      <dgm:prSet presAssocID="{571AEEF1-11D9-4FD0-A476-F9C8FADA1440}" presName="Name19" presStyleLbl="parChTrans1D4" presStyleIdx="0" presStyleCnt="8"/>
      <dgm:spPr/>
      <dgm:t>
        <a:bodyPr/>
        <a:lstStyle/>
        <a:p>
          <a:endParaRPr lang="es-MX"/>
        </a:p>
      </dgm:t>
    </dgm:pt>
    <dgm:pt modelId="{F24E6BB1-20A3-46A1-98F8-F03A86B4CAFF}" type="pres">
      <dgm:prSet presAssocID="{9D6DE57F-5F64-46A5-8400-3780C1BB1E79}" presName="Name21" presStyleCnt="0"/>
      <dgm:spPr/>
    </dgm:pt>
    <dgm:pt modelId="{9C092816-0C15-4D50-848F-656607A0F3C1}" type="pres">
      <dgm:prSet presAssocID="{9D6DE57F-5F64-46A5-8400-3780C1BB1E79}" presName="level2Shape" presStyleLbl="node4" presStyleIdx="0" presStyleCnt="8"/>
      <dgm:spPr/>
      <dgm:t>
        <a:bodyPr/>
        <a:lstStyle/>
        <a:p>
          <a:endParaRPr lang="es-MX"/>
        </a:p>
      </dgm:t>
    </dgm:pt>
    <dgm:pt modelId="{9A15AAA7-AC7D-4DFC-8A35-638B73786507}" type="pres">
      <dgm:prSet presAssocID="{9D6DE57F-5F64-46A5-8400-3780C1BB1E79}" presName="hierChild3" presStyleCnt="0"/>
      <dgm:spPr/>
    </dgm:pt>
    <dgm:pt modelId="{EF2C31AF-1E42-4E08-99C5-5C702B238BC0}" type="pres">
      <dgm:prSet presAssocID="{880D902C-3850-4B49-8BC6-85B89FBBA743}" presName="Name19" presStyleLbl="parChTrans1D4" presStyleIdx="1" presStyleCnt="8"/>
      <dgm:spPr/>
      <dgm:t>
        <a:bodyPr/>
        <a:lstStyle/>
        <a:p>
          <a:endParaRPr lang="es-MX"/>
        </a:p>
      </dgm:t>
    </dgm:pt>
    <dgm:pt modelId="{1D08DA28-3C31-4EC0-82CA-B8B194380662}" type="pres">
      <dgm:prSet presAssocID="{FB081612-5FAD-40CF-9B89-2D76364CAF8E}" presName="Name21" presStyleCnt="0"/>
      <dgm:spPr/>
    </dgm:pt>
    <dgm:pt modelId="{7AA23604-D429-4058-BB98-90B0AC793C66}" type="pres">
      <dgm:prSet presAssocID="{FB081612-5FAD-40CF-9B89-2D76364CAF8E}" presName="level2Shape" presStyleLbl="node4" presStyleIdx="1" presStyleCnt="8"/>
      <dgm:spPr/>
      <dgm:t>
        <a:bodyPr/>
        <a:lstStyle/>
        <a:p>
          <a:endParaRPr lang="es-MX"/>
        </a:p>
      </dgm:t>
    </dgm:pt>
    <dgm:pt modelId="{E746FE05-5E82-4E3B-AC52-489626DD6203}" type="pres">
      <dgm:prSet presAssocID="{FB081612-5FAD-40CF-9B89-2D76364CAF8E}" presName="hierChild3" presStyleCnt="0"/>
      <dgm:spPr/>
    </dgm:pt>
    <dgm:pt modelId="{3B4C6574-FBD6-4AC2-8C6E-2A9F2CB1F28D}" type="pres">
      <dgm:prSet presAssocID="{2DC09A8D-AC74-4A44-AF0C-0F714F66A14C}" presName="Name19" presStyleLbl="parChTrans1D4" presStyleIdx="2" presStyleCnt="8"/>
      <dgm:spPr/>
      <dgm:t>
        <a:bodyPr/>
        <a:lstStyle/>
        <a:p>
          <a:endParaRPr lang="es-MX"/>
        </a:p>
      </dgm:t>
    </dgm:pt>
    <dgm:pt modelId="{80ACC32A-3DAD-42D1-84B2-F64C07A8F6E6}" type="pres">
      <dgm:prSet presAssocID="{01E4C917-5F57-4A0B-AB7A-53CD6D067D7F}" presName="Name21" presStyleCnt="0"/>
      <dgm:spPr/>
    </dgm:pt>
    <dgm:pt modelId="{B57EF8DD-7993-4780-A740-1D7E5875EBF4}" type="pres">
      <dgm:prSet presAssocID="{01E4C917-5F57-4A0B-AB7A-53CD6D067D7F}" presName="level2Shape" presStyleLbl="node4" presStyleIdx="2" presStyleCnt="8"/>
      <dgm:spPr/>
      <dgm:t>
        <a:bodyPr/>
        <a:lstStyle/>
        <a:p>
          <a:endParaRPr lang="es-MX"/>
        </a:p>
      </dgm:t>
    </dgm:pt>
    <dgm:pt modelId="{26E46AEC-3C82-4EE4-9CB2-69F278ACE1AE}" type="pres">
      <dgm:prSet presAssocID="{01E4C917-5F57-4A0B-AB7A-53CD6D067D7F}" presName="hierChild3" presStyleCnt="0"/>
      <dgm:spPr/>
    </dgm:pt>
    <dgm:pt modelId="{540DBAC9-D23F-4DCC-8781-5B725FB338A8}" type="pres">
      <dgm:prSet presAssocID="{AC10CD91-C6F6-4F74-B284-A446597F6864}" presName="Name19" presStyleLbl="parChTrans1D4" presStyleIdx="3" presStyleCnt="8"/>
      <dgm:spPr/>
      <dgm:t>
        <a:bodyPr/>
        <a:lstStyle/>
        <a:p>
          <a:endParaRPr lang="es-MX"/>
        </a:p>
      </dgm:t>
    </dgm:pt>
    <dgm:pt modelId="{4EF10237-21E4-4302-A544-991CF099AA01}" type="pres">
      <dgm:prSet presAssocID="{C5A6B6C2-2868-418C-9EA1-C697FD50D194}" presName="Name21" presStyleCnt="0"/>
      <dgm:spPr/>
    </dgm:pt>
    <dgm:pt modelId="{055136B8-3807-495D-99F4-82A58667D229}" type="pres">
      <dgm:prSet presAssocID="{C5A6B6C2-2868-418C-9EA1-C697FD50D194}" presName="level2Shape" presStyleLbl="node4" presStyleIdx="3" presStyleCnt="8"/>
      <dgm:spPr/>
      <dgm:t>
        <a:bodyPr/>
        <a:lstStyle/>
        <a:p>
          <a:endParaRPr lang="es-MX"/>
        </a:p>
      </dgm:t>
    </dgm:pt>
    <dgm:pt modelId="{9A160B45-0AE3-4D51-B5F8-C41A3E362E05}" type="pres">
      <dgm:prSet presAssocID="{C5A6B6C2-2868-418C-9EA1-C697FD50D194}" presName="hierChild3" presStyleCnt="0"/>
      <dgm:spPr/>
    </dgm:pt>
    <dgm:pt modelId="{D6DA16C9-0423-49AB-A4A9-99421A0F84A3}" type="pres">
      <dgm:prSet presAssocID="{E4C3153B-6BB2-4F15-87AB-57762D2E9ED1}" presName="Name19" presStyleLbl="parChTrans1D4" presStyleIdx="4" presStyleCnt="8"/>
      <dgm:spPr/>
      <dgm:t>
        <a:bodyPr/>
        <a:lstStyle/>
        <a:p>
          <a:endParaRPr lang="es-MX"/>
        </a:p>
      </dgm:t>
    </dgm:pt>
    <dgm:pt modelId="{5826F26F-E2CB-4488-81E1-12BD3D4EC3F8}" type="pres">
      <dgm:prSet presAssocID="{CEAFAC7D-E120-4F89-AA35-ED9E2DCC18D3}" presName="Name21" presStyleCnt="0"/>
      <dgm:spPr/>
    </dgm:pt>
    <dgm:pt modelId="{A84D62EA-108E-4A73-8697-8FF4CE72677A}" type="pres">
      <dgm:prSet presAssocID="{CEAFAC7D-E120-4F89-AA35-ED9E2DCC18D3}" presName="level2Shape" presStyleLbl="node4" presStyleIdx="4" presStyleCnt="8"/>
      <dgm:spPr/>
      <dgm:t>
        <a:bodyPr/>
        <a:lstStyle/>
        <a:p>
          <a:endParaRPr lang="es-MX"/>
        </a:p>
      </dgm:t>
    </dgm:pt>
    <dgm:pt modelId="{094D6C54-864B-4DA4-ABC9-89BF0710FFCA}" type="pres">
      <dgm:prSet presAssocID="{CEAFAC7D-E120-4F89-AA35-ED9E2DCC18D3}" presName="hierChild3" presStyleCnt="0"/>
      <dgm:spPr/>
    </dgm:pt>
    <dgm:pt modelId="{EBF6BAC4-BFDA-4C07-A6DB-8BDFA2E980C1}" type="pres">
      <dgm:prSet presAssocID="{F217D323-FF1D-4E94-840D-1E9B2C233EE8}" presName="Name19" presStyleLbl="parChTrans1D4" presStyleIdx="5" presStyleCnt="8"/>
      <dgm:spPr/>
      <dgm:t>
        <a:bodyPr/>
        <a:lstStyle/>
        <a:p>
          <a:endParaRPr lang="es-MX"/>
        </a:p>
      </dgm:t>
    </dgm:pt>
    <dgm:pt modelId="{6189BF29-FC2E-4443-BF3A-2FFCBF7272A6}" type="pres">
      <dgm:prSet presAssocID="{841DA3EF-6C97-479D-95D3-E0F56F78A093}" presName="Name21" presStyleCnt="0"/>
      <dgm:spPr/>
    </dgm:pt>
    <dgm:pt modelId="{CF60F57D-FC9F-48C5-AAA3-3B2E59DFAC1B}" type="pres">
      <dgm:prSet presAssocID="{841DA3EF-6C97-479D-95D3-E0F56F78A093}" presName="level2Shape" presStyleLbl="node4" presStyleIdx="5" presStyleCnt="8"/>
      <dgm:spPr/>
      <dgm:t>
        <a:bodyPr/>
        <a:lstStyle/>
        <a:p>
          <a:endParaRPr lang="es-MX"/>
        </a:p>
      </dgm:t>
    </dgm:pt>
    <dgm:pt modelId="{3A49E6DA-D743-4E06-96CA-07BE94022EE2}" type="pres">
      <dgm:prSet presAssocID="{841DA3EF-6C97-479D-95D3-E0F56F78A093}" presName="hierChild3" presStyleCnt="0"/>
      <dgm:spPr/>
    </dgm:pt>
    <dgm:pt modelId="{D4E69AD6-6CE1-4F40-9AB9-B97B2AD802B8}" type="pres">
      <dgm:prSet presAssocID="{70BDFAEB-130F-4C0E-A922-9D3631815EC0}" presName="Name19" presStyleLbl="parChTrans1D4" presStyleIdx="6" presStyleCnt="8"/>
      <dgm:spPr/>
      <dgm:t>
        <a:bodyPr/>
        <a:lstStyle/>
        <a:p>
          <a:endParaRPr lang="es-MX"/>
        </a:p>
      </dgm:t>
    </dgm:pt>
    <dgm:pt modelId="{C411706A-ED99-4006-A96A-C583F2D89E9B}" type="pres">
      <dgm:prSet presAssocID="{26C07491-2467-4E2D-8C54-1B0F49EEAFC6}" presName="Name21" presStyleCnt="0"/>
      <dgm:spPr/>
    </dgm:pt>
    <dgm:pt modelId="{C55A60D2-24A6-4949-8563-697A90B2586A}" type="pres">
      <dgm:prSet presAssocID="{26C07491-2467-4E2D-8C54-1B0F49EEAFC6}" presName="level2Shape" presStyleLbl="node4" presStyleIdx="6" presStyleCnt="8"/>
      <dgm:spPr/>
      <dgm:t>
        <a:bodyPr/>
        <a:lstStyle/>
        <a:p>
          <a:endParaRPr lang="es-MX"/>
        </a:p>
      </dgm:t>
    </dgm:pt>
    <dgm:pt modelId="{EB295FF8-DCD2-4FB9-84E8-8CD966D45885}" type="pres">
      <dgm:prSet presAssocID="{26C07491-2467-4E2D-8C54-1B0F49EEAFC6}" presName="hierChild3" presStyleCnt="0"/>
      <dgm:spPr/>
    </dgm:pt>
    <dgm:pt modelId="{B4624147-B8C3-4DBC-B07A-5AE5B2A95991}" type="pres">
      <dgm:prSet presAssocID="{F60DF51E-4C3B-45BD-A28A-D0F1DCDC04D0}" presName="Name19" presStyleLbl="parChTrans1D4" presStyleIdx="7" presStyleCnt="8"/>
      <dgm:spPr/>
      <dgm:t>
        <a:bodyPr/>
        <a:lstStyle/>
        <a:p>
          <a:endParaRPr lang="es-MX"/>
        </a:p>
      </dgm:t>
    </dgm:pt>
    <dgm:pt modelId="{4CB0E947-6A84-4544-935E-FD359E21F7C1}" type="pres">
      <dgm:prSet presAssocID="{9C818651-25EE-4FE6-8B1E-F8D5B3694917}" presName="Name21" presStyleCnt="0"/>
      <dgm:spPr/>
    </dgm:pt>
    <dgm:pt modelId="{D7C07D64-A36E-4CF7-B8AB-EB7022BCD5B1}" type="pres">
      <dgm:prSet presAssocID="{9C818651-25EE-4FE6-8B1E-F8D5B3694917}" presName="level2Shape" presStyleLbl="node4" presStyleIdx="7" presStyleCnt="8"/>
      <dgm:spPr/>
      <dgm:t>
        <a:bodyPr/>
        <a:lstStyle/>
        <a:p>
          <a:endParaRPr lang="es-MX"/>
        </a:p>
      </dgm:t>
    </dgm:pt>
    <dgm:pt modelId="{966CA8FD-6FBB-49E6-85CB-CF2CCDF16E33}" type="pres">
      <dgm:prSet presAssocID="{9C818651-25EE-4FE6-8B1E-F8D5B3694917}" presName="hierChild3" presStyleCnt="0"/>
      <dgm:spPr/>
    </dgm:pt>
    <dgm:pt modelId="{FC0EF64B-C5EC-4F4F-B1A6-5AA4221C5848}" type="pres">
      <dgm:prSet presAssocID="{4A0D6482-7BBC-47F8-991C-9BBC9C4D9F7E}" presName="bgShapesFlow" presStyleCnt="0"/>
      <dgm:spPr/>
    </dgm:pt>
  </dgm:ptLst>
  <dgm:cxnLst>
    <dgm:cxn modelId="{9F574B7D-F1E6-4BEB-B167-219375614E6B}" type="presOf" srcId="{571AEEF1-11D9-4FD0-A476-F9C8FADA1440}" destId="{72DE9E09-D32E-493A-BD5B-D697CC017A5E}" srcOrd="0" destOrd="0" presId="urn:microsoft.com/office/officeart/2005/8/layout/hierarchy6"/>
    <dgm:cxn modelId="{D8D3535B-6200-4CDF-8682-4D415E16F56A}" srcId="{4A0D6482-7BBC-47F8-991C-9BBC9C4D9F7E}" destId="{462873F2-DB59-4E47-A5BE-870577D3FC73}" srcOrd="0" destOrd="0" parTransId="{F8B72027-D4D8-44DA-823F-B021652ED2C1}" sibTransId="{5EA49558-02B2-4AB0-B4F4-214434D69921}"/>
    <dgm:cxn modelId="{06B209C9-8F7D-43B4-B0AC-4F14ECBCA451}" srcId="{80CE5655-840B-421C-B304-6D850612D70B}" destId="{01E4C917-5F57-4A0B-AB7A-53CD6D067D7F}" srcOrd="2" destOrd="0" parTransId="{2DC09A8D-AC74-4A44-AF0C-0F714F66A14C}" sibTransId="{E8550E09-C5E8-4D5B-912A-43C5F3605D65}"/>
    <dgm:cxn modelId="{D3BA7610-0A4B-4570-87C6-AE2EAF205F40}" type="presOf" srcId="{0A428555-A34B-4C14-A09C-444CFCA44C30}" destId="{A5B74BDF-F4C7-4A55-89E3-2F75DAA53457}" srcOrd="0" destOrd="0" presId="urn:microsoft.com/office/officeart/2005/8/layout/hierarchy6"/>
    <dgm:cxn modelId="{7B8405CA-D63B-43FE-9615-156D53A687DC}" type="presOf" srcId="{462873F2-DB59-4E47-A5BE-870577D3FC73}" destId="{926918B0-EDB3-4E14-AC08-58707CC7B4C9}" srcOrd="0" destOrd="0" presId="urn:microsoft.com/office/officeart/2005/8/layout/hierarchy6"/>
    <dgm:cxn modelId="{591C0452-278B-474E-B55D-61318CE8FE55}" srcId="{01E4C917-5F57-4A0B-AB7A-53CD6D067D7F}" destId="{C5A6B6C2-2868-418C-9EA1-C697FD50D194}" srcOrd="0" destOrd="0" parTransId="{AC10CD91-C6F6-4F74-B284-A446597F6864}" sibTransId="{705E954F-F6F3-4B42-A3B1-B8D1B0AD139C}"/>
    <dgm:cxn modelId="{346D0A49-52CB-4E64-AD9A-258CB10C399A}" type="presOf" srcId="{4A0D6482-7BBC-47F8-991C-9BBC9C4D9F7E}" destId="{1CE1A38E-3B0F-4C26-ACA7-968773743F59}" srcOrd="0" destOrd="0" presId="urn:microsoft.com/office/officeart/2005/8/layout/hierarchy6"/>
    <dgm:cxn modelId="{C6EAFE98-4412-40EB-A1A5-480A0C7A9085}" type="presOf" srcId="{2DC09A8D-AC74-4A44-AF0C-0F714F66A14C}" destId="{3B4C6574-FBD6-4AC2-8C6E-2A9F2CB1F28D}" srcOrd="0" destOrd="0" presId="urn:microsoft.com/office/officeart/2005/8/layout/hierarchy6"/>
    <dgm:cxn modelId="{4D33A95F-66BA-4DAD-ADC8-9D76E9D8EAA7}" srcId="{80CE5655-840B-421C-B304-6D850612D70B}" destId="{FB081612-5FAD-40CF-9B89-2D76364CAF8E}" srcOrd="1" destOrd="0" parTransId="{880D902C-3850-4B49-8BC6-85B89FBBA743}" sibTransId="{162CCC71-6459-40D9-9217-ACBC3895C3DC}"/>
    <dgm:cxn modelId="{0F5F8992-8264-447A-9A5F-EC1761B84151}" type="presOf" srcId="{80CE5655-840B-421C-B304-6D850612D70B}" destId="{74C6D008-BF02-4B58-98FF-22658BE5F88E}" srcOrd="0" destOrd="0" presId="urn:microsoft.com/office/officeart/2005/8/layout/hierarchy6"/>
    <dgm:cxn modelId="{16AA4E2C-B702-487F-8967-D46FCBBA8B2A}" type="presOf" srcId="{841DA3EF-6C97-479D-95D3-E0F56F78A093}" destId="{CF60F57D-FC9F-48C5-AAA3-3B2E59DFAC1B}" srcOrd="0" destOrd="0" presId="urn:microsoft.com/office/officeart/2005/8/layout/hierarchy6"/>
    <dgm:cxn modelId="{A7F77D5A-1981-4944-8F73-BCE9BE6474C3}" srcId="{01E4C917-5F57-4A0B-AB7A-53CD6D067D7F}" destId="{9C818651-25EE-4FE6-8B1E-F8D5B3694917}" srcOrd="4" destOrd="0" parTransId="{F60DF51E-4C3B-45BD-A28A-D0F1DCDC04D0}" sibTransId="{80D2BFDF-655B-4C7B-B952-6F5550667149}"/>
    <dgm:cxn modelId="{AF8DE723-6E5C-4E97-A4F9-8AF4C9E02370}" srcId="{80CE5655-840B-421C-B304-6D850612D70B}" destId="{9D6DE57F-5F64-46A5-8400-3780C1BB1E79}" srcOrd="0" destOrd="0" parTransId="{571AEEF1-11D9-4FD0-A476-F9C8FADA1440}" sibTransId="{0D46B69D-3A02-4234-A518-82C60FE35CDC}"/>
    <dgm:cxn modelId="{64009F3F-79B8-438A-9BD9-1CFF1C4282EC}" type="presOf" srcId="{F60DF51E-4C3B-45BD-A28A-D0F1DCDC04D0}" destId="{B4624147-B8C3-4DBC-B07A-5AE5B2A95991}" srcOrd="0" destOrd="0" presId="urn:microsoft.com/office/officeart/2005/8/layout/hierarchy6"/>
    <dgm:cxn modelId="{DF1C8A8D-C610-49F4-8AF0-CFBD0EAFE152}" srcId="{01E4C917-5F57-4A0B-AB7A-53CD6D067D7F}" destId="{841DA3EF-6C97-479D-95D3-E0F56F78A093}" srcOrd="2" destOrd="0" parTransId="{F217D323-FF1D-4E94-840D-1E9B2C233EE8}" sibTransId="{2DE4D54D-550D-4A71-9A79-730B22B83005}"/>
    <dgm:cxn modelId="{E43729D5-C580-4D62-91AE-163AF68829FF}" type="presOf" srcId="{C5A6B6C2-2868-418C-9EA1-C697FD50D194}" destId="{055136B8-3807-495D-99F4-82A58667D229}" srcOrd="0" destOrd="0" presId="urn:microsoft.com/office/officeart/2005/8/layout/hierarchy6"/>
    <dgm:cxn modelId="{67C2F518-C10E-4107-8243-14E234CB3B2B}" type="presOf" srcId="{01E4C917-5F57-4A0B-AB7A-53CD6D067D7F}" destId="{B57EF8DD-7993-4780-A740-1D7E5875EBF4}" srcOrd="0" destOrd="0" presId="urn:microsoft.com/office/officeart/2005/8/layout/hierarchy6"/>
    <dgm:cxn modelId="{0EC3B208-A10C-4043-B216-BCE9A54F18B3}" type="presOf" srcId="{E4C3153B-6BB2-4F15-87AB-57762D2E9ED1}" destId="{D6DA16C9-0423-49AB-A4A9-99421A0F84A3}" srcOrd="0" destOrd="0" presId="urn:microsoft.com/office/officeart/2005/8/layout/hierarchy6"/>
    <dgm:cxn modelId="{25255C99-F1A9-4F00-8BA6-7FE59335DA9B}" type="presOf" srcId="{9D6DE57F-5F64-46A5-8400-3780C1BB1E79}" destId="{9C092816-0C15-4D50-848F-656607A0F3C1}" srcOrd="0" destOrd="0" presId="urn:microsoft.com/office/officeart/2005/8/layout/hierarchy6"/>
    <dgm:cxn modelId="{9B944FDA-CE70-406C-A337-96A6826E9AD5}" srcId="{01E4C917-5F57-4A0B-AB7A-53CD6D067D7F}" destId="{26C07491-2467-4E2D-8C54-1B0F49EEAFC6}" srcOrd="3" destOrd="0" parTransId="{70BDFAEB-130F-4C0E-A922-9D3631815EC0}" sibTransId="{599691E2-04B3-48BA-B181-5B555AFC305C}"/>
    <dgm:cxn modelId="{7B964392-A4D0-49AF-8BC7-D7CB048A3D4F}" type="presOf" srcId="{361E8BA5-BE5E-4664-842A-912EF4966DD9}" destId="{003DCD45-F00E-4707-BEEF-4C72A204C15A}" srcOrd="0" destOrd="0" presId="urn:microsoft.com/office/officeart/2005/8/layout/hierarchy6"/>
    <dgm:cxn modelId="{4B8710F9-CD55-424F-8D00-A30C9C03A95C}" type="presOf" srcId="{FB081612-5FAD-40CF-9B89-2D76364CAF8E}" destId="{7AA23604-D429-4058-BB98-90B0AC793C66}" srcOrd="0" destOrd="0" presId="urn:microsoft.com/office/officeart/2005/8/layout/hierarchy6"/>
    <dgm:cxn modelId="{2C5FD642-86F2-403B-AD74-75A486FCECF8}" srcId="{462873F2-DB59-4E47-A5BE-870577D3FC73}" destId="{361E8BA5-BE5E-4664-842A-912EF4966DD9}" srcOrd="0" destOrd="0" parTransId="{0A428555-A34B-4C14-A09C-444CFCA44C30}" sibTransId="{E7A04D10-2912-49FC-9CCA-52CAAD317EAF}"/>
    <dgm:cxn modelId="{0D380591-DC93-4435-8D3D-471AE1D18251}" srcId="{01E4C917-5F57-4A0B-AB7A-53CD6D067D7F}" destId="{CEAFAC7D-E120-4F89-AA35-ED9E2DCC18D3}" srcOrd="1" destOrd="0" parTransId="{E4C3153B-6BB2-4F15-87AB-57762D2E9ED1}" sibTransId="{6960E050-862E-49A2-9DB5-9C25A86CA80E}"/>
    <dgm:cxn modelId="{659D8A9A-6205-42C2-A761-B7D50082F843}" type="presOf" srcId="{880D902C-3850-4B49-8BC6-85B89FBBA743}" destId="{EF2C31AF-1E42-4E08-99C5-5C702B238BC0}" srcOrd="0" destOrd="0" presId="urn:microsoft.com/office/officeart/2005/8/layout/hierarchy6"/>
    <dgm:cxn modelId="{DA145EB6-74A7-435A-8778-C5B9C3DA7465}" type="presOf" srcId="{CEAFAC7D-E120-4F89-AA35-ED9E2DCC18D3}" destId="{A84D62EA-108E-4A73-8697-8FF4CE72677A}" srcOrd="0" destOrd="0" presId="urn:microsoft.com/office/officeart/2005/8/layout/hierarchy6"/>
    <dgm:cxn modelId="{33AE8E28-776A-4ACB-844F-83697A03E70B}" type="presOf" srcId="{AC10CD91-C6F6-4F74-B284-A446597F6864}" destId="{540DBAC9-D23F-4DCC-8781-5B725FB338A8}" srcOrd="0" destOrd="0" presId="urn:microsoft.com/office/officeart/2005/8/layout/hierarchy6"/>
    <dgm:cxn modelId="{ADCE250D-B988-4D2F-B24A-B17937627915}" type="presOf" srcId="{9C818651-25EE-4FE6-8B1E-F8D5B3694917}" destId="{D7C07D64-A36E-4CF7-B8AB-EB7022BCD5B1}" srcOrd="0" destOrd="0" presId="urn:microsoft.com/office/officeart/2005/8/layout/hierarchy6"/>
    <dgm:cxn modelId="{B4BBED11-D405-486D-BC33-4B17CA476EA1}" type="presOf" srcId="{F217D323-FF1D-4E94-840D-1E9B2C233EE8}" destId="{EBF6BAC4-BFDA-4C07-A6DB-8BDFA2E980C1}" srcOrd="0" destOrd="0" presId="urn:microsoft.com/office/officeart/2005/8/layout/hierarchy6"/>
    <dgm:cxn modelId="{45CBFC94-C7BC-421D-83BE-A41A45DE68A9}" type="presOf" srcId="{047BE17F-EB9A-42A5-A94E-3D1131730EF5}" destId="{96C555DD-0692-45A5-AEC9-A126F3EAD423}" srcOrd="0" destOrd="0" presId="urn:microsoft.com/office/officeart/2005/8/layout/hierarchy6"/>
    <dgm:cxn modelId="{6800B09F-5875-4A1F-A57A-7A8300748EBF}" type="presOf" srcId="{26C07491-2467-4E2D-8C54-1B0F49EEAFC6}" destId="{C55A60D2-24A6-4949-8563-697A90B2586A}" srcOrd="0" destOrd="0" presId="urn:microsoft.com/office/officeart/2005/8/layout/hierarchy6"/>
    <dgm:cxn modelId="{0E4742A5-ABF1-405B-80C6-9088951B5E08}" type="presOf" srcId="{70BDFAEB-130F-4C0E-A922-9D3631815EC0}" destId="{D4E69AD6-6CE1-4F40-9AB9-B97B2AD802B8}" srcOrd="0" destOrd="0" presId="urn:microsoft.com/office/officeart/2005/8/layout/hierarchy6"/>
    <dgm:cxn modelId="{27476696-A091-4CD3-AC21-480E27AE243C}" srcId="{361E8BA5-BE5E-4664-842A-912EF4966DD9}" destId="{80CE5655-840B-421C-B304-6D850612D70B}" srcOrd="0" destOrd="0" parTransId="{047BE17F-EB9A-42A5-A94E-3D1131730EF5}" sibTransId="{01618673-9702-4185-BAD1-018F7F33FA60}"/>
    <dgm:cxn modelId="{C87DAC96-85D3-499D-8873-43F300FDC401}" type="presParOf" srcId="{1CE1A38E-3B0F-4C26-ACA7-968773743F59}" destId="{EB4AA513-8F20-4B6D-A638-63BD87A641BE}" srcOrd="0" destOrd="0" presId="urn:microsoft.com/office/officeart/2005/8/layout/hierarchy6"/>
    <dgm:cxn modelId="{72A7AA05-17DB-46DF-868B-B39740A63D11}" type="presParOf" srcId="{EB4AA513-8F20-4B6D-A638-63BD87A641BE}" destId="{AE49732A-A7B4-4426-A505-054761601252}" srcOrd="0" destOrd="0" presId="urn:microsoft.com/office/officeart/2005/8/layout/hierarchy6"/>
    <dgm:cxn modelId="{F6765BB2-9E29-4EBA-8012-B440063BB74A}" type="presParOf" srcId="{AE49732A-A7B4-4426-A505-054761601252}" destId="{E7DC1605-C3CF-4307-A610-6E38C81CC01A}" srcOrd="0" destOrd="0" presId="urn:microsoft.com/office/officeart/2005/8/layout/hierarchy6"/>
    <dgm:cxn modelId="{79D43FAA-DA08-4460-9CA1-9206DEF52DBB}" type="presParOf" srcId="{E7DC1605-C3CF-4307-A610-6E38C81CC01A}" destId="{926918B0-EDB3-4E14-AC08-58707CC7B4C9}" srcOrd="0" destOrd="0" presId="urn:microsoft.com/office/officeart/2005/8/layout/hierarchy6"/>
    <dgm:cxn modelId="{94FAFD30-2D94-4D40-92FC-1AB3F651A3E8}" type="presParOf" srcId="{E7DC1605-C3CF-4307-A610-6E38C81CC01A}" destId="{F2396964-06AB-4108-A1B2-44D3C67492FE}" srcOrd="1" destOrd="0" presId="urn:microsoft.com/office/officeart/2005/8/layout/hierarchy6"/>
    <dgm:cxn modelId="{BC9AB4BA-E8D2-4EF5-8E05-F3DBDBF5C194}" type="presParOf" srcId="{F2396964-06AB-4108-A1B2-44D3C67492FE}" destId="{A5B74BDF-F4C7-4A55-89E3-2F75DAA53457}" srcOrd="0" destOrd="0" presId="urn:microsoft.com/office/officeart/2005/8/layout/hierarchy6"/>
    <dgm:cxn modelId="{9259FF41-70D1-49EA-A470-2E66C5621DD5}" type="presParOf" srcId="{F2396964-06AB-4108-A1B2-44D3C67492FE}" destId="{F48C8936-B6CB-4856-80B1-A19468197053}" srcOrd="1" destOrd="0" presId="urn:microsoft.com/office/officeart/2005/8/layout/hierarchy6"/>
    <dgm:cxn modelId="{C716AE4C-CEA6-4D77-8932-3D5FFC26D04A}" type="presParOf" srcId="{F48C8936-B6CB-4856-80B1-A19468197053}" destId="{003DCD45-F00E-4707-BEEF-4C72A204C15A}" srcOrd="0" destOrd="0" presId="urn:microsoft.com/office/officeart/2005/8/layout/hierarchy6"/>
    <dgm:cxn modelId="{F37E2070-4CC0-49AC-8134-4CF2B4C29B87}" type="presParOf" srcId="{F48C8936-B6CB-4856-80B1-A19468197053}" destId="{466ACAE0-49BC-431D-AEDA-0AFEFC70F43F}" srcOrd="1" destOrd="0" presId="urn:microsoft.com/office/officeart/2005/8/layout/hierarchy6"/>
    <dgm:cxn modelId="{BA55FF3C-D900-4429-AB06-7206500CD552}" type="presParOf" srcId="{466ACAE0-49BC-431D-AEDA-0AFEFC70F43F}" destId="{96C555DD-0692-45A5-AEC9-A126F3EAD423}" srcOrd="0" destOrd="0" presId="urn:microsoft.com/office/officeart/2005/8/layout/hierarchy6"/>
    <dgm:cxn modelId="{C0F54185-0403-4030-BE55-DFDD42281187}" type="presParOf" srcId="{466ACAE0-49BC-431D-AEDA-0AFEFC70F43F}" destId="{034D88B5-A482-446B-A066-53A3C333C1B0}" srcOrd="1" destOrd="0" presId="urn:microsoft.com/office/officeart/2005/8/layout/hierarchy6"/>
    <dgm:cxn modelId="{FF068404-6977-4979-BDBB-CD425985C948}" type="presParOf" srcId="{034D88B5-A482-446B-A066-53A3C333C1B0}" destId="{74C6D008-BF02-4B58-98FF-22658BE5F88E}" srcOrd="0" destOrd="0" presId="urn:microsoft.com/office/officeart/2005/8/layout/hierarchy6"/>
    <dgm:cxn modelId="{D7589424-935A-466C-8BDB-F8FC13F6BAE4}" type="presParOf" srcId="{034D88B5-A482-446B-A066-53A3C333C1B0}" destId="{2D9B13DE-E58E-4351-B118-D85C2FA93F47}" srcOrd="1" destOrd="0" presId="urn:microsoft.com/office/officeart/2005/8/layout/hierarchy6"/>
    <dgm:cxn modelId="{31A05A78-C581-43F7-ABC0-46D930036119}" type="presParOf" srcId="{2D9B13DE-E58E-4351-B118-D85C2FA93F47}" destId="{72DE9E09-D32E-493A-BD5B-D697CC017A5E}" srcOrd="0" destOrd="0" presId="urn:microsoft.com/office/officeart/2005/8/layout/hierarchy6"/>
    <dgm:cxn modelId="{5FFAD18A-C350-44F8-BCB8-DCDA79B95DA1}" type="presParOf" srcId="{2D9B13DE-E58E-4351-B118-D85C2FA93F47}" destId="{F24E6BB1-20A3-46A1-98F8-F03A86B4CAFF}" srcOrd="1" destOrd="0" presId="urn:microsoft.com/office/officeart/2005/8/layout/hierarchy6"/>
    <dgm:cxn modelId="{E82A8B46-2033-400B-A1B8-A9D657F5AE9B}" type="presParOf" srcId="{F24E6BB1-20A3-46A1-98F8-F03A86B4CAFF}" destId="{9C092816-0C15-4D50-848F-656607A0F3C1}" srcOrd="0" destOrd="0" presId="urn:microsoft.com/office/officeart/2005/8/layout/hierarchy6"/>
    <dgm:cxn modelId="{24C6E32C-D821-4C3C-A8AD-72CD786E9FF9}" type="presParOf" srcId="{F24E6BB1-20A3-46A1-98F8-F03A86B4CAFF}" destId="{9A15AAA7-AC7D-4DFC-8A35-638B73786507}" srcOrd="1" destOrd="0" presId="urn:microsoft.com/office/officeart/2005/8/layout/hierarchy6"/>
    <dgm:cxn modelId="{1B5816D9-98CF-450E-A592-EEC7F40BD8FF}" type="presParOf" srcId="{2D9B13DE-E58E-4351-B118-D85C2FA93F47}" destId="{EF2C31AF-1E42-4E08-99C5-5C702B238BC0}" srcOrd="2" destOrd="0" presId="urn:microsoft.com/office/officeart/2005/8/layout/hierarchy6"/>
    <dgm:cxn modelId="{41775E1B-09B4-4A93-8F87-1CB68A09DF54}" type="presParOf" srcId="{2D9B13DE-E58E-4351-B118-D85C2FA93F47}" destId="{1D08DA28-3C31-4EC0-82CA-B8B194380662}" srcOrd="3" destOrd="0" presId="urn:microsoft.com/office/officeart/2005/8/layout/hierarchy6"/>
    <dgm:cxn modelId="{B1BC742B-08BB-4C3A-B267-4C16C253A6D1}" type="presParOf" srcId="{1D08DA28-3C31-4EC0-82CA-B8B194380662}" destId="{7AA23604-D429-4058-BB98-90B0AC793C66}" srcOrd="0" destOrd="0" presId="urn:microsoft.com/office/officeart/2005/8/layout/hierarchy6"/>
    <dgm:cxn modelId="{BE7D4E81-5FF3-4724-9949-693FFF889E02}" type="presParOf" srcId="{1D08DA28-3C31-4EC0-82CA-B8B194380662}" destId="{E746FE05-5E82-4E3B-AC52-489626DD6203}" srcOrd="1" destOrd="0" presId="urn:microsoft.com/office/officeart/2005/8/layout/hierarchy6"/>
    <dgm:cxn modelId="{EB7ED8AD-E60A-4365-A9DA-D8263E7A136F}" type="presParOf" srcId="{2D9B13DE-E58E-4351-B118-D85C2FA93F47}" destId="{3B4C6574-FBD6-4AC2-8C6E-2A9F2CB1F28D}" srcOrd="4" destOrd="0" presId="urn:microsoft.com/office/officeart/2005/8/layout/hierarchy6"/>
    <dgm:cxn modelId="{98EB87FF-38B9-40AB-951C-63D830713A1C}" type="presParOf" srcId="{2D9B13DE-E58E-4351-B118-D85C2FA93F47}" destId="{80ACC32A-3DAD-42D1-84B2-F64C07A8F6E6}" srcOrd="5" destOrd="0" presId="urn:microsoft.com/office/officeart/2005/8/layout/hierarchy6"/>
    <dgm:cxn modelId="{902C11D9-621B-47DA-B388-14EF76FCA59C}" type="presParOf" srcId="{80ACC32A-3DAD-42D1-84B2-F64C07A8F6E6}" destId="{B57EF8DD-7993-4780-A740-1D7E5875EBF4}" srcOrd="0" destOrd="0" presId="urn:microsoft.com/office/officeart/2005/8/layout/hierarchy6"/>
    <dgm:cxn modelId="{0BCC2200-7559-4AA0-916F-ABC1CE8821B2}" type="presParOf" srcId="{80ACC32A-3DAD-42D1-84B2-F64C07A8F6E6}" destId="{26E46AEC-3C82-4EE4-9CB2-69F278ACE1AE}" srcOrd="1" destOrd="0" presId="urn:microsoft.com/office/officeart/2005/8/layout/hierarchy6"/>
    <dgm:cxn modelId="{30095C8D-D3B0-4F6B-900E-6523C92F2698}" type="presParOf" srcId="{26E46AEC-3C82-4EE4-9CB2-69F278ACE1AE}" destId="{540DBAC9-D23F-4DCC-8781-5B725FB338A8}" srcOrd="0" destOrd="0" presId="urn:microsoft.com/office/officeart/2005/8/layout/hierarchy6"/>
    <dgm:cxn modelId="{508A3186-B2BA-45FD-95EC-6F32C2B0EF36}" type="presParOf" srcId="{26E46AEC-3C82-4EE4-9CB2-69F278ACE1AE}" destId="{4EF10237-21E4-4302-A544-991CF099AA01}" srcOrd="1" destOrd="0" presId="urn:microsoft.com/office/officeart/2005/8/layout/hierarchy6"/>
    <dgm:cxn modelId="{F36CF31E-CDAB-4C3D-BD67-9F5F0A29CD2C}" type="presParOf" srcId="{4EF10237-21E4-4302-A544-991CF099AA01}" destId="{055136B8-3807-495D-99F4-82A58667D229}" srcOrd="0" destOrd="0" presId="urn:microsoft.com/office/officeart/2005/8/layout/hierarchy6"/>
    <dgm:cxn modelId="{F4462AF8-DD3D-4B8F-A979-8B49435FAC58}" type="presParOf" srcId="{4EF10237-21E4-4302-A544-991CF099AA01}" destId="{9A160B45-0AE3-4D51-B5F8-C41A3E362E05}" srcOrd="1" destOrd="0" presId="urn:microsoft.com/office/officeart/2005/8/layout/hierarchy6"/>
    <dgm:cxn modelId="{6498FF27-2A28-472C-ABD4-AE8FE7668494}" type="presParOf" srcId="{26E46AEC-3C82-4EE4-9CB2-69F278ACE1AE}" destId="{D6DA16C9-0423-49AB-A4A9-99421A0F84A3}" srcOrd="2" destOrd="0" presId="urn:microsoft.com/office/officeart/2005/8/layout/hierarchy6"/>
    <dgm:cxn modelId="{5F7F4471-3638-44B5-AE26-6AF070B60066}" type="presParOf" srcId="{26E46AEC-3C82-4EE4-9CB2-69F278ACE1AE}" destId="{5826F26F-E2CB-4488-81E1-12BD3D4EC3F8}" srcOrd="3" destOrd="0" presId="urn:microsoft.com/office/officeart/2005/8/layout/hierarchy6"/>
    <dgm:cxn modelId="{50B0DDCC-1661-4B17-A213-B2782ECCD63F}" type="presParOf" srcId="{5826F26F-E2CB-4488-81E1-12BD3D4EC3F8}" destId="{A84D62EA-108E-4A73-8697-8FF4CE72677A}" srcOrd="0" destOrd="0" presId="urn:microsoft.com/office/officeart/2005/8/layout/hierarchy6"/>
    <dgm:cxn modelId="{A5C2B7F0-32BB-46DA-8F9A-F02C2E6ABBA7}" type="presParOf" srcId="{5826F26F-E2CB-4488-81E1-12BD3D4EC3F8}" destId="{094D6C54-864B-4DA4-ABC9-89BF0710FFCA}" srcOrd="1" destOrd="0" presId="urn:microsoft.com/office/officeart/2005/8/layout/hierarchy6"/>
    <dgm:cxn modelId="{16B657D7-1B74-4BEA-8F77-1F92659D939E}" type="presParOf" srcId="{26E46AEC-3C82-4EE4-9CB2-69F278ACE1AE}" destId="{EBF6BAC4-BFDA-4C07-A6DB-8BDFA2E980C1}" srcOrd="4" destOrd="0" presId="urn:microsoft.com/office/officeart/2005/8/layout/hierarchy6"/>
    <dgm:cxn modelId="{DBD2816B-6C06-4737-9AC0-2BB0B9FB1B29}" type="presParOf" srcId="{26E46AEC-3C82-4EE4-9CB2-69F278ACE1AE}" destId="{6189BF29-FC2E-4443-BF3A-2FFCBF7272A6}" srcOrd="5" destOrd="0" presId="urn:microsoft.com/office/officeart/2005/8/layout/hierarchy6"/>
    <dgm:cxn modelId="{815CA1BE-2C6E-4918-8F68-8C29F342638E}" type="presParOf" srcId="{6189BF29-FC2E-4443-BF3A-2FFCBF7272A6}" destId="{CF60F57D-FC9F-48C5-AAA3-3B2E59DFAC1B}" srcOrd="0" destOrd="0" presId="urn:microsoft.com/office/officeart/2005/8/layout/hierarchy6"/>
    <dgm:cxn modelId="{7368B105-F427-4D15-817B-9A1DB3635351}" type="presParOf" srcId="{6189BF29-FC2E-4443-BF3A-2FFCBF7272A6}" destId="{3A49E6DA-D743-4E06-96CA-07BE94022EE2}" srcOrd="1" destOrd="0" presId="urn:microsoft.com/office/officeart/2005/8/layout/hierarchy6"/>
    <dgm:cxn modelId="{AD26458C-EFD6-4488-9775-DD0FC488B0AB}" type="presParOf" srcId="{26E46AEC-3C82-4EE4-9CB2-69F278ACE1AE}" destId="{D4E69AD6-6CE1-4F40-9AB9-B97B2AD802B8}" srcOrd="6" destOrd="0" presId="urn:microsoft.com/office/officeart/2005/8/layout/hierarchy6"/>
    <dgm:cxn modelId="{369A0786-12EF-4E16-BBE4-98222C1EB7B6}" type="presParOf" srcId="{26E46AEC-3C82-4EE4-9CB2-69F278ACE1AE}" destId="{C411706A-ED99-4006-A96A-C583F2D89E9B}" srcOrd="7" destOrd="0" presId="urn:microsoft.com/office/officeart/2005/8/layout/hierarchy6"/>
    <dgm:cxn modelId="{C5FF8BD5-9E8D-48C9-A5C9-1AC5093F8FE1}" type="presParOf" srcId="{C411706A-ED99-4006-A96A-C583F2D89E9B}" destId="{C55A60D2-24A6-4949-8563-697A90B2586A}" srcOrd="0" destOrd="0" presId="urn:microsoft.com/office/officeart/2005/8/layout/hierarchy6"/>
    <dgm:cxn modelId="{8D76C9B3-F1EC-48F3-A7B1-B5A9B51F7671}" type="presParOf" srcId="{C411706A-ED99-4006-A96A-C583F2D89E9B}" destId="{EB295FF8-DCD2-4FB9-84E8-8CD966D45885}" srcOrd="1" destOrd="0" presId="urn:microsoft.com/office/officeart/2005/8/layout/hierarchy6"/>
    <dgm:cxn modelId="{A21EC05F-E27C-446B-AA21-5BDD3EBBD64C}" type="presParOf" srcId="{26E46AEC-3C82-4EE4-9CB2-69F278ACE1AE}" destId="{B4624147-B8C3-4DBC-B07A-5AE5B2A95991}" srcOrd="8" destOrd="0" presId="urn:microsoft.com/office/officeart/2005/8/layout/hierarchy6"/>
    <dgm:cxn modelId="{BF12EE94-20C4-48E1-A4F7-621616A6AA9B}" type="presParOf" srcId="{26E46AEC-3C82-4EE4-9CB2-69F278ACE1AE}" destId="{4CB0E947-6A84-4544-935E-FD359E21F7C1}" srcOrd="9" destOrd="0" presId="urn:microsoft.com/office/officeart/2005/8/layout/hierarchy6"/>
    <dgm:cxn modelId="{EB51910A-2E66-4710-BED4-C4B7B1B6B039}" type="presParOf" srcId="{4CB0E947-6A84-4544-935E-FD359E21F7C1}" destId="{D7C07D64-A36E-4CF7-B8AB-EB7022BCD5B1}" srcOrd="0" destOrd="0" presId="urn:microsoft.com/office/officeart/2005/8/layout/hierarchy6"/>
    <dgm:cxn modelId="{8283A7F5-6BE9-4F76-A1A7-BAAA2DD6521D}" type="presParOf" srcId="{4CB0E947-6A84-4544-935E-FD359E21F7C1}" destId="{966CA8FD-6FBB-49E6-85CB-CF2CCDF16E33}" srcOrd="1" destOrd="0" presId="urn:microsoft.com/office/officeart/2005/8/layout/hierarchy6"/>
    <dgm:cxn modelId="{B5891F27-29FA-469F-AF09-0E7854477BBA}" type="presParOf" srcId="{1CE1A38E-3B0F-4C26-ACA7-968773743F59}" destId="{FC0EF64B-C5EC-4F4F-B1A6-5AA4221C5848}"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6918B0-EDB3-4E14-AC08-58707CC7B4C9}">
      <dsp:nvSpPr>
        <dsp:cNvPr id="0" name=""/>
        <dsp:cNvSpPr/>
      </dsp:nvSpPr>
      <dsp:spPr>
        <a:xfrm>
          <a:off x="1343917" y="3472"/>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EJECUTIVO</a:t>
          </a:r>
          <a:r>
            <a:rPr lang="es-MX" sz="800" kern="1200" baseline="0" dirty="0" smtClean="0"/>
            <a:t> FEDERAL</a:t>
          </a:r>
          <a:endParaRPr lang="es-MX" sz="800" kern="1200" dirty="0"/>
        </a:p>
      </dsp:txBody>
      <dsp:txXfrm>
        <a:off x="1343917" y="3472"/>
        <a:ext cx="1031378" cy="687585"/>
      </dsp:txXfrm>
    </dsp:sp>
    <dsp:sp modelId="{A5B74BDF-F4C7-4A55-89E3-2F75DAA53457}">
      <dsp:nvSpPr>
        <dsp:cNvPr id="0" name=""/>
        <dsp:cNvSpPr/>
      </dsp:nvSpPr>
      <dsp:spPr>
        <a:xfrm>
          <a:off x="1813887" y="691058"/>
          <a:ext cx="91440" cy="275034"/>
        </a:xfrm>
        <a:custGeom>
          <a:avLst/>
          <a:gdLst/>
          <a:ahLst/>
          <a:cxnLst/>
          <a:rect l="0" t="0" r="0" b="0"/>
          <a:pathLst>
            <a:path>
              <a:moveTo>
                <a:pt x="45720" y="0"/>
              </a:moveTo>
              <a:lnTo>
                <a:pt x="45720" y="27503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3DCD45-F00E-4707-BEEF-4C72A204C15A}">
      <dsp:nvSpPr>
        <dsp:cNvPr id="0" name=""/>
        <dsp:cNvSpPr/>
      </dsp:nvSpPr>
      <dsp:spPr>
        <a:xfrm>
          <a:off x="1343917" y="966093"/>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SHCP</a:t>
          </a:r>
          <a:endParaRPr lang="es-MX" sz="800" kern="1200" dirty="0"/>
        </a:p>
      </dsp:txBody>
      <dsp:txXfrm>
        <a:off x="1343917" y="966093"/>
        <a:ext cx="1031378" cy="687585"/>
      </dsp:txXfrm>
    </dsp:sp>
    <dsp:sp modelId="{96C555DD-0692-45A5-AEC9-A126F3EAD423}">
      <dsp:nvSpPr>
        <dsp:cNvPr id="0" name=""/>
        <dsp:cNvSpPr/>
      </dsp:nvSpPr>
      <dsp:spPr>
        <a:xfrm>
          <a:off x="1813887" y="1653679"/>
          <a:ext cx="91440" cy="275034"/>
        </a:xfrm>
        <a:custGeom>
          <a:avLst/>
          <a:gdLst/>
          <a:ahLst/>
          <a:cxnLst/>
          <a:rect l="0" t="0" r="0" b="0"/>
          <a:pathLst>
            <a:path>
              <a:moveTo>
                <a:pt x="45720" y="0"/>
              </a:moveTo>
              <a:lnTo>
                <a:pt x="4572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C6D008-BF02-4B58-98FF-22658BE5F88E}">
      <dsp:nvSpPr>
        <dsp:cNvPr id="0" name=""/>
        <dsp:cNvSpPr/>
      </dsp:nvSpPr>
      <dsp:spPr>
        <a:xfrm>
          <a:off x="1343917" y="1928713"/>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SUBSECRETARIA DE HCP</a:t>
          </a:r>
          <a:endParaRPr lang="es-MX" sz="800" kern="1200" dirty="0"/>
        </a:p>
      </dsp:txBody>
      <dsp:txXfrm>
        <a:off x="1343917" y="1928713"/>
        <a:ext cx="1031378" cy="687585"/>
      </dsp:txXfrm>
    </dsp:sp>
    <dsp:sp modelId="{72DE9E09-D32E-493A-BD5B-D697CC017A5E}">
      <dsp:nvSpPr>
        <dsp:cNvPr id="0" name=""/>
        <dsp:cNvSpPr/>
      </dsp:nvSpPr>
      <dsp:spPr>
        <a:xfrm>
          <a:off x="518814" y="2616299"/>
          <a:ext cx="1340792" cy="275034"/>
        </a:xfrm>
        <a:custGeom>
          <a:avLst/>
          <a:gdLst/>
          <a:ahLst/>
          <a:cxnLst/>
          <a:rect l="0" t="0" r="0" b="0"/>
          <a:pathLst>
            <a:path>
              <a:moveTo>
                <a:pt x="1340792" y="0"/>
              </a:moveTo>
              <a:lnTo>
                <a:pt x="1340792" y="137517"/>
              </a:lnTo>
              <a:lnTo>
                <a:pt x="0" y="137517"/>
              </a:lnTo>
              <a:lnTo>
                <a:pt x="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092816-0C15-4D50-848F-656607A0F3C1}">
      <dsp:nvSpPr>
        <dsp:cNvPr id="0" name=""/>
        <dsp:cNvSpPr/>
      </dsp:nvSpPr>
      <dsp:spPr>
        <a:xfrm>
          <a:off x="3125" y="2891333"/>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CNAR</a:t>
          </a:r>
          <a:endParaRPr lang="es-MX" sz="800" kern="1200" dirty="0"/>
        </a:p>
      </dsp:txBody>
      <dsp:txXfrm>
        <a:off x="3125" y="2891333"/>
        <a:ext cx="1031378" cy="687585"/>
      </dsp:txXfrm>
    </dsp:sp>
    <dsp:sp modelId="{EF2C31AF-1E42-4E08-99C5-5C702B238BC0}">
      <dsp:nvSpPr>
        <dsp:cNvPr id="0" name=""/>
        <dsp:cNvSpPr/>
      </dsp:nvSpPr>
      <dsp:spPr>
        <a:xfrm>
          <a:off x="1813887" y="2616299"/>
          <a:ext cx="91440" cy="275034"/>
        </a:xfrm>
        <a:custGeom>
          <a:avLst/>
          <a:gdLst/>
          <a:ahLst/>
          <a:cxnLst/>
          <a:rect l="0" t="0" r="0" b="0"/>
          <a:pathLst>
            <a:path>
              <a:moveTo>
                <a:pt x="45720" y="0"/>
              </a:moveTo>
              <a:lnTo>
                <a:pt x="4572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A23604-D429-4058-BB98-90B0AC793C66}">
      <dsp:nvSpPr>
        <dsp:cNvPr id="0" name=""/>
        <dsp:cNvSpPr/>
      </dsp:nvSpPr>
      <dsp:spPr>
        <a:xfrm>
          <a:off x="1343917" y="2891333"/>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CNSF</a:t>
          </a:r>
          <a:endParaRPr lang="es-MX" sz="800" kern="1200" dirty="0"/>
        </a:p>
      </dsp:txBody>
      <dsp:txXfrm>
        <a:off x="1343917" y="2891333"/>
        <a:ext cx="1031378" cy="687585"/>
      </dsp:txXfrm>
    </dsp:sp>
    <dsp:sp modelId="{3B4C6574-FBD6-4AC2-8C6E-2A9F2CB1F28D}">
      <dsp:nvSpPr>
        <dsp:cNvPr id="0" name=""/>
        <dsp:cNvSpPr/>
      </dsp:nvSpPr>
      <dsp:spPr>
        <a:xfrm>
          <a:off x="1859607" y="2616299"/>
          <a:ext cx="1340792" cy="275034"/>
        </a:xfrm>
        <a:custGeom>
          <a:avLst/>
          <a:gdLst/>
          <a:ahLst/>
          <a:cxnLst/>
          <a:rect l="0" t="0" r="0" b="0"/>
          <a:pathLst>
            <a:path>
              <a:moveTo>
                <a:pt x="0" y="0"/>
              </a:moveTo>
              <a:lnTo>
                <a:pt x="0" y="137517"/>
              </a:lnTo>
              <a:lnTo>
                <a:pt x="1340792" y="137517"/>
              </a:lnTo>
              <a:lnTo>
                <a:pt x="1340792"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7EF8DD-7993-4780-A740-1D7E5875EBF4}">
      <dsp:nvSpPr>
        <dsp:cNvPr id="0" name=""/>
        <dsp:cNvSpPr/>
      </dsp:nvSpPr>
      <dsp:spPr>
        <a:xfrm>
          <a:off x="2684710" y="2891333"/>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CNBV</a:t>
          </a:r>
          <a:endParaRPr lang="es-MX" sz="800" kern="1200" dirty="0"/>
        </a:p>
      </dsp:txBody>
      <dsp:txXfrm>
        <a:off x="2684710" y="2891333"/>
        <a:ext cx="1031378" cy="687585"/>
      </dsp:txXfrm>
    </dsp:sp>
    <dsp:sp modelId="{540DBAC9-D23F-4DCC-8781-5B725FB338A8}">
      <dsp:nvSpPr>
        <dsp:cNvPr id="0" name=""/>
        <dsp:cNvSpPr/>
      </dsp:nvSpPr>
      <dsp:spPr>
        <a:xfrm>
          <a:off x="518814" y="3578919"/>
          <a:ext cx="2681585" cy="275034"/>
        </a:xfrm>
        <a:custGeom>
          <a:avLst/>
          <a:gdLst/>
          <a:ahLst/>
          <a:cxnLst/>
          <a:rect l="0" t="0" r="0" b="0"/>
          <a:pathLst>
            <a:path>
              <a:moveTo>
                <a:pt x="2681585" y="0"/>
              </a:moveTo>
              <a:lnTo>
                <a:pt x="2681585" y="137517"/>
              </a:lnTo>
              <a:lnTo>
                <a:pt x="0" y="137517"/>
              </a:lnTo>
              <a:lnTo>
                <a:pt x="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136B8-3807-495D-99F4-82A58667D229}">
      <dsp:nvSpPr>
        <dsp:cNvPr id="0" name=""/>
        <dsp:cNvSpPr/>
      </dsp:nvSpPr>
      <dsp:spPr>
        <a:xfrm>
          <a:off x="3125" y="3853954"/>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SECTOR BANCARIO</a:t>
          </a:r>
          <a:endParaRPr lang="es-MX" sz="800" kern="1200" dirty="0"/>
        </a:p>
      </dsp:txBody>
      <dsp:txXfrm>
        <a:off x="3125" y="3853954"/>
        <a:ext cx="1031378" cy="687585"/>
      </dsp:txXfrm>
    </dsp:sp>
    <dsp:sp modelId="{D6DA16C9-0423-49AB-A4A9-99421A0F84A3}">
      <dsp:nvSpPr>
        <dsp:cNvPr id="0" name=""/>
        <dsp:cNvSpPr/>
      </dsp:nvSpPr>
      <dsp:spPr>
        <a:xfrm>
          <a:off x="1859607" y="3578919"/>
          <a:ext cx="1340792" cy="275034"/>
        </a:xfrm>
        <a:custGeom>
          <a:avLst/>
          <a:gdLst/>
          <a:ahLst/>
          <a:cxnLst/>
          <a:rect l="0" t="0" r="0" b="0"/>
          <a:pathLst>
            <a:path>
              <a:moveTo>
                <a:pt x="1340792" y="0"/>
              </a:moveTo>
              <a:lnTo>
                <a:pt x="1340792" y="137517"/>
              </a:lnTo>
              <a:lnTo>
                <a:pt x="0" y="137517"/>
              </a:lnTo>
              <a:lnTo>
                <a:pt x="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4D62EA-108E-4A73-8697-8FF4CE72677A}">
      <dsp:nvSpPr>
        <dsp:cNvPr id="0" name=""/>
        <dsp:cNvSpPr/>
      </dsp:nvSpPr>
      <dsp:spPr>
        <a:xfrm>
          <a:off x="1343917" y="3853954"/>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SECTOR</a:t>
          </a:r>
          <a:r>
            <a:rPr lang="es-MX" sz="800" kern="1200" baseline="0" dirty="0" smtClean="0"/>
            <a:t> DE AHORRO Y CREDITO POPULAR</a:t>
          </a:r>
          <a:endParaRPr lang="es-MX" sz="800" kern="1200" dirty="0"/>
        </a:p>
      </dsp:txBody>
      <dsp:txXfrm>
        <a:off x="1343917" y="3853954"/>
        <a:ext cx="1031378" cy="687585"/>
      </dsp:txXfrm>
    </dsp:sp>
    <dsp:sp modelId="{EBF6BAC4-BFDA-4C07-A6DB-8BDFA2E980C1}">
      <dsp:nvSpPr>
        <dsp:cNvPr id="0" name=""/>
        <dsp:cNvSpPr/>
      </dsp:nvSpPr>
      <dsp:spPr>
        <a:xfrm>
          <a:off x="3154680" y="3578919"/>
          <a:ext cx="91440" cy="275034"/>
        </a:xfrm>
        <a:custGeom>
          <a:avLst/>
          <a:gdLst/>
          <a:ahLst/>
          <a:cxnLst/>
          <a:rect l="0" t="0" r="0" b="0"/>
          <a:pathLst>
            <a:path>
              <a:moveTo>
                <a:pt x="45720" y="0"/>
              </a:moveTo>
              <a:lnTo>
                <a:pt x="45720"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60F57D-FC9F-48C5-AAA3-3B2E59DFAC1B}">
      <dsp:nvSpPr>
        <dsp:cNvPr id="0" name=""/>
        <dsp:cNvSpPr/>
      </dsp:nvSpPr>
      <dsp:spPr>
        <a:xfrm>
          <a:off x="2684710" y="3853954"/>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SECTOR</a:t>
          </a:r>
          <a:r>
            <a:rPr lang="es-MX" sz="800" kern="1200" baseline="0" dirty="0" smtClean="0"/>
            <a:t> NO BANCARIO</a:t>
          </a:r>
          <a:endParaRPr lang="es-MX" sz="800" kern="1200" dirty="0"/>
        </a:p>
      </dsp:txBody>
      <dsp:txXfrm>
        <a:off x="2684710" y="3853954"/>
        <a:ext cx="1031378" cy="687585"/>
      </dsp:txXfrm>
    </dsp:sp>
    <dsp:sp modelId="{D4E69AD6-6CE1-4F40-9AB9-B97B2AD802B8}">
      <dsp:nvSpPr>
        <dsp:cNvPr id="0" name=""/>
        <dsp:cNvSpPr/>
      </dsp:nvSpPr>
      <dsp:spPr>
        <a:xfrm>
          <a:off x="3200400" y="3578919"/>
          <a:ext cx="1340792" cy="275034"/>
        </a:xfrm>
        <a:custGeom>
          <a:avLst/>
          <a:gdLst/>
          <a:ahLst/>
          <a:cxnLst/>
          <a:rect l="0" t="0" r="0" b="0"/>
          <a:pathLst>
            <a:path>
              <a:moveTo>
                <a:pt x="0" y="0"/>
              </a:moveTo>
              <a:lnTo>
                <a:pt x="0" y="137517"/>
              </a:lnTo>
              <a:lnTo>
                <a:pt x="1340792" y="137517"/>
              </a:lnTo>
              <a:lnTo>
                <a:pt x="1340792"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5A60D2-24A6-4949-8563-697A90B2586A}">
      <dsp:nvSpPr>
        <dsp:cNvPr id="0" name=""/>
        <dsp:cNvSpPr/>
      </dsp:nvSpPr>
      <dsp:spPr>
        <a:xfrm>
          <a:off x="4025503" y="3853954"/>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SECTOR DE DERIVADOS</a:t>
          </a:r>
          <a:endParaRPr lang="es-MX" sz="800" kern="1200" dirty="0"/>
        </a:p>
      </dsp:txBody>
      <dsp:txXfrm>
        <a:off x="4025503" y="3853954"/>
        <a:ext cx="1031378" cy="687585"/>
      </dsp:txXfrm>
    </dsp:sp>
    <dsp:sp modelId="{B4624147-B8C3-4DBC-B07A-5AE5B2A95991}">
      <dsp:nvSpPr>
        <dsp:cNvPr id="0" name=""/>
        <dsp:cNvSpPr/>
      </dsp:nvSpPr>
      <dsp:spPr>
        <a:xfrm>
          <a:off x="3200400" y="3578919"/>
          <a:ext cx="2681585" cy="275034"/>
        </a:xfrm>
        <a:custGeom>
          <a:avLst/>
          <a:gdLst/>
          <a:ahLst/>
          <a:cxnLst/>
          <a:rect l="0" t="0" r="0" b="0"/>
          <a:pathLst>
            <a:path>
              <a:moveTo>
                <a:pt x="0" y="0"/>
              </a:moveTo>
              <a:lnTo>
                <a:pt x="0" y="137517"/>
              </a:lnTo>
              <a:lnTo>
                <a:pt x="2681585" y="137517"/>
              </a:lnTo>
              <a:lnTo>
                <a:pt x="2681585" y="27503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C07D64-A36E-4CF7-B8AB-EB7022BCD5B1}">
      <dsp:nvSpPr>
        <dsp:cNvPr id="0" name=""/>
        <dsp:cNvSpPr/>
      </dsp:nvSpPr>
      <dsp:spPr>
        <a:xfrm>
          <a:off x="5366295" y="3853954"/>
          <a:ext cx="1031378" cy="687585"/>
        </a:xfrm>
        <a:prstGeom prst="roundRect">
          <a:avLst>
            <a:gd name="adj" fmla="val 10000"/>
          </a:avLst>
        </a:prstGeom>
        <a:solidFill>
          <a:schemeClr val="lt1">
            <a:hueOff val="0"/>
            <a:satOff val="0"/>
            <a:lumOff val="0"/>
            <a:alphaOff val="0"/>
          </a:schemeClr>
        </a:solidFill>
        <a:ln w="425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MX" sz="800" kern="1200" dirty="0" smtClean="0"/>
            <a:t>SECTOR BURSATIL</a:t>
          </a:r>
          <a:endParaRPr lang="es-MX" sz="800" kern="1200" dirty="0"/>
        </a:p>
      </dsp:txBody>
      <dsp:txXfrm>
        <a:off x="5366295" y="3853954"/>
        <a:ext cx="1031378" cy="687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5F2A0FA-73C1-4BBA-91EB-09E2AC619BD9}" type="datetimeFigureOut">
              <a:rPr lang="es-MX" smtClean="0"/>
              <a:pPr/>
              <a:t>16/10/2012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66D56523-6ADC-4325-ACA4-60DED822847E}" type="slidenum">
              <a:rPr lang="es-MX" smtClean="0"/>
              <a:pPr/>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5F2A0FA-73C1-4BBA-91EB-09E2AC619BD9}" type="datetimeFigureOut">
              <a:rPr lang="es-MX" smtClean="0"/>
              <a:pPr/>
              <a:t>16/10/2012</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D56523-6ADC-4325-ACA4-60DED822847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FINANZAS EMPRESARIALES</a:t>
            </a:r>
            <a:endParaRPr lang="es-MX" dirty="0"/>
          </a:p>
        </p:txBody>
      </p:sp>
      <p:sp>
        <p:nvSpPr>
          <p:cNvPr id="3" name="2 Subtítulo"/>
          <p:cNvSpPr>
            <a:spLocks noGrp="1"/>
          </p:cNvSpPr>
          <p:nvPr>
            <p:ph type="subTitle" idx="1"/>
          </p:nvPr>
        </p:nvSpPr>
        <p:spPr/>
        <p:txBody>
          <a:bodyPr/>
          <a:lstStyle/>
          <a:p>
            <a:r>
              <a:rPr lang="es-MX" dirty="0" smtClean="0"/>
              <a:t>SECTOR BURSATIL</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MERCADO DE VALORES</a:t>
            </a:r>
            <a:endParaRPr lang="es-MX" dirty="0"/>
          </a:p>
        </p:txBody>
      </p:sp>
      <p:sp>
        <p:nvSpPr>
          <p:cNvPr id="3" name="2 Marcador de texto"/>
          <p:cNvSpPr>
            <a:spLocks noGrp="1"/>
          </p:cNvSpPr>
          <p:nvPr>
            <p:ph type="body" idx="2"/>
          </p:nvPr>
        </p:nvSpPr>
        <p:spPr/>
        <p:txBody>
          <a:bodyPr/>
          <a:lstStyle/>
          <a:p>
            <a:r>
              <a:rPr lang="es-MX" dirty="0" smtClean="0"/>
              <a:t>DATOS</a:t>
            </a:r>
            <a:endParaRPr lang="es-MX" dirty="0"/>
          </a:p>
        </p:txBody>
      </p:sp>
      <p:sp>
        <p:nvSpPr>
          <p:cNvPr id="4" name="3 Marcador de contenido"/>
          <p:cNvSpPr>
            <a:spLocks noGrp="1"/>
          </p:cNvSpPr>
          <p:nvPr>
            <p:ph sz="half" idx="1"/>
          </p:nvPr>
        </p:nvSpPr>
        <p:spPr/>
        <p:txBody>
          <a:bodyPr>
            <a:normAutofit fontScale="47500" lnSpcReduction="20000"/>
          </a:bodyPr>
          <a:lstStyle/>
          <a:p>
            <a:pPr marL="0" indent="265176" algn="just">
              <a:lnSpc>
                <a:spcPct val="170000"/>
              </a:lnSpc>
              <a:spcBef>
                <a:spcPts val="0"/>
              </a:spcBef>
            </a:pPr>
            <a:r>
              <a:rPr lang="es-MX" dirty="0" smtClean="0"/>
              <a:t>RENTA VARIABLE: LAS ACCIONES DE LAS COMPAÑÍAS ANÓNIMAS.</a:t>
            </a:r>
          </a:p>
          <a:p>
            <a:pPr marL="0" indent="265176" algn="just">
              <a:lnSpc>
                <a:spcPct val="170000"/>
              </a:lnSpc>
              <a:spcBef>
                <a:spcPts val="0"/>
              </a:spcBef>
            </a:pPr>
            <a:r>
              <a:rPr lang="es-MX" dirty="0" smtClean="0"/>
              <a:t>RENTA FIJA: ES UN PRESTAMO BANCARIO CON ALGUNAS PECULIARIDADES</a:t>
            </a:r>
          </a:p>
          <a:p>
            <a:pPr marL="0" indent="265176" algn="just">
              <a:lnSpc>
                <a:spcPct val="170000"/>
              </a:lnSpc>
              <a:spcBef>
                <a:spcPts val="0"/>
              </a:spcBef>
            </a:pPr>
            <a:r>
              <a:rPr lang="es-MX" dirty="0" smtClean="0"/>
              <a:t>VALORES NEGOCIABLES: UN TÍTULO DE CRÉDITO, ES AQUEL </a:t>
            </a:r>
            <a:r>
              <a:rPr lang="es-MX" i="1" dirty="0" smtClean="0"/>
              <a:t>"DOCUMENTO NECESARIO PARA EJERCER EL DERECHO LITERAL Y AUTÓNOMO EXPRESADO EN EL MISMO“</a:t>
            </a:r>
          </a:p>
          <a:p>
            <a:pPr marL="0" indent="265176" algn="just">
              <a:lnSpc>
                <a:spcPct val="170000"/>
              </a:lnSpc>
              <a:spcBef>
                <a:spcPts val="0"/>
              </a:spcBef>
            </a:pPr>
            <a:r>
              <a:rPr lang="es-MX" i="1" dirty="0" smtClean="0"/>
              <a:t>MERCADO DE CAPITALES: E</a:t>
            </a:r>
            <a:r>
              <a:rPr lang="es-MX" dirty="0" smtClean="0"/>
              <a:t>S UN TIPO DE MERCADO FINANCIERO EN LOS QUE SE OFRECEN Y DEMANDAN FONDOS O MEDIOS DE FINANCIACIÓN A MEDIANO Y LARGO PLAZO</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MERCADO DE VALORES</a:t>
            </a:r>
            <a:endParaRPr lang="es-MX" dirty="0"/>
          </a:p>
        </p:txBody>
      </p:sp>
      <p:pic>
        <p:nvPicPr>
          <p:cNvPr id="1028" name="Picture 4" descr="C:\Program Files (x86)\Microsoft Office\MEDIA\CAGCAT10\j0205462.wmf"/>
          <p:cNvPicPr>
            <a:picLocks noChangeAspect="1" noChangeArrowheads="1"/>
          </p:cNvPicPr>
          <p:nvPr/>
        </p:nvPicPr>
        <p:blipFill>
          <a:blip r:embed="rId2" cstate="print"/>
          <a:srcRect/>
          <a:stretch>
            <a:fillRect/>
          </a:stretch>
        </p:blipFill>
        <p:spPr bwMode="auto">
          <a:xfrm>
            <a:off x="683568" y="2852936"/>
            <a:ext cx="1818742" cy="1809598"/>
          </a:xfrm>
          <a:prstGeom prst="rect">
            <a:avLst/>
          </a:prstGeom>
          <a:noFill/>
        </p:spPr>
      </p:pic>
      <p:pic>
        <p:nvPicPr>
          <p:cNvPr id="1029" name="Picture 5" descr="C:\Program Files (x86)\Microsoft Office\MEDIA\CAGCAT10\j0283209.gif"/>
          <p:cNvPicPr>
            <a:picLocks noGrp="1" noChangeAspect="1" noChangeArrowheads="1" noCrop="1"/>
          </p:cNvPicPr>
          <p:nvPr>
            <p:ph idx="1"/>
          </p:nvPr>
        </p:nvPicPr>
        <p:blipFill>
          <a:blip r:embed="rId3" cstate="print"/>
          <a:srcRect/>
          <a:stretch>
            <a:fillRect/>
          </a:stretch>
        </p:blipFill>
        <p:spPr bwMode="auto">
          <a:xfrm>
            <a:off x="3995936" y="3284984"/>
            <a:ext cx="1323975" cy="1295400"/>
          </a:xfrm>
          <a:prstGeom prst="rect">
            <a:avLst/>
          </a:prstGeom>
          <a:noFill/>
        </p:spPr>
      </p:pic>
      <p:pic>
        <p:nvPicPr>
          <p:cNvPr id="10" name="Picture 7" descr="C:\Program Files\Microsoft Office\MEDIA\CAGCAT10\j0233018.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948264" y="3062123"/>
            <a:ext cx="1387078" cy="1409031"/>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10 CuadroTexto"/>
          <p:cNvSpPr txBox="1"/>
          <p:nvPr/>
        </p:nvSpPr>
        <p:spPr>
          <a:xfrm>
            <a:off x="6444208" y="2636912"/>
            <a:ext cx="2232248" cy="369332"/>
          </a:xfrm>
          <a:prstGeom prst="rect">
            <a:avLst/>
          </a:prstGeom>
          <a:noFill/>
        </p:spPr>
        <p:txBody>
          <a:bodyPr wrap="square" rtlCol="0">
            <a:spAutoFit/>
          </a:bodyPr>
          <a:lstStyle/>
          <a:p>
            <a:r>
              <a:rPr lang="es-MX" dirty="0" smtClean="0"/>
              <a:t>INVERSIONISTAS</a:t>
            </a:r>
            <a:endParaRPr lang="es-MX" dirty="0"/>
          </a:p>
        </p:txBody>
      </p:sp>
      <p:sp>
        <p:nvSpPr>
          <p:cNvPr id="12" name="11 CuadroTexto"/>
          <p:cNvSpPr txBox="1"/>
          <p:nvPr/>
        </p:nvSpPr>
        <p:spPr>
          <a:xfrm>
            <a:off x="3275856" y="2852936"/>
            <a:ext cx="2664296" cy="369332"/>
          </a:xfrm>
          <a:prstGeom prst="rect">
            <a:avLst/>
          </a:prstGeom>
          <a:noFill/>
        </p:spPr>
        <p:txBody>
          <a:bodyPr wrap="square" rtlCol="0">
            <a:spAutoFit/>
          </a:bodyPr>
          <a:lstStyle/>
          <a:p>
            <a:r>
              <a:rPr lang="es-MX" dirty="0" smtClean="0"/>
              <a:t>MERCADO VALORES</a:t>
            </a:r>
            <a:endParaRPr lang="es-MX" dirty="0"/>
          </a:p>
        </p:txBody>
      </p:sp>
      <p:sp>
        <p:nvSpPr>
          <p:cNvPr id="13" name="12 CuadroTexto"/>
          <p:cNvSpPr txBox="1"/>
          <p:nvPr/>
        </p:nvSpPr>
        <p:spPr>
          <a:xfrm>
            <a:off x="827584" y="2492896"/>
            <a:ext cx="2160240" cy="369332"/>
          </a:xfrm>
          <a:prstGeom prst="rect">
            <a:avLst/>
          </a:prstGeom>
          <a:noFill/>
        </p:spPr>
        <p:txBody>
          <a:bodyPr wrap="square" rtlCol="0">
            <a:spAutoFit/>
          </a:bodyPr>
          <a:lstStyle/>
          <a:p>
            <a:r>
              <a:rPr lang="es-MX" dirty="0" smtClean="0"/>
              <a:t>EMISORA</a:t>
            </a:r>
            <a:endParaRPr lang="es-MX" dirty="0"/>
          </a:p>
        </p:txBody>
      </p:sp>
      <p:sp>
        <p:nvSpPr>
          <p:cNvPr id="14" name="13 Flecha derecha"/>
          <p:cNvSpPr/>
          <p:nvPr/>
        </p:nvSpPr>
        <p:spPr>
          <a:xfrm>
            <a:off x="2555776" y="3645024"/>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Flecha derecha"/>
          <p:cNvSpPr/>
          <p:nvPr/>
        </p:nvSpPr>
        <p:spPr>
          <a:xfrm>
            <a:off x="5508104" y="3573016"/>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SOCIEDADES DE INVERSION</a:t>
            </a:r>
            <a:endParaRPr lang="es-MX" dirty="0"/>
          </a:p>
        </p:txBody>
      </p:sp>
      <p:sp>
        <p:nvSpPr>
          <p:cNvPr id="3" name="2 Marcador de contenido"/>
          <p:cNvSpPr>
            <a:spLocks noGrp="1"/>
          </p:cNvSpPr>
          <p:nvPr>
            <p:ph idx="1"/>
          </p:nvPr>
        </p:nvSpPr>
        <p:spPr/>
        <p:txBody>
          <a:bodyPr>
            <a:normAutofit fontScale="77500" lnSpcReduction="20000"/>
          </a:bodyPr>
          <a:lstStyle/>
          <a:p>
            <a:pPr marL="0" indent="265176" algn="just">
              <a:lnSpc>
                <a:spcPct val="160000"/>
              </a:lnSpc>
              <a:spcBef>
                <a:spcPts val="0"/>
              </a:spcBef>
            </a:pPr>
            <a:r>
              <a:rPr lang="es-ES" dirty="0" smtClean="0"/>
              <a:t>Las sociedades de inversión, mejor conocidas como fondos, son la forma más accesible para que los pequeños y medianos inversionistas puedan beneficiarse del ahorro en instrumentos bursátiles.</a:t>
            </a:r>
          </a:p>
          <a:p>
            <a:pPr marL="0" indent="265176" algn="just">
              <a:lnSpc>
                <a:spcPct val="160000"/>
              </a:lnSpc>
              <a:spcBef>
                <a:spcPts val="0"/>
              </a:spcBef>
            </a:pPr>
            <a:r>
              <a:rPr lang="es-ES" dirty="0" smtClean="0"/>
              <a:t>El inversionista compra acciones de estas sociedades cuyo rendimiento está determinado por la diferencia entre el precio de compra y el de venta de sus acciones.</a:t>
            </a:r>
            <a:endParaRPr lang="es-MX" dirty="0" smtClean="0"/>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IMPORTANCIA DE LAS SOCIEDADES DE INVERSION</a:t>
            </a:r>
            <a:endParaRPr lang="es-MX" dirty="0"/>
          </a:p>
        </p:txBody>
      </p:sp>
      <p:sp>
        <p:nvSpPr>
          <p:cNvPr id="3" name="2 Marcador de contenido"/>
          <p:cNvSpPr>
            <a:spLocks noGrp="1"/>
          </p:cNvSpPr>
          <p:nvPr>
            <p:ph idx="1"/>
          </p:nvPr>
        </p:nvSpPr>
        <p:spPr/>
        <p:txBody>
          <a:bodyPr>
            <a:normAutofit fontScale="70000" lnSpcReduction="20000"/>
          </a:bodyPr>
          <a:lstStyle/>
          <a:p>
            <a:pPr marL="0" lvl="0" indent="265176" algn="just">
              <a:lnSpc>
                <a:spcPct val="160000"/>
              </a:lnSpc>
              <a:spcBef>
                <a:spcPts val="0"/>
              </a:spcBef>
            </a:pPr>
            <a:r>
              <a:rPr lang="es-ES" dirty="0" smtClean="0"/>
              <a:t>Las sociedades de inversión cumplen varias funciones importantes para el conjunto de la actividad económica del país, entre las que se pueden destacar:</a:t>
            </a:r>
            <a:endParaRPr lang="es-MX" dirty="0" smtClean="0"/>
          </a:p>
          <a:p>
            <a:pPr marL="0" lvl="0" indent="265176" algn="just">
              <a:lnSpc>
                <a:spcPct val="160000"/>
              </a:lnSpc>
              <a:spcBef>
                <a:spcPts val="0"/>
              </a:spcBef>
            </a:pPr>
            <a:r>
              <a:rPr lang="es-ES" dirty="0" smtClean="0"/>
              <a:t>Fomentar el ahorro interno al ofrecer más opciones de inversión atractivas para los ahorradores nacionales.</a:t>
            </a:r>
            <a:endParaRPr lang="es-MX" dirty="0" smtClean="0"/>
          </a:p>
          <a:p>
            <a:pPr marL="0" lvl="0" indent="265176" algn="just">
              <a:lnSpc>
                <a:spcPct val="160000"/>
              </a:lnSpc>
              <a:spcBef>
                <a:spcPts val="0"/>
              </a:spcBef>
            </a:pPr>
            <a:r>
              <a:rPr lang="es-ES" dirty="0" smtClean="0"/>
              <a:t>Contribuir a captar ahorro externo como complemento del interno al permitir la compra de acciones de sociedades de inversión a inversionistas extranjeros.</a:t>
            </a:r>
            <a:endParaRPr lang="es-MX" dirty="0" smtClean="0"/>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IMPORTANCIA DE LAS SOCIEDADES DE INVERSION</a:t>
            </a:r>
            <a:endParaRPr lang="es-MX" dirty="0"/>
          </a:p>
        </p:txBody>
      </p:sp>
      <p:sp>
        <p:nvSpPr>
          <p:cNvPr id="3" name="2 Marcador de contenido"/>
          <p:cNvSpPr>
            <a:spLocks noGrp="1"/>
          </p:cNvSpPr>
          <p:nvPr>
            <p:ph idx="1"/>
          </p:nvPr>
        </p:nvSpPr>
        <p:spPr/>
        <p:txBody>
          <a:bodyPr>
            <a:normAutofit fontScale="62500" lnSpcReduction="20000"/>
          </a:bodyPr>
          <a:lstStyle/>
          <a:p>
            <a:pPr marL="0" lvl="0" indent="265176" algn="just">
              <a:lnSpc>
                <a:spcPct val="170000"/>
              </a:lnSpc>
              <a:spcBef>
                <a:spcPts val="0"/>
              </a:spcBef>
            </a:pPr>
            <a:r>
              <a:rPr lang="es-ES" dirty="0" smtClean="0"/>
              <a:t>Participar en el financiamiento de la planta productiva al canalizar recursos de los inversionistas a la compra de acciones y títulos de deuda emitidos por las empresas y el gobierno, con los que financian proyectos de modernización y ampliación.</a:t>
            </a:r>
            <a:endParaRPr lang="es-MX" dirty="0" smtClean="0"/>
          </a:p>
          <a:p>
            <a:pPr marL="0" lvl="0" indent="265176" algn="just">
              <a:lnSpc>
                <a:spcPct val="170000"/>
              </a:lnSpc>
              <a:spcBef>
                <a:spcPts val="0"/>
              </a:spcBef>
            </a:pPr>
            <a:r>
              <a:rPr lang="es-ES" dirty="0" smtClean="0"/>
              <a:t>Fortalecer el mercado de valores al facilitar la presencia de un mayor número de participantes.</a:t>
            </a:r>
            <a:endParaRPr lang="es-MX" dirty="0" smtClean="0"/>
          </a:p>
          <a:p>
            <a:pPr marL="0" lvl="0" indent="265176" algn="just">
              <a:lnSpc>
                <a:spcPct val="170000"/>
              </a:lnSpc>
              <a:spcBef>
                <a:spcPts val="0"/>
              </a:spcBef>
            </a:pPr>
            <a:r>
              <a:rPr lang="es-ES" dirty="0" smtClean="0"/>
              <a:t>Propician la democratización del capital al diversificar su propiedad accionaria entre varios inversionistas.</a:t>
            </a:r>
            <a:endParaRPr lang="es-MX" dirty="0" smtClean="0"/>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CLASIFICACION DE SOCIEDADES DE INVERSION</a:t>
            </a:r>
            <a:endParaRPr lang="es-MX" dirty="0"/>
          </a:p>
        </p:txBody>
      </p:sp>
      <p:sp>
        <p:nvSpPr>
          <p:cNvPr id="3" name="2 Marcador de contenido"/>
          <p:cNvSpPr>
            <a:spLocks noGrp="1"/>
          </p:cNvSpPr>
          <p:nvPr>
            <p:ph idx="1"/>
          </p:nvPr>
        </p:nvSpPr>
        <p:spPr/>
        <p:txBody>
          <a:bodyPr>
            <a:normAutofit fontScale="70000" lnSpcReduction="20000"/>
          </a:bodyPr>
          <a:lstStyle/>
          <a:p>
            <a:pPr marL="0" indent="265176" algn="just">
              <a:lnSpc>
                <a:spcPct val="170000"/>
              </a:lnSpc>
              <a:spcBef>
                <a:spcPts val="0"/>
              </a:spcBef>
            </a:pPr>
            <a:r>
              <a:rPr lang="es-MX" dirty="0" smtClean="0"/>
              <a:t>Estas sociedades sólo pueden invertir en instrumentos de deuda y cuya utilidad y pérdida neta se asigna diariamente entre los accionistas. Las primeras de estas sociedades iniciaron su operación a finales de 1983, y básicamente se constituyeron como fondos de mercado de dinero, es decir las características básicas que ofrecían estas sociedades eran alta liquidez y rendimiento, y por consiguiente su cartera se encontraba invertida en instrumentos de mercado de dinero.</a:t>
            </a:r>
          </a:p>
          <a:p>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SOCIEDADES DE INVERSION</a:t>
            </a:r>
            <a:endParaRPr lang="es-MX" dirty="0"/>
          </a:p>
        </p:txBody>
      </p:sp>
      <p:sp>
        <p:nvSpPr>
          <p:cNvPr id="3" name="2 Marcador de contenido"/>
          <p:cNvSpPr>
            <a:spLocks noGrp="1"/>
          </p:cNvSpPr>
          <p:nvPr>
            <p:ph idx="1"/>
          </p:nvPr>
        </p:nvSpPr>
        <p:spPr/>
        <p:txBody>
          <a:bodyPr/>
          <a:lstStyle/>
          <a:p>
            <a:endParaRPr lang="es-MX" dirty="0"/>
          </a:p>
        </p:txBody>
      </p:sp>
      <p:pic>
        <p:nvPicPr>
          <p:cNvPr id="3074" name="Picture 2" descr="C:\Users\Eugenio\Desktop\sociedades-de-inversion-.jpg"/>
          <p:cNvPicPr>
            <a:picLocks noChangeAspect="1" noChangeArrowheads="1"/>
          </p:cNvPicPr>
          <p:nvPr/>
        </p:nvPicPr>
        <p:blipFill>
          <a:blip r:embed="rId2" cstate="print"/>
          <a:srcRect/>
          <a:stretch>
            <a:fillRect/>
          </a:stretch>
        </p:blipFill>
        <p:spPr bwMode="auto">
          <a:xfrm>
            <a:off x="5796136" y="3068960"/>
            <a:ext cx="2857500" cy="1905000"/>
          </a:xfrm>
          <a:prstGeom prst="rect">
            <a:avLst/>
          </a:prstGeom>
          <a:noFill/>
        </p:spPr>
      </p:pic>
      <p:pic>
        <p:nvPicPr>
          <p:cNvPr id="3075" name="Picture 3" descr="C:\Users\Eugenio\Desktop\fondos-de-inversion.jpg"/>
          <p:cNvPicPr>
            <a:picLocks noChangeAspect="1" noChangeArrowheads="1"/>
          </p:cNvPicPr>
          <p:nvPr/>
        </p:nvPicPr>
        <p:blipFill>
          <a:blip r:embed="rId3" cstate="print"/>
          <a:srcRect/>
          <a:stretch>
            <a:fillRect/>
          </a:stretch>
        </p:blipFill>
        <p:spPr bwMode="auto">
          <a:xfrm>
            <a:off x="539552" y="2677290"/>
            <a:ext cx="3600400" cy="2693099"/>
          </a:xfrm>
          <a:prstGeom prst="rect">
            <a:avLst/>
          </a:prstGeom>
          <a:noFill/>
        </p:spPr>
      </p:pic>
      <p:pic>
        <p:nvPicPr>
          <p:cNvPr id="3076" name="Picture 4" descr="C:\Users\Eugenio\Desktop\cerrados por bicentenario.jpg"/>
          <p:cNvPicPr>
            <a:picLocks noChangeAspect="1" noChangeArrowheads="1"/>
          </p:cNvPicPr>
          <p:nvPr/>
        </p:nvPicPr>
        <p:blipFill>
          <a:blip r:embed="rId4" cstate="print"/>
          <a:srcRect/>
          <a:stretch>
            <a:fillRect/>
          </a:stretch>
        </p:blipFill>
        <p:spPr bwMode="auto">
          <a:xfrm>
            <a:off x="1547664" y="548681"/>
            <a:ext cx="6457950" cy="201622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CARACTERISTICAS DE SOCIEDADES DE INVERSION</a:t>
            </a:r>
            <a:endParaRPr lang="es-MX" dirty="0"/>
          </a:p>
        </p:txBody>
      </p:sp>
      <p:sp>
        <p:nvSpPr>
          <p:cNvPr id="3" name="2 Marcador de contenido"/>
          <p:cNvSpPr>
            <a:spLocks noGrp="1"/>
          </p:cNvSpPr>
          <p:nvPr>
            <p:ph idx="1"/>
          </p:nvPr>
        </p:nvSpPr>
        <p:spPr/>
        <p:txBody>
          <a:bodyPr>
            <a:normAutofit fontScale="85000" lnSpcReduction="10000"/>
          </a:bodyPr>
          <a:lstStyle/>
          <a:p>
            <a:pPr marL="0" lvl="0" indent="265176" algn="just">
              <a:lnSpc>
                <a:spcPct val="150000"/>
              </a:lnSpc>
              <a:spcBef>
                <a:spcPts val="0"/>
              </a:spcBef>
            </a:pPr>
            <a:r>
              <a:rPr lang="es-MX" dirty="0" smtClean="0"/>
              <a:t>Representan un instrumento de inversión a bajo riesgo, con atractivos rendimientos y con liquidez. </a:t>
            </a:r>
          </a:p>
          <a:p>
            <a:pPr marL="0" lvl="0" indent="265176" algn="just">
              <a:lnSpc>
                <a:spcPct val="150000"/>
              </a:lnSpc>
              <a:spcBef>
                <a:spcPts val="0"/>
              </a:spcBef>
            </a:pPr>
            <a:r>
              <a:rPr lang="es-MX" dirty="0" smtClean="0"/>
              <a:t>Captan recursos adicionales para financiar instrumentos del mercado de dinero y de capitales. </a:t>
            </a:r>
          </a:p>
          <a:p>
            <a:pPr marL="0" lvl="0" indent="265176" algn="just">
              <a:lnSpc>
                <a:spcPct val="150000"/>
              </a:lnSpc>
              <a:spcBef>
                <a:spcPts val="0"/>
              </a:spcBef>
            </a:pPr>
            <a:r>
              <a:rPr lang="es-MX" dirty="0" smtClean="0"/>
              <a:t>Por su naturaleza las emisiones adquiridas son tomadas hasta el vencimiento. </a:t>
            </a:r>
          </a:p>
          <a:p>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CARACTERISTICAS DE SOCIEDADES DE INVERSION</a:t>
            </a:r>
            <a:endParaRPr lang="es-MX" dirty="0"/>
          </a:p>
        </p:txBody>
      </p:sp>
      <p:sp>
        <p:nvSpPr>
          <p:cNvPr id="3" name="2 Marcador de contenido"/>
          <p:cNvSpPr>
            <a:spLocks noGrp="1"/>
          </p:cNvSpPr>
          <p:nvPr>
            <p:ph idx="1"/>
          </p:nvPr>
        </p:nvSpPr>
        <p:spPr/>
        <p:txBody>
          <a:bodyPr>
            <a:normAutofit fontScale="92500" lnSpcReduction="10000"/>
          </a:bodyPr>
          <a:lstStyle/>
          <a:p>
            <a:pPr marL="0" lvl="0" indent="265176" algn="just">
              <a:lnSpc>
                <a:spcPct val="150000"/>
              </a:lnSpc>
              <a:spcBef>
                <a:spcPts val="0"/>
              </a:spcBef>
            </a:pPr>
            <a:r>
              <a:rPr lang="es-MX" dirty="0" smtClean="0"/>
              <a:t>Con las alzas de tasas de interés, al ajustarse los precios de mercado de los instrumentos de inversión, el precio de la sociedad puede disminuir, ajustando al alza sus nuevos rendimientos. </a:t>
            </a:r>
          </a:p>
          <a:p>
            <a:pPr marL="0" lvl="0" indent="265176" algn="just">
              <a:lnSpc>
                <a:spcPct val="150000"/>
              </a:lnSpc>
              <a:spcBef>
                <a:spcPts val="0"/>
              </a:spcBef>
            </a:pPr>
            <a:r>
              <a:rPr lang="es-MX" dirty="0" smtClean="0"/>
              <a:t> Reinversión automática. </a:t>
            </a:r>
          </a:p>
          <a:p>
            <a:pPr marL="0" lvl="0" indent="265176" algn="just">
              <a:lnSpc>
                <a:spcPct val="150000"/>
              </a:lnSpc>
              <a:spcBef>
                <a:spcPts val="0"/>
              </a:spcBef>
            </a:pPr>
            <a:r>
              <a:rPr lang="es-MX" dirty="0" smtClean="0"/>
              <a:t>Valuación constante de sus activos. </a:t>
            </a:r>
          </a:p>
          <a:p>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SOCIEDADES DE INVERSION DE RENTA VARIABLE</a:t>
            </a:r>
            <a:endParaRPr lang="es-MX" dirty="0"/>
          </a:p>
        </p:txBody>
      </p:sp>
      <p:sp>
        <p:nvSpPr>
          <p:cNvPr id="3" name="2 Marcador de contenido"/>
          <p:cNvSpPr>
            <a:spLocks noGrp="1"/>
          </p:cNvSpPr>
          <p:nvPr>
            <p:ph idx="1"/>
          </p:nvPr>
        </p:nvSpPr>
        <p:spPr/>
        <p:txBody>
          <a:bodyPr>
            <a:normAutofit fontScale="70000" lnSpcReduction="20000"/>
          </a:bodyPr>
          <a:lstStyle/>
          <a:p>
            <a:pPr marL="0" indent="265176" algn="just">
              <a:lnSpc>
                <a:spcPct val="160000"/>
              </a:lnSpc>
              <a:spcBef>
                <a:spcPts val="0"/>
              </a:spcBef>
            </a:pPr>
            <a:r>
              <a:rPr lang="es-MX" dirty="0" smtClean="0"/>
              <a:t>Fueron las primeras en aparecer en el país y sus activos se invierten en valores de renta variable e instrumentos de deuda. Pueden invertir personas físicas y personas morales. </a:t>
            </a:r>
          </a:p>
          <a:p>
            <a:pPr marL="0" indent="265176" algn="just">
              <a:lnSpc>
                <a:spcPct val="160000"/>
              </a:lnSpc>
              <a:spcBef>
                <a:spcPts val="0"/>
              </a:spcBef>
            </a:pPr>
            <a:r>
              <a:rPr lang="es-MX" dirty="0" smtClean="0"/>
              <a:t>El inversionista obtiene una ganancia de capital que consiste en la diferencia entre el precio de venta y el precio de compra. Esta ganancia es exenta de impuestos para las personas físicas y es acumulable para las personas morales.</a:t>
            </a:r>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SECTOR </a:t>
            </a:r>
            <a:r>
              <a:rPr lang="es-MX" dirty="0" smtClean="0"/>
              <a:t>BURSATIL ESTRUCTURA</a:t>
            </a:r>
            <a:endParaRPr lang="es-MX" dirty="0"/>
          </a:p>
        </p:txBody>
      </p:sp>
      <p:graphicFrame>
        <p:nvGraphicFramePr>
          <p:cNvPr id="6" name="3 Marcador de contenido"/>
          <p:cNvGraphicFramePr>
            <a:graphicFrameLocks/>
          </p:cNvGraphicFramePr>
          <p:nvPr>
            <p:extLst>
              <p:ext uri="{D42A27DB-BD31-4B8C-83A1-F6EECF244321}">
                <p14:modId xmlns="" xmlns:p14="http://schemas.microsoft.com/office/powerpoint/2010/main" val="865738865"/>
              </p:ext>
            </p:extLst>
          </p:nvPr>
        </p:nvGraphicFramePr>
        <p:xfrm>
          <a:off x="1619672" y="476672"/>
          <a:ext cx="6400800" cy="4545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SOCIEDADES DE INVERSION EN CAPITALES</a:t>
            </a:r>
            <a:endParaRPr lang="es-MX" dirty="0"/>
          </a:p>
        </p:txBody>
      </p:sp>
      <p:sp>
        <p:nvSpPr>
          <p:cNvPr id="3" name="2 Marcador de contenido"/>
          <p:cNvSpPr>
            <a:spLocks noGrp="1"/>
          </p:cNvSpPr>
          <p:nvPr>
            <p:ph idx="1"/>
          </p:nvPr>
        </p:nvSpPr>
        <p:spPr/>
        <p:txBody>
          <a:bodyPr>
            <a:normAutofit fontScale="92500" lnSpcReduction="10000"/>
          </a:bodyPr>
          <a:lstStyle/>
          <a:p>
            <a:pPr marL="0" indent="265176" algn="just">
              <a:lnSpc>
                <a:spcPct val="150000"/>
              </a:lnSpc>
              <a:spcBef>
                <a:spcPts val="0"/>
              </a:spcBef>
            </a:pPr>
            <a:r>
              <a:rPr lang="es-MX" dirty="0" smtClean="0"/>
              <a:t>Las Sociedades de Inversión de Capitales (SINCAS) invierten sus recursos de manera temporal en empresas que por sus características particulares presentan viabilidad financiera e importante capacidad de desarrollo productivo que derivan en un retorno sobre el capital invertido de la SINCA.</a:t>
            </a:r>
          </a:p>
          <a:p>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CASAS DE BOLSA</a:t>
            </a:r>
            <a:endParaRPr lang="es-MX" dirty="0"/>
          </a:p>
        </p:txBody>
      </p:sp>
      <p:sp>
        <p:nvSpPr>
          <p:cNvPr id="3" name="2 Marcador de contenido"/>
          <p:cNvSpPr>
            <a:spLocks noGrp="1"/>
          </p:cNvSpPr>
          <p:nvPr>
            <p:ph idx="1"/>
          </p:nvPr>
        </p:nvSpPr>
        <p:spPr/>
        <p:txBody>
          <a:bodyPr>
            <a:normAutofit fontScale="62500" lnSpcReduction="20000"/>
          </a:bodyPr>
          <a:lstStyle/>
          <a:p>
            <a:pPr marL="0" indent="265176" algn="just">
              <a:lnSpc>
                <a:spcPct val="170000"/>
              </a:lnSpc>
              <a:spcBef>
                <a:spcPts val="0"/>
              </a:spcBef>
            </a:pPr>
            <a:r>
              <a:rPr lang="es-MX" dirty="0" smtClean="0"/>
              <a:t>Las casas de bolsa son sociedades anónimas que realizan operaciones para intermediar la oferta y la demanda de valores, y administran carteras de valores propiedad de terceros.</a:t>
            </a:r>
          </a:p>
          <a:p>
            <a:pPr marL="0" indent="265176" algn="just">
              <a:lnSpc>
                <a:spcPct val="170000"/>
              </a:lnSpc>
              <a:spcBef>
                <a:spcPts val="0"/>
              </a:spcBef>
            </a:pPr>
            <a:r>
              <a:rPr lang="es-MX" dirty="0" smtClean="0"/>
              <a:t>La Comisión Nacional Bancaria y de Valores (CNBV) se encarga de otorgar o revocar la autorización para operar, de emitir reglas de carácter general y de realizar la supervisión de dichas instituciones. Banco de México, por su parte, emite diversas disposiciones dirigidas a las casas de bolsa.</a:t>
            </a:r>
          </a:p>
          <a:p>
            <a:pPr algn="just"/>
            <a:r>
              <a:rPr lang="es-MX" dirty="0" smtClean="0"/>
              <a:t>Actualmente, están en operación las siguientes casas de bolsa: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CASAS DE BOLSA</a:t>
            </a:r>
            <a:endParaRPr lang="es-MX" dirty="0"/>
          </a:p>
        </p:txBody>
      </p:sp>
      <p:sp>
        <p:nvSpPr>
          <p:cNvPr id="3" name="2 Marcador de contenido"/>
          <p:cNvSpPr>
            <a:spLocks noGrp="1"/>
          </p:cNvSpPr>
          <p:nvPr>
            <p:ph idx="1"/>
          </p:nvPr>
        </p:nvSpPr>
        <p:spPr/>
        <p:txBody>
          <a:bodyPr>
            <a:normAutofit fontScale="55000" lnSpcReduction="20000"/>
          </a:bodyPr>
          <a:lstStyle/>
          <a:p>
            <a:pPr marL="0" lvl="0" indent="265176">
              <a:lnSpc>
                <a:spcPct val="170000"/>
              </a:lnSpc>
              <a:spcBef>
                <a:spcPts val="0"/>
              </a:spcBef>
            </a:pPr>
            <a:r>
              <a:rPr lang="es-MX" dirty="0" smtClean="0"/>
              <a:t>ABN AMRO SECURITIES (MÉXICO), S.A. DE C.V., CASA DE BOLSA</a:t>
            </a:r>
          </a:p>
          <a:p>
            <a:pPr marL="0" lvl="0" indent="265176">
              <a:lnSpc>
                <a:spcPct val="170000"/>
              </a:lnSpc>
              <a:spcBef>
                <a:spcPts val="0"/>
              </a:spcBef>
            </a:pPr>
            <a:r>
              <a:rPr lang="es-MX" dirty="0" smtClean="0"/>
              <a:t>ACCIONES Y VALORES BANAMEX, S.A. DE C.V., CASA DE BOLSA, INTEGRANTE DEL GRUPO FINANCIERO BANAMEX</a:t>
            </a:r>
          </a:p>
          <a:p>
            <a:pPr marL="0" lvl="0" indent="265176">
              <a:lnSpc>
                <a:spcPct val="170000"/>
              </a:lnSpc>
              <a:spcBef>
                <a:spcPts val="0"/>
              </a:spcBef>
            </a:pPr>
            <a:r>
              <a:rPr lang="es-MX" dirty="0" smtClean="0"/>
              <a:t>ACTINVER CASA DE BOLSA, S.A. DE C.V.</a:t>
            </a:r>
          </a:p>
          <a:p>
            <a:pPr marL="0" lvl="0" indent="265176">
              <a:lnSpc>
                <a:spcPct val="170000"/>
              </a:lnSpc>
              <a:spcBef>
                <a:spcPts val="0"/>
              </a:spcBef>
            </a:pPr>
            <a:r>
              <a:rPr lang="es-MX" dirty="0" smtClean="0"/>
              <a:t>BANK OF AMÉRICA SECURITIES, CASA DE BOLSA, S.A. DE C.V., GRUPO FINANCIERO BANK OF AMÉRICA</a:t>
            </a:r>
          </a:p>
          <a:p>
            <a:pPr marL="0" lvl="0" indent="265176">
              <a:lnSpc>
                <a:spcPct val="170000"/>
              </a:lnSpc>
              <a:spcBef>
                <a:spcPts val="0"/>
              </a:spcBef>
            </a:pPr>
            <a:r>
              <a:rPr lang="es-MX" dirty="0" smtClean="0"/>
              <a:t>BARCLAYS CAPITAL CASA DE BOLSA, S.A. DE C.V.</a:t>
            </a:r>
          </a:p>
          <a:p>
            <a:pPr marL="0" lvl="0" indent="265176">
              <a:lnSpc>
                <a:spcPct val="170000"/>
              </a:lnSpc>
              <a:spcBef>
                <a:spcPts val="0"/>
              </a:spcBef>
            </a:pPr>
            <a:r>
              <a:rPr lang="es-MX" dirty="0" smtClean="0"/>
              <a:t>BASE INTERNACIONAL CASA DE BOLSA, S.A DE C.V.</a:t>
            </a:r>
          </a:p>
          <a:p>
            <a:pPr marL="0" lvl="0" indent="265176">
              <a:lnSpc>
                <a:spcPct val="170000"/>
              </a:lnSpc>
              <a:spcBef>
                <a:spcPts val="0"/>
              </a:spcBef>
            </a:pPr>
            <a:r>
              <a:rPr lang="es-MX" dirty="0" smtClean="0"/>
              <a:t>BULLTICK CASA DE BOLSA, S.A. DE C.V.</a:t>
            </a:r>
          </a:p>
          <a:p>
            <a:pPr marL="0" lvl="0" indent="265176">
              <a:lnSpc>
                <a:spcPct val="170000"/>
              </a:lnSpc>
              <a:spcBef>
                <a:spcPts val="0"/>
              </a:spcBef>
            </a:pPr>
            <a:r>
              <a:rPr lang="es-MX" dirty="0" smtClean="0"/>
              <a:t>CASA DE BOLSA ARKA, S.A. DE C.V.</a:t>
            </a:r>
          </a:p>
          <a:p>
            <a:pPr lvl="0">
              <a:lnSpc>
                <a:spcPct val="170000"/>
              </a:lnSpc>
            </a:pPr>
            <a:r>
              <a:rPr lang="es-MX" dirty="0" smtClean="0"/>
              <a:t>CASA DE BOLSA BBVA-BANCOMER, S.A. DE C.V.</a:t>
            </a:r>
          </a:p>
          <a:p>
            <a:pPr marL="0" lvl="0" indent="265176">
              <a:lnSpc>
                <a:spcPct val="170000"/>
              </a:lnSpc>
              <a:spcBef>
                <a:spcPts val="0"/>
              </a:spcBef>
            </a:pPr>
            <a:endParaRPr lang="es-MX" dirty="0" smtClean="0"/>
          </a:p>
          <a:p>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CASAS DE BOLSA</a:t>
            </a:r>
            <a:endParaRPr lang="es-MX" dirty="0"/>
          </a:p>
        </p:txBody>
      </p:sp>
      <p:sp>
        <p:nvSpPr>
          <p:cNvPr id="3" name="2 Marcador de contenido"/>
          <p:cNvSpPr>
            <a:spLocks noGrp="1"/>
          </p:cNvSpPr>
          <p:nvPr>
            <p:ph idx="1"/>
          </p:nvPr>
        </p:nvSpPr>
        <p:spPr/>
        <p:txBody>
          <a:bodyPr/>
          <a:lstStyle/>
          <a:p>
            <a:endParaRPr lang="es-MX"/>
          </a:p>
        </p:txBody>
      </p:sp>
      <p:pic>
        <p:nvPicPr>
          <p:cNvPr id="2050" name="Picture 2" descr="C:\Users\Eugenio\Desktop\sociedadesdeinversion-300x300.jpg"/>
          <p:cNvPicPr>
            <a:picLocks noChangeAspect="1" noChangeArrowheads="1"/>
          </p:cNvPicPr>
          <p:nvPr/>
        </p:nvPicPr>
        <p:blipFill>
          <a:blip r:embed="rId2" cstate="print"/>
          <a:srcRect/>
          <a:stretch>
            <a:fillRect/>
          </a:stretch>
        </p:blipFill>
        <p:spPr bwMode="auto">
          <a:xfrm>
            <a:off x="539552" y="1844824"/>
            <a:ext cx="2857500" cy="2857501"/>
          </a:xfrm>
          <a:prstGeom prst="rect">
            <a:avLst/>
          </a:prstGeom>
          <a:noFill/>
        </p:spPr>
      </p:pic>
      <p:pic>
        <p:nvPicPr>
          <p:cNvPr id="2051" name="Picture 3" descr="C:\Users\Eugenio\Desktop\alianzas.jpg"/>
          <p:cNvPicPr>
            <a:picLocks noChangeAspect="1" noChangeArrowheads="1"/>
          </p:cNvPicPr>
          <p:nvPr/>
        </p:nvPicPr>
        <p:blipFill>
          <a:blip r:embed="rId3" cstate="print"/>
          <a:srcRect/>
          <a:stretch>
            <a:fillRect/>
          </a:stretch>
        </p:blipFill>
        <p:spPr bwMode="auto">
          <a:xfrm>
            <a:off x="3707904" y="548680"/>
            <a:ext cx="4964882" cy="4400119"/>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CASAS DE BOLSA</a:t>
            </a:r>
            <a:endParaRPr lang="es-MX" dirty="0"/>
          </a:p>
        </p:txBody>
      </p:sp>
      <p:sp>
        <p:nvSpPr>
          <p:cNvPr id="3" name="2 Marcador de contenido"/>
          <p:cNvSpPr>
            <a:spLocks noGrp="1"/>
          </p:cNvSpPr>
          <p:nvPr>
            <p:ph idx="1"/>
          </p:nvPr>
        </p:nvSpPr>
        <p:spPr/>
        <p:txBody>
          <a:bodyPr>
            <a:normAutofit fontScale="70000" lnSpcReduction="20000"/>
          </a:bodyPr>
          <a:lstStyle/>
          <a:p>
            <a:pPr marL="0" lvl="0" indent="265176">
              <a:lnSpc>
                <a:spcPct val="160000"/>
              </a:lnSpc>
              <a:spcBef>
                <a:spcPts val="0"/>
              </a:spcBef>
            </a:pPr>
            <a:r>
              <a:rPr lang="es-MX" dirty="0" smtClean="0"/>
              <a:t>CASA DE BOLSA BANORTE, S.A. DE C.V., GRUPO FINANCIERO BANORTE</a:t>
            </a:r>
          </a:p>
          <a:p>
            <a:pPr marL="0" lvl="0" indent="265176">
              <a:lnSpc>
                <a:spcPct val="160000"/>
              </a:lnSpc>
              <a:spcBef>
                <a:spcPts val="0"/>
              </a:spcBef>
            </a:pPr>
            <a:r>
              <a:rPr lang="es-MX" dirty="0" smtClean="0"/>
              <a:t>CASA DE BOLSA CREDIT SUISSE (MÉXICO), S.A. DE C.V., GRUPO FINANCIERO CREDIT SUISSE (MÉXICO)</a:t>
            </a:r>
          </a:p>
          <a:p>
            <a:pPr marL="0" lvl="0" indent="265176">
              <a:lnSpc>
                <a:spcPct val="160000"/>
              </a:lnSpc>
              <a:spcBef>
                <a:spcPts val="0"/>
              </a:spcBef>
            </a:pPr>
            <a:r>
              <a:rPr lang="es-MX" dirty="0" smtClean="0"/>
              <a:t>CASA DE BOLSA FINAMEX, S.A.B. DE C.V.</a:t>
            </a:r>
          </a:p>
          <a:p>
            <a:pPr marL="0" lvl="0" indent="265176">
              <a:lnSpc>
                <a:spcPct val="160000"/>
              </a:lnSpc>
              <a:spcBef>
                <a:spcPts val="0"/>
              </a:spcBef>
            </a:pPr>
            <a:r>
              <a:rPr lang="es-MX" dirty="0" smtClean="0"/>
              <a:t>CASA DE BOLSA MULTIVA, S.A. DE C.V., GRUPO FINANCIERO MULTIVA</a:t>
            </a:r>
          </a:p>
          <a:p>
            <a:pPr marL="0" lvl="0" indent="265176">
              <a:lnSpc>
                <a:spcPct val="160000"/>
              </a:lnSpc>
              <a:spcBef>
                <a:spcPts val="0"/>
              </a:spcBef>
            </a:pPr>
            <a:r>
              <a:rPr lang="es-MX" dirty="0" smtClean="0"/>
              <a:t>CASA DE BOLSA SANTANDER, S.A. DE C.V., GRUPO FINANCIERO SANTANDER</a:t>
            </a:r>
          </a:p>
          <a:p>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REFERENCIAS</a:t>
            </a:r>
            <a:endParaRPr lang="es-MX" dirty="0"/>
          </a:p>
        </p:txBody>
      </p:sp>
      <p:sp>
        <p:nvSpPr>
          <p:cNvPr id="3" name="2 Marcador de texto"/>
          <p:cNvSpPr>
            <a:spLocks noGrp="1"/>
          </p:cNvSpPr>
          <p:nvPr>
            <p:ph type="body" idx="2"/>
          </p:nvPr>
        </p:nvSpPr>
        <p:spPr/>
        <p:txBody>
          <a:bodyPr/>
          <a:lstStyle/>
          <a:p>
            <a:endParaRPr lang="es-MX"/>
          </a:p>
        </p:txBody>
      </p:sp>
      <p:sp>
        <p:nvSpPr>
          <p:cNvPr id="4" name="3 Marcador de contenido"/>
          <p:cNvSpPr>
            <a:spLocks noGrp="1"/>
          </p:cNvSpPr>
          <p:nvPr>
            <p:ph sz="half" idx="1"/>
          </p:nvPr>
        </p:nvSpPr>
        <p:spPr/>
        <p:txBody>
          <a:bodyPr>
            <a:normAutofit fontScale="47500" lnSpcReduction="20000"/>
          </a:bodyPr>
          <a:lstStyle/>
          <a:p>
            <a:pPr marL="0" indent="265176" algn="just">
              <a:lnSpc>
                <a:spcPct val="170000"/>
              </a:lnSpc>
              <a:spcBef>
                <a:spcPts val="0"/>
              </a:spcBef>
            </a:pPr>
            <a:r>
              <a:rPr lang="es-MX" dirty="0" smtClean="0"/>
              <a:t>HERNANDEZ, J. M. (2003). </a:t>
            </a:r>
            <a:r>
              <a:rPr lang="es-MX" i="1" dirty="0" smtClean="0"/>
              <a:t>BANXICO</a:t>
            </a:r>
            <a:r>
              <a:rPr lang="es-MX" dirty="0" smtClean="0"/>
              <a:t>. Recuperado el 7 de 10 de 2012, de www.banxico.org.mx</a:t>
            </a:r>
          </a:p>
          <a:p>
            <a:pPr marL="0" indent="265176" algn="just">
              <a:lnSpc>
                <a:spcPct val="170000"/>
              </a:lnSpc>
              <a:spcBef>
                <a:spcPts val="0"/>
              </a:spcBef>
            </a:pPr>
            <a:r>
              <a:rPr lang="es-MX" dirty="0" smtClean="0"/>
              <a:t>MORALES, A. L. (2005). </a:t>
            </a:r>
            <a:r>
              <a:rPr lang="es-MX" i="1" dirty="0" smtClean="0"/>
              <a:t>WIKIPEDIA</a:t>
            </a:r>
            <a:r>
              <a:rPr lang="es-MX" dirty="0" smtClean="0"/>
              <a:t>. Recuperado el 7 de 10 de 2012, de http://es.wikipedia.org/wiki/Bolsa_de_valores</a:t>
            </a:r>
          </a:p>
          <a:p>
            <a:pPr marL="0" indent="265176" algn="just">
              <a:lnSpc>
                <a:spcPct val="170000"/>
              </a:lnSpc>
              <a:spcBef>
                <a:spcPts val="0"/>
              </a:spcBef>
            </a:pPr>
            <a:r>
              <a:rPr lang="es-MX" dirty="0" smtClean="0"/>
              <a:t>RODRIGUEZ, E. F. (2007). </a:t>
            </a:r>
            <a:r>
              <a:rPr lang="es-MX" i="1" dirty="0" smtClean="0"/>
              <a:t>GRUPO BMV</a:t>
            </a:r>
            <a:r>
              <a:rPr lang="es-MX" dirty="0" smtClean="0"/>
              <a:t>. Recuperado el 7 de 10 de 2012, de http://www.bmv.com.mx/wb3/wb/BMV/BMV_que_es_una_sociedad_de_inversion</a:t>
            </a:r>
          </a:p>
          <a:p>
            <a:pPr marL="0" indent="265176" algn="just">
              <a:lnSpc>
                <a:spcPct val="170000"/>
              </a:lnSpc>
              <a:spcBef>
                <a:spcPts val="0"/>
              </a:spcBef>
            </a:pPr>
            <a:r>
              <a:rPr lang="es-MX" dirty="0" smtClean="0"/>
              <a:t>SARMIENTO, A. P. (2009). </a:t>
            </a:r>
            <a:r>
              <a:rPr lang="es-MX" i="1" dirty="0" smtClean="0"/>
              <a:t>SEGURO BURSATIL</a:t>
            </a:r>
            <a:r>
              <a:rPr lang="es-MX" dirty="0" smtClean="0"/>
              <a:t>. Recuperado el 7 de 10 de 2012, de www.indibursatil.com</a:t>
            </a:r>
          </a:p>
          <a:p>
            <a:pPr marL="0" indent="265176" algn="just">
              <a:lnSpc>
                <a:spcPct val="170000"/>
              </a:lnSpc>
              <a:spcBef>
                <a:spcPts val="0"/>
              </a:spcBef>
            </a:pPr>
            <a:r>
              <a:rPr lang="es-MX" dirty="0" smtClean="0"/>
              <a:t>http://www.amaii.com.mx/amaii/portal/cfpages/pdf_version.cfm?docId=97</a:t>
            </a:r>
            <a:endParaRPr lang="es-MX"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INTEGRANTES</a:t>
            </a:r>
            <a:endParaRPr lang="es-MX" dirty="0"/>
          </a:p>
        </p:txBody>
      </p:sp>
      <p:sp>
        <p:nvSpPr>
          <p:cNvPr id="3" name="2 Marcador de texto"/>
          <p:cNvSpPr>
            <a:spLocks noGrp="1"/>
          </p:cNvSpPr>
          <p:nvPr>
            <p:ph type="body" idx="2"/>
          </p:nvPr>
        </p:nvSpPr>
        <p:spPr/>
        <p:txBody>
          <a:bodyPr/>
          <a:lstStyle/>
          <a:p>
            <a:endParaRPr lang="es-MX"/>
          </a:p>
        </p:txBody>
      </p:sp>
      <p:sp>
        <p:nvSpPr>
          <p:cNvPr id="4" name="3 Marcador de contenido"/>
          <p:cNvSpPr>
            <a:spLocks noGrp="1"/>
          </p:cNvSpPr>
          <p:nvPr>
            <p:ph sz="half" idx="1"/>
          </p:nvPr>
        </p:nvSpPr>
        <p:spPr/>
        <p:txBody>
          <a:bodyPr>
            <a:normAutofit fontScale="77500" lnSpcReduction="20000"/>
          </a:bodyPr>
          <a:lstStyle/>
          <a:p>
            <a:pPr marL="0" lvl="0" indent="265176" algn="just">
              <a:lnSpc>
                <a:spcPct val="160000"/>
              </a:lnSpc>
              <a:spcBef>
                <a:spcPts val="0"/>
              </a:spcBef>
            </a:pPr>
            <a:r>
              <a:rPr lang="es-MX" dirty="0" smtClean="0"/>
              <a:t>KAREMA HALIYALI ALARCÓN BARRIENTOS</a:t>
            </a:r>
          </a:p>
          <a:p>
            <a:pPr marL="0" lvl="0" indent="265176" algn="just">
              <a:lnSpc>
                <a:spcPct val="160000"/>
              </a:lnSpc>
              <a:spcBef>
                <a:spcPts val="0"/>
              </a:spcBef>
            </a:pPr>
            <a:r>
              <a:rPr lang="es-MX" dirty="0" smtClean="0"/>
              <a:t>RODRIGO JAVIER BARRIGA RAMÍREZ</a:t>
            </a:r>
          </a:p>
          <a:p>
            <a:pPr marL="0" lvl="0" indent="265176" algn="just">
              <a:lnSpc>
                <a:spcPct val="160000"/>
              </a:lnSpc>
              <a:spcBef>
                <a:spcPts val="0"/>
              </a:spcBef>
            </a:pPr>
            <a:r>
              <a:rPr lang="es-MX" dirty="0" smtClean="0"/>
              <a:t>DANIEL LOPEZ OLIVEROS</a:t>
            </a:r>
          </a:p>
          <a:p>
            <a:pPr marL="0" lvl="0" indent="265176" algn="just">
              <a:lnSpc>
                <a:spcPct val="160000"/>
              </a:lnSpc>
              <a:spcBef>
                <a:spcPts val="0"/>
              </a:spcBef>
            </a:pPr>
            <a:r>
              <a:rPr lang="es-MX" dirty="0" smtClean="0"/>
              <a:t>ALEJANDRO PACHECO GASPERIN</a:t>
            </a:r>
          </a:p>
          <a:p>
            <a:pPr marL="0" lvl="0" indent="265176" algn="just">
              <a:lnSpc>
                <a:spcPct val="160000"/>
              </a:lnSpc>
              <a:spcBef>
                <a:spcPts val="0"/>
              </a:spcBef>
            </a:pPr>
            <a:r>
              <a:rPr lang="es-MX" dirty="0" smtClean="0"/>
              <a:t>EUGENIO ROJAS CALDERÓN</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SECTOR BURSATIL </a:t>
            </a:r>
            <a:endParaRPr lang="es-MX" dirty="0"/>
          </a:p>
        </p:txBody>
      </p:sp>
      <p:sp>
        <p:nvSpPr>
          <p:cNvPr id="3" name="2 Marcador de contenido"/>
          <p:cNvSpPr>
            <a:spLocks noGrp="1"/>
          </p:cNvSpPr>
          <p:nvPr>
            <p:ph idx="1"/>
          </p:nvPr>
        </p:nvSpPr>
        <p:spPr/>
        <p:txBody>
          <a:bodyPr>
            <a:normAutofit fontScale="55000" lnSpcReduction="20000"/>
          </a:bodyPr>
          <a:lstStyle/>
          <a:p>
            <a:pPr marL="0" indent="457200" algn="just">
              <a:lnSpc>
                <a:spcPct val="170000"/>
              </a:lnSpc>
              <a:spcBef>
                <a:spcPts val="0"/>
              </a:spcBef>
            </a:pPr>
            <a:r>
              <a:rPr lang="es-MX" dirty="0" smtClean="0"/>
              <a:t>LA COMISIÓN NACIONAL BANCARIA Y DE VALORES (CNBV) CENTRA SUS ESFUERZOS EN ESTABLECER MECANISMOS QUE PERMITAN LA PROTECCIÓN DE LOS INTERESES DEL PÚBLICO INVERSIONISTA.</a:t>
            </a:r>
          </a:p>
          <a:p>
            <a:pPr marL="0" indent="457200" algn="just">
              <a:lnSpc>
                <a:spcPct val="170000"/>
              </a:lnSpc>
              <a:spcBef>
                <a:spcPts val="0"/>
              </a:spcBef>
            </a:pPr>
            <a:r>
              <a:rPr lang="es-MX" dirty="0" smtClean="0"/>
              <a:t>CANALIZA LOS RECURSOS DE INVERSIONISTAS DIRECTAMENTE CON LOS DEMANDANTES DE CRÉDITO, EMPRESAS PRIVADAS O DE GOBIERNO.</a:t>
            </a:r>
          </a:p>
          <a:p>
            <a:pPr marL="0" indent="457200" algn="just">
              <a:lnSpc>
                <a:spcPct val="170000"/>
              </a:lnSpc>
              <a:spcBef>
                <a:spcPts val="0"/>
              </a:spcBef>
            </a:pPr>
            <a:r>
              <a:rPr lang="es-MX" dirty="0" smtClean="0"/>
              <a:t>EL INDIVIDUO QUE CUENTA CON RECURSOS CONOCE QUÉ SE HACE CON SU DINERO Y A QUIÉN SE ESTÁ CANALIZANDO, PUES LAS OPERACIONES SE REALIZAN CON TÍTULOS DE CRÉDITO A QUIEN LE ENTREGA RECURSOS EN PRÉSTAMO. </a:t>
            </a:r>
          </a:p>
          <a:p>
            <a:pPr marL="0" indent="457200" algn="just">
              <a:lnSpc>
                <a:spcPct val="170000"/>
              </a:lnSpc>
              <a:spcBef>
                <a:spcPts val="0"/>
              </a:spcBef>
            </a:pPr>
            <a:r>
              <a:rPr lang="es-MX" dirty="0" smtClean="0"/>
              <a:t>EL SECTOR BURSÁTIL ES MEJOR CONOCIDO POR EL SITIO DONDE SE REALIZAN TODAS ESTAS OPERACIONES, COMO MERCADO DE VALORES.</a:t>
            </a:r>
          </a:p>
          <a:p>
            <a:pPr marL="0" indent="457200" algn="just">
              <a:lnSpc>
                <a:spcPct val="170000"/>
              </a:lnSpc>
              <a:spcBef>
                <a:spcPts val="0"/>
              </a:spcBef>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CNBV</a:t>
            </a:r>
            <a:endParaRPr lang="es-MX" dirty="0"/>
          </a:p>
        </p:txBody>
      </p:sp>
      <p:pic>
        <p:nvPicPr>
          <p:cNvPr id="1026" name="Picture 2" descr="C:\Users\Eugenio\Desktop\images.jpg"/>
          <p:cNvPicPr>
            <a:picLocks noChangeAspect="1" noChangeArrowheads="1"/>
          </p:cNvPicPr>
          <p:nvPr/>
        </p:nvPicPr>
        <p:blipFill>
          <a:blip r:embed="rId2" cstate="print"/>
          <a:srcRect/>
          <a:stretch>
            <a:fillRect/>
          </a:stretch>
        </p:blipFill>
        <p:spPr bwMode="auto">
          <a:xfrm>
            <a:off x="467544" y="548680"/>
            <a:ext cx="2484276" cy="1656184"/>
          </a:xfrm>
          <a:prstGeom prst="rect">
            <a:avLst/>
          </a:prstGeom>
          <a:noFill/>
        </p:spPr>
      </p:pic>
      <p:pic>
        <p:nvPicPr>
          <p:cNvPr id="1027" name="Picture 3" descr="C:\Users\Eugenio\Desktop\images1.jpg"/>
          <p:cNvPicPr>
            <a:picLocks noChangeAspect="1" noChangeArrowheads="1"/>
          </p:cNvPicPr>
          <p:nvPr/>
        </p:nvPicPr>
        <p:blipFill>
          <a:blip r:embed="rId3" cstate="print"/>
          <a:srcRect/>
          <a:stretch>
            <a:fillRect/>
          </a:stretch>
        </p:blipFill>
        <p:spPr bwMode="auto">
          <a:xfrm>
            <a:off x="5364088" y="476672"/>
            <a:ext cx="3342506" cy="1895582"/>
          </a:xfrm>
          <a:prstGeom prst="rect">
            <a:avLst/>
          </a:prstGeom>
          <a:noFill/>
        </p:spPr>
      </p:pic>
      <p:pic>
        <p:nvPicPr>
          <p:cNvPr id="1028" name="Picture 4" descr="C:\Users\Eugenio\Desktop\00005888-original.jpeg"/>
          <p:cNvPicPr>
            <a:picLocks noChangeAspect="1" noChangeArrowheads="1"/>
          </p:cNvPicPr>
          <p:nvPr/>
        </p:nvPicPr>
        <p:blipFill>
          <a:blip r:embed="rId4" cstate="print"/>
          <a:srcRect/>
          <a:stretch>
            <a:fillRect/>
          </a:stretch>
        </p:blipFill>
        <p:spPr bwMode="auto">
          <a:xfrm>
            <a:off x="467544" y="2708920"/>
            <a:ext cx="4004296" cy="2438513"/>
          </a:xfrm>
          <a:prstGeom prst="rect">
            <a:avLst/>
          </a:prstGeom>
          <a:noFill/>
        </p:spPr>
      </p:pic>
      <p:pic>
        <p:nvPicPr>
          <p:cNvPr id="1029" name="Picture 5" descr="C:\Users\Eugenio\Desktop\SHyCP.jpg"/>
          <p:cNvPicPr>
            <a:picLocks noChangeAspect="1" noChangeArrowheads="1"/>
          </p:cNvPicPr>
          <p:nvPr/>
        </p:nvPicPr>
        <p:blipFill>
          <a:blip r:embed="rId5" cstate="print"/>
          <a:srcRect/>
          <a:stretch>
            <a:fillRect/>
          </a:stretch>
        </p:blipFill>
        <p:spPr bwMode="auto">
          <a:xfrm>
            <a:off x="4716016" y="2636912"/>
            <a:ext cx="3730824" cy="279811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DERECHO BURSATIL</a:t>
            </a:r>
            <a:endParaRPr lang="es-MX" dirty="0"/>
          </a:p>
        </p:txBody>
      </p:sp>
      <p:sp>
        <p:nvSpPr>
          <p:cNvPr id="3" name="2 Marcador de contenido"/>
          <p:cNvSpPr>
            <a:spLocks noGrp="1"/>
          </p:cNvSpPr>
          <p:nvPr>
            <p:ph idx="1"/>
          </p:nvPr>
        </p:nvSpPr>
        <p:spPr/>
        <p:txBody>
          <a:bodyPr>
            <a:normAutofit fontScale="92500" lnSpcReduction="10000"/>
          </a:bodyPr>
          <a:lstStyle/>
          <a:p>
            <a:pPr marL="0" indent="265176" algn="just">
              <a:lnSpc>
                <a:spcPct val="150000"/>
              </a:lnSpc>
              <a:spcBef>
                <a:spcPts val="0"/>
              </a:spcBef>
            </a:pPr>
            <a:r>
              <a:rPr lang="es-MX" dirty="0" smtClean="0"/>
              <a:t>Es la rama del derecho privado, derecho comercial, derecho empresarial y derecho corporativo que regula y estudia la bolsa de valores, el mercado financiero y las bolsas de valores. Adquiriendo especial importancia también en el estudio de algunos registros administrativos. </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DERECHO BURSATIL</a:t>
            </a:r>
            <a:endParaRPr lang="es-MX" dirty="0"/>
          </a:p>
        </p:txBody>
      </p:sp>
      <p:sp>
        <p:nvSpPr>
          <p:cNvPr id="3" name="2 Marcador de contenido"/>
          <p:cNvSpPr>
            <a:spLocks noGrp="1"/>
          </p:cNvSpPr>
          <p:nvPr>
            <p:ph idx="1"/>
          </p:nvPr>
        </p:nvSpPr>
        <p:spPr/>
        <p:txBody>
          <a:bodyPr>
            <a:normAutofit fontScale="62500" lnSpcReduction="20000"/>
          </a:bodyPr>
          <a:lstStyle/>
          <a:p>
            <a:pPr marL="0" indent="265176" algn="just">
              <a:lnSpc>
                <a:spcPct val="170000"/>
              </a:lnSpc>
              <a:spcBef>
                <a:spcPts val="0"/>
              </a:spcBef>
            </a:pPr>
            <a:r>
              <a:rPr lang="es-MX" dirty="0" smtClean="0"/>
              <a:t>TAMBIÉN ESTUDIA Y REGULA LAS OFERTAS PÚBLICAS DE ADQUISICIÓN, LA SOCIEDAD AGENTE DE BOLSA, LAS ACCIONES, CONSTITUCIÓN POR OFERTA TERCEROS, CLASES DE MERCADO, FUNCIÓN DE MERCADO DE VALORES, FINALIDAD, INFORMACIÓN, OFERTAS PÚBLICAS DE VALORES, OFERTAS PÚBLICAS DE ADQUISICIÓN, CLASES DE VALORES, OPERACIONES DEL MERCADO DE VALORES, FONDOS MUTUOS Y SUS SOCIEDADES ADMINISTRADORAS, EMPRESAS CLASIFICADORAS, SANCIONES, FONDOS DE INVERSIÓN Y SUS SOCIEDADES ADMINISTRADORAS. </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ORGANIZACIONES BURSATILES</a:t>
            </a:r>
            <a:endParaRPr lang="es-MX" dirty="0"/>
          </a:p>
        </p:txBody>
      </p:sp>
      <p:sp>
        <p:nvSpPr>
          <p:cNvPr id="3" name="2 Marcador de contenido"/>
          <p:cNvSpPr>
            <a:spLocks noGrp="1"/>
          </p:cNvSpPr>
          <p:nvPr>
            <p:ph idx="1"/>
          </p:nvPr>
        </p:nvSpPr>
        <p:spPr/>
        <p:txBody>
          <a:bodyPr>
            <a:normAutofit fontScale="55000" lnSpcReduction="20000"/>
          </a:bodyPr>
          <a:lstStyle/>
          <a:p>
            <a:pPr marL="0" lvl="0" indent="457200" algn="just">
              <a:lnSpc>
                <a:spcPct val="170000"/>
              </a:lnSpc>
              <a:spcBef>
                <a:spcPts val="0"/>
              </a:spcBef>
            </a:pPr>
            <a:r>
              <a:rPr lang="es-MX" dirty="0" smtClean="0"/>
              <a:t>BOLSA MEXICANA DE VALORES (BMV) ES UNA SOCIEDAD ANÓNIMA DE CAPITAL VARIABLE CON CONCESIÓN DE LA SHCP. SU OBJETIVO ES DAR TRANSPARENCIA AL MERCADO DE VALORES, FACILITAR QUE SUS SOCIOS, LAS CASAS DE BOLSA, REALICEN LAS OPERACIONES DE COMPRA Y VENTA ORDENADAS POR SUS CLIENTES, HACER VIABLE EL FINANCIAMIENTO A LAS EMPRESAS Y GOBIERNO A TRAVÉS DE LA COLOCACIÓN PRIMARIA DE TÍTULOS EN EL MERCADO Y PROVEER EL MEDIO PARA QUE LOS TENEDORES DE TÍTULOS INSCRITOS EN EL REGISTRO NACIONAL DE VALORES E INTERMEDIARIOS INTERCAMBIEN SUS VALORES (MERCADO SECUNDARIO).</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ORGANIZACIONES BURSATILES</a:t>
            </a:r>
            <a:endParaRPr lang="es-MX" dirty="0"/>
          </a:p>
        </p:txBody>
      </p:sp>
      <p:sp>
        <p:nvSpPr>
          <p:cNvPr id="3" name="2 Marcador de contenido"/>
          <p:cNvSpPr>
            <a:spLocks noGrp="1"/>
          </p:cNvSpPr>
          <p:nvPr>
            <p:ph idx="1"/>
          </p:nvPr>
        </p:nvSpPr>
        <p:spPr/>
        <p:txBody>
          <a:bodyPr>
            <a:normAutofit fontScale="55000" lnSpcReduction="20000"/>
          </a:bodyPr>
          <a:lstStyle/>
          <a:p>
            <a:pPr marL="0" lvl="0" indent="265176" algn="just">
              <a:lnSpc>
                <a:spcPct val="170000"/>
              </a:lnSpc>
              <a:spcBef>
                <a:spcPts val="0"/>
              </a:spcBef>
            </a:pPr>
            <a:r>
              <a:rPr lang="es-MX" dirty="0" smtClean="0"/>
              <a:t>CASAS DE BOLSA</a:t>
            </a:r>
          </a:p>
          <a:p>
            <a:pPr marL="0" lvl="0" indent="265176" algn="just">
              <a:lnSpc>
                <a:spcPct val="170000"/>
              </a:lnSpc>
              <a:spcBef>
                <a:spcPts val="0"/>
              </a:spcBef>
            </a:pPr>
            <a:r>
              <a:rPr lang="es-MX" dirty="0" smtClean="0"/>
              <a:t>SOCIEDADES OPERADORAS DE SOCIEDADES DE INVERSIÓN</a:t>
            </a:r>
          </a:p>
          <a:p>
            <a:pPr marL="0" lvl="0" indent="265176" algn="just">
              <a:lnSpc>
                <a:spcPct val="170000"/>
              </a:lnSpc>
              <a:spcBef>
                <a:spcPts val="0"/>
              </a:spcBef>
            </a:pPr>
            <a:r>
              <a:rPr lang="es-MX" dirty="0" smtClean="0"/>
              <a:t>SOCIEDADES DE INVERSIÓN</a:t>
            </a:r>
          </a:p>
          <a:p>
            <a:pPr marL="0" lvl="0" indent="265176" algn="just">
              <a:lnSpc>
                <a:spcPct val="170000"/>
              </a:lnSpc>
              <a:spcBef>
                <a:spcPts val="0"/>
              </a:spcBef>
            </a:pPr>
            <a:r>
              <a:rPr lang="es-MX" dirty="0" smtClean="0"/>
              <a:t>INSTITUTO PARA EL DEPÓSITO DE VALORES (INDEVAL)</a:t>
            </a:r>
          </a:p>
          <a:p>
            <a:pPr marL="0" lvl="0" indent="265176" algn="just">
              <a:lnSpc>
                <a:spcPct val="170000"/>
              </a:lnSpc>
              <a:spcBef>
                <a:spcPts val="0"/>
              </a:spcBef>
            </a:pPr>
            <a:r>
              <a:rPr lang="es-MX" dirty="0" smtClean="0"/>
              <a:t>REGISTRO NACIONAL DE VALORES E INTERMEDIARIOS (RNVI)</a:t>
            </a:r>
          </a:p>
          <a:p>
            <a:pPr marL="0" lvl="0" indent="265176" algn="just">
              <a:lnSpc>
                <a:spcPct val="170000"/>
              </a:lnSpc>
              <a:spcBef>
                <a:spcPts val="0"/>
              </a:spcBef>
            </a:pPr>
            <a:r>
              <a:rPr lang="es-MX" dirty="0" smtClean="0"/>
              <a:t>CALIFICADORAS DE VALORES</a:t>
            </a:r>
          </a:p>
          <a:p>
            <a:pPr marL="0" lvl="0" indent="265176" algn="just">
              <a:lnSpc>
                <a:spcPct val="170000"/>
              </a:lnSpc>
              <a:spcBef>
                <a:spcPts val="0"/>
              </a:spcBef>
            </a:pPr>
            <a:r>
              <a:rPr lang="es-MX" dirty="0" smtClean="0"/>
              <a:t>ASOCIACIÓN MEXICANA DE INTERMEDIARIOS BURSÁTILES</a:t>
            </a:r>
          </a:p>
          <a:p>
            <a:pPr marL="0" lvl="0" indent="265176" algn="just">
              <a:lnSpc>
                <a:spcPct val="170000"/>
              </a:lnSpc>
              <a:spcBef>
                <a:spcPts val="0"/>
              </a:spcBef>
            </a:pPr>
            <a:r>
              <a:rPr lang="es-MX" dirty="0" smtClean="0"/>
              <a:t>ACADEMIA MEXICANA DE DERECHO FINANCIERO</a:t>
            </a:r>
          </a:p>
          <a:p>
            <a:pPr marL="0" lvl="0" indent="265176" algn="just">
              <a:lnSpc>
                <a:spcPct val="170000"/>
              </a:lnSpc>
              <a:spcBef>
                <a:spcPts val="0"/>
              </a:spcBef>
            </a:pPr>
            <a:r>
              <a:rPr lang="es-MX" dirty="0" smtClean="0"/>
              <a:t>FONDO DE APOYO AL MERCADO DE VALORES</a:t>
            </a:r>
          </a:p>
          <a:p>
            <a:pPr marL="0" lvl="0" indent="265176" algn="just">
              <a:lnSpc>
                <a:spcPct val="170000"/>
              </a:lnSpc>
              <a:spcBef>
                <a:spcPts val="0"/>
              </a:spcBef>
            </a:pPr>
            <a:r>
              <a:rPr lang="es-MX" dirty="0" smtClean="0"/>
              <a:t>MERCADO MEXICANO DE DERIVADOS (MEXDER)</a:t>
            </a:r>
          </a:p>
          <a:p>
            <a:pPr marL="0" lvl="0" indent="265176" algn="just">
              <a:lnSpc>
                <a:spcPct val="170000"/>
              </a:lnSpc>
              <a:spcBef>
                <a:spcPts val="0"/>
              </a:spcBef>
            </a:pPr>
            <a:r>
              <a:rPr lang="es-MX" dirty="0" smtClean="0"/>
              <a:t>ASIGNA, COMPENSACIÓN Y LIQUIDACIÓN</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MERCADO DE VALORES</a:t>
            </a:r>
            <a:endParaRPr lang="es-MX" dirty="0"/>
          </a:p>
        </p:txBody>
      </p:sp>
      <p:sp>
        <p:nvSpPr>
          <p:cNvPr id="3" name="2 Marcador de contenido"/>
          <p:cNvSpPr>
            <a:spLocks noGrp="1"/>
          </p:cNvSpPr>
          <p:nvPr>
            <p:ph idx="1"/>
          </p:nvPr>
        </p:nvSpPr>
        <p:spPr/>
        <p:txBody>
          <a:bodyPr>
            <a:normAutofit fontScale="92500" lnSpcReduction="10000"/>
          </a:bodyPr>
          <a:lstStyle/>
          <a:p>
            <a:pPr marL="0" indent="457200" algn="just">
              <a:lnSpc>
                <a:spcPct val="150000"/>
              </a:lnSpc>
              <a:spcBef>
                <a:spcPts val="0"/>
              </a:spcBef>
            </a:pPr>
            <a:r>
              <a:rPr lang="es-MX" sz="1900" dirty="0" smtClean="0"/>
              <a:t>LOS MERCADOS DE VALORES SON UN TIPO DE MERCADO DE CAPITALES EN EL QUE SE NEGOCIA LA RENTA VARIABLE Y LA RENTA FIJA DE UNA FORMA ESTRUCTURADA, A TRAVÉS DE LA COMPRAVENTA DE VALORES NEGOCIABLES. PERMITE LA CANALIZACIÓN DE CAPITAL A MEDIO Y LARGO PLAZO DE LOS INVERSORES A LOS USUARIOS</a:t>
            </a:r>
          </a:p>
          <a:p>
            <a:pPr marL="0" indent="457200" algn="just">
              <a:lnSpc>
                <a:spcPct val="150000"/>
              </a:lnSpc>
              <a:spcBef>
                <a:spcPts val="0"/>
              </a:spcBef>
            </a:pPr>
            <a:r>
              <a:rPr lang="es-MX" sz="1900" dirty="0" smtClean="0"/>
              <a:t>LOS VENDEDORES Y COMPRADORES CIERRAN TRANSACCIONES A NOMBRE DE TERCEROS; ESTOS TERCEROS SON EL PÚBLICO EN GENERAL, EL CUAL NO ESTÁ FACULTADO PARA HACER COMPRA- VENTA DE ACCIONES DIRECTAMENTE. </a:t>
            </a:r>
          </a:p>
          <a:p>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124</TotalTime>
  <Words>1515</Words>
  <Application>Microsoft Office PowerPoint</Application>
  <PresentationFormat>Presentación en pantalla (4:3)</PresentationFormat>
  <Paragraphs>111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Aspecto</vt:lpstr>
      <vt:lpstr>FINANZAS EMPRESARIALES</vt:lpstr>
      <vt:lpstr>SECTOR BURSATIL ESTRUCTURA</vt:lpstr>
      <vt:lpstr>SECTOR BURSATIL </vt:lpstr>
      <vt:lpstr>CNBV</vt:lpstr>
      <vt:lpstr>DERECHO BURSATIL</vt:lpstr>
      <vt:lpstr>DERECHO BURSATIL</vt:lpstr>
      <vt:lpstr>ORGANIZACIONES BURSATILES</vt:lpstr>
      <vt:lpstr>ORGANIZACIONES BURSATILES</vt:lpstr>
      <vt:lpstr>MERCADO DE VALORES</vt:lpstr>
      <vt:lpstr>MERCADO DE VALORES</vt:lpstr>
      <vt:lpstr>MERCADO DE VALORES</vt:lpstr>
      <vt:lpstr>SOCIEDADES DE INVERSION</vt:lpstr>
      <vt:lpstr>IMPORTANCIA DE LAS SOCIEDADES DE INVERSION</vt:lpstr>
      <vt:lpstr>IMPORTANCIA DE LAS SOCIEDADES DE INVERSION</vt:lpstr>
      <vt:lpstr>CLASIFICACION DE SOCIEDADES DE INVERSION</vt:lpstr>
      <vt:lpstr>SOCIEDADES DE INVERSION</vt:lpstr>
      <vt:lpstr>CARACTERISTICAS DE SOCIEDADES DE INVERSION</vt:lpstr>
      <vt:lpstr>CARACTERISTICAS DE SOCIEDADES DE INVERSION</vt:lpstr>
      <vt:lpstr>SOCIEDADES DE INVERSION DE RENTA VARIABLE</vt:lpstr>
      <vt:lpstr>SOCIEDADES DE INVERSION EN CAPITALES</vt:lpstr>
      <vt:lpstr>CASAS DE BOLSA</vt:lpstr>
      <vt:lpstr>CASAS DE BOLSA</vt:lpstr>
      <vt:lpstr>CASAS DE BOLSA</vt:lpstr>
      <vt:lpstr>CASAS DE BOLSA</vt:lpstr>
      <vt:lpstr>REFERENCIAS</vt:lpstr>
      <vt:lpstr>INTEGRANTES</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Eugenio Rojas Calderón</dc:creator>
  <cp:lastModifiedBy>Eugenio Rojas Calderón</cp:lastModifiedBy>
  <cp:revision>48</cp:revision>
  <dcterms:created xsi:type="dcterms:W3CDTF">2012-10-13T22:47:00Z</dcterms:created>
  <dcterms:modified xsi:type="dcterms:W3CDTF">2012-10-17T01:23:03Z</dcterms:modified>
</cp:coreProperties>
</file>