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83" r:id="rId10"/>
    <p:sldId id="264" r:id="rId11"/>
    <p:sldId id="265" r:id="rId12"/>
    <p:sldId id="266" r:id="rId13"/>
    <p:sldId id="267" r:id="rId14"/>
    <p:sldId id="268" r:id="rId15"/>
    <p:sldId id="284" r:id="rId16"/>
    <p:sldId id="270" r:id="rId17"/>
    <p:sldId id="271" r:id="rId18"/>
    <p:sldId id="274" r:id="rId19"/>
    <p:sldId id="272" r:id="rId20"/>
    <p:sldId id="273" r:id="rId21"/>
    <p:sldId id="276" r:id="rId22"/>
    <p:sldId id="275" r:id="rId23"/>
    <p:sldId id="277" r:id="rId24"/>
    <p:sldId id="278" r:id="rId25"/>
    <p:sldId id="279" r:id="rId26"/>
    <p:sldId id="280" r:id="rId27"/>
    <p:sldId id="281" r:id="rId28"/>
    <p:sldId id="282"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EF14859-4DB6-4241-B020-6301674707A1}" type="datetimeFigureOut">
              <a:rPr lang="es-MX" smtClean="0"/>
              <a:pPr/>
              <a:t>04/10/2012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8DB7822-154A-45DB-9EB7-B1A500F013EB}"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EF14859-4DB6-4241-B020-6301674707A1}" type="datetimeFigureOut">
              <a:rPr lang="es-MX" smtClean="0"/>
              <a:pPr/>
              <a:t>04/10/2012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8DB7822-154A-45DB-9EB7-B1A500F013EB}"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EF14859-4DB6-4241-B020-6301674707A1}" type="datetimeFigureOut">
              <a:rPr lang="es-MX" smtClean="0"/>
              <a:pPr/>
              <a:t>04/10/2012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8DB7822-154A-45DB-9EB7-B1A500F013EB}"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EF14859-4DB6-4241-B020-6301674707A1}" type="datetimeFigureOut">
              <a:rPr lang="es-MX" smtClean="0"/>
              <a:pPr/>
              <a:t>04/10/2012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8DB7822-154A-45DB-9EB7-B1A500F013EB}"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EF14859-4DB6-4241-B020-6301674707A1}" type="datetimeFigureOut">
              <a:rPr lang="es-MX" smtClean="0"/>
              <a:pPr/>
              <a:t>04/10/2012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8DB7822-154A-45DB-9EB7-B1A500F013EB}"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EF14859-4DB6-4241-B020-6301674707A1}" type="datetimeFigureOut">
              <a:rPr lang="es-MX" smtClean="0"/>
              <a:pPr/>
              <a:t>04/10/2012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8DB7822-154A-45DB-9EB7-B1A500F013EB}"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EF14859-4DB6-4241-B020-6301674707A1}" type="datetimeFigureOut">
              <a:rPr lang="es-MX" smtClean="0"/>
              <a:pPr/>
              <a:t>04/10/2012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8DB7822-154A-45DB-9EB7-B1A500F013EB}"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EF14859-4DB6-4241-B020-6301674707A1}" type="datetimeFigureOut">
              <a:rPr lang="es-MX" smtClean="0"/>
              <a:pPr/>
              <a:t>04/10/2012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8DB7822-154A-45DB-9EB7-B1A500F013EB}"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EF14859-4DB6-4241-B020-6301674707A1}" type="datetimeFigureOut">
              <a:rPr lang="es-MX" smtClean="0"/>
              <a:pPr/>
              <a:t>04/10/2012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8DB7822-154A-45DB-9EB7-B1A500F013EB}"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F14859-4DB6-4241-B020-6301674707A1}" type="datetimeFigureOut">
              <a:rPr lang="es-MX" smtClean="0"/>
              <a:pPr/>
              <a:t>04/10/2012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8DB7822-154A-45DB-9EB7-B1A500F013EB}"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F14859-4DB6-4241-B020-6301674707A1}" type="datetimeFigureOut">
              <a:rPr lang="es-MX" smtClean="0"/>
              <a:pPr/>
              <a:t>04/10/2012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8DB7822-154A-45DB-9EB7-B1A500F013EB}"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14859-4DB6-4241-B020-6301674707A1}" type="datetimeFigureOut">
              <a:rPr lang="es-MX" smtClean="0"/>
              <a:pPr/>
              <a:t>04/10/2012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B7822-154A-45DB-9EB7-B1A500F013E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portaltransparencia.gob.mx/pot/estructura/showOrganigrama.do?method=showOrganigrama&amp;_idDependencia=0611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portaltransparencia.gob.mx/pot/tramite/begin.do?method=begin&amp;_idDependencia=0611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csolares@cnsf.gob.m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csolares@cnsf.gob.m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laeconomia.com.mx/wp-content/uploads/banco-de-mexico7.gif"/>
          <p:cNvPicPr>
            <a:picLocks noChangeAspect="1" noChangeArrowheads="1"/>
          </p:cNvPicPr>
          <p:nvPr/>
        </p:nvPicPr>
        <p:blipFill>
          <a:blip r:embed="rId2" cstate="print"/>
          <a:srcRect/>
          <a:stretch>
            <a:fillRect/>
          </a:stretch>
        </p:blipFill>
        <p:spPr bwMode="auto">
          <a:xfrm>
            <a:off x="2267744" y="0"/>
            <a:ext cx="4355976" cy="4429497"/>
          </a:xfrm>
          <a:prstGeom prst="rect">
            <a:avLst/>
          </a:prstGeom>
          <a:noFill/>
        </p:spPr>
      </p:pic>
      <p:sp>
        <p:nvSpPr>
          <p:cNvPr id="3" name="2 Subtítulo"/>
          <p:cNvSpPr>
            <a:spLocks noGrp="1"/>
          </p:cNvSpPr>
          <p:nvPr>
            <p:ph type="subTitle" idx="1"/>
          </p:nvPr>
        </p:nvSpPr>
        <p:spPr>
          <a:xfrm>
            <a:off x="1619672" y="4077072"/>
            <a:ext cx="6260232" cy="2264248"/>
          </a:xfrm>
        </p:spPr>
        <p:txBody>
          <a:bodyPr>
            <a:normAutofit fontScale="70000" lnSpcReduction="20000"/>
          </a:bodyPr>
          <a:lstStyle/>
          <a:p>
            <a:r>
              <a:rPr lang="es-MX" b="1" dirty="0" smtClean="0"/>
              <a:t>Y sus 4 comisiones</a:t>
            </a:r>
          </a:p>
          <a:p>
            <a:endParaRPr lang="es-MX" dirty="0" smtClean="0"/>
          </a:p>
          <a:p>
            <a:r>
              <a:rPr lang="es-MX" dirty="0" smtClean="0"/>
              <a:t>Elías Díaz de la Vega Córdova</a:t>
            </a:r>
          </a:p>
          <a:p>
            <a:r>
              <a:rPr lang="es-MX" dirty="0" smtClean="0"/>
              <a:t>Marco Antonio Galindo Hernández</a:t>
            </a:r>
          </a:p>
          <a:p>
            <a:r>
              <a:rPr lang="es-MX" dirty="0" smtClean="0"/>
              <a:t>Gustavo Peredo León</a:t>
            </a:r>
          </a:p>
          <a:p>
            <a:r>
              <a:rPr lang="es-MX" dirty="0" smtClean="0"/>
              <a:t>José Manuel Castañeda Quiroz</a:t>
            </a:r>
          </a:p>
          <a:p>
            <a:endParaRPr lang="es-MX" dirty="0" smtClean="0"/>
          </a:p>
          <a:p>
            <a:endParaRPr lang="es-MX" dirty="0"/>
          </a:p>
        </p:txBody>
      </p:sp>
      <p:pic>
        <p:nvPicPr>
          <p:cNvPr id="26628" name="Picture 4" descr="https://scpadi.cnbv.gob.mx/Imagenes/header_cnbv.gif"/>
          <p:cNvPicPr>
            <a:picLocks noChangeAspect="1" noChangeArrowheads="1"/>
          </p:cNvPicPr>
          <p:nvPr/>
        </p:nvPicPr>
        <p:blipFill>
          <a:blip r:embed="rId3" cstate="print"/>
          <a:srcRect/>
          <a:stretch>
            <a:fillRect/>
          </a:stretch>
        </p:blipFill>
        <p:spPr bwMode="auto">
          <a:xfrm>
            <a:off x="0" y="0"/>
            <a:ext cx="2443200" cy="1628800"/>
          </a:xfrm>
          <a:prstGeom prst="rect">
            <a:avLst/>
          </a:prstGeom>
          <a:noFill/>
        </p:spPr>
      </p:pic>
      <p:pic>
        <p:nvPicPr>
          <p:cNvPr id="26630" name="Picture 6" descr="http://i.esmas.com/image/0/000/005/002/NT_Consar1.jpg"/>
          <p:cNvPicPr>
            <a:picLocks noChangeAspect="1" noChangeArrowheads="1"/>
          </p:cNvPicPr>
          <p:nvPr/>
        </p:nvPicPr>
        <p:blipFill>
          <a:blip r:embed="rId4" cstate="print"/>
          <a:srcRect/>
          <a:stretch>
            <a:fillRect/>
          </a:stretch>
        </p:blipFill>
        <p:spPr bwMode="auto">
          <a:xfrm>
            <a:off x="7048500" y="0"/>
            <a:ext cx="2095500" cy="1905000"/>
          </a:xfrm>
          <a:prstGeom prst="rect">
            <a:avLst/>
          </a:prstGeom>
          <a:noFill/>
        </p:spPr>
      </p:pic>
      <p:pic>
        <p:nvPicPr>
          <p:cNvPr id="26632" name="Picture 8" descr="http://www.rtv.org.mx/wp-content/uploads/2012/08/condusef.gif"/>
          <p:cNvPicPr>
            <a:picLocks noChangeAspect="1" noChangeArrowheads="1"/>
          </p:cNvPicPr>
          <p:nvPr/>
        </p:nvPicPr>
        <p:blipFill>
          <a:blip r:embed="rId5" cstate="print"/>
          <a:srcRect/>
          <a:stretch>
            <a:fillRect/>
          </a:stretch>
        </p:blipFill>
        <p:spPr bwMode="auto">
          <a:xfrm>
            <a:off x="0" y="5606480"/>
            <a:ext cx="2339798" cy="1251520"/>
          </a:xfrm>
          <a:prstGeom prst="rect">
            <a:avLst/>
          </a:prstGeom>
          <a:noFill/>
        </p:spPr>
      </p:pic>
      <p:pic>
        <p:nvPicPr>
          <p:cNvPr id="26634" name="Picture 10" descr="http://segurosyauto.com.mx/wp-content/uploads/cnsf.jpg"/>
          <p:cNvPicPr>
            <a:picLocks noChangeAspect="1" noChangeArrowheads="1"/>
          </p:cNvPicPr>
          <p:nvPr/>
        </p:nvPicPr>
        <p:blipFill>
          <a:blip r:embed="rId6" cstate="print"/>
          <a:srcRect/>
          <a:stretch>
            <a:fillRect/>
          </a:stretch>
        </p:blipFill>
        <p:spPr bwMode="auto">
          <a:xfrm>
            <a:off x="6156176" y="6054485"/>
            <a:ext cx="2987824" cy="80351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Comisión Nacional Bancaria y de Valores</a:t>
            </a:r>
            <a:endParaRPr lang="es-MX" dirty="0"/>
          </a:p>
        </p:txBody>
      </p:sp>
      <p:sp>
        <p:nvSpPr>
          <p:cNvPr id="3" name="2 Marcador de contenido"/>
          <p:cNvSpPr>
            <a:spLocks noGrp="1"/>
          </p:cNvSpPr>
          <p:nvPr>
            <p:ph idx="1"/>
          </p:nvPr>
        </p:nvSpPr>
        <p:spPr/>
        <p:txBody>
          <a:bodyPr>
            <a:normAutofit fontScale="92500" lnSpcReduction="20000"/>
          </a:bodyPr>
          <a:lstStyle/>
          <a:p>
            <a:pPr algn="just"/>
            <a:r>
              <a:rPr lang="es-MX" dirty="0" smtClean="0"/>
              <a:t>Es un </a:t>
            </a:r>
            <a:r>
              <a:rPr lang="es-MX" dirty="0"/>
              <a:t>órgano desconcentrado de la Secretaría de Hacienda y Crédito Público (SHCP), con autonomía técnica y facultades ejecutivas; </a:t>
            </a:r>
            <a:r>
              <a:rPr lang="es-MX" dirty="0" smtClean="0"/>
              <a:t>que nace </a:t>
            </a:r>
            <a:r>
              <a:rPr lang="es-MX" dirty="0"/>
              <a:t>con el objeto de supervisar y regular, en el ámbito de su competencia, a las entidades que conforman el sistema financiero mexicano, a fin de procurar su estabilidad y correcto funcionamiento, así como mantener y fomentar el sano y equilibrado desarrollo del sistema financiero en su conjunto, en protección de los intereses del público.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fontScale="92500" lnSpcReduction="10000"/>
          </a:bodyPr>
          <a:lstStyle/>
          <a:p>
            <a:pPr algn="just"/>
            <a:r>
              <a:rPr lang="es-MX" dirty="0"/>
              <a:t>Tiene por objeto supervisar y regular, en el ámbito de su competencia, a las entidades financieras en México, a fin de procurar su estabilidad y correcto funcionamiento, así como mantener y fomentar el sano y equilibrado desarrollo del sistema financiero en su conjunto, en protección de los intereses del público. </a:t>
            </a:r>
            <a:endParaRPr lang="es-MX" dirty="0" smtClean="0"/>
          </a:p>
          <a:p>
            <a:pPr algn="just"/>
            <a:endParaRPr lang="es-MX" dirty="0"/>
          </a:p>
          <a:p>
            <a:pPr algn="just"/>
            <a:r>
              <a:rPr lang="es-MX" dirty="0" smtClean="0"/>
              <a:t>También </a:t>
            </a:r>
            <a:r>
              <a:rPr lang="es-MX" dirty="0"/>
              <a:t>tiene como finalidad supervisar y regular a las personas físicas y morales, cuando realicen actividades previstas en las leyes relativas al sistema financiero.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lstStyle/>
          <a:p>
            <a:pPr algn="just"/>
            <a:r>
              <a:rPr lang="es-MX" dirty="0"/>
              <a:t>Para el cumplimiento de sus objetivos la Comisión Nacional Bancaria y de Valores cuenta con las facultades que le otorgan las leyes relativas al sistema financiero, así como su propia Ley,  las cuales se ejercen a través de los siguientes órganos: Junta de Gobierno, Presidencia, Vicepresidencias, Contraloría Interna, Direcciones Generales y demás unidades administrativas </a:t>
            </a:r>
            <a:r>
              <a:rPr lang="es-MX" dirty="0" smtClean="0"/>
              <a:t>necesarias.</a:t>
            </a:r>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Organigrama-01.jpg"/>
          <p:cNvPicPr>
            <a:picLocks noGrp="1" noChangeAspect="1"/>
          </p:cNvPicPr>
          <p:nvPr>
            <p:ph idx="1"/>
          </p:nvPr>
        </p:nvPicPr>
        <p:blipFill>
          <a:blip r:embed="rId2" cstate="print"/>
          <a:stretch>
            <a:fillRect/>
          </a:stretch>
        </p:blipFill>
        <p:spPr>
          <a:xfrm>
            <a:off x="457200" y="2735213"/>
            <a:ext cx="8229600" cy="225593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normAutofit fontScale="85000" lnSpcReduction="20000"/>
          </a:bodyPr>
          <a:lstStyle/>
          <a:p>
            <a:pPr algn="just"/>
            <a:r>
              <a:rPr lang="es-MX" b="1" dirty="0"/>
              <a:t>Misión</a:t>
            </a:r>
            <a:endParaRPr lang="es-MX" dirty="0"/>
          </a:p>
          <a:p>
            <a:pPr algn="just">
              <a:buNone/>
            </a:pPr>
            <a:r>
              <a:rPr lang="es-MX" dirty="0" smtClean="0"/>
              <a:t>	Salvaguardar </a:t>
            </a:r>
            <a:r>
              <a:rPr lang="es-MX" dirty="0"/>
              <a:t>la estabilidad e integridad del sistema financiero mexicano y fomentar su eficiencia y desarrollo incluyente en beneficio de la sociedad.</a:t>
            </a:r>
          </a:p>
          <a:p>
            <a:pPr algn="just">
              <a:buNone/>
            </a:pPr>
            <a:r>
              <a:rPr lang="es-MX" dirty="0"/>
              <a:t> </a:t>
            </a:r>
          </a:p>
          <a:p>
            <a:pPr algn="just"/>
            <a:r>
              <a:rPr lang="es-MX" b="1" dirty="0"/>
              <a:t>Visión</a:t>
            </a:r>
            <a:endParaRPr lang="es-MX" dirty="0"/>
          </a:p>
          <a:p>
            <a:pPr algn="just">
              <a:buNone/>
            </a:pPr>
            <a:r>
              <a:rPr lang="es-MX" dirty="0"/>
              <a:t>	</a:t>
            </a:r>
            <a:r>
              <a:rPr lang="es-MX" dirty="0" smtClean="0"/>
              <a:t>Ser </a:t>
            </a:r>
            <a:r>
              <a:rPr lang="es-MX" dirty="0"/>
              <a:t>reconocida a nivel nacional e internacional como una autoridad financiera confiable e innovadora</a:t>
            </a:r>
            <a:r>
              <a:rPr lang="es-MX" dirty="0" smtClean="0"/>
              <a:t>.</a:t>
            </a:r>
          </a:p>
          <a:p>
            <a:pPr algn="just">
              <a:buNone/>
            </a:pPr>
            <a:endParaRPr lang="es-MX" dirty="0"/>
          </a:p>
          <a:p>
            <a:pPr algn="just"/>
            <a:r>
              <a:rPr lang="es-MX" b="1" dirty="0" smtClean="0"/>
              <a:t>Localización</a:t>
            </a:r>
            <a:endParaRPr lang="es-MX" b="1" dirty="0"/>
          </a:p>
          <a:p>
            <a:pPr algn="just">
              <a:buNone/>
            </a:pPr>
            <a:r>
              <a:rPr lang="es-MX" dirty="0"/>
              <a:t> </a:t>
            </a:r>
            <a:r>
              <a:rPr lang="es-MX" dirty="0" smtClean="0"/>
              <a:t>	Av</a:t>
            </a:r>
            <a:r>
              <a:rPr lang="es-MX" dirty="0"/>
              <a:t>. Insurgentes Sur No. </a:t>
            </a:r>
            <a:r>
              <a:rPr lang="es-MX" dirty="0" smtClean="0"/>
              <a:t>1971,Torres </a:t>
            </a:r>
            <a:r>
              <a:rPr lang="es-MX" dirty="0"/>
              <a:t>Norte y Sur (Conjunto Inmobiliario Plaza </a:t>
            </a:r>
            <a:r>
              <a:rPr lang="es-MX" dirty="0" err="1" smtClean="0"/>
              <a:t>Inn</a:t>
            </a:r>
            <a:r>
              <a:rPr lang="es-MX" dirty="0" smtClean="0"/>
              <a:t>), Col</a:t>
            </a:r>
            <a:r>
              <a:rPr lang="es-MX" dirty="0"/>
              <a:t>. Guadalupe </a:t>
            </a:r>
            <a:r>
              <a:rPr lang="es-MX" dirty="0" err="1" smtClean="0"/>
              <a:t>Inn,,Delegación</a:t>
            </a:r>
            <a:r>
              <a:rPr lang="es-MX" dirty="0" smtClean="0"/>
              <a:t> </a:t>
            </a:r>
            <a:r>
              <a:rPr lang="es-MX" dirty="0"/>
              <a:t>Álvaro </a:t>
            </a:r>
            <a:r>
              <a:rPr lang="es-MX" dirty="0" smtClean="0"/>
              <a:t>Obregón, 01020 </a:t>
            </a:r>
            <a:r>
              <a:rPr lang="es-MX" dirty="0"/>
              <a:t>México, D. F.</a:t>
            </a:r>
          </a:p>
          <a:p>
            <a:pPr algn="just">
              <a:buNone/>
            </a:pPr>
            <a:endParaRPr lang="es-MX" dirty="0"/>
          </a:p>
          <a:p>
            <a:endParaRPr lang="es-MX"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esmas.com/image/0/000/005/002/NT_Consar1.jpg"/>
          <p:cNvPicPr>
            <a:picLocks noChangeAspect="1" noChangeArrowheads="1"/>
          </p:cNvPicPr>
          <p:nvPr/>
        </p:nvPicPr>
        <p:blipFill>
          <a:blip r:embed="rId2" cstate="print"/>
          <a:srcRect/>
          <a:stretch>
            <a:fillRect/>
          </a:stretch>
        </p:blipFill>
        <p:spPr bwMode="auto">
          <a:xfrm>
            <a:off x="1331640" y="332656"/>
            <a:ext cx="6336704" cy="576064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endParaRPr lang="es-MX" dirty="0" smtClean="0"/>
          </a:p>
          <a:p>
            <a:pPr algn="ctr">
              <a:buNone/>
            </a:pPr>
            <a:r>
              <a:rPr lang="es-MX" dirty="0" smtClean="0"/>
              <a:t>Comisión Nacional del Sistema de Ahorro para el Retiro</a:t>
            </a:r>
          </a:p>
          <a:p>
            <a:pPr algn="ctr">
              <a:buNone/>
            </a:pPr>
            <a:r>
              <a:rPr lang="es-MX" b="1" dirty="0" smtClean="0"/>
              <a:t>(CONSAR)</a:t>
            </a:r>
            <a:endParaRPr lang="es-MX"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algn="just"/>
            <a:r>
              <a:rPr lang="es-MX" dirty="0" smtClean="0"/>
              <a:t>Es un órgano administrativo desconcentrado de la Secretaría de Hacienda y Crédito Público cuya labor fundamental es la de regular el Sistema de Ahorro para el Retiro (SAR) que está constituido por las cuentas individuales, propiedad de los trabajadores. Estas cuentas acumulan las aportaciones que realizan trabajador, patrón y gobierno, y son administradas por las Administradoras de Fondos para el Retiro (</a:t>
            </a:r>
            <a:r>
              <a:rPr lang="es-MX" dirty="0" err="1" smtClean="0"/>
              <a:t>AFOREs</a:t>
            </a:r>
            <a:r>
              <a:rPr lang="es-MX" dirty="0" smtClean="0"/>
              <a:t>) para ser entregadas a los trabajadores al momento de su retiro.</a:t>
            </a:r>
            <a:endParaRPr lang="es-MX"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MISIÓN</a:t>
            </a:r>
            <a:endParaRPr lang="es-MX" dirty="0"/>
          </a:p>
        </p:txBody>
      </p:sp>
      <p:sp>
        <p:nvSpPr>
          <p:cNvPr id="3" name="2 Marcador de contenido"/>
          <p:cNvSpPr>
            <a:spLocks noGrp="1"/>
          </p:cNvSpPr>
          <p:nvPr>
            <p:ph idx="1"/>
          </p:nvPr>
        </p:nvSpPr>
        <p:spPr/>
        <p:txBody>
          <a:bodyPr/>
          <a:lstStyle/>
          <a:p>
            <a:pPr algn="just"/>
            <a:r>
              <a:rPr lang="es-MX" dirty="0" smtClean="0"/>
              <a:t>Proteger los ahorros para el retiro de los trabajadores, desarrollando un entorno de competencia que permita el ejercicio informado de sus derechos, para que obtengan pensiones dignas.</a:t>
            </a:r>
          </a:p>
          <a:p>
            <a:pPr>
              <a:buNone/>
            </a:pPr>
            <a:endParaRPr lang="es-MX"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FACULTADES</a:t>
            </a:r>
            <a:endParaRPr lang="es-MX" dirty="0"/>
          </a:p>
        </p:txBody>
      </p:sp>
      <p:sp>
        <p:nvSpPr>
          <p:cNvPr id="3" name="2 Marcador de contenido"/>
          <p:cNvSpPr>
            <a:spLocks noGrp="1"/>
          </p:cNvSpPr>
          <p:nvPr>
            <p:ph idx="1"/>
          </p:nvPr>
        </p:nvSpPr>
        <p:spPr/>
        <p:txBody>
          <a:bodyPr>
            <a:normAutofit fontScale="85000" lnSpcReduction="10000"/>
          </a:bodyPr>
          <a:lstStyle/>
          <a:p>
            <a:r>
              <a:rPr lang="es-MX" dirty="0" smtClean="0"/>
              <a:t>Vigilar que se resguarden debidamente los recursos de los trabajadores.</a:t>
            </a:r>
          </a:p>
          <a:p>
            <a:r>
              <a:rPr lang="es-MX" dirty="0" smtClean="0"/>
              <a:t>Supervisar que los recursos de los trabajadores se inviertan de acuerdo a los parámetros y límites establecidos por la Comisión (Régimen de inversión).</a:t>
            </a:r>
          </a:p>
          <a:p>
            <a:r>
              <a:rPr lang="es-MX" dirty="0" smtClean="0"/>
              <a:t>Supervisar que se ofrezca la información requerida para los trabajadores (por ejemplo, que se envíe el Estado de Cuenta tres veces por año).</a:t>
            </a:r>
          </a:p>
          <a:p>
            <a:r>
              <a:rPr lang="es-MX" dirty="0" smtClean="0"/>
              <a:t>Imponer multas a las AFORES y sanciones a los empleados de éstas en caso de algún incumplimiento.</a:t>
            </a:r>
          </a:p>
          <a:p>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Historia</a:t>
            </a:r>
            <a:endParaRPr lang="es-MX" dirty="0"/>
          </a:p>
        </p:txBody>
      </p:sp>
      <p:sp>
        <p:nvSpPr>
          <p:cNvPr id="3" name="2 Marcador de contenido"/>
          <p:cNvSpPr>
            <a:spLocks noGrp="1"/>
          </p:cNvSpPr>
          <p:nvPr>
            <p:ph idx="1"/>
          </p:nvPr>
        </p:nvSpPr>
        <p:spPr/>
        <p:txBody>
          <a:bodyPr>
            <a:normAutofit fontScale="92500" lnSpcReduction="20000"/>
          </a:bodyPr>
          <a:lstStyle/>
          <a:p>
            <a:pPr algn="just"/>
            <a:r>
              <a:rPr lang="es-MX" dirty="0"/>
              <a:t>El Banco de </a:t>
            </a:r>
            <a:r>
              <a:rPr lang="es-MX" dirty="0" smtClean="0"/>
              <a:t>México abrió </a:t>
            </a:r>
            <a:r>
              <a:rPr lang="es-MX" dirty="0"/>
              <a:t>sus puertas el 1 de </a:t>
            </a:r>
            <a:r>
              <a:rPr lang="es-MX" dirty="0" smtClean="0"/>
              <a:t>septiembre</a:t>
            </a:r>
            <a:r>
              <a:rPr lang="es-MX" dirty="0"/>
              <a:t> de 1925, fue la consumación de un anhelo largamente acariciado por los mexicanos. Su creación cerró un largo periodo de inestabilidad y anarquía monetaria, iniciado desde principios del siglo XIX, y durante el cual reinaba un sistema de pluralidad de bancos de emisión; sistema que, además, fue agravado por el conflicto revolucionario de 1910, y con el que sobrevino la desconfianza en el papel moneda y la destrucción sistema monetario vigente hasta ese momento.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ORGANOS DE GOBIERNO DE CONSAR</a:t>
            </a:r>
            <a:endParaRPr lang="es-MX" dirty="0"/>
          </a:p>
        </p:txBody>
      </p:sp>
      <p:sp>
        <p:nvSpPr>
          <p:cNvPr id="3" name="2 Marcador de contenido"/>
          <p:cNvSpPr>
            <a:spLocks noGrp="1"/>
          </p:cNvSpPr>
          <p:nvPr>
            <p:ph idx="1"/>
          </p:nvPr>
        </p:nvSpPr>
        <p:spPr/>
        <p:txBody>
          <a:bodyPr>
            <a:normAutofit/>
          </a:bodyPr>
          <a:lstStyle/>
          <a:p>
            <a:r>
              <a:rPr lang="es-MX" dirty="0" smtClean="0"/>
              <a:t>Junta de Gobierno: es un órgano tripartito integrado por los sectores obrero, patronal y gubernamental, que tiene como objetivo emitir las reglas de carácter general y otorgar, modificar o revocar las autorizaciones para la operación y funcionamiento del Sistema de Ahorro para el Retiro y sus participantes.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x\Desktop\junta_gobierno.gif"/>
          <p:cNvPicPr>
            <a:picLocks noGrp="1" noChangeAspect="1" noChangeArrowheads="1"/>
          </p:cNvPicPr>
          <p:nvPr>
            <p:ph idx="1"/>
          </p:nvPr>
        </p:nvPicPr>
        <p:blipFill>
          <a:blip r:embed="rId2" cstate="print"/>
          <a:stretch>
            <a:fillRect/>
          </a:stretch>
        </p:blipFill>
        <p:spPr bwMode="auto">
          <a:xfrm>
            <a:off x="683568" y="1052736"/>
            <a:ext cx="7954683" cy="525658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normAutofit lnSpcReduction="10000"/>
          </a:bodyPr>
          <a:lstStyle/>
          <a:p>
            <a:pPr algn="just"/>
            <a:r>
              <a:rPr lang="es-MX" dirty="0" smtClean="0"/>
              <a:t>Presidente de la comisión:</a:t>
            </a:r>
            <a:r>
              <a:rPr lang="es-MX" b="1" dirty="0" smtClean="0"/>
              <a:t> </a:t>
            </a:r>
            <a:r>
              <a:rPr lang="es-MX" dirty="0" smtClean="0"/>
              <a:t>es la máxima autoridad administrativa de ésta y ejerce las facultades que le otorga la Ley (SAR) y las que le delegue la Junta de Gobierno.</a:t>
            </a:r>
          </a:p>
          <a:p>
            <a:pPr algn="just">
              <a:buNone/>
            </a:pPr>
            <a:endParaRPr lang="es-MX" dirty="0" smtClean="0"/>
          </a:p>
          <a:p>
            <a:pPr algn="just"/>
            <a:r>
              <a:rPr lang="es-MX" dirty="0" smtClean="0"/>
              <a:t>Comité Consultivo y de Vigilancia: es un órgano tripartito, que tiene como objetivo velar por los intereses de las partes involucradas, a efecto de que siempre se guarde armonía y equilibrio para el mejor funcionamiento de los Sistemas de Ahorro para el Retiro.</a:t>
            </a:r>
          </a:p>
          <a:p>
            <a:endParaRPr lang="es-MX"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Desktop\comite_consultivo.gif"/>
          <p:cNvPicPr>
            <a:picLocks noGrp="1" noChangeAspect="1" noChangeArrowheads="1"/>
          </p:cNvPicPr>
          <p:nvPr>
            <p:ph idx="1"/>
          </p:nvPr>
        </p:nvPicPr>
        <p:blipFill>
          <a:blip r:embed="rId2" cstate="print"/>
          <a:srcRect/>
          <a:stretch>
            <a:fillRect/>
          </a:stretch>
        </p:blipFill>
        <p:spPr bwMode="auto">
          <a:xfrm>
            <a:off x="323528" y="404664"/>
            <a:ext cx="8406542" cy="561662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rtv.org.mx/wp-content/uploads/2012/08/condusef.gif"/>
          <p:cNvPicPr>
            <a:picLocks noChangeAspect="1" noChangeArrowheads="1"/>
          </p:cNvPicPr>
          <p:nvPr/>
        </p:nvPicPr>
        <p:blipFill>
          <a:blip r:embed="rId2" cstate="print"/>
          <a:srcRect/>
          <a:stretch>
            <a:fillRect/>
          </a:stretch>
        </p:blipFill>
        <p:spPr bwMode="auto">
          <a:xfrm>
            <a:off x="611560" y="1124744"/>
            <a:ext cx="7920880" cy="4236750"/>
          </a:xfrm>
          <a:prstGeom prst="rect">
            <a:avLst/>
          </a:prstGeom>
          <a:noFill/>
        </p:spPr>
      </p:pic>
    </p:spTree>
    <p:extLst>
      <p:ext uri="{BB962C8B-B14F-4D97-AF65-F5344CB8AC3E}">
        <p14:creationId xmlns:p14="http://schemas.microsoft.com/office/powerpoint/2010/main" xmlns="" val="877259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Nombre oficial:</a:t>
            </a:r>
            <a:endParaRPr lang="es-MX" dirty="0"/>
          </a:p>
        </p:txBody>
      </p:sp>
      <p:sp>
        <p:nvSpPr>
          <p:cNvPr id="3" name="2 Marcador de contenido"/>
          <p:cNvSpPr>
            <a:spLocks noGrp="1"/>
          </p:cNvSpPr>
          <p:nvPr>
            <p:ph idx="1"/>
          </p:nvPr>
        </p:nvSpPr>
        <p:spPr/>
        <p:txBody>
          <a:bodyPr>
            <a:normAutofit/>
          </a:bodyPr>
          <a:lstStyle/>
          <a:p>
            <a:r>
              <a:rPr lang="es-MX" sz="2800" dirty="0" smtClean="0"/>
              <a:t>Comisión Nacional para la Protección y Defensa de los Usuarios de servicios Financieros</a:t>
            </a:r>
          </a:p>
          <a:p>
            <a:endParaRPr lang="es-MX" sz="2800" dirty="0"/>
          </a:p>
          <a:p>
            <a:endParaRPr lang="es-MX" sz="2800" dirty="0" smtClean="0"/>
          </a:p>
          <a:p>
            <a:r>
              <a:rPr lang="es-MX" sz="2800" dirty="0"/>
              <a:t>institución pública dependiente de la </a:t>
            </a:r>
            <a:r>
              <a:rPr lang="es-MX" sz="2800" b="1" dirty="0"/>
              <a:t>Secretaría de Hacienda y </a:t>
            </a:r>
            <a:r>
              <a:rPr lang="es-MX" sz="2800" b="1" dirty="0" smtClean="0"/>
              <a:t>Crédito </a:t>
            </a:r>
            <a:r>
              <a:rPr lang="es-MX" sz="2800" b="1" dirty="0"/>
              <a:t>Público</a:t>
            </a:r>
            <a:r>
              <a:rPr lang="es-MX" sz="2800" dirty="0" smtClean="0"/>
              <a:t>.</a:t>
            </a:r>
          </a:p>
          <a:p>
            <a:endParaRPr lang="es-MX" sz="2800" dirty="0" smtClean="0"/>
          </a:p>
          <a:p>
            <a:r>
              <a:rPr lang="es-MX" sz="2800" dirty="0" smtClean="0"/>
              <a:t> </a:t>
            </a:r>
            <a:r>
              <a:rPr lang="es-MX" sz="2800" dirty="0"/>
              <a:t>fue creada en el año de 1999</a:t>
            </a:r>
          </a:p>
        </p:txBody>
      </p:sp>
    </p:spTree>
    <p:extLst>
      <p:ext uri="{BB962C8B-B14F-4D97-AF65-F5344CB8AC3E}">
        <p14:creationId xmlns:p14="http://schemas.microsoft.com/office/powerpoint/2010/main" xmlns="" val="1512014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MISIÓN:</a:t>
            </a:r>
            <a:br>
              <a:rPr lang="es-MX" dirty="0"/>
            </a:br>
            <a:endParaRPr lang="es-MX" dirty="0"/>
          </a:p>
        </p:txBody>
      </p:sp>
      <p:sp>
        <p:nvSpPr>
          <p:cNvPr id="3" name="2 Marcador de contenido"/>
          <p:cNvSpPr>
            <a:spLocks noGrp="1"/>
          </p:cNvSpPr>
          <p:nvPr>
            <p:ph idx="1"/>
          </p:nvPr>
        </p:nvSpPr>
        <p:spPr/>
        <p:txBody>
          <a:bodyPr/>
          <a:lstStyle/>
          <a:p>
            <a:r>
              <a:rPr lang="es-MX" dirty="0"/>
              <a:t>Promover y difundir la educación y la transparencia financiera para que los usuarios tomen decisiones informadas sobre los beneficios, costos y riesgos de los productos y servicios ofertados en el sistema financiero mexicano;</a:t>
            </a:r>
          </a:p>
        </p:txBody>
      </p:sp>
    </p:spTree>
    <p:extLst>
      <p:ext uri="{BB962C8B-B14F-4D97-AF65-F5344CB8AC3E}">
        <p14:creationId xmlns:p14="http://schemas.microsoft.com/office/powerpoint/2010/main" xmlns="" val="460650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tipos de acciones:</a:t>
            </a:r>
            <a:br>
              <a:rPr lang="es-MX" dirty="0"/>
            </a:br>
            <a:endParaRPr lang="es-MX" dirty="0"/>
          </a:p>
        </p:txBody>
      </p:sp>
      <p:sp>
        <p:nvSpPr>
          <p:cNvPr id="3" name="2 Marcador de contenido"/>
          <p:cNvSpPr>
            <a:spLocks noGrp="1"/>
          </p:cNvSpPr>
          <p:nvPr>
            <p:ph idx="1"/>
          </p:nvPr>
        </p:nvSpPr>
        <p:spPr/>
        <p:txBody>
          <a:bodyPr/>
          <a:lstStyle/>
          <a:p>
            <a:r>
              <a:rPr lang="es-MX" b="1" dirty="0"/>
              <a:t>Preventivas</a:t>
            </a:r>
            <a:r>
              <a:rPr lang="es-MX" dirty="0"/>
              <a:t> (orientar, informar, promover la Educación Financiera), y</a:t>
            </a:r>
          </a:p>
          <a:p>
            <a:r>
              <a:rPr lang="es-MX" b="1" dirty="0"/>
              <a:t>Correctivas</a:t>
            </a:r>
            <a:r>
              <a:rPr lang="es-MX" dirty="0"/>
              <a:t>(atender y resolver las quejas y reclamaciones de los usuarios de servicios y productos financieros).</a:t>
            </a:r>
          </a:p>
          <a:p>
            <a:endParaRPr lang="es-MX" dirty="0"/>
          </a:p>
        </p:txBody>
      </p:sp>
    </p:spTree>
    <p:extLst>
      <p:ext uri="{BB962C8B-B14F-4D97-AF65-F5344CB8AC3E}">
        <p14:creationId xmlns:p14="http://schemas.microsoft.com/office/powerpoint/2010/main" xmlns="" val="79636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a:t>
            </a:r>
            <a:endParaRPr lang="es-MX" dirty="0"/>
          </a:p>
        </p:txBody>
      </p:sp>
      <p:sp>
        <p:nvSpPr>
          <p:cNvPr id="3" name="2 Marcador de contenido"/>
          <p:cNvSpPr>
            <a:spLocks noGrp="1"/>
          </p:cNvSpPr>
          <p:nvPr>
            <p:ph idx="1"/>
          </p:nvPr>
        </p:nvSpPr>
        <p:spPr/>
        <p:txBody>
          <a:bodyPr/>
          <a:lstStyle/>
          <a:p>
            <a:r>
              <a:rPr lang="es-MX" dirty="0"/>
              <a:t>Continuar con el desarrollo de productos y herramientas que apoyen, asesoren y orienten a los usuarios de servicios financieros</a:t>
            </a:r>
            <a:r>
              <a:rPr lang="es-MX" dirty="0" smtClean="0"/>
              <a:t>.</a:t>
            </a:r>
          </a:p>
          <a:p>
            <a:endParaRPr lang="es-MX" dirty="0"/>
          </a:p>
          <a:p>
            <a:r>
              <a:rPr lang="es-MX" dirty="0"/>
              <a:t>Buscar siempre una relación justa y equitativa entre los usuarios y las instituciones financieras.</a:t>
            </a:r>
          </a:p>
        </p:txBody>
      </p:sp>
    </p:spTree>
    <p:extLst>
      <p:ext uri="{BB962C8B-B14F-4D97-AF65-F5344CB8AC3E}">
        <p14:creationId xmlns:p14="http://schemas.microsoft.com/office/powerpoint/2010/main" xmlns="" val="2124421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NSF2.jpg"/>
          <p:cNvPicPr>
            <a:picLocks noChangeAspect="1"/>
          </p:cNvPicPr>
          <p:nvPr/>
        </p:nvPicPr>
        <p:blipFill>
          <a:blip r:embed="rId2" cstate="print"/>
          <a:stretch>
            <a:fillRect/>
          </a:stretch>
        </p:blipFill>
        <p:spPr>
          <a:xfrm>
            <a:off x="0" y="0"/>
            <a:ext cx="9113714" cy="573325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rmAutofit fontScale="85000" lnSpcReduction="20000"/>
          </a:bodyPr>
          <a:lstStyle/>
          <a:p>
            <a:pPr algn="just"/>
            <a:r>
              <a:rPr lang="es-MX" dirty="0" smtClean="0"/>
              <a:t>Se </a:t>
            </a:r>
            <a:r>
              <a:rPr lang="es-MX" dirty="0"/>
              <a:t>inauguró </a:t>
            </a:r>
            <a:r>
              <a:rPr lang="es-MX" dirty="0" smtClean="0"/>
              <a:t>en una </a:t>
            </a:r>
            <a:r>
              <a:rPr lang="es-MX" dirty="0"/>
              <a:t>solemne ceremonia el 1 de septiembre de 1925. El acto fue presidido por el primer mandatario, Plutarco Elías Calles, y al mismo concurrieron los </a:t>
            </a:r>
            <a:r>
              <a:rPr lang="es-MX" dirty="0" smtClean="0"/>
              <a:t>personajes mas</a:t>
            </a:r>
            <a:r>
              <a:rPr lang="es-MX" dirty="0"/>
              <a:t> </a:t>
            </a:r>
            <a:r>
              <a:rPr lang="es-MX" dirty="0" smtClean="0"/>
              <a:t>sobresalientes de </a:t>
            </a:r>
            <a:r>
              <a:rPr lang="es-MX" dirty="0"/>
              <a:t>la política, las finanzas y los negocios de esa época. </a:t>
            </a:r>
            <a:endParaRPr lang="es-MX" dirty="0" smtClean="0"/>
          </a:p>
          <a:p>
            <a:pPr algn="just"/>
            <a:endParaRPr lang="es-MX" dirty="0"/>
          </a:p>
          <a:p>
            <a:pPr algn="just"/>
            <a:r>
              <a:rPr lang="es-MX" dirty="0" smtClean="0"/>
              <a:t>Al </a:t>
            </a:r>
            <a:r>
              <a:rPr lang="es-MX" dirty="0"/>
              <a:t>recién creado Instituto se le entregó, en exclusiva, la facultad de crear moneda, tanto mediante la acuñación de piezas metálicas como a </a:t>
            </a:r>
            <a:r>
              <a:rPr lang="es-MX" dirty="0" smtClean="0"/>
              <a:t>través de </a:t>
            </a:r>
            <a:r>
              <a:rPr lang="es-MX" dirty="0"/>
              <a:t>la emisión de billetes. Como </a:t>
            </a:r>
            <a:r>
              <a:rPr lang="es-MX" dirty="0" smtClean="0"/>
              <a:t>consecuencia de </a:t>
            </a:r>
            <a:r>
              <a:rPr lang="es-MX" dirty="0"/>
              <a:t>lo anterior, se le encargó regular la circulación monetaria, las tasas de interés y el tipo de cambio. Asimismo, se convirtió al nuevo órgano en agente y asesor financiero y banquero del Gobierno Federal, aunque se dejó en libertad a los bancos comerciales para asociarse o no con el banco central.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8" y="692696"/>
            <a:ext cx="7225761" cy="523220"/>
          </a:xfrm>
          <a:prstGeom prst="rect">
            <a:avLst/>
          </a:prstGeom>
        </p:spPr>
        <p:txBody>
          <a:bodyPr wrap="none">
            <a:spAutoFit/>
          </a:bodyPr>
          <a:lstStyle/>
          <a:p>
            <a:r>
              <a:rPr lang="es-MX" sz="2800" b="1" dirty="0"/>
              <a:t>Comisión Nacional de Seguros y Fianzas (CNSF) </a:t>
            </a:r>
          </a:p>
        </p:txBody>
      </p:sp>
      <p:sp>
        <p:nvSpPr>
          <p:cNvPr id="6" name="5 Rectángulo"/>
          <p:cNvSpPr/>
          <p:nvPr/>
        </p:nvSpPr>
        <p:spPr>
          <a:xfrm>
            <a:off x="467544" y="2708920"/>
            <a:ext cx="8352928" cy="3416320"/>
          </a:xfrm>
          <a:prstGeom prst="rect">
            <a:avLst/>
          </a:prstGeom>
        </p:spPr>
        <p:txBody>
          <a:bodyPr wrap="square">
            <a:spAutoFit/>
          </a:bodyPr>
          <a:lstStyle/>
          <a:p>
            <a:pPr algn="just"/>
            <a:r>
              <a:rPr lang="es-MX" sz="2400" dirty="0"/>
              <a:t>La Comisión Nacional de Seguros y Fianzas es un Órgano Desconcentrado de la Secretaría de Hacienda y Crédito Público, encargada de supervisar que la operación de los sectores asegurador y afianzador se apegue al marco normativo, preservando la solvencia y estabilidad financiera de las instituciones de Seguros y Fianzas, para garantizar los intereses del público usuario, así como promover el sano desarrollo de estos sectores con el propósito de extender la cobertura de sus servicios a la mayor parte posible de la población.</a:t>
            </a:r>
          </a:p>
        </p:txBody>
      </p:sp>
      <p:sp>
        <p:nvSpPr>
          <p:cNvPr id="7" name="6 Rectángulo"/>
          <p:cNvSpPr/>
          <p:nvPr/>
        </p:nvSpPr>
        <p:spPr>
          <a:xfrm>
            <a:off x="2915816" y="1700808"/>
            <a:ext cx="3096344" cy="369332"/>
          </a:xfrm>
          <a:prstGeom prst="rect">
            <a:avLst/>
          </a:prstGeom>
        </p:spPr>
        <p:txBody>
          <a:bodyPr wrap="square">
            <a:spAutoFit/>
          </a:bodyPr>
          <a:lstStyle/>
          <a:p>
            <a:r>
              <a:rPr lang="es-MX" b="1" cap="all" dirty="0"/>
              <a:t>¿QUIENES SOMOS? </a:t>
            </a:r>
            <a:endParaRPr lang="es-MX"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5517233"/>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Código de Conducta</a:t>
            </a:r>
            <a:endParaRPr kumimoji="0" lang="es-MX"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Este código es una reflexión colectiva que busca ser una referencia más para quienes tenemos el privilegio de colaborar en esta Comisión, a fin de seguir avanzando hacia un servicio público eficaz y responsable.</a:t>
            </a:r>
            <a:r>
              <a:rPr kumimoji="0" lang="es-MX" b="0" i="0" u="none" strike="noStrike" cap="none" normalizeH="0" dirty="0" smtClean="0">
                <a:ln>
                  <a:noFill/>
                </a:ln>
                <a:solidFill>
                  <a:srgbClr val="000000"/>
                </a:solidFill>
                <a:effectLst/>
                <a:latin typeface="Verdana" pitchFamily="34" charset="0"/>
                <a:ea typeface="Times New Roman" pitchFamily="18" charset="0"/>
                <a:cs typeface="Arial" pitchFamily="34" charset="0"/>
              </a:rPr>
              <a:t> </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
        <p:nvSpPr>
          <p:cNvPr id="4100" name="Rectangle 4"/>
          <p:cNvSpPr>
            <a:spLocks noChangeArrowheads="1"/>
          </p:cNvSpPr>
          <p:nvPr/>
        </p:nvSpPr>
        <p:spPr bwMode="auto">
          <a:xfrm>
            <a:off x="0" y="1268760"/>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Misión </a:t>
            </a:r>
            <a:endParaRPr kumimoji="0" lang="es-MX"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Supervisar, de manera eficiente, que la operación de los sectores se apegue al marco normativo, preservando la solvencia y estabilidad financiera de las instituciones, para garantizar los intereses del público usuario, así como promover el sano desarrollo de estos sectores, con el propósito de extender la cobertura de sus servicios a la mayor parte posible de la población.</a:t>
            </a:r>
            <a:r>
              <a:rPr kumimoji="0" lang="es-MX" b="0" i="0" u="none" strike="noStrike" cap="none" normalizeH="0" dirty="0" smtClean="0">
                <a:ln>
                  <a:noFill/>
                </a:ln>
                <a:solidFill>
                  <a:srgbClr val="000000"/>
                </a:solidFill>
                <a:effectLst/>
                <a:latin typeface="Verdana" pitchFamily="34" charset="0"/>
                <a:ea typeface="Times New Roman" pitchFamily="18" charset="0"/>
                <a:cs typeface="Arial" pitchFamily="34" charset="0"/>
              </a:rPr>
              <a:t> </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3284984"/>
            <a:ext cx="9144000"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Visión</a:t>
            </a:r>
            <a:endParaRPr kumimoji="0" lang="es-MX"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La función supervisora de la CNSF, debe operar bajo principios de eficiencia, eficacia y calidad, acordes con los estándares internacionales en la materia, con el objeto de coadyuvar a la estabilidad y solvencia financiera de las industrias aseguradora y afianzadora, como elemento para estimular la seguridad y confianza del público usuario de estos servicios financieros.</a:t>
            </a:r>
            <a:r>
              <a:rPr kumimoji="0" lang="es-MX" sz="10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r>
            <a:br>
              <a:rPr kumimoji="0" lang="es-MX" sz="10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br>
            <a:r>
              <a:rPr kumimoji="0" lang="es-MX" sz="10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r>
            <a:br>
              <a:rPr kumimoji="0" lang="es-MX" sz="10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b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CuadroTexto"/>
          <p:cNvSpPr txBox="1"/>
          <p:nvPr/>
        </p:nvSpPr>
        <p:spPr>
          <a:xfrm>
            <a:off x="0" y="0"/>
            <a:ext cx="9144000" cy="923330"/>
          </a:xfrm>
          <a:prstGeom prst="rect">
            <a:avLst/>
          </a:prstGeom>
          <a:noFill/>
        </p:spPr>
        <p:txBody>
          <a:bodyPr wrap="square" rtlCol="0">
            <a:spAutoFit/>
          </a:bodyPr>
          <a:lstStyle/>
          <a:p>
            <a:pPr algn="just"/>
            <a:r>
              <a:rPr kumimoji="0" lang="es-MX"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Funciones</a:t>
            </a:r>
          </a:p>
          <a:p>
            <a:pPr algn="just"/>
            <a:r>
              <a:rPr kumimoji="0" lang="es-MX" b="0" i="0" u="none" strike="noStrike" cap="none" normalizeH="0" dirty="0" smtClean="0">
                <a:ln>
                  <a:noFill/>
                </a:ln>
                <a:solidFill>
                  <a:srgbClr val="000000"/>
                </a:solidFill>
                <a:effectLst/>
                <a:latin typeface="Verdana" pitchFamily="34" charset="0"/>
                <a:ea typeface="Times New Roman" pitchFamily="18" charset="0"/>
                <a:cs typeface="Arial" pitchFamily="34" charset="0"/>
              </a:rPr>
              <a:t>Regula a todas las </a:t>
            </a:r>
            <a:r>
              <a:rPr kumimoji="0" lang="es-MX" b="0" i="0" u="none" strike="noStrike" cap="none" normalizeH="0" dirty="0" err="1" smtClean="0">
                <a:ln>
                  <a:noFill/>
                </a:ln>
                <a:solidFill>
                  <a:srgbClr val="000000"/>
                </a:solidFill>
                <a:effectLst/>
                <a:latin typeface="Verdana" pitchFamily="34" charset="0"/>
                <a:ea typeface="Times New Roman" pitchFamily="18" charset="0"/>
                <a:cs typeface="Arial" pitchFamily="34" charset="0"/>
              </a:rPr>
              <a:t>compañias</a:t>
            </a:r>
            <a:r>
              <a:rPr kumimoji="0" lang="es-MX" b="0" i="0" u="none" strike="noStrike" cap="none" normalizeH="0" dirty="0" smtClean="0">
                <a:ln>
                  <a:noFill/>
                </a:ln>
                <a:solidFill>
                  <a:srgbClr val="000000"/>
                </a:solidFill>
                <a:effectLst/>
                <a:latin typeface="Verdana" pitchFamily="34" charset="0"/>
                <a:ea typeface="Times New Roman" pitchFamily="18" charset="0"/>
                <a:cs typeface="Arial" pitchFamily="34" charset="0"/>
              </a:rPr>
              <a:t> que  operan seguros y fianzas en la republica mexicana.</a:t>
            </a:r>
            <a:r>
              <a:rPr kumimoji="0" lang="es-MX"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a:t>
            </a:r>
            <a:r>
              <a:rPr lang="es-MX" b="1" dirty="0" smtClean="0"/>
              <a:t> </a:t>
            </a:r>
            <a:endParaRPr lang="es-MX"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80728"/>
            <a:ext cx="9144000" cy="1477328"/>
          </a:xfrm>
          <a:prstGeom prst="rect">
            <a:avLst/>
          </a:prstGeom>
        </p:spPr>
        <p:txBody>
          <a:bodyPr wrap="square">
            <a:spAutoFit/>
          </a:bodyPr>
          <a:lstStyle/>
          <a:p>
            <a:pPr algn="just"/>
            <a:r>
              <a:rPr kumimoji="0" lang="es-MX"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Instituciones</a:t>
            </a:r>
            <a:r>
              <a:rPr kumimoji="0" lang="es-MX" b="1" i="0" u="none" strike="noStrike" cap="none" normalizeH="0" dirty="0" smtClean="0">
                <a:ln>
                  <a:noFill/>
                </a:ln>
                <a:solidFill>
                  <a:srgbClr val="000000"/>
                </a:solidFill>
                <a:effectLst/>
                <a:latin typeface="Verdana" pitchFamily="34" charset="0"/>
                <a:ea typeface="Times New Roman" pitchFamily="18" charset="0"/>
                <a:cs typeface="Arial" pitchFamily="34" charset="0"/>
              </a:rPr>
              <a:t> de seguros</a:t>
            </a:r>
          </a:p>
          <a:p>
            <a:pPr algn="just"/>
            <a:r>
              <a:rPr kumimoji="0" lang="es-MX" b="0" i="0" u="none" strike="noStrike" cap="none" normalizeH="0" dirty="0" smtClean="0">
                <a:ln>
                  <a:noFill/>
                </a:ln>
                <a:solidFill>
                  <a:srgbClr val="000000"/>
                </a:solidFill>
                <a:effectLst/>
                <a:latin typeface="Verdana" pitchFamily="34" charset="0"/>
                <a:ea typeface="Times New Roman" pitchFamily="18" charset="0"/>
                <a:cs typeface="Arial" pitchFamily="34" charset="0"/>
              </a:rPr>
              <a:t>Estas instituciones se obligan mediante la celebración de un contrato, en el momento de su aceptación y mediante el cobro, de una prima, a resarcir un daño o pagar una suma de dinero si ocurre la eventualidad prevista en ese contrato. </a:t>
            </a:r>
            <a:endParaRPr lang="es-MX" dirty="0"/>
          </a:p>
        </p:txBody>
      </p:sp>
      <p:sp>
        <p:nvSpPr>
          <p:cNvPr id="5" name="4 Rectángulo"/>
          <p:cNvSpPr/>
          <p:nvPr/>
        </p:nvSpPr>
        <p:spPr>
          <a:xfrm>
            <a:off x="0" y="4077072"/>
            <a:ext cx="9144000" cy="1477328"/>
          </a:xfrm>
          <a:prstGeom prst="rect">
            <a:avLst/>
          </a:prstGeom>
        </p:spPr>
        <p:txBody>
          <a:bodyPr wrap="square">
            <a:spAutoFit/>
          </a:bodyPr>
          <a:lstStyle/>
          <a:p>
            <a:pPr algn="just"/>
            <a:r>
              <a:rPr kumimoji="0" lang="es-MX" b="1" i="0" u="none" strike="noStrike" cap="none" normalizeH="0" dirty="0" smtClean="0">
                <a:ln>
                  <a:noFill/>
                </a:ln>
                <a:solidFill>
                  <a:srgbClr val="000000"/>
                </a:solidFill>
                <a:effectLst/>
                <a:latin typeface="Verdana" pitchFamily="34" charset="0"/>
                <a:ea typeface="Times New Roman" pitchFamily="18" charset="0"/>
                <a:cs typeface="Arial" pitchFamily="34" charset="0"/>
              </a:rPr>
              <a:t>Instituciones de fianzas</a:t>
            </a:r>
          </a:p>
          <a:p>
            <a:pPr algn="just"/>
            <a:r>
              <a:rPr kumimoji="0" lang="es-MX" b="0" i="0" u="none" strike="noStrike" cap="none" normalizeH="0" dirty="0" smtClean="0">
                <a:ln>
                  <a:noFill/>
                </a:ln>
                <a:solidFill>
                  <a:srgbClr val="000000"/>
                </a:solidFill>
                <a:effectLst/>
                <a:latin typeface="Verdana" pitchFamily="34" charset="0"/>
                <a:ea typeface="Times New Roman" pitchFamily="18" charset="0"/>
                <a:cs typeface="Arial" pitchFamily="34" charset="0"/>
              </a:rPr>
              <a:t>Estas instituciones se encargan, mediante la celebración de un contrato y el pago de prima, de hacer cumplir a un acreedor la obligación de su deudor en caso de este no la haga. Hay cuatro tipo de fianzas: la fidelidad, judicial, administrativa y de crédito</a:t>
            </a:r>
            <a:endParaRPr lang="es-MX"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56792"/>
            <a:ext cx="9144000" cy="1477328"/>
          </a:xfrm>
          <a:prstGeom prst="rect">
            <a:avLst/>
          </a:prstGeom>
        </p:spPr>
        <p:txBody>
          <a:bodyPr wrap="square">
            <a:spAutoFit/>
          </a:bodyPr>
          <a:lstStyle/>
          <a:p>
            <a:pPr algn="just"/>
            <a:r>
              <a:rPr lang="es-MX" b="1" dirty="0" smtClean="0">
                <a:solidFill>
                  <a:srgbClr val="000000"/>
                </a:solidFill>
                <a:latin typeface="Verdana" pitchFamily="34" charset="0"/>
                <a:ea typeface="Times New Roman" pitchFamily="18" charset="0"/>
                <a:cs typeface="Arial" pitchFamily="34" charset="0"/>
              </a:rPr>
              <a:t>F</a:t>
            </a:r>
            <a:r>
              <a:rPr kumimoji="0" lang="es-MX" b="1" i="0" u="none" strike="noStrike" cap="none" normalizeH="0" dirty="0" smtClean="0">
                <a:ln>
                  <a:noFill/>
                </a:ln>
                <a:solidFill>
                  <a:srgbClr val="000000"/>
                </a:solidFill>
                <a:effectLst/>
                <a:latin typeface="Verdana" pitchFamily="34" charset="0"/>
                <a:ea typeface="Times New Roman" pitchFamily="18" charset="0"/>
                <a:cs typeface="Arial" pitchFamily="34" charset="0"/>
              </a:rPr>
              <a:t>ianzas de fidelidad</a:t>
            </a:r>
          </a:p>
          <a:p>
            <a:pPr algn="just"/>
            <a:r>
              <a:rPr lang="es-MX" dirty="0" smtClean="0">
                <a:solidFill>
                  <a:srgbClr val="000000"/>
                </a:solidFill>
                <a:latin typeface="Verdana" pitchFamily="34" charset="0"/>
                <a:cs typeface="Arial" pitchFamily="34" charset="0"/>
              </a:rPr>
              <a:t>Garantizan el RESARCIMIENTO DEL DAÑO PATRIMONIAL, que pueda causar un empleado al cometer un delito (robo, fraude, abuso de confianza) en contra de la empresa beneficiaria o de los que la misma sea legalmente responsable.</a:t>
            </a:r>
            <a:endParaRPr lang="es-MX" dirty="0"/>
          </a:p>
        </p:txBody>
      </p:sp>
      <p:sp>
        <p:nvSpPr>
          <p:cNvPr id="6" name="5 Rectángulo"/>
          <p:cNvSpPr/>
          <p:nvPr/>
        </p:nvSpPr>
        <p:spPr>
          <a:xfrm>
            <a:off x="0" y="3140968"/>
            <a:ext cx="9144000" cy="1200329"/>
          </a:xfrm>
          <a:prstGeom prst="rect">
            <a:avLst/>
          </a:prstGeom>
        </p:spPr>
        <p:txBody>
          <a:bodyPr wrap="square">
            <a:spAutoFit/>
          </a:bodyPr>
          <a:lstStyle/>
          <a:p>
            <a:pPr algn="just"/>
            <a:r>
              <a:rPr lang="es-MX" b="1" dirty="0" smtClean="0">
                <a:solidFill>
                  <a:srgbClr val="000000"/>
                </a:solidFill>
                <a:latin typeface="Verdana" pitchFamily="34" charset="0"/>
                <a:ea typeface="Times New Roman" pitchFamily="18" charset="0"/>
                <a:cs typeface="Arial" pitchFamily="34" charset="0"/>
              </a:rPr>
              <a:t>F</a:t>
            </a:r>
            <a:r>
              <a:rPr kumimoji="0" lang="es-MX" b="1" i="0" u="none" strike="noStrike" cap="none" normalizeH="0" dirty="0" smtClean="0">
                <a:ln>
                  <a:noFill/>
                </a:ln>
                <a:solidFill>
                  <a:srgbClr val="000000"/>
                </a:solidFill>
                <a:effectLst/>
                <a:latin typeface="Verdana" pitchFamily="34" charset="0"/>
                <a:ea typeface="Times New Roman" pitchFamily="18" charset="0"/>
                <a:cs typeface="Arial" pitchFamily="34" charset="0"/>
              </a:rPr>
              <a:t>ianzas de </a:t>
            </a:r>
            <a:r>
              <a:rPr kumimoji="0" lang="es-MX" b="1" i="0" u="none" strike="noStrike" cap="none" normalizeH="0" dirty="0" err="1" smtClean="0">
                <a:ln>
                  <a:noFill/>
                </a:ln>
                <a:solidFill>
                  <a:srgbClr val="000000"/>
                </a:solidFill>
                <a:effectLst/>
                <a:latin typeface="Verdana" pitchFamily="34" charset="0"/>
                <a:ea typeface="Times New Roman" pitchFamily="18" charset="0"/>
                <a:cs typeface="Arial" pitchFamily="34" charset="0"/>
              </a:rPr>
              <a:t>credito</a:t>
            </a:r>
            <a:r>
              <a:rPr kumimoji="0" lang="es-MX" b="1" i="0" u="none" strike="noStrike" cap="none" normalizeH="0" dirty="0" smtClean="0">
                <a:ln>
                  <a:noFill/>
                </a:ln>
                <a:solidFill>
                  <a:srgbClr val="000000"/>
                </a:solidFill>
                <a:effectLst/>
                <a:latin typeface="Verdana" pitchFamily="34" charset="0"/>
                <a:ea typeface="Times New Roman" pitchFamily="18" charset="0"/>
                <a:cs typeface="Arial" pitchFamily="34" charset="0"/>
              </a:rPr>
              <a:t> </a:t>
            </a:r>
          </a:p>
          <a:p>
            <a:pPr algn="just"/>
            <a:r>
              <a:rPr lang="es-MX" dirty="0" smtClean="0">
                <a:solidFill>
                  <a:srgbClr val="000000"/>
                </a:solidFill>
                <a:latin typeface="Verdana" pitchFamily="34" charset="0"/>
                <a:cs typeface="Arial" pitchFamily="34" charset="0"/>
              </a:rPr>
              <a:t>Garantizan la obligación de PAGO EN LOS COMPROMISOS CREDITICIOS entre empresas. Puede tratarse de suministros, compra/venta o distribución mercantil.</a:t>
            </a:r>
            <a:endParaRPr lang="es-MX" dirty="0"/>
          </a:p>
        </p:txBody>
      </p:sp>
      <p:sp>
        <p:nvSpPr>
          <p:cNvPr id="7" name="6 Rectángulo"/>
          <p:cNvSpPr/>
          <p:nvPr/>
        </p:nvSpPr>
        <p:spPr>
          <a:xfrm>
            <a:off x="0" y="0"/>
            <a:ext cx="9144000" cy="1200329"/>
          </a:xfrm>
          <a:prstGeom prst="rect">
            <a:avLst/>
          </a:prstGeom>
        </p:spPr>
        <p:txBody>
          <a:bodyPr wrap="square">
            <a:spAutoFit/>
          </a:bodyPr>
          <a:lstStyle/>
          <a:p>
            <a:pPr algn="just"/>
            <a:r>
              <a:rPr lang="es-MX" b="1" dirty="0" smtClean="0">
                <a:solidFill>
                  <a:srgbClr val="000000"/>
                </a:solidFill>
                <a:latin typeface="Verdana" pitchFamily="34" charset="0"/>
                <a:ea typeface="Times New Roman" pitchFamily="18" charset="0"/>
                <a:cs typeface="Arial" pitchFamily="34" charset="0"/>
              </a:rPr>
              <a:t>F</a:t>
            </a:r>
            <a:r>
              <a:rPr kumimoji="0" lang="es-MX" b="1" i="0" u="none" strike="noStrike" cap="none" normalizeH="0" dirty="0" smtClean="0">
                <a:ln>
                  <a:noFill/>
                </a:ln>
                <a:solidFill>
                  <a:srgbClr val="000000"/>
                </a:solidFill>
                <a:effectLst/>
                <a:latin typeface="Verdana" pitchFamily="34" charset="0"/>
                <a:ea typeface="Times New Roman" pitchFamily="18" charset="0"/>
                <a:cs typeface="Arial" pitchFamily="34" charset="0"/>
              </a:rPr>
              <a:t>ianzas administrativas </a:t>
            </a:r>
          </a:p>
          <a:p>
            <a:pPr algn="just"/>
            <a:r>
              <a:rPr lang="es-MX" dirty="0" smtClean="0">
                <a:solidFill>
                  <a:srgbClr val="000000"/>
                </a:solidFill>
                <a:latin typeface="Verdana" pitchFamily="34" charset="0"/>
                <a:cs typeface="Arial" pitchFamily="34" charset="0"/>
              </a:rPr>
              <a:t>Garantizan el cumplimiento de OBLIGACIONES GENERALES entre 2 partes que celebran un contrato. Generalmente se refieren a obligaciones de “dar”, de “hacer” o de “no hacer”, y se originan en contratos administrativos</a:t>
            </a:r>
            <a:endParaRPr lang="es-MX" dirty="0"/>
          </a:p>
        </p:txBody>
      </p:sp>
      <p:sp>
        <p:nvSpPr>
          <p:cNvPr id="8" name="7 Rectángulo"/>
          <p:cNvSpPr/>
          <p:nvPr/>
        </p:nvSpPr>
        <p:spPr>
          <a:xfrm>
            <a:off x="0" y="4869160"/>
            <a:ext cx="9144000" cy="923330"/>
          </a:xfrm>
          <a:prstGeom prst="rect">
            <a:avLst/>
          </a:prstGeom>
        </p:spPr>
        <p:txBody>
          <a:bodyPr wrap="square">
            <a:spAutoFit/>
          </a:bodyPr>
          <a:lstStyle/>
          <a:p>
            <a:pPr algn="just"/>
            <a:r>
              <a:rPr lang="es-MX" b="1" dirty="0" smtClean="0">
                <a:solidFill>
                  <a:srgbClr val="000000"/>
                </a:solidFill>
                <a:latin typeface="Verdana" pitchFamily="34" charset="0"/>
                <a:ea typeface="Times New Roman" pitchFamily="18" charset="0"/>
                <a:cs typeface="Arial" pitchFamily="34" charset="0"/>
              </a:rPr>
              <a:t>F</a:t>
            </a:r>
            <a:r>
              <a:rPr kumimoji="0" lang="es-MX" b="1" i="0" u="none" strike="noStrike" cap="none" normalizeH="0" dirty="0" smtClean="0">
                <a:ln>
                  <a:noFill/>
                </a:ln>
                <a:solidFill>
                  <a:srgbClr val="000000"/>
                </a:solidFill>
                <a:effectLst/>
                <a:latin typeface="Verdana" pitchFamily="34" charset="0"/>
                <a:ea typeface="Times New Roman" pitchFamily="18" charset="0"/>
                <a:cs typeface="Arial" pitchFamily="34" charset="0"/>
              </a:rPr>
              <a:t>ianzas judiciales </a:t>
            </a:r>
          </a:p>
          <a:p>
            <a:pPr algn="just"/>
            <a:r>
              <a:rPr lang="es-MX" dirty="0" smtClean="0">
                <a:solidFill>
                  <a:srgbClr val="000000"/>
                </a:solidFill>
                <a:latin typeface="Verdana" pitchFamily="34" charset="0"/>
                <a:cs typeface="Arial" pitchFamily="34" charset="0"/>
              </a:rPr>
              <a:t>Garantizan diversas OBLIGACIONES O ACTOS de particulares dentro de un PROCEDIMIENTO JUDICIAL o derivadas de RESOLUCIONES JUDICIALES.</a:t>
            </a:r>
            <a:endParaRPr lang="es-MX"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259632" y="0"/>
            <a:ext cx="674704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Propósito fundamental en el ámbito interno</a:t>
            </a:r>
            <a:endParaRPr kumimoji="0" lang="es-MX"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0" y="692696"/>
            <a:ext cx="9144000" cy="646331"/>
          </a:xfrm>
          <a:prstGeom prst="rect">
            <a:avLst/>
          </a:prstGeom>
        </p:spPr>
        <p:txBody>
          <a:bodyPr wrap="square">
            <a:spAutoFit/>
          </a:bodyPr>
          <a:lstStyle/>
          <a:p>
            <a:pPr algn="just"/>
            <a:r>
              <a:rPr lang="es-MX" dirty="0"/>
              <a:t>Establecer una efectiva coordinación entre las unidades administrativas de la CNSF, así como su intervención en el esquema global de la supervisión de los sectores asegurador y afianzador.</a:t>
            </a:r>
          </a:p>
        </p:txBody>
      </p:sp>
      <p:sp>
        <p:nvSpPr>
          <p:cNvPr id="7170" name="Rectangle 2"/>
          <p:cNvSpPr>
            <a:spLocks noChangeArrowheads="1"/>
          </p:cNvSpPr>
          <p:nvPr/>
        </p:nvSpPr>
        <p:spPr bwMode="auto">
          <a:xfrm>
            <a:off x="0" y="2780928"/>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rgbClr val="000000"/>
                </a:solidFill>
                <a:effectLst/>
                <a:latin typeface="Helv"/>
                <a:ea typeface="Calibri" pitchFamily="34" charset="0"/>
                <a:cs typeface="Times New Roman" pitchFamily="18" charset="0"/>
              </a:rPr>
              <a:t>La "Estructura Org</a:t>
            </a:r>
            <a:r>
              <a:rPr kumimoji="0" lang="es-MX" b="0" i="0" u="none" strike="noStrike" cap="none" normalizeH="0" baseline="0" dirty="0" smtClean="0">
                <a:ln>
                  <a:noFill/>
                </a:ln>
                <a:solidFill>
                  <a:srgbClr val="000000"/>
                </a:solidFill>
                <a:effectLst/>
                <a:latin typeface="Calibri"/>
                <a:ea typeface="Calibri" pitchFamily="34" charset="0"/>
                <a:cs typeface="Times New Roman" pitchFamily="18" charset="0"/>
              </a:rPr>
              <a:t>á</a:t>
            </a:r>
            <a:r>
              <a:rPr kumimoji="0" lang="es-MX" b="0" i="0" u="none" strike="noStrike" cap="none" normalizeH="0" baseline="0" dirty="0" smtClean="0">
                <a:ln>
                  <a:noFill/>
                </a:ln>
                <a:solidFill>
                  <a:srgbClr val="000000"/>
                </a:solidFill>
                <a:effectLst/>
                <a:latin typeface="Helv"/>
                <a:ea typeface="Calibri" pitchFamily="34" charset="0"/>
                <a:cs typeface="Times New Roman" pitchFamily="18" charset="0"/>
              </a:rPr>
              <a:t>nica" de esta Comisi</a:t>
            </a:r>
            <a:r>
              <a:rPr kumimoji="0" lang="es-MX" b="0" i="0" u="none" strike="noStrike" cap="none" normalizeH="0" baseline="0" dirty="0" smtClean="0">
                <a:ln>
                  <a:noFill/>
                </a:ln>
                <a:solidFill>
                  <a:srgbClr val="000000"/>
                </a:solidFill>
                <a:effectLst/>
                <a:latin typeface="Calibri"/>
                <a:ea typeface="Calibri" pitchFamily="34" charset="0"/>
                <a:cs typeface="Times New Roman" pitchFamily="18" charset="0"/>
              </a:rPr>
              <a:t>ó</a:t>
            </a:r>
            <a:r>
              <a:rPr kumimoji="0" lang="es-MX" b="0" i="0" u="none" strike="noStrike" cap="none" normalizeH="0" baseline="0" dirty="0" smtClean="0">
                <a:ln>
                  <a:noFill/>
                </a:ln>
                <a:solidFill>
                  <a:srgbClr val="000000"/>
                </a:solidFill>
                <a:effectLst/>
                <a:latin typeface="Helv"/>
                <a:ea typeface="Calibri" pitchFamily="34" charset="0"/>
                <a:cs typeface="Times New Roman" pitchFamily="18" charset="0"/>
              </a:rPr>
              <a:t>n est</a:t>
            </a:r>
            <a:r>
              <a:rPr kumimoji="0" lang="es-MX" b="0" i="0" u="none" strike="noStrike" cap="none" normalizeH="0" baseline="0" dirty="0" smtClean="0">
                <a:ln>
                  <a:noFill/>
                </a:ln>
                <a:solidFill>
                  <a:srgbClr val="000000"/>
                </a:solidFill>
                <a:effectLst/>
                <a:latin typeface="Calibri"/>
                <a:ea typeface="Calibri" pitchFamily="34" charset="0"/>
                <a:cs typeface="Times New Roman" pitchFamily="18" charset="0"/>
              </a:rPr>
              <a:t>á</a:t>
            </a:r>
            <a:r>
              <a:rPr kumimoji="0" lang="es-MX" b="0" i="0" u="none" strike="noStrike" cap="none" normalizeH="0" baseline="0" dirty="0" smtClean="0">
                <a:ln>
                  <a:noFill/>
                </a:ln>
                <a:solidFill>
                  <a:srgbClr val="000000"/>
                </a:solidFill>
                <a:effectLst/>
                <a:latin typeface="Helv"/>
                <a:ea typeface="Calibri" pitchFamily="34" charset="0"/>
                <a:cs typeface="Times New Roman" pitchFamily="18" charset="0"/>
              </a:rPr>
              <a:t> disponible en el Portal de Obligaciones de Transparencia .</a:t>
            </a:r>
            <a:r>
              <a:rPr kumimoji="0" lang="es-MX" b="0" i="0" u="none" strike="noStrike" cap="none" normalizeH="0" dirty="0" smtClean="0">
                <a:ln>
                  <a:noFill/>
                </a:ln>
                <a:solidFill>
                  <a:srgbClr val="000000"/>
                </a:solidFill>
                <a:effectLst/>
                <a:latin typeface="Helv"/>
                <a:ea typeface="Calibri" pitchFamily="34" charset="0"/>
                <a:cs typeface="Times New Roman" pitchFamily="18" charset="0"/>
              </a:rPr>
              <a:t> </a:t>
            </a:r>
            <a:r>
              <a:rPr kumimoji="0" lang="es-MX" b="0" i="0" u="none" strike="noStrike" cap="none" normalizeH="0" baseline="0" dirty="0" smtClean="0">
                <a:ln>
                  <a:noFill/>
                </a:ln>
                <a:solidFill>
                  <a:srgbClr val="000000"/>
                </a:solidFill>
                <a:effectLst/>
                <a:latin typeface="Helv"/>
                <a:ea typeface="Calibri" pitchFamily="34" charset="0"/>
                <a:cs typeface="Times New Roman" pitchFamily="18" charset="0"/>
              </a:rPr>
              <a:t>Si desea consultarla, puede utilizar el v</a:t>
            </a:r>
            <a:r>
              <a:rPr kumimoji="0" lang="es-MX" b="0" i="0" u="none" strike="noStrike" cap="none" normalizeH="0" baseline="0" dirty="0" smtClean="0">
                <a:ln>
                  <a:noFill/>
                </a:ln>
                <a:solidFill>
                  <a:srgbClr val="000000"/>
                </a:solidFill>
                <a:effectLst/>
                <a:latin typeface="Calibri"/>
                <a:ea typeface="Calibri" pitchFamily="34" charset="0"/>
                <a:cs typeface="Times New Roman" pitchFamily="18" charset="0"/>
              </a:rPr>
              <a:t>í</a:t>
            </a:r>
            <a:r>
              <a:rPr kumimoji="0" lang="es-MX" b="0" i="0" u="none" strike="noStrike" cap="none" normalizeH="0" baseline="0" dirty="0" smtClean="0">
                <a:ln>
                  <a:noFill/>
                </a:ln>
                <a:solidFill>
                  <a:srgbClr val="000000"/>
                </a:solidFill>
                <a:effectLst/>
                <a:latin typeface="Helv"/>
                <a:ea typeface="Calibri" pitchFamily="34" charset="0"/>
                <a:cs typeface="Times New Roman" pitchFamily="18" charset="0"/>
              </a:rPr>
              <a:t>nculo que se muestra a continuaci</a:t>
            </a:r>
            <a:r>
              <a:rPr kumimoji="0" lang="es-MX" b="0" i="0" u="none" strike="noStrike" cap="none" normalizeH="0" baseline="0" dirty="0" smtClean="0">
                <a:ln>
                  <a:noFill/>
                </a:ln>
                <a:solidFill>
                  <a:srgbClr val="000000"/>
                </a:solidFill>
                <a:effectLst/>
                <a:latin typeface="Calibri"/>
                <a:ea typeface="Calibri" pitchFamily="34" charset="0"/>
                <a:cs typeface="Times New Roman" pitchFamily="18" charset="0"/>
              </a:rPr>
              <a:t>ó</a:t>
            </a:r>
            <a:r>
              <a:rPr kumimoji="0" lang="es-MX" b="0" i="0" u="none" strike="noStrike" cap="none" normalizeH="0" baseline="0" dirty="0" smtClean="0">
                <a:ln>
                  <a:noFill/>
                </a:ln>
                <a:solidFill>
                  <a:srgbClr val="000000"/>
                </a:solidFill>
                <a:effectLst/>
                <a:latin typeface="Helv"/>
                <a:ea typeface="Calibri" pitchFamily="34" charset="0"/>
                <a:cs typeface="Times New Roman" pitchFamily="18" charset="0"/>
              </a:rPr>
              <a:t>n, el cual abrir</a:t>
            </a:r>
            <a:r>
              <a:rPr kumimoji="0" lang="es-MX" b="0" i="0" u="none" strike="noStrike" cap="none" normalizeH="0" baseline="0" dirty="0" smtClean="0">
                <a:ln>
                  <a:noFill/>
                </a:ln>
                <a:solidFill>
                  <a:srgbClr val="000000"/>
                </a:solidFill>
                <a:effectLst/>
                <a:latin typeface="Calibri"/>
                <a:ea typeface="Calibri" pitchFamily="34" charset="0"/>
                <a:cs typeface="Times New Roman" pitchFamily="18" charset="0"/>
              </a:rPr>
              <a:t>á</a:t>
            </a:r>
            <a:r>
              <a:rPr kumimoji="0" lang="es-MX" b="0" i="0" u="none" strike="noStrike" cap="none" normalizeH="0" baseline="0" dirty="0" smtClean="0">
                <a:ln>
                  <a:noFill/>
                </a:ln>
                <a:solidFill>
                  <a:srgbClr val="000000"/>
                </a:solidFill>
                <a:effectLst/>
                <a:latin typeface="Helv"/>
                <a:ea typeface="Calibri" pitchFamily="34" charset="0"/>
                <a:cs typeface="Times New Roman" pitchFamily="18" charset="0"/>
              </a:rPr>
              <a:t> en una nueva ventana un acceso a dicha informaci</a:t>
            </a:r>
            <a:r>
              <a:rPr kumimoji="0" lang="es-MX" b="0" i="0" u="none" strike="noStrike" cap="none" normalizeH="0" baseline="0" dirty="0" smtClean="0">
                <a:ln>
                  <a:noFill/>
                </a:ln>
                <a:solidFill>
                  <a:srgbClr val="000000"/>
                </a:solidFill>
                <a:effectLst/>
                <a:latin typeface="Calibri"/>
                <a:ea typeface="Calibri" pitchFamily="34" charset="0"/>
                <a:cs typeface="Times New Roman" pitchFamily="18" charset="0"/>
              </a:rPr>
              <a:t>ó</a:t>
            </a:r>
            <a:r>
              <a:rPr kumimoji="0" lang="es-MX" b="0" i="0" u="none" strike="noStrike" cap="none" normalizeH="0" baseline="0" dirty="0" smtClean="0">
                <a:ln>
                  <a:noFill/>
                </a:ln>
                <a:solidFill>
                  <a:srgbClr val="000000"/>
                </a:solidFill>
                <a:effectLst/>
                <a:latin typeface="Helv"/>
                <a:ea typeface="Calibri" pitchFamily="34" charset="0"/>
                <a:cs typeface="Times New Roman" pitchFamily="18" charset="0"/>
              </a:rPr>
              <a:t>n, ubicada en </a:t>
            </a:r>
            <a:r>
              <a:rPr kumimoji="0" lang="es-MX" b="0" i="0" u="none" strike="noStrike" cap="none" normalizeH="0" baseline="0" dirty="0" err="1" smtClean="0">
                <a:ln>
                  <a:noFill/>
                </a:ln>
                <a:solidFill>
                  <a:srgbClr val="000000"/>
                </a:solidFill>
                <a:effectLst/>
                <a:latin typeface="Helv"/>
                <a:ea typeface="Calibri" pitchFamily="34" charset="0"/>
                <a:cs typeface="Times New Roman" pitchFamily="18" charset="0"/>
              </a:rPr>
              <a:t>el</a:t>
            </a:r>
            <a:r>
              <a:rPr kumimoji="0" lang="es-MX" b="0" i="0" u="none" strike="noStrike" cap="none" normalizeH="0" baseline="0" dirty="0" err="1" smtClean="0">
                <a:ln>
                  <a:noFill/>
                </a:ln>
                <a:solidFill>
                  <a:srgbClr val="003399"/>
                </a:solidFill>
                <a:effectLst/>
                <a:latin typeface="Helv"/>
                <a:ea typeface="Calibri" pitchFamily="34" charset="0"/>
                <a:cs typeface="Times New Roman" pitchFamily="18" charset="0"/>
                <a:hlinkClick r:id="rId2"/>
              </a:rPr>
              <a:t>POT</a:t>
            </a:r>
            <a:r>
              <a:rPr kumimoji="0" lang="es-MX"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es-MX" b="0" i="0" u="none" strike="noStrike" cap="none" normalizeH="0" baseline="0" dirty="0" smtClean="0">
                <a:ln>
                  <a:noFill/>
                </a:ln>
                <a:solidFill>
                  <a:srgbClr val="000000"/>
                </a:solidFill>
                <a:effectLst/>
                <a:latin typeface="Helv"/>
                <a:ea typeface="Calibri" pitchFamily="34" charset="0"/>
                <a:cs typeface="Times New Roman" pitchFamily="18" charset="0"/>
              </a:rPr>
              <a:t>.</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t="12201" b="4851"/>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t="13727" b="10232"/>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
            <a:ext cx="9144000" cy="5355312"/>
          </a:xfrm>
          <a:prstGeom prst="rect">
            <a:avLst/>
          </a:prstGeom>
        </p:spPr>
        <p:txBody>
          <a:bodyPr wrap="square">
            <a:spAutoFit/>
          </a:bodyPr>
          <a:lstStyle/>
          <a:p>
            <a:pPr algn="just"/>
            <a:r>
              <a:rPr lang="es-MX" b="1" dirty="0"/>
              <a:t>OBJETIVO </a:t>
            </a:r>
          </a:p>
          <a:p>
            <a:pPr algn="just"/>
            <a:r>
              <a:rPr lang="es-MX" dirty="0"/>
              <a:t>GARANTIZAR AL PUBLICO USUARIO DEL SEGURO Y DE LA FIANZA QUE LOS SERVICIOS Y ACTIVIDADES DE </a:t>
            </a:r>
            <a:r>
              <a:rPr lang="es-MX" dirty="0" smtClean="0"/>
              <a:t>LAS </a:t>
            </a:r>
            <a:r>
              <a:rPr lang="es-MX" dirty="0"/>
              <a:t>INSTITUCIONES Y ENTIDADES AUTORIZADAS REALIZAN, SE APEGAN A LO ESTABLECIDO POR LAS LEYES. </a:t>
            </a:r>
          </a:p>
          <a:p>
            <a:pPr algn="just"/>
            <a:r>
              <a:rPr lang="es-MX" b="1" dirty="0"/>
              <a:t>FUNCIONES: </a:t>
            </a:r>
          </a:p>
          <a:p>
            <a:pPr algn="just"/>
            <a:r>
              <a:rPr lang="es-MX" dirty="0"/>
              <a:t>• EJERCER LA INSPECCION, VIGILANCIA Y SUPERVISION DE LAS INSTITUCIONES Y SOCIEDADES </a:t>
            </a:r>
          </a:p>
          <a:p>
            <a:pPr algn="just"/>
            <a:r>
              <a:rPr lang="es-MX" dirty="0"/>
              <a:t>MUTUALISTAS DE SEGUROS Y DE LAS INSTITUCIONES DE FIANZAS, ASI COMO DE LAS PERSONAS </a:t>
            </a:r>
          </a:p>
          <a:p>
            <a:pPr algn="just"/>
            <a:r>
              <a:rPr lang="es-MX" dirty="0"/>
              <a:t>FISICAS Y MORALES QUE REQUIERAN DE AUTORIZACION PARA REALIZAR ACTIVIDADES </a:t>
            </a:r>
          </a:p>
          <a:p>
            <a:pPr algn="just"/>
            <a:r>
              <a:rPr lang="es-MX" dirty="0"/>
              <a:t>RELACIONADAS CON O EN INTERES DE AQUELLAS INSTITUCIONES QUE LES PRESTEN SERVICIOS </a:t>
            </a:r>
          </a:p>
          <a:p>
            <a:pPr algn="just"/>
            <a:r>
              <a:rPr lang="es-MX" dirty="0"/>
              <a:t>AUXILIARES Y COMPLEMENTARIOS. </a:t>
            </a:r>
          </a:p>
          <a:p>
            <a:pPr algn="just"/>
            <a:r>
              <a:rPr lang="es-MX" dirty="0"/>
              <a:t>• VERIFICAR QUE LA OPERACION DE LAS INSTITUCIONES SE APEGUEN A PRINCIPIOS TECNICOS Y </a:t>
            </a:r>
          </a:p>
          <a:p>
            <a:pPr algn="just"/>
            <a:r>
              <a:rPr lang="es-MX" dirty="0"/>
              <a:t>CUMPLAN CON LAS DISPOSICIONES LEGALES QUE LE SON APLICABLES, A EFECTO DE PRESERVAR LA </a:t>
            </a:r>
            <a:r>
              <a:rPr lang="es-MX" dirty="0" smtClean="0"/>
              <a:t>ORIENTACION </a:t>
            </a:r>
            <a:r>
              <a:rPr lang="es-MX" dirty="0"/>
              <a:t>TECNICA NECESARIA PARA LA PROTECCION DE LOS INTERESES DEL PUBLICO USUARIO. </a:t>
            </a:r>
          </a:p>
          <a:p>
            <a:pPr algn="just"/>
            <a:r>
              <a:rPr lang="es-MX" dirty="0"/>
              <a:t>• GARANTIZAR QUE LA ACTUACION DE LA COMISION Y LAS ACTIVIDADES DE LAS INSTITUCIONES </a:t>
            </a:r>
          </a:p>
          <a:p>
            <a:pPr algn="just"/>
            <a:r>
              <a:rPr lang="es-MX" dirty="0"/>
              <a:t>REGULADAS POR ELLA, SE APEGUEN AL MARCO LEGAL APLICABLE. </a:t>
            </a:r>
          </a:p>
          <a:p>
            <a:pPr algn="just"/>
            <a:r>
              <a:rPr lang="es-MX" dirty="0"/>
              <a:t>• CONTRIBUIR A LA PROMOCION, COORDINACION Y DESARROLLO EQUILIBRADO DE LOS SISTEMAS </a:t>
            </a:r>
            <a:r>
              <a:rPr lang="es-MX" dirty="0" smtClean="0"/>
              <a:t>ASEGURADOR </a:t>
            </a:r>
            <a:r>
              <a:rPr lang="es-MX" dirty="0"/>
              <a:t>Y AFIANZADOR. </a:t>
            </a:r>
          </a:p>
          <a:p>
            <a:endParaRPr lang="es-MX"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t="10994" b="10994"/>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186309"/>
          </a:xfrm>
          <a:prstGeom prst="rect">
            <a:avLst/>
          </a:prstGeom>
        </p:spPr>
        <p:txBody>
          <a:bodyPr wrap="square">
            <a:spAutoFit/>
          </a:bodyPr>
          <a:lstStyle/>
          <a:p>
            <a:pPr algn="just"/>
            <a:r>
              <a:rPr lang="es-MX" b="1" dirty="0"/>
              <a:t>OBJETIVO </a:t>
            </a:r>
          </a:p>
          <a:p>
            <a:pPr algn="just"/>
            <a:r>
              <a:rPr lang="es-MX" dirty="0"/>
              <a:t>GARANTIZAR, A TRAVES DE LA VIGILANCIA E INSPECCION SISTEMATICA, QUE LAS OPERACIONES </a:t>
            </a:r>
            <a:r>
              <a:rPr lang="es-MX" dirty="0" smtClean="0"/>
              <a:t>DEL SEGURO </a:t>
            </a:r>
            <a:r>
              <a:rPr lang="es-MX" dirty="0"/>
              <a:t>Y LA FIANZA QUE REALIZAN LAS INSTITUCIONES, SE APEGUEN EN SUS ASPECTOS CONTABLE, </a:t>
            </a:r>
            <a:r>
              <a:rPr lang="es-MX" dirty="0" smtClean="0"/>
              <a:t>FINANCIERO </a:t>
            </a:r>
            <a:r>
              <a:rPr lang="es-MX" dirty="0"/>
              <a:t>Y TECNICO, A LO ESTABLECIDO POR LA LEY GENERAL DE INSTITUCIONES Y SOCIEDADES </a:t>
            </a:r>
            <a:r>
              <a:rPr lang="es-MX" dirty="0" smtClean="0"/>
              <a:t>MUTUALISTAS </a:t>
            </a:r>
            <a:r>
              <a:rPr lang="es-MX" dirty="0"/>
              <a:t>DE SEGUROS, LEY FEDERAL DE INSTITUCIONES DE FIANZAS Y DEMAS LEYES, REGLAMENTOS Y </a:t>
            </a:r>
            <a:r>
              <a:rPr lang="es-MX" dirty="0" smtClean="0"/>
              <a:t>DISPOSICIONES </a:t>
            </a:r>
            <a:r>
              <a:rPr lang="es-MX" dirty="0"/>
              <a:t>ADMINISTRATIVAS APLICABLES. </a:t>
            </a:r>
          </a:p>
          <a:p>
            <a:pPr algn="just"/>
            <a:r>
              <a:rPr lang="es-MX" b="1" dirty="0"/>
              <a:t>FUNCIONES: </a:t>
            </a:r>
          </a:p>
          <a:p>
            <a:pPr algn="just"/>
            <a:r>
              <a:rPr lang="es-MX" dirty="0"/>
              <a:t>COMPETE A LA VICEPRESIDENCIA DE OPERACION INSTITUCIONAL EL DESEMPEÑO DE </a:t>
            </a:r>
            <a:r>
              <a:rPr lang="es-MX" dirty="0" smtClean="0"/>
              <a:t>LAS FACULTADES SIGUIENTES</a:t>
            </a:r>
            <a:r>
              <a:rPr lang="es-MX" dirty="0"/>
              <a:t>. </a:t>
            </a:r>
          </a:p>
          <a:p>
            <a:pPr algn="just"/>
            <a:r>
              <a:rPr lang="es-MX" dirty="0"/>
              <a:t>• INFORMAR AL PRESIDENTE DE LA COMISION SOBRE EL DESARROLLO DE LAS ACTIVIDADES DE LAS </a:t>
            </a:r>
            <a:r>
              <a:rPr lang="es-MX" dirty="0" smtClean="0"/>
              <a:t>DIRECCIONES </a:t>
            </a:r>
            <a:r>
              <a:rPr lang="es-MX" dirty="0"/>
              <a:t>GENERALES, CUYA COORDINACION Y MANEJO LE SEAN ADSCRITAS. </a:t>
            </a:r>
          </a:p>
          <a:p>
            <a:pPr algn="just"/>
            <a:r>
              <a:rPr lang="es-MX" dirty="0"/>
              <a:t>• SUPERVISAR LOS PROGRAMAS ANUALES DE VISITAS DE INSPECCION, ASI COMO LAS LABORES </a:t>
            </a:r>
          </a:p>
          <a:p>
            <a:pPr algn="just"/>
            <a:r>
              <a:rPr lang="es-MX" dirty="0"/>
              <a:t>PERMANENTES DE VIGILANCIA. </a:t>
            </a:r>
          </a:p>
          <a:p>
            <a:pPr algn="just"/>
            <a:r>
              <a:rPr lang="es-MX" dirty="0"/>
              <a:t>• SUPERVISAR LAS INTERVENCIONES Y LIQUIDACIONES DE LAS INSTITUCIONES Y SOCIEDADES </a:t>
            </a:r>
          </a:p>
          <a:p>
            <a:pPr algn="just"/>
            <a:r>
              <a:rPr lang="es-MX" dirty="0"/>
              <a:t>MUTUALISTAS DE SEGUROS Y DE LAS INSTITUCIONES DE FIANZAS, CUANDO SEA EL CASO; ASI COMO </a:t>
            </a:r>
            <a:r>
              <a:rPr lang="es-MX" dirty="0" smtClean="0"/>
              <a:t>DE </a:t>
            </a:r>
            <a:r>
              <a:rPr lang="es-MX" dirty="0"/>
              <a:t>OTRAS PERSONAS EN LOS TERMINOS DE LAS LEYES GENERAL DE INSTITUCIONES Y SOCIEDADES </a:t>
            </a:r>
            <a:r>
              <a:rPr lang="es-MX" dirty="0" smtClean="0"/>
              <a:t>MUTUALISTAS </a:t>
            </a:r>
            <a:r>
              <a:rPr lang="es-MX" dirty="0"/>
              <a:t>DE SEGUROS Y FEDERAL DE INSTITUCIONES DE FIANZAS. </a:t>
            </a:r>
          </a:p>
          <a:p>
            <a:pPr algn="just"/>
            <a:r>
              <a:rPr lang="es-MX" dirty="0"/>
              <a:t>• RESOLVER Y, EN SU CASO, PROPONER AL ACUERDO DEL PRESIDENTE, LOS ASUNTOS COMPETENCIA </a:t>
            </a:r>
            <a:r>
              <a:rPr lang="es-MX" dirty="0" smtClean="0"/>
              <a:t>DE </a:t>
            </a:r>
            <a:r>
              <a:rPr lang="es-MX" dirty="0"/>
              <a:t>LAS DIRECCIONES GENERALES QUE LE SEAN ADSCRITAS. </a:t>
            </a:r>
          </a:p>
          <a:p>
            <a:pPr algn="just"/>
            <a:r>
              <a:rPr lang="es-MX" dirty="0"/>
              <a:t>• PREPARAR PARA ACUERDO DEL PRESIDENTE LOS INFORMES QUE DEBAN SOMETERSE A LA </a:t>
            </a:r>
          </a:p>
          <a:p>
            <a:pPr algn="just"/>
            <a:r>
              <a:rPr lang="es-MX" dirty="0"/>
              <a:t>CONSIDERACION Y APROBACION DE LA JUNTA DE GOBIERNO, ASI COMO FORMULAR AQUELLOS </a:t>
            </a:r>
          </a:p>
          <a:p>
            <a:pPr algn="just"/>
            <a:r>
              <a:rPr lang="es-MX" dirty="0"/>
              <a:t>TRIMESTRALES Y ANUALES DE LABORES QUE DEBAN EFECTUAR LAS DIRECCIONES GENERALES.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¿Qué es y para qué sirve?</a:t>
            </a:r>
            <a:endParaRPr lang="es-MX" dirty="0"/>
          </a:p>
        </p:txBody>
      </p:sp>
      <p:sp>
        <p:nvSpPr>
          <p:cNvPr id="3" name="2 Marcador de contenido"/>
          <p:cNvSpPr>
            <a:spLocks noGrp="1"/>
          </p:cNvSpPr>
          <p:nvPr>
            <p:ph idx="1"/>
          </p:nvPr>
        </p:nvSpPr>
        <p:spPr/>
        <p:txBody>
          <a:bodyPr>
            <a:normAutofit fontScale="92500" lnSpcReduction="10000"/>
          </a:bodyPr>
          <a:lstStyle/>
          <a:p>
            <a:pPr algn="just"/>
            <a:r>
              <a:rPr lang="es-MX" dirty="0" smtClean="0"/>
              <a:t>Es nuestro banco central y ayuda a que el sistema </a:t>
            </a:r>
            <a:r>
              <a:rPr lang="es-MX" dirty="0" err="1" smtClean="0"/>
              <a:t>ﬁnanciero</a:t>
            </a:r>
            <a:r>
              <a:rPr lang="es-MX" dirty="0" smtClean="0"/>
              <a:t> de nuestro país se desarrolle sanamente.</a:t>
            </a:r>
          </a:p>
          <a:p>
            <a:pPr algn="just"/>
            <a:endParaRPr lang="es-MX" dirty="0"/>
          </a:p>
          <a:p>
            <a:pPr algn="just"/>
            <a:r>
              <a:rPr lang="es-MX" dirty="0" smtClean="0"/>
              <a:t>Es la única institución que puede emitir moneda nacional para que se realicen todas las transacciones en nuestra economía. México es uno de los pocos países que fabrican sus propios billetes y monedas. Para eso existen la Fábrica de Billetes y la Casa de Moneda.</a:t>
            </a:r>
            <a:endParaRPr lang="es-MX"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t="10994" b="1304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740307"/>
          </a:xfrm>
          <a:prstGeom prst="rect">
            <a:avLst/>
          </a:prstGeom>
        </p:spPr>
        <p:txBody>
          <a:bodyPr wrap="square">
            <a:spAutoFit/>
          </a:bodyPr>
          <a:lstStyle/>
          <a:p>
            <a:pPr algn="just"/>
            <a:r>
              <a:rPr lang="es-MX" b="1" dirty="0"/>
              <a:t>OBJETIVO </a:t>
            </a:r>
          </a:p>
          <a:p>
            <a:pPr algn="just"/>
            <a:r>
              <a:rPr lang="es-MX" dirty="0"/>
              <a:t>EJERCER LA INSPECCION, VIGILANCIA Y SUPERVISION DE LOS ASPECTOS CONTABLES, FINANCIEROS Y </a:t>
            </a:r>
            <a:r>
              <a:rPr lang="es-MX" dirty="0" smtClean="0"/>
              <a:t>ADMINISTRATIVOS</a:t>
            </a:r>
            <a:r>
              <a:rPr lang="es-MX" dirty="0"/>
              <a:t>, VERIFICANDO QUE LAS INSTITUCIONES Y SOCIEDADES MUTUALISTAS DE SEGUROS E </a:t>
            </a:r>
            <a:r>
              <a:rPr lang="es-MX" dirty="0" smtClean="0"/>
              <a:t>INSTITUCIONES </a:t>
            </a:r>
            <a:r>
              <a:rPr lang="es-MX" dirty="0"/>
              <a:t>DE FIANZAS, ASI COMO DE LAS PERSONAS FISICAS O MORALES, SE APEGUEN A LAS </a:t>
            </a:r>
            <a:r>
              <a:rPr lang="es-MX" dirty="0" smtClean="0"/>
              <a:t>DISPOSICIONES </a:t>
            </a:r>
            <a:r>
              <a:rPr lang="es-MX" dirty="0"/>
              <a:t>LEGALES Y ADMINISTRATIVAS QUE LES SON APLICABLES. </a:t>
            </a:r>
          </a:p>
          <a:p>
            <a:pPr algn="just"/>
            <a:r>
              <a:rPr lang="es-MX" b="1" dirty="0"/>
              <a:t>FUNCIONES: </a:t>
            </a:r>
          </a:p>
          <a:p>
            <a:pPr algn="just"/>
            <a:r>
              <a:rPr lang="es-MX" dirty="0"/>
              <a:t>• FORMULAR Y SOMETER PARA APROBACION DE LA JUNTA DE GOBIERNO DE LA COMISION, EL </a:t>
            </a:r>
          </a:p>
          <a:p>
            <a:pPr algn="just"/>
            <a:r>
              <a:rPr lang="es-MX" dirty="0"/>
              <a:t>PROGRAMA ANUAL DE VISITAS DE INSPECCION EN COORDINACION CON LAS DEMAS DIRECCIONES </a:t>
            </a:r>
            <a:r>
              <a:rPr lang="es-MX" dirty="0" smtClean="0"/>
              <a:t>GENERALES </a:t>
            </a:r>
            <a:r>
              <a:rPr lang="es-MX" dirty="0"/>
              <a:t>DE LA VICEPRESIDENCIA DE OPERACION INSTITUCIONAL. </a:t>
            </a:r>
          </a:p>
          <a:p>
            <a:pPr algn="just"/>
            <a:r>
              <a:rPr lang="es-MX" dirty="0"/>
              <a:t>• ORDENAR Y PRACTICAR LAS VISITAS DE INSPECCION CONFORME AL PROGRAMA A QUE SE REFIERE </a:t>
            </a:r>
            <a:r>
              <a:rPr lang="es-MX" dirty="0" smtClean="0"/>
              <a:t>EL </a:t>
            </a:r>
            <a:r>
              <a:rPr lang="es-MX" dirty="0"/>
              <a:t>PUNTO ANTERIOR, ASI COMO PRACTICAR LAS DEMAS VISITAS DE INSPECCION PREVISTAS EN LAS </a:t>
            </a:r>
            <a:r>
              <a:rPr lang="es-MX" dirty="0" smtClean="0"/>
              <a:t>LEYES </a:t>
            </a:r>
            <a:r>
              <a:rPr lang="es-MX" dirty="0"/>
              <a:t>APLICABLES. </a:t>
            </a:r>
          </a:p>
          <a:p>
            <a:pPr algn="just"/>
            <a:r>
              <a:rPr lang="es-MX" dirty="0"/>
              <a:t>• PRACTICAR LAS VISITAS DE INSPECCION CON EL  OBJETO DE VERIFICAR EL CUMPLIMIENTO DE LAS </a:t>
            </a:r>
            <a:r>
              <a:rPr lang="es-MX" dirty="0" smtClean="0"/>
              <a:t>DISPOSICIONES </a:t>
            </a:r>
            <a:r>
              <a:rPr lang="es-MX" dirty="0"/>
              <a:t>LEGALES Y ADMINISTRATIVAS DERIVADAS DE LOS ARTICULOS 140 DE LA LEY </a:t>
            </a:r>
          </a:p>
          <a:p>
            <a:pPr algn="just"/>
            <a:r>
              <a:rPr lang="es-MX" dirty="0"/>
              <a:t>GENERAL DE INSTITUCIONES Y SOCIEDADES MUTUALISTAS DE SEGUROS, 112 DE LA LEY FEDERAL DE </a:t>
            </a:r>
            <a:r>
              <a:rPr lang="es-MX" dirty="0" smtClean="0"/>
              <a:t>INSTITUCIONES </a:t>
            </a:r>
            <a:r>
              <a:rPr lang="es-MX" dirty="0"/>
              <a:t>DE FIANZAS Y DEMAS DISPOSICIONES LEGALES RELACIONADAS CON LA MATERIA, EN </a:t>
            </a:r>
            <a:r>
              <a:rPr lang="es-MX" dirty="0" smtClean="0"/>
              <a:t>EL </a:t>
            </a:r>
            <a:r>
              <a:rPr lang="es-MX" dirty="0"/>
              <a:t>AMBITO DE COMPETENCIA DE LA COMISION NACIONAL DE SEGUROS Y FIANZAS. </a:t>
            </a:r>
          </a:p>
          <a:p>
            <a:pPr algn="just"/>
            <a:r>
              <a:rPr lang="es-MX" dirty="0"/>
              <a:t>• SUPERVISAR Y COORDINAR EL DESARROLLO DE LAS VISITAS PRACTICADAS, EVALUAR SUS </a:t>
            </a:r>
          </a:p>
          <a:p>
            <a:pPr algn="just"/>
            <a:r>
              <a:rPr lang="es-MX" dirty="0"/>
              <a:t>RESULTADOS Y FORMULAR LOS INFORMES CORRESPONDIENTES. </a:t>
            </a:r>
          </a:p>
          <a:p>
            <a:pPr algn="just"/>
            <a:r>
              <a:rPr lang="es-MX" dirty="0"/>
              <a:t>• FORMULAR LAS OBSERVACIONES DERIVADAS DE LA INSPECCION Y VIGILANCIA, PROPONIENDO LAS </a:t>
            </a:r>
            <a:r>
              <a:rPr lang="es-MX" dirty="0" smtClean="0"/>
              <a:t>MEDIDAS </a:t>
            </a:r>
            <a:r>
              <a:rPr lang="es-MX" dirty="0"/>
              <a:t>CORRECTIVAS A QUE HAYA LUGAR Y, EN SU CASO, REQUERIR PLANES DE REGULARIZACION.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923330"/>
          </a:xfrm>
          <a:prstGeom prst="rect">
            <a:avLst/>
          </a:prstGeom>
        </p:spPr>
        <p:txBody>
          <a:bodyPr wrap="square">
            <a:spAutoFit/>
          </a:bodyPr>
          <a:lstStyle/>
          <a:p>
            <a:r>
              <a:rPr lang="es-MX" dirty="0"/>
              <a:t>Los "Trámites" de esta Comisión están disponibles en el Portal de Obligaciones de Transparencia (POT). Si desea consultarla, puede utilizar el vínculo que se muestra a continuación, el cual abrirá en una nueva ventana un acceso a dicha información, ubicada en el </a:t>
            </a:r>
            <a:r>
              <a:rPr lang="es-MX" dirty="0">
                <a:hlinkClick r:id="rId2"/>
              </a:rPr>
              <a:t>POT</a:t>
            </a:r>
            <a:r>
              <a:rPr lang="es-MX" dirty="0"/>
              <a:t> .</a:t>
            </a:r>
          </a:p>
        </p:txBody>
      </p:sp>
      <p:pic>
        <p:nvPicPr>
          <p:cNvPr id="6" name="5 Imagen"/>
          <p:cNvPicPr/>
          <p:nvPr/>
        </p:nvPicPr>
        <p:blipFill>
          <a:blip r:embed="rId3" cstate="print"/>
          <a:srcRect t="10968" b="4805"/>
          <a:stretch>
            <a:fillRect/>
          </a:stretch>
        </p:blipFill>
        <p:spPr bwMode="auto">
          <a:xfrm>
            <a:off x="0" y="1124744"/>
            <a:ext cx="9143999"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t="12000" b="5333"/>
          <a:stretch>
            <a:fillRect/>
          </a:stretch>
        </p:blipFill>
        <p:spPr bwMode="auto">
          <a:xfrm>
            <a:off x="323528" y="1196752"/>
            <a:ext cx="8496944"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261851"/>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s-MX" sz="15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Cu</a:t>
            </a:r>
            <a:r>
              <a:rPr kumimoji="0" lang="es-MX" sz="1500" b="1" i="0" u="none" strike="noStrike" cap="none" normalizeH="0" baseline="0" dirty="0" smtClean="0">
                <a:ln>
                  <a:noFill/>
                </a:ln>
                <a:solidFill>
                  <a:schemeClr val="tx1"/>
                </a:solidFill>
                <a:effectLst/>
                <a:latin typeface="Calibri"/>
                <a:ea typeface="Times New Roman" pitchFamily="18" charset="0"/>
                <a:cs typeface="Times New Roman" pitchFamily="18" charset="0"/>
              </a:rPr>
              <a:t>á</a:t>
            </a:r>
            <a:r>
              <a:rPr kumimoji="0" lang="es-MX" sz="15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les son los requisitos para obtener autorizaci</a:t>
            </a:r>
            <a:r>
              <a:rPr kumimoji="0" lang="es-MX" sz="1500" b="1"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MX" sz="15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n para realizar actividades de intermediaci</a:t>
            </a:r>
            <a:r>
              <a:rPr kumimoji="0" lang="es-MX" sz="1500" b="1"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MX" sz="15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n como Agente de Seguros y/o de Fianzas?</a:t>
            </a:r>
            <a:r>
              <a:rPr kumimoji="0" lang="es-MX" sz="1500" b="1"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r>
            <a:b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b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Los requisitos para obtener autorizaci</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n para realizar actividades de intermediaci</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n como Agente de Seguros y/o de Fianzas son los siguientes:</a:t>
            </a:r>
            <a:endParaRPr kumimoji="0" lang="es-MX"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Para ser Agente de Seguros o de Fianzas, persona f</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í</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sica por cuenta propia, usted deber</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á</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acreditar su capacidad t</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cnica mediante un examen, para lo cual deber</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á </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realizar un pago de derechos por la cantidad de $536.00, a trav</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s del Sistema de Pago Electr</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nico E5cinco, mediante transferencia v</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í</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a Internet, o bien, con apoyo de la Hoja de Ayuda, realizando su pago de derechos ante la Instituci</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n Bancaria de su preferencia.</a:t>
            </a:r>
            <a:endParaRPr kumimoji="0" lang="es-MX"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Realizado el pago de derecho, deber</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á</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presentarse ante las oficinas de esta Comisi</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n para solicitar fecha y hora para sustentar examen (de acuerdo a la categor</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í</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a de autorizaci</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n que aspire obtener), o bien, enviar por correo electr</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nico (</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s-MX" sz="1500" b="0" i="0" u="none" strike="noStrike" cap="none" normalizeH="0" baseline="0" dirty="0" smtClean="0">
                <a:ln>
                  <a:noFill/>
                </a:ln>
                <a:solidFill>
                  <a:srgbClr val="003399"/>
                </a:solidFill>
                <a:effectLst/>
                <a:latin typeface="Verdana" pitchFamily="34" charset="0"/>
                <a:ea typeface="Times New Roman" pitchFamily="18" charset="0"/>
                <a:cs typeface="Times New Roman" pitchFamily="18" charset="0"/>
                <a:hlinkClick r:id="rId2"/>
              </a:rPr>
              <a:t>csolares@cnsf.gob.mx</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copia del comprobante de pago de derechos , situaci</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n que nos permitir</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á </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asignarle la fecha y hora correspondiente, o si lo desea puede comunicarse a cualquiera de nuestras Delegaciones Regionales (Monterrey, Hermosillo, Guadalajara, Veracruz y M</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rida).</a:t>
            </a:r>
            <a:endParaRPr kumimoji="0" lang="es-MX"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Acreditado el examen, ser</a:t>
            </a:r>
            <a:r>
              <a:rPr kumimoji="0" lang="es-MX" sz="1500" b="0" i="0" u="none" strike="noStrike" cap="none" normalizeH="0" baseline="0" dirty="0" smtClean="0">
                <a:ln>
                  <a:noFill/>
                </a:ln>
                <a:solidFill>
                  <a:schemeClr val="tx1"/>
                </a:solidFill>
                <a:effectLst/>
                <a:latin typeface="Calibri"/>
                <a:ea typeface="Times New Roman" pitchFamily="18" charset="0"/>
                <a:cs typeface="Times New Roman" pitchFamily="18" charset="0"/>
              </a:rPr>
              <a:t>á</a:t>
            </a: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necesario que cumpla con los siguientes requisitos:</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Formato Solicitud FAS 2 (en el caso de Seguros) o Formato Solicitud FAF 2 (en el caso de fianzas) </a:t>
            </a:r>
            <a:b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b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Una fotografía tamaño infantil reciente; </a:t>
            </a:r>
            <a:b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b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Copia certificada del acta de nacimiento, en su defecto, original y copia para su cotejo de la cartilla del servicio militar nacional o del pasaporte vigente; </a:t>
            </a:r>
            <a:b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b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Original y copia del Alta ante la S.H.C.P. como Agente de Seguros y/o de Fianzas o su R.F.C.; </a:t>
            </a:r>
            <a:b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b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Original y copia del certificado de estudios que ampare un nivel mínimo de preparatoria o equivalente; </a:t>
            </a:r>
            <a:b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br>
            <a:r>
              <a:rPr kumimoji="0" lang="es-MX" sz="15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Original y copia de un comprobante de domicilio (agua, predial, bancario, luz o teléfono) a nombre del prospecto a agente.</a:t>
            </a:r>
            <a:r>
              <a:rPr kumimoji="0" lang="es-MX" sz="15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s-MX"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Cu</a:t>
            </a:r>
            <a:r>
              <a:rPr kumimoji="0" lang="es-MX" b="1" i="0" u="none" strike="noStrike" cap="none" normalizeH="0" baseline="0" dirty="0" smtClean="0">
                <a:ln>
                  <a:noFill/>
                </a:ln>
                <a:solidFill>
                  <a:schemeClr val="tx1"/>
                </a:solidFill>
                <a:effectLst/>
                <a:latin typeface="Calibri"/>
                <a:ea typeface="Times New Roman" pitchFamily="18" charset="0"/>
                <a:cs typeface="Times New Roman" pitchFamily="18" charset="0"/>
              </a:rPr>
              <a:t>á</a:t>
            </a:r>
            <a:r>
              <a:rPr kumimoji="0" lang="es-MX"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les son los requisitos para refrendar una autorizaci</a:t>
            </a:r>
            <a:r>
              <a:rPr kumimoji="0" lang="es-MX" b="1" i="0" u="none" strike="noStrike" cap="none" normalizeH="0" baseline="0" dirty="0" smtClean="0">
                <a:ln>
                  <a:noFill/>
                </a:ln>
                <a:solidFill>
                  <a:schemeClr val="tx1"/>
                </a:solidFill>
                <a:effectLst/>
                <a:latin typeface="Calibri"/>
                <a:ea typeface="Times New Roman" pitchFamily="18" charset="0"/>
                <a:cs typeface="Times New Roman" pitchFamily="18" charset="0"/>
              </a:rPr>
              <a:t>ó</a:t>
            </a:r>
            <a:r>
              <a:rPr kumimoji="0" lang="es-MX"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n de Agente de Seguros y/o Fianzas?</a:t>
            </a:r>
            <a:r>
              <a:rPr kumimoji="0" lang="es-MX" b="1"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s-MX"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r>
            <a:br>
              <a:rPr kumimoji="0" lang="es-MX"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br>
            <a:r>
              <a:rPr kumimoji="0" lang="es-MX"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es-MX"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r>
            <a:br>
              <a:rPr kumimoji="0" lang="es-MX"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br>
            <a:r>
              <a:rPr kumimoji="0" lang="es-MX"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Los requisitos para refrendo de c</a:t>
            </a:r>
            <a:r>
              <a:rPr kumimoji="0" lang="es-MX"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es-MX"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dula de Agente de Seguros y/o de Fianzas:</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Formato Solicitud FAS 3 (en el caso de Seguros) o Formato Solicitud FAF 3 (en el caso de Fianzas) </a:t>
            </a:r>
            <a:br>
              <a:rPr kumimoji="0" lang="es-MX"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br>
            <a:r>
              <a:rPr kumimoji="0" lang="es-MX"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Cédula Original; </a:t>
            </a:r>
            <a:br>
              <a:rPr kumimoji="0" lang="es-MX"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br>
            <a:r>
              <a:rPr kumimoji="0" lang="es-MX"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Fotografía tamaño infantil reciente </a:t>
            </a:r>
            <a:br>
              <a:rPr kumimoji="0" lang="es-MX"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br>
            <a:r>
              <a:rPr kumimoji="0" lang="es-MX"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Acreditar su capacidad técnica mediante examen ante esta Comisión, con antelación al vencimiento de su autorización como Agente por cuenta propia, previo pago de derechos </a:t>
            </a:r>
            <a:br>
              <a:rPr kumimoji="0" lang="es-MX"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br>
            <a:r>
              <a:rPr kumimoji="0" lang="es-MX"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Pago de derechos por concepto de refrendo que asciende a $ 1,228.00</a:t>
            </a:r>
            <a:br>
              <a:rPr kumimoji="0" lang="es-MX"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br>
            <a:r>
              <a:rPr kumimoji="0" lang="es-MX"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Copia de la Póliza de Seguro de Responsabilidad Civil por Errores y Omisiones (Circulares S-1.5 y F-17.9, vigentes).</a:t>
            </a:r>
            <a:r>
              <a:rPr kumimoji="0" lang="es-MX"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294435"/>
            <a:ext cx="9144000" cy="747897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¿Cuáles son los requisitos para obtener autorización para realizar actividades de intermediación como Agente de Seguros y/o de Fianzas? </a:t>
            </a:r>
            <a: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a:t>
            </a:r>
            <a:b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br>
            <a: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Los requisitos para obtener autorización para realizar actividades de intermediación como Agente de Seguros y/o de Fianzas son los siguientes:</a:t>
            </a:r>
            <a:endPar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Para ser Agente de Seguros o de Fianzas, persona física por cuenta propia, usted deberá acreditar su capacidad técnica mediante un examen, para lo cual deberá  realizar un pago de derechos por la cantidad de $536.00, a través del Sistema de Pago Electrónico E5cinco, mediante transferencia vía Internet, o bien, con apoyo de la Hoja de Ayuda, realizando su pago de derechos ante la Institución Bancaria de su preferencia.</a:t>
            </a:r>
            <a:endPar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Realizado el pago de derecho, deberá presentarse ante las oficinas de esta Comisión para solicitar fecha y hora para sustentar examen (de acuerdo a la categoría de autorización que aspire obtener), o bien, enviar por correo electrónico ( </a:t>
            </a:r>
            <a:r>
              <a:rPr kumimoji="0" lang="es-MX" sz="1500" b="0" i="0" u="none" strike="noStrike" cap="none" normalizeH="0" baseline="0" dirty="0" smtClean="0">
                <a:ln>
                  <a:noFill/>
                </a:ln>
                <a:solidFill>
                  <a:srgbClr val="003399"/>
                </a:solidFill>
                <a:effectLst/>
                <a:latin typeface="Verdana" pitchFamily="34" charset="0"/>
                <a:ea typeface="Times New Roman" pitchFamily="18" charset="0"/>
                <a:cs typeface="Arial" pitchFamily="34" charset="0"/>
                <a:hlinkClick r:id="rId2"/>
              </a:rPr>
              <a:t>csolares@cnsf.gob.mx</a:t>
            </a:r>
            <a: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 ) copia del comprobante de pago de derechos , situación que nos permitirá  asignarle la fecha y hora correspondiente, o si lo desea puede comunicarse a cualquiera de nuestras Delegaciones Regionales (Monterrey, Hermosillo, Guadalajara, Veracruz y Mérida).</a:t>
            </a:r>
            <a:endPar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Acreditado el examen, será necesario que cumpla con los siguientes requisitos:</a:t>
            </a:r>
            <a:endPar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Formato Solicitud FAS 2 (en el caso de Seguros) o Formato Solicitud FAF 2 (en el caso de fianzas) </a:t>
            </a:r>
            <a:b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br>
            <a: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Una fotografía tamaño infantil reciente; </a:t>
            </a:r>
            <a:b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br>
            <a: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Copia certificada del acta de nacimiento, en su defecto, original y copia para su cotejo de la cartilla del servicio militar nacional o del pasaporte vigente; </a:t>
            </a:r>
            <a:b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br>
            <a: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Original y copia del Alta ante la S.H.C.P. como Agente de Seguros y/o de Fianzas o su R.F.C.; </a:t>
            </a:r>
            <a:b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br>
            <a: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Original y copia del certificado de estudios que ampare un nivel mínimo de preparatoria o equivalente; </a:t>
            </a:r>
            <a:b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br>
            <a: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Original y copia de un comprobante de domicilio (agua, predial, bancario, luz o teléfono) a nombre del prospecto a agente; </a:t>
            </a:r>
            <a:b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br>
            <a:r>
              <a:rPr kumimoji="0" lang="es-MX" sz="15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Comprobante bancario del pago de derechos por autorización (este lo debe realizar a través del Sistema de Pago Electrónico E5cinco por la cantidad de $2,347.00); y en el caso que haya contado anteriormente con autorización, el original de la misma y copia de la Póliza de Seguro de Responsabilidad Civil por Errores y Omisiones a que se refieren las Circulares S-1.5 y F-17.9 vigentes. </a:t>
            </a:r>
            <a:endParaRPr kumimoji="0" lang="es-MX" sz="1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lnSpcReduction="10000"/>
          </a:bodyPr>
          <a:lstStyle/>
          <a:p>
            <a:pPr algn="just"/>
            <a:r>
              <a:rPr lang="es-MX" dirty="0"/>
              <a:t>S</a:t>
            </a:r>
            <a:r>
              <a:rPr lang="es-MX" dirty="0" smtClean="0"/>
              <a:t>e asegura que haya la cantidad de dinero necesaria para cubrir todas las necesidades sin que haya inﬂación ; es decir que los precios de los bienes y servicios no aumenten hasta el punto en que podamos comprar menos cosas con la misma cantidad de dinero.</a:t>
            </a:r>
          </a:p>
          <a:p>
            <a:pPr algn="just">
              <a:buNone/>
            </a:pPr>
            <a:endParaRPr lang="es-MX" dirty="0" smtClean="0"/>
          </a:p>
          <a:p>
            <a:pPr algn="just"/>
            <a:r>
              <a:rPr lang="es-MX" dirty="0" smtClean="0"/>
              <a:t>Cuidar la estabilidad de precios es una de las responsabilidades más importantes del Banco de México. A la serie de medidas que esta institución aplica para combatir la inﬂación se les llama política monetaria.</a:t>
            </a:r>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fontScale="92500" lnSpcReduction="10000"/>
          </a:bodyPr>
          <a:lstStyle/>
          <a:p>
            <a:pPr algn="just"/>
            <a:r>
              <a:rPr lang="es-MX" dirty="0"/>
              <a:t>N</a:t>
            </a:r>
            <a:r>
              <a:rPr lang="es-MX" dirty="0" smtClean="0"/>
              <a:t>o es un banco comercial, por lo que ni las personas, ni las empresas pueden abrir una cuenta en el banco central. Como sólo otorga créditos a los bancos comerciales se dice que es un banco de bancos.</a:t>
            </a:r>
          </a:p>
          <a:p>
            <a:pPr algn="just"/>
            <a:endParaRPr lang="es-MX" dirty="0"/>
          </a:p>
          <a:p>
            <a:pPr algn="just"/>
            <a:r>
              <a:rPr lang="es-MX" dirty="0"/>
              <a:t>C</a:t>
            </a:r>
            <a:r>
              <a:rPr lang="es-MX" dirty="0" smtClean="0"/>
              <a:t>omo la mayoría de los bancos centrales del mundo, es autónomo. Esto quiere decir que el gobierno no puede intervenir directamente en cómo se maneja. Esta autonomía impide, por ejemplo, que alguna autoridad le ordene al banco que le preste dinero o, incluso, que emita más dinero del conveniente.</a:t>
            </a:r>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lstStyle/>
          <a:p>
            <a:r>
              <a:rPr lang="es-MX" b="1" dirty="0"/>
              <a:t>Junta de </a:t>
            </a:r>
            <a:r>
              <a:rPr lang="es-MX" b="1" dirty="0" smtClean="0"/>
              <a:t>Gobierno</a:t>
            </a:r>
          </a:p>
          <a:p>
            <a:pPr>
              <a:buNone/>
            </a:pPr>
            <a:endParaRPr lang="es-MX" b="1" dirty="0"/>
          </a:p>
          <a:p>
            <a:pPr>
              <a:buNone/>
            </a:pPr>
            <a:r>
              <a:rPr lang="es-MX" dirty="0"/>
              <a:t>Gobernador </a:t>
            </a:r>
          </a:p>
          <a:p>
            <a:pPr lvl="1"/>
            <a:r>
              <a:rPr lang="es-MX" dirty="0"/>
              <a:t>Agustín Guillermo </a:t>
            </a:r>
            <a:r>
              <a:rPr lang="es-MX" dirty="0" err="1"/>
              <a:t>Carstens</a:t>
            </a:r>
            <a:r>
              <a:rPr lang="es-MX" dirty="0"/>
              <a:t> </a:t>
            </a:r>
            <a:r>
              <a:rPr lang="es-MX" dirty="0" err="1" smtClean="0"/>
              <a:t>Carstens</a:t>
            </a:r>
            <a:endParaRPr lang="es-MX" dirty="0" smtClean="0"/>
          </a:p>
          <a:p>
            <a:pPr lvl="1"/>
            <a:endParaRPr lang="es-MX" dirty="0"/>
          </a:p>
          <a:p>
            <a:pPr>
              <a:buNone/>
            </a:pPr>
            <a:r>
              <a:rPr lang="es-MX" dirty="0"/>
              <a:t>Subgobernadores</a:t>
            </a:r>
          </a:p>
          <a:p>
            <a:pPr lvl="1"/>
            <a:r>
              <a:rPr lang="es-MX" dirty="0"/>
              <a:t>Roberto del Cueto </a:t>
            </a:r>
            <a:r>
              <a:rPr lang="es-MX" dirty="0" err="1"/>
              <a:t>Legaspi</a:t>
            </a:r>
            <a:endParaRPr lang="es-MX" dirty="0"/>
          </a:p>
          <a:p>
            <a:pPr lvl="1"/>
            <a:r>
              <a:rPr lang="es-MX" dirty="0"/>
              <a:t>Manuel Ramos Francia</a:t>
            </a:r>
          </a:p>
          <a:p>
            <a:pPr lvl="1"/>
            <a:r>
              <a:rPr lang="es-MX" dirty="0"/>
              <a:t>Manuel Sánchez González</a:t>
            </a:r>
          </a:p>
          <a:p>
            <a:pPr lvl="1"/>
            <a:r>
              <a:rPr lang="es-MX" dirty="0"/>
              <a:t>José Julián </a:t>
            </a:r>
            <a:r>
              <a:rPr lang="es-MX" dirty="0" err="1"/>
              <a:t>Sidaoui</a:t>
            </a:r>
            <a:r>
              <a:rPr lang="es-MX" dirty="0"/>
              <a:t> </a:t>
            </a:r>
            <a:r>
              <a:rPr lang="es-MX" dirty="0" err="1"/>
              <a:t>Dib</a:t>
            </a:r>
            <a:endParaRPr lang="es-MX" dirty="0"/>
          </a:p>
          <a:p>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20680"/>
          </a:xfrm>
        </p:spPr>
        <p:txBody>
          <a:bodyPr>
            <a:normAutofit fontScale="55000" lnSpcReduction="20000"/>
          </a:bodyPr>
          <a:lstStyle/>
          <a:p>
            <a:pPr algn="just"/>
            <a:r>
              <a:rPr lang="es-MX" sz="4700" dirty="0" smtClean="0"/>
              <a:t>Misión</a:t>
            </a:r>
            <a:endParaRPr lang="es-MX" sz="4700" dirty="0"/>
          </a:p>
          <a:p>
            <a:pPr algn="just">
              <a:buNone/>
            </a:pPr>
            <a:r>
              <a:rPr lang="es-MX" sz="4700" dirty="0"/>
              <a:t>	</a:t>
            </a:r>
            <a:r>
              <a:rPr lang="es-MX" sz="4700" dirty="0" smtClean="0"/>
              <a:t>El </a:t>
            </a:r>
            <a:r>
              <a:rPr lang="es-MX" sz="4700" dirty="0"/>
              <a:t>Banco de México tiene el objetivo prioritario de preservar el valor de la moneda nacional a lo largo del tiempo y, de esta forma, contribuir a mejorar el bienestar económico de los mexicanos</a:t>
            </a:r>
            <a:r>
              <a:rPr lang="es-MX" sz="4700" dirty="0" smtClean="0"/>
              <a:t>.</a:t>
            </a:r>
          </a:p>
          <a:p>
            <a:pPr algn="just">
              <a:buNone/>
            </a:pPr>
            <a:endParaRPr lang="es-MX" sz="4700" dirty="0"/>
          </a:p>
          <a:p>
            <a:pPr algn="just"/>
            <a:r>
              <a:rPr lang="es-MX" sz="4700" dirty="0" smtClean="0"/>
              <a:t>Visión</a:t>
            </a:r>
            <a:endParaRPr lang="es-MX" sz="4700" dirty="0"/>
          </a:p>
          <a:p>
            <a:pPr algn="just">
              <a:buNone/>
            </a:pPr>
            <a:r>
              <a:rPr lang="es-MX" sz="4700" dirty="0" smtClean="0"/>
              <a:t>	Ser </a:t>
            </a:r>
            <a:r>
              <a:rPr lang="es-MX" sz="4700" dirty="0"/>
              <a:t>una institución de excelencia merecedora de la confianza de la sociedad por lograr el cabal cumplimiento de su misión, por su actuación transparente, así como por su capacidad técnica y compromiso ético</a:t>
            </a:r>
            <a:r>
              <a:rPr lang="es-MX" sz="4700" dirty="0" smtClean="0"/>
              <a:t>.</a:t>
            </a:r>
          </a:p>
          <a:p>
            <a:pPr algn="just">
              <a:buNone/>
            </a:pPr>
            <a:endParaRPr lang="es-MX" sz="4700" dirty="0" smtClean="0"/>
          </a:p>
          <a:p>
            <a:pPr algn="just"/>
            <a:r>
              <a:rPr lang="es-MX" sz="4700" dirty="0" smtClean="0"/>
              <a:t>Localización</a:t>
            </a:r>
          </a:p>
          <a:p>
            <a:pPr algn="just">
              <a:buNone/>
            </a:pPr>
            <a:r>
              <a:rPr lang="es-MX" sz="4700" dirty="0" smtClean="0"/>
              <a:t>	Avenida </a:t>
            </a:r>
            <a:r>
              <a:rPr lang="es-MX" sz="4700" dirty="0"/>
              <a:t>5 de Mayo </a:t>
            </a:r>
            <a:r>
              <a:rPr lang="es-MX" sz="4700" dirty="0" smtClean="0"/>
              <a:t>2, Colonia Centro, Código</a:t>
            </a:r>
            <a:r>
              <a:rPr lang="es-MX" sz="4700" dirty="0"/>
              <a:t> postal </a:t>
            </a:r>
            <a:r>
              <a:rPr lang="es-MX" sz="4700" dirty="0" smtClean="0"/>
              <a:t>06059,Delegación Cuauhtémoc , Distrito Federal , México</a:t>
            </a:r>
          </a:p>
          <a:p>
            <a:pPr>
              <a:buNone/>
            </a:pPr>
            <a:endParaRPr lang="es-MX" dirty="0"/>
          </a:p>
          <a:p>
            <a:pPr>
              <a:buNone/>
            </a:pPr>
            <a:endParaRPr lang="es-MX" dirty="0"/>
          </a:p>
          <a:p>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laeconomia.com.mx/wp-content/uploads/cnbv1.jpg"/>
          <p:cNvPicPr>
            <a:picLocks noChangeAspect="1" noChangeArrowheads="1"/>
          </p:cNvPicPr>
          <p:nvPr/>
        </p:nvPicPr>
        <p:blipFill>
          <a:blip r:embed="rId2" cstate="print"/>
          <a:srcRect/>
          <a:stretch>
            <a:fillRect/>
          </a:stretch>
        </p:blipFill>
        <p:spPr bwMode="auto">
          <a:xfrm>
            <a:off x="971600" y="-1"/>
            <a:ext cx="7344816" cy="646191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1208</TotalTime>
  <Words>2228</Words>
  <Application>Microsoft Office PowerPoint</Application>
  <PresentationFormat>Presentación en pantalla (4:3)</PresentationFormat>
  <Paragraphs>162</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Tema de Office</vt:lpstr>
      <vt:lpstr>Diapositiva 1</vt:lpstr>
      <vt:lpstr>Historia</vt:lpstr>
      <vt:lpstr>Diapositiva 3</vt:lpstr>
      <vt:lpstr>¿Qué es y para qué sirve?</vt:lpstr>
      <vt:lpstr>Diapositiva 5</vt:lpstr>
      <vt:lpstr>Diapositiva 6</vt:lpstr>
      <vt:lpstr>Diapositiva 7</vt:lpstr>
      <vt:lpstr>Diapositiva 8</vt:lpstr>
      <vt:lpstr>Diapositiva 9</vt:lpstr>
      <vt:lpstr>Comisión Nacional Bancaria y de Valores</vt:lpstr>
      <vt:lpstr>Diapositiva 11</vt:lpstr>
      <vt:lpstr>Diapositiva 12</vt:lpstr>
      <vt:lpstr>Diapositiva 13</vt:lpstr>
      <vt:lpstr>Diapositiva 14</vt:lpstr>
      <vt:lpstr>Diapositiva 15</vt:lpstr>
      <vt:lpstr>Diapositiva 16</vt:lpstr>
      <vt:lpstr>Diapositiva 17</vt:lpstr>
      <vt:lpstr>MISIÓN</vt:lpstr>
      <vt:lpstr>FACULTADES</vt:lpstr>
      <vt:lpstr>ORGANOS DE GOBIERNO DE CONSAR</vt:lpstr>
      <vt:lpstr>Diapositiva 21</vt:lpstr>
      <vt:lpstr>Diapositiva 22</vt:lpstr>
      <vt:lpstr>Diapositiva 23</vt:lpstr>
      <vt:lpstr>Diapositiva 24</vt:lpstr>
      <vt:lpstr>Nombre oficial:</vt:lpstr>
      <vt:lpstr>MISIÓN: </vt:lpstr>
      <vt:lpstr>tipos de acciones: </vt:lpstr>
      <vt:lpstr>objetivo</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Banco de México</dc:title>
  <dc:creator>EDC</dc:creator>
  <cp:lastModifiedBy>x</cp:lastModifiedBy>
  <cp:revision>27</cp:revision>
  <dcterms:created xsi:type="dcterms:W3CDTF">2012-10-04T00:11:48Z</dcterms:created>
  <dcterms:modified xsi:type="dcterms:W3CDTF">2012-10-05T01:09:18Z</dcterms:modified>
</cp:coreProperties>
</file>