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79" r:id="rId4"/>
    <p:sldId id="280" r:id="rId5"/>
    <p:sldId id="281" r:id="rId6"/>
    <p:sldId id="283" r:id="rId7"/>
    <p:sldId id="285" r:id="rId8"/>
    <p:sldId id="293" r:id="rId9"/>
    <p:sldId id="287" r:id="rId10"/>
    <p:sldId id="289" r:id="rId11"/>
    <p:sldId id="290" r:id="rId12"/>
    <p:sldId id="291" r:id="rId13"/>
    <p:sldId id="292" r:id="rId14"/>
    <p:sldId id="257" r:id="rId15"/>
    <p:sldId id="259" r:id="rId16"/>
    <p:sldId id="275" r:id="rId17"/>
    <p:sldId id="276" r:id="rId18"/>
    <p:sldId id="277" r:id="rId19"/>
    <p:sldId id="260" r:id="rId20"/>
    <p:sldId id="264" r:id="rId21"/>
    <p:sldId id="265" r:id="rId22"/>
    <p:sldId id="266" r:id="rId23"/>
    <p:sldId id="267" r:id="rId24"/>
    <p:sldId id="268" r:id="rId25"/>
    <p:sldId id="263"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8" name="Slide Number Placeholder 7"/>
          <p:cNvSpPr>
            <a:spLocks noGrp="1"/>
          </p:cNvSpPr>
          <p:nvPr>
            <p:ph type="sldNum" sz="quarter" idx="11"/>
          </p:nvPr>
        </p:nvSpPr>
        <p:spPr/>
        <p:txBody>
          <a:bodyPr/>
          <a:lstStyle/>
          <a:p>
            <a:fld id="{A3E2FD33-563F-4523-9958-50CB0E3C1B59}" type="slidenum">
              <a:rPr lang="es-MX" smtClean="0"/>
              <a:pPr/>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E2FD33-563F-4523-9958-50CB0E3C1B59}" type="slidenum">
              <a:rPr lang="es-MX" smtClean="0"/>
              <a:pPr/>
              <a:t>‹Nº›</a:t>
            </a:fld>
            <a:endParaRPr lang="es-MX"/>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3E2FD33-563F-4523-9958-50CB0E3C1B59}" type="slidenum">
              <a:rPr lang="es-MX" smtClean="0"/>
              <a:pPr/>
              <a:t>‹Nº›</a:t>
            </a:fld>
            <a:endParaRPr lang="es-MX"/>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AB68290-FB2E-47BF-B729-7039A52A9534}" type="datetimeFigureOut">
              <a:rPr lang="es-MX" smtClean="0"/>
              <a:pPr/>
              <a:t>03/10/2012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E2FD33-563F-4523-9958-50CB0E3C1B59}"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AB68290-FB2E-47BF-B729-7039A52A9534}" type="datetimeFigureOut">
              <a:rPr lang="es-MX" smtClean="0"/>
              <a:pPr/>
              <a:t>03/10/2012</a:t>
            </a:fld>
            <a:endParaRPr lang="es-MX"/>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3E2FD33-563F-4523-9958-50CB0E3C1B59}" type="slidenum">
              <a:rPr lang="es-MX" smtClean="0"/>
              <a:pPr/>
              <a:t>‹Nº›</a:t>
            </a:fld>
            <a:endParaRPr lang="es-MX"/>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MX"/>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organigrama.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uady.mx/~contadur/ca_fca/caef/aief/sistema_financiero_mexicano.pdf" TargetMode="External"/><Relationship Id="rId2" Type="http://schemas.openxmlformats.org/officeDocument/2006/relationships/hyperlink" Target="http://catarina.udlap.mx/u_dl_a/tales/documentos/lad/millan_s_hr/capitulo2.pdf" TargetMode="External"/><Relationship Id="rId1" Type="http://schemas.openxmlformats.org/officeDocument/2006/relationships/slideLayout" Target="../slideLayouts/slideLayout2.xml"/><Relationship Id="rId5" Type="http://schemas.openxmlformats.org/officeDocument/2006/relationships/hyperlink" Target="http://www.cnbv.gob.mx/cnbv/pagosyadeudosdederechos/Paginas/SCPADI.aspx" TargetMode="External"/><Relationship Id="rId4" Type="http://schemas.openxmlformats.org/officeDocument/2006/relationships/hyperlink" Target="http://www.banxico.org.mx/sistema-financiero/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gif"/><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052736"/>
            <a:ext cx="7772400" cy="2160240"/>
          </a:xfrm>
        </p:spPr>
        <p:txBody>
          <a:bodyPr>
            <a:normAutofit fontScale="90000"/>
          </a:bodyPr>
          <a:lstStyle/>
          <a:p>
            <a:r>
              <a:rPr lang="es-MX" dirty="0" smtClean="0"/>
              <a:t>Sistema financiero mexicano </a:t>
            </a:r>
            <a:br>
              <a:rPr lang="es-MX" dirty="0" smtClean="0"/>
            </a:br>
            <a:r>
              <a:rPr lang="es-MX" dirty="0" smtClean="0"/>
              <a:t>Secretaria de hacienda y crédito publico</a:t>
            </a:r>
            <a:endParaRPr lang="es-MX" dirty="0"/>
          </a:p>
        </p:txBody>
      </p:sp>
      <p:sp>
        <p:nvSpPr>
          <p:cNvPr id="3" name="2 Subtítulo"/>
          <p:cNvSpPr>
            <a:spLocks noGrp="1"/>
          </p:cNvSpPr>
          <p:nvPr>
            <p:ph type="subTitle" idx="1"/>
          </p:nvPr>
        </p:nvSpPr>
        <p:spPr/>
        <p:txBody>
          <a:bodyPr>
            <a:normAutofit lnSpcReduction="10000"/>
          </a:bodyPr>
          <a:lstStyle/>
          <a:p>
            <a:r>
              <a:rPr lang="es-MX" dirty="0" smtClean="0"/>
              <a:t>MIGUEL MURRIETA SOLANO </a:t>
            </a:r>
          </a:p>
          <a:p>
            <a:r>
              <a:rPr lang="es-MX" dirty="0" smtClean="0"/>
              <a:t>MANUEL CRUZ LANDA </a:t>
            </a:r>
          </a:p>
          <a:p>
            <a:r>
              <a:rPr lang="es-MX" dirty="0" smtClean="0"/>
              <a:t>ALBERTO SOLANO SANTOS</a:t>
            </a:r>
          </a:p>
        </p:txBody>
      </p:sp>
    </p:spTree>
    <p:extLst>
      <p:ext uri="{BB962C8B-B14F-4D97-AF65-F5344CB8AC3E}">
        <p14:creationId xmlns:p14="http://schemas.microsoft.com/office/powerpoint/2010/main" val="2752611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073427"/>
          </a:xfrm>
        </p:spPr>
        <p:txBody>
          <a:bodyPr/>
          <a:lstStyle/>
          <a:p>
            <a:endParaRPr lang="es-MX" dirty="0" smtClean="0"/>
          </a:p>
          <a:p>
            <a:pPr marL="228600" lvl="1"/>
            <a:r>
              <a:rPr lang="es-MX" sz="2000" dirty="0"/>
              <a:t>En 1990, se modificaron los artículos constitucionales 28 y 123 en los que se ampliaba la participación de los sectores privado y social en el capital de los bancos.</a:t>
            </a:r>
          </a:p>
          <a:p>
            <a:endParaRPr lang="es-MX" dirty="0"/>
          </a:p>
          <a:p>
            <a:endParaRPr lang="es-MX" dirty="0" smtClean="0"/>
          </a:p>
          <a:p>
            <a:r>
              <a:rPr lang="es-MX" dirty="0" smtClean="0"/>
              <a:t>En </a:t>
            </a:r>
            <a:r>
              <a:rPr lang="es-MX" dirty="0"/>
              <a:t>1991, se legalizaron las Sociedades de Ahorro y Préstamo (Cajas de ahorro). </a:t>
            </a:r>
            <a:endParaRPr lang="es-MX" dirty="0" smtClean="0"/>
          </a:p>
          <a:p>
            <a:endParaRPr lang="es-MX" dirty="0"/>
          </a:p>
          <a:p>
            <a:r>
              <a:rPr lang="es-MX" dirty="0"/>
              <a:t>En 1993, surgen las Sociedades Financieras de Objeto Limitado (Sofoles) y se le otorga la autonomía al Banco de México.</a:t>
            </a:r>
          </a:p>
        </p:txBody>
      </p:sp>
    </p:spTree>
    <p:extLst>
      <p:ext uri="{BB962C8B-B14F-4D97-AF65-F5344CB8AC3E}">
        <p14:creationId xmlns:p14="http://schemas.microsoft.com/office/powerpoint/2010/main" val="218519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865515"/>
          </a:xfrm>
        </p:spPr>
        <p:txBody>
          <a:bodyPr/>
          <a:lstStyle/>
          <a:p>
            <a:r>
              <a:rPr lang="es-MX" dirty="0"/>
              <a:t>A partir de 1995, con la fuerte crisis </a:t>
            </a:r>
            <a:r>
              <a:rPr lang="es-MX" dirty="0" smtClean="0"/>
              <a:t>financiera.</a:t>
            </a:r>
          </a:p>
          <a:p>
            <a:endParaRPr lang="es-MX" dirty="0" smtClean="0"/>
          </a:p>
          <a:p>
            <a:r>
              <a:rPr lang="es-MX" dirty="0" smtClean="0"/>
              <a:t>2001 Ley de ahorro y Crédito Popular.</a:t>
            </a:r>
          </a:p>
          <a:p>
            <a:endParaRPr lang="es-MX" dirty="0" smtClean="0"/>
          </a:p>
          <a:p>
            <a:r>
              <a:rPr lang="es-MX" dirty="0" smtClean="0"/>
              <a:t>2003, </a:t>
            </a:r>
            <a:r>
              <a:rPr lang="es-MX" dirty="0" err="1" smtClean="0"/>
              <a:t>Banrural</a:t>
            </a:r>
            <a:r>
              <a:rPr lang="es-MX" dirty="0" smtClean="0"/>
              <a:t> por Financiera Rural.</a:t>
            </a:r>
          </a:p>
          <a:p>
            <a:endParaRPr lang="es-MX" dirty="0" smtClean="0"/>
          </a:p>
          <a:p>
            <a:r>
              <a:rPr lang="es-MX" dirty="0" smtClean="0"/>
              <a:t>2005, Ley de Mercado de valores.</a:t>
            </a:r>
          </a:p>
          <a:p>
            <a:endParaRPr lang="es-MX" dirty="0" smtClean="0"/>
          </a:p>
          <a:p>
            <a:r>
              <a:rPr lang="es-MX" dirty="0" smtClean="0"/>
              <a:t>2008, se sustituyo al Banco Nacional de Comercio Exterior por </a:t>
            </a:r>
            <a:r>
              <a:rPr lang="es-MX" dirty="0" err="1" smtClean="0"/>
              <a:t>Promexico</a:t>
            </a:r>
            <a:r>
              <a:rPr lang="es-MX" dirty="0" smtClean="0"/>
              <a:t>.</a:t>
            </a:r>
          </a:p>
        </p:txBody>
      </p:sp>
    </p:spTree>
    <p:extLst>
      <p:ext uri="{BB962C8B-B14F-4D97-AF65-F5344CB8AC3E}">
        <p14:creationId xmlns:p14="http://schemas.microsoft.com/office/powerpoint/2010/main" val="3552459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196752"/>
            <a:ext cx="7315200" cy="3539527"/>
          </a:xfrm>
        </p:spPr>
        <p:txBody>
          <a:bodyPr/>
          <a:lstStyle/>
          <a:p>
            <a:r>
              <a:rPr lang="es-MX" dirty="0"/>
              <a:t>Actualmente el 90% del sector bancario está en manos de los extranjeros, el único banco 100% mexicano que queda es Banorte.</a:t>
            </a:r>
          </a:p>
          <a:p>
            <a:pPr marL="0" indent="0">
              <a:buNone/>
            </a:pPr>
            <a:r>
              <a:rPr lang="es-MX" dirty="0"/>
              <a:t> </a:t>
            </a:r>
          </a:p>
        </p:txBody>
      </p:sp>
      <p:pic>
        <p:nvPicPr>
          <p:cNvPr id="1026" name="Picture 2" descr="http://segurosyauto.com.mx/wp-content/uploads/Banorte-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636912"/>
            <a:ext cx="6984776"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501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08206" y="548680"/>
            <a:ext cx="8229600" cy="4525963"/>
          </a:xfrm>
        </p:spPr>
        <p:txBody>
          <a:bodyPr/>
          <a:lstStyle/>
          <a:p>
            <a:r>
              <a:rPr lang="es-MX" dirty="0" smtClean="0"/>
              <a:t>En la siguiente línea de tiempo puede resumirse la evolución de la banca en México.</a:t>
            </a:r>
          </a:p>
          <a:p>
            <a:endParaRPr lang="es-MX" dirty="0" smtClean="0"/>
          </a:p>
          <a:p>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26" y="2564904"/>
            <a:ext cx="8640960"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7481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SISTEMA FINANCIERO MEXICANO </a:t>
            </a:r>
            <a:r>
              <a:rPr lang="es-MX" dirty="0" smtClean="0"/>
              <a:t/>
            </a:r>
            <a:br>
              <a:rPr lang="es-MX" dirty="0" smtClean="0"/>
            </a:br>
            <a:endParaRPr lang="es-MX" dirty="0"/>
          </a:p>
        </p:txBody>
      </p:sp>
      <p:sp>
        <p:nvSpPr>
          <p:cNvPr id="3" name="2 Marcador de contenido"/>
          <p:cNvSpPr>
            <a:spLocks noGrp="1"/>
          </p:cNvSpPr>
          <p:nvPr>
            <p:ph idx="1"/>
          </p:nvPr>
        </p:nvSpPr>
        <p:spPr/>
        <p:txBody>
          <a:bodyPr/>
          <a:lstStyle/>
          <a:p>
            <a:r>
              <a:rPr lang="es-MX" dirty="0" smtClean="0"/>
              <a:t>El </a:t>
            </a:r>
            <a:r>
              <a:rPr lang="es-MX" dirty="0"/>
              <a:t>Sistema Financiero Mexicano puede definirse como el conjunto de organismos e instituciones que captan, administran y canalizan a la inversión, el ahorro dentro del marco legal que corresponde en territorio nacional. </a:t>
            </a:r>
            <a:endParaRPr lang="es-MX" dirty="0" smtClean="0"/>
          </a:p>
          <a:p>
            <a:r>
              <a:rPr lang="es-MX" dirty="0" smtClean="0">
                <a:hlinkClick r:id="rId2" action="ppaction://hlinkfile"/>
              </a:rPr>
              <a:t>organigrama.pdf</a:t>
            </a:r>
            <a:endParaRPr lang="es-MX" dirty="0"/>
          </a:p>
        </p:txBody>
      </p:sp>
    </p:spTree>
    <p:extLst>
      <p:ext uri="{BB962C8B-B14F-4D97-AF65-F5344CB8AC3E}">
        <p14:creationId xmlns:p14="http://schemas.microsoft.com/office/powerpoint/2010/main" val="2907347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Secretaría de Hacienda y Crédito Público (SHCP) </a:t>
            </a:r>
            <a:br>
              <a:rPr lang="es-MX" dirty="0" smtClean="0"/>
            </a:br>
            <a:endParaRPr lang="es-MX" dirty="0"/>
          </a:p>
        </p:txBody>
      </p:sp>
      <p:sp>
        <p:nvSpPr>
          <p:cNvPr id="3" name="2 Marcador de contenido"/>
          <p:cNvSpPr>
            <a:spLocks noGrp="1"/>
          </p:cNvSpPr>
          <p:nvPr>
            <p:ph idx="1"/>
          </p:nvPr>
        </p:nvSpPr>
        <p:spPr/>
        <p:txBody>
          <a:bodyPr>
            <a:normAutofit/>
          </a:bodyPr>
          <a:lstStyle/>
          <a:p>
            <a:r>
              <a:rPr lang="es-MX" dirty="0"/>
              <a:t>Es una dependencia gubernamental centralizada, integrante del Poder Ejecutivo Federal, cuyo titular es designado por el Presidente de la República. Tiene la función gubernamental orientada a obtener recursos monetarios de diversas fuentes para financiar el desarrollo del país. </a:t>
            </a:r>
            <a:endParaRPr lang="es-MX" dirty="0" smtClean="0"/>
          </a:p>
        </p:txBody>
      </p:sp>
    </p:spTree>
    <p:extLst>
      <p:ext uri="{BB962C8B-B14F-4D97-AF65-F5344CB8AC3E}">
        <p14:creationId xmlns:p14="http://schemas.microsoft.com/office/powerpoint/2010/main" val="2981799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914400" y="764704"/>
            <a:ext cx="7315200" cy="1154097"/>
          </a:xfrm>
        </p:spPr>
        <p:txBody>
          <a:bodyPr>
            <a:normAutofit/>
          </a:bodyPr>
          <a:lstStyle/>
          <a:p>
            <a:r>
              <a:rPr lang="es-MX" dirty="0" smtClean="0"/>
              <a:t>Principales funciones </a:t>
            </a:r>
            <a:endParaRPr lang="es-MX" dirty="0"/>
          </a:p>
        </p:txBody>
      </p:sp>
      <p:sp>
        <p:nvSpPr>
          <p:cNvPr id="2" name="1 Marcador de contenido"/>
          <p:cNvSpPr>
            <a:spLocks noGrp="1"/>
          </p:cNvSpPr>
          <p:nvPr>
            <p:ph idx="1"/>
          </p:nvPr>
        </p:nvSpPr>
        <p:spPr/>
        <p:txBody>
          <a:bodyPr>
            <a:normAutofit lnSpcReduction="10000"/>
          </a:bodyPr>
          <a:lstStyle/>
          <a:p>
            <a:r>
              <a:rPr lang="es-MX" dirty="0"/>
              <a:t>Realizar o autorizar uso del </a:t>
            </a:r>
            <a:r>
              <a:rPr lang="es-MX" dirty="0">
                <a:solidFill>
                  <a:schemeClr val="tx1"/>
                </a:solidFill>
              </a:rPr>
              <a:t>crédito</a:t>
            </a:r>
            <a:r>
              <a:rPr lang="es-MX" dirty="0"/>
              <a:t> público</a:t>
            </a:r>
          </a:p>
          <a:p>
            <a:r>
              <a:rPr lang="es-MX" dirty="0"/>
              <a:t>Cobrar los impuestos</a:t>
            </a:r>
          </a:p>
          <a:p>
            <a:r>
              <a:rPr lang="es-MX" dirty="0"/>
              <a:t>Manejar la deuda pública de la Federación</a:t>
            </a:r>
          </a:p>
          <a:p>
            <a:r>
              <a:rPr lang="es-MX" dirty="0"/>
              <a:t>Proyectar y calcular los egresos del Gobierno Federal</a:t>
            </a:r>
          </a:p>
          <a:p>
            <a:r>
              <a:rPr lang="es-MX" dirty="0"/>
              <a:t>Planear, coordinar, evaluar y vigilar el sistema bancario</a:t>
            </a:r>
          </a:p>
          <a:p>
            <a:r>
              <a:rPr lang="es-MX" dirty="0"/>
              <a:t>Proyectar y calcular los ingresos de la Federación, y el Departamento del Distrito Federal</a:t>
            </a:r>
          </a:p>
          <a:p>
            <a:r>
              <a:rPr lang="es-MX" dirty="0"/>
              <a:t>Determinar los estímulos fiscales</a:t>
            </a:r>
          </a:p>
          <a:p>
            <a:r>
              <a:rPr lang="es-MX" dirty="0"/>
              <a:t>Organizar y dirigir los servicios aduaneros y de inspección</a:t>
            </a:r>
          </a:p>
          <a:p>
            <a:r>
              <a:rPr lang="es-MX" dirty="0"/>
              <a:t>Controlar el presupuesto de los servicios personales</a:t>
            </a:r>
          </a:p>
          <a:p>
            <a:endParaRPr lang="es-MX" dirty="0"/>
          </a:p>
        </p:txBody>
      </p:sp>
    </p:spTree>
    <p:extLst>
      <p:ext uri="{BB962C8B-B14F-4D97-AF65-F5344CB8AC3E}">
        <p14:creationId xmlns:p14="http://schemas.microsoft.com/office/powerpoint/2010/main" val="362293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914400" y="1052736"/>
            <a:ext cx="7315200" cy="1154097"/>
          </a:xfrm>
        </p:spPr>
        <p:txBody>
          <a:bodyPr>
            <a:normAutofit fontScale="90000"/>
          </a:bodyPr>
          <a:lstStyle/>
          <a:p>
            <a:r>
              <a:rPr lang="es-MX" sz="4000" b="1" dirty="0"/>
              <a:t>Secretaría de Hacienda y Crédito </a:t>
            </a:r>
            <a:r>
              <a:rPr lang="es-MX" sz="4000" b="1" dirty="0" smtClean="0"/>
              <a:t>Público  se subdivide en  </a:t>
            </a:r>
            <a:endParaRPr lang="es-MX" sz="4000" dirty="0"/>
          </a:p>
        </p:txBody>
      </p:sp>
      <p:sp>
        <p:nvSpPr>
          <p:cNvPr id="2" name="1 Marcador de contenido"/>
          <p:cNvSpPr>
            <a:spLocks noGrp="1"/>
          </p:cNvSpPr>
          <p:nvPr>
            <p:ph idx="1"/>
          </p:nvPr>
        </p:nvSpPr>
        <p:spPr/>
        <p:txBody>
          <a:bodyPr>
            <a:normAutofit/>
          </a:bodyPr>
          <a:lstStyle/>
          <a:p>
            <a:endParaRPr lang="es-MX" dirty="0"/>
          </a:p>
          <a:p>
            <a:r>
              <a:rPr lang="es-MX" dirty="0"/>
              <a:t>    Subsecretaría de Hacienda y Crédito Público</a:t>
            </a:r>
          </a:p>
          <a:p>
            <a:r>
              <a:rPr lang="es-MX" dirty="0"/>
              <a:t>    Subsecretaría de Ingresos</a:t>
            </a:r>
          </a:p>
          <a:p>
            <a:r>
              <a:rPr lang="es-MX" dirty="0"/>
              <a:t>    Subsecretaría de Egresos</a:t>
            </a:r>
          </a:p>
          <a:p>
            <a:r>
              <a:rPr lang="es-MX" dirty="0"/>
              <a:t>    Procuraduría Fiscal de la Federación</a:t>
            </a:r>
          </a:p>
          <a:p>
            <a:r>
              <a:rPr lang="es-MX" dirty="0"/>
              <a:t>    Tesorería de la Federación</a:t>
            </a:r>
          </a:p>
          <a:p>
            <a:r>
              <a:rPr lang="es-MX" dirty="0"/>
              <a:t>    Servicio de Administración Tributaria (SAT)</a:t>
            </a:r>
          </a:p>
          <a:p>
            <a:endParaRPr lang="es-MX" dirty="0"/>
          </a:p>
        </p:txBody>
      </p:sp>
    </p:spTree>
    <p:extLst>
      <p:ext uri="{BB962C8B-B14F-4D97-AF65-F5344CB8AC3E}">
        <p14:creationId xmlns:p14="http://schemas.microsoft.com/office/powerpoint/2010/main" val="2230257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914400" y="836712"/>
            <a:ext cx="7315200" cy="1154097"/>
          </a:xfrm>
        </p:spPr>
        <p:txBody>
          <a:bodyPr/>
          <a:lstStyle/>
          <a:p>
            <a:r>
              <a:rPr lang="es-MX" dirty="0" smtClean="0"/>
              <a:t>Objetivo </a:t>
            </a:r>
            <a:endParaRPr lang="es-MX" dirty="0"/>
          </a:p>
        </p:txBody>
      </p:sp>
      <p:sp>
        <p:nvSpPr>
          <p:cNvPr id="2" name="1 Marcador de contenido"/>
          <p:cNvSpPr>
            <a:spLocks noGrp="1"/>
          </p:cNvSpPr>
          <p:nvPr>
            <p:ph idx="1"/>
          </p:nvPr>
        </p:nvSpPr>
        <p:spPr/>
        <p:txBody>
          <a:bodyPr>
            <a:normAutofit lnSpcReduction="10000"/>
          </a:bodyPr>
          <a:lstStyle/>
          <a:p>
            <a:r>
              <a:rPr lang="es-MX" dirty="0" smtClean="0"/>
              <a:t>Clave </a:t>
            </a:r>
            <a:r>
              <a:rPr lang="es-MX" dirty="0"/>
              <a:t>de la institución y su misión es proponer, dirigir y</a:t>
            </a:r>
            <a:r>
              <a:rPr lang="es-MX" b="1" dirty="0"/>
              <a:t> </a:t>
            </a:r>
            <a:r>
              <a:rPr lang="es-MX" dirty="0"/>
              <a:t>controlar la política económica del Gobierno Federal en materia financiera, fiscal, gastos, ingresos y deuda pública.</a:t>
            </a:r>
          </a:p>
          <a:p>
            <a:r>
              <a:rPr lang="es-MX" dirty="0"/>
              <a:t>Asimismo, se encarga del control de estadísticas, geografía e información, para cuidar y consolidar un país con crecimiento.</a:t>
            </a:r>
          </a:p>
          <a:p>
            <a:endParaRPr lang="es-MX" dirty="0" smtClean="0"/>
          </a:p>
          <a:p>
            <a:r>
              <a:rPr lang="es-MX" dirty="0"/>
              <a:t>Conjuntamente con la SHCP, existen otras seis instituciones públicas que tienen por objeto la supervisión y regulación de las entidades que forman parte del sistema financiero, así como la protección de los usuarios de servicios financieros. </a:t>
            </a:r>
          </a:p>
          <a:p>
            <a:endParaRPr lang="es-MX" dirty="0"/>
          </a:p>
        </p:txBody>
      </p:sp>
    </p:spTree>
    <p:extLst>
      <p:ext uri="{BB962C8B-B14F-4D97-AF65-F5344CB8AC3E}">
        <p14:creationId xmlns:p14="http://schemas.microsoft.com/office/powerpoint/2010/main" val="396289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dirty="0"/>
              <a:t>1. Banco de México </a:t>
            </a:r>
            <a:br>
              <a:rPr lang="es-MX" dirty="0"/>
            </a:br>
            <a:endParaRPr lang="es-MX" dirty="0"/>
          </a:p>
        </p:txBody>
      </p:sp>
      <p:sp>
        <p:nvSpPr>
          <p:cNvPr id="3" name="2 Marcador de contenido"/>
          <p:cNvSpPr>
            <a:spLocks noGrp="1"/>
          </p:cNvSpPr>
          <p:nvPr>
            <p:ph idx="1"/>
          </p:nvPr>
        </p:nvSpPr>
        <p:spPr/>
        <p:txBody>
          <a:bodyPr>
            <a:normAutofit/>
          </a:bodyPr>
          <a:lstStyle/>
          <a:p>
            <a:r>
              <a:rPr lang="es-MX" dirty="0"/>
              <a:t>El Banco de México es el banco central del Estado Mexicano, constitucionalmente autónomo en sus funciones y administración, cuya finalidad principal es proveer a la economía de moneda nacional, teniendo como objetivo prioritario procurar la estabilidad del poder adquisitivo de dicha moneda. Adicionalmente, le corresponde promover el sano desarrollo del sistema financiero y propiciar el buen funcionamiento de los sistemas de pagos. </a:t>
            </a:r>
          </a:p>
        </p:txBody>
      </p:sp>
    </p:spTree>
    <p:extLst>
      <p:ext uri="{BB962C8B-B14F-4D97-AF65-F5344CB8AC3E}">
        <p14:creationId xmlns:p14="http://schemas.microsoft.com/office/powerpoint/2010/main" val="1809217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908720"/>
            <a:ext cx="7315200" cy="1154097"/>
          </a:xfrm>
        </p:spPr>
        <p:txBody>
          <a:bodyPr/>
          <a:lstStyle/>
          <a:p>
            <a:r>
              <a:rPr lang="es-MX" b="1" dirty="0"/>
              <a:t>DEFINICIÓN</a:t>
            </a:r>
            <a:endParaRPr lang="es-MX" dirty="0"/>
          </a:p>
        </p:txBody>
      </p:sp>
      <p:sp>
        <p:nvSpPr>
          <p:cNvPr id="3" name="2 Marcador de contenido"/>
          <p:cNvSpPr>
            <a:spLocks noGrp="1"/>
          </p:cNvSpPr>
          <p:nvPr>
            <p:ph idx="1"/>
          </p:nvPr>
        </p:nvSpPr>
        <p:spPr/>
        <p:txBody>
          <a:bodyPr/>
          <a:lstStyle/>
          <a:p>
            <a:r>
              <a:rPr lang="es-MX" dirty="0"/>
              <a:t>El sistema financiero mexicano es el conjunto de personas y organizaciones, tanto públicas como privadas, por medio de las cuales se captan, administran, regulan y dirigen los recursos financieros que se negocian entre los diversos agentes económicos, dentro del marco de la legislación correspondiente.</a:t>
            </a:r>
          </a:p>
          <a:p>
            <a:endParaRPr lang="es-MX" dirty="0"/>
          </a:p>
        </p:txBody>
      </p:sp>
    </p:spTree>
    <p:extLst>
      <p:ext uri="{BB962C8B-B14F-4D97-AF65-F5344CB8AC3E}">
        <p14:creationId xmlns:p14="http://schemas.microsoft.com/office/powerpoint/2010/main" val="2134021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dirty="0"/>
              <a:t>2. Comisión Nacional Bancaria y de Valores (CNBV) </a:t>
            </a:r>
            <a:br>
              <a:rPr lang="es-MX" dirty="0"/>
            </a:br>
            <a:endParaRPr lang="es-MX" dirty="0"/>
          </a:p>
        </p:txBody>
      </p:sp>
      <p:sp>
        <p:nvSpPr>
          <p:cNvPr id="3" name="2 Marcador de contenido"/>
          <p:cNvSpPr>
            <a:spLocks noGrp="1"/>
          </p:cNvSpPr>
          <p:nvPr>
            <p:ph idx="1"/>
          </p:nvPr>
        </p:nvSpPr>
        <p:spPr/>
        <p:txBody>
          <a:bodyPr>
            <a:normAutofit/>
          </a:bodyPr>
          <a:lstStyle/>
          <a:p>
            <a:r>
              <a:rPr lang="es-MX" dirty="0"/>
              <a:t>Es un órgano desconcentrado de la Secretaría de Hacienda y Crédito Público, con autonomía técnica y facultades ejecutivas en los términos de la propia Ley de la Comisión Nacional Bancaria y de Valores. Tiene por objeto supervisar y regular, en el ámbito de su competencia, a las entidades financieras, a fin de procurar su estabilidad y correcto funcionamiento, así como mantener y fomentar el sano y equilibrado desarrollo del sistema financiero en su conjunto, en protección de los intereses del público. </a:t>
            </a:r>
            <a:endParaRPr lang="es-MX" dirty="0" smtClean="0"/>
          </a:p>
        </p:txBody>
      </p:sp>
    </p:spTree>
    <p:extLst>
      <p:ext uri="{BB962C8B-B14F-4D97-AF65-F5344CB8AC3E}">
        <p14:creationId xmlns:p14="http://schemas.microsoft.com/office/powerpoint/2010/main" val="2061710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dirty="0"/>
              <a:t>3. Comisión Nacional de Seguros y Fianzas (CNSF) </a:t>
            </a:r>
            <a:br>
              <a:rPr lang="es-MX" dirty="0"/>
            </a:br>
            <a:endParaRPr lang="es-MX" dirty="0"/>
          </a:p>
        </p:txBody>
      </p:sp>
      <p:sp>
        <p:nvSpPr>
          <p:cNvPr id="3" name="2 Marcador de contenido"/>
          <p:cNvSpPr>
            <a:spLocks noGrp="1"/>
          </p:cNvSpPr>
          <p:nvPr>
            <p:ph idx="1"/>
          </p:nvPr>
        </p:nvSpPr>
        <p:spPr/>
        <p:txBody>
          <a:bodyPr>
            <a:normAutofit fontScale="92500" lnSpcReduction="20000"/>
          </a:bodyPr>
          <a:lstStyle/>
          <a:p>
            <a:r>
              <a:rPr lang="es-MX" dirty="0"/>
              <a:t>Es un órgano desconcentrado de la Secretaría de Hacienda y Crédito Público cuyas funciones son: la inspección y vigilancia de las instituciones y de las </a:t>
            </a:r>
            <a:r>
              <a:rPr lang="es-MX" dirty="0" smtClean="0"/>
              <a:t>sociedades </a:t>
            </a:r>
            <a:r>
              <a:rPr lang="es-MX" dirty="0"/>
              <a:t>mutualistas de seguros, así como de las demás personas y empresas que determina la ley sobre la materia. </a:t>
            </a:r>
            <a:endParaRPr lang="es-MX" dirty="0" smtClean="0"/>
          </a:p>
          <a:p>
            <a:endParaRPr lang="es-MX" dirty="0" smtClean="0"/>
          </a:p>
          <a:p>
            <a:r>
              <a:rPr lang="es-MX" dirty="0" smtClean="0"/>
              <a:t>Misión</a:t>
            </a:r>
          </a:p>
          <a:p>
            <a:pPr>
              <a:buNone/>
            </a:pPr>
            <a:r>
              <a:rPr lang="es-MX" dirty="0" smtClean="0"/>
              <a:t>Supervisar, de manera eficiente, que la operación de los sectores se apegue al marco normativo, preservando la solvencia y estabilidad financiera de las instituciones, para garantizar los intereses del público usuario, así como promover el sano desarrollo de estos sectores con el propósito de extender la cobertura de sus servicios a la mayor parte posible de la población.</a:t>
            </a:r>
            <a:endParaRPr lang="es-MX" dirty="0"/>
          </a:p>
        </p:txBody>
      </p:sp>
    </p:spTree>
    <p:extLst>
      <p:ext uri="{BB962C8B-B14F-4D97-AF65-F5344CB8AC3E}">
        <p14:creationId xmlns:p14="http://schemas.microsoft.com/office/powerpoint/2010/main" val="82157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dirty="0"/>
              <a:t>4. Comisión Nacional de Sistemas de Ahorro para el Retiro (CONSAR) </a:t>
            </a:r>
            <a:br>
              <a:rPr lang="es-MX" dirty="0"/>
            </a:br>
            <a:endParaRPr lang="es-MX" dirty="0"/>
          </a:p>
        </p:txBody>
      </p:sp>
      <p:sp>
        <p:nvSpPr>
          <p:cNvPr id="3" name="2 Marcador de contenido"/>
          <p:cNvSpPr>
            <a:spLocks noGrp="1"/>
          </p:cNvSpPr>
          <p:nvPr>
            <p:ph idx="1"/>
          </p:nvPr>
        </p:nvSpPr>
        <p:spPr/>
        <p:txBody>
          <a:bodyPr>
            <a:normAutofit/>
          </a:bodyPr>
          <a:lstStyle/>
          <a:p>
            <a:r>
              <a:rPr lang="es-MX" dirty="0" smtClean="0"/>
              <a:t>Órgano administrativo desconcentrado de la Secretaría de Hacienda y Crédito Público, con autonomía técnica y facultades ejecutivas con competencia funcional propia en los términos de la Ley de los Sistemas de Ahorro para el Retiro. tiene como compromiso regular y supervisar la operación adecuada de los participantes del nuevo sistema de pensiones. Su misión es la de proteger el interés de los trabajadores, asegurando una administración eficiente y transparente de su ahorro, que favorezca un retiro digno y coadyuve al desarrollo económico del país. </a:t>
            </a:r>
            <a:endParaRPr lang="es-MX" dirty="0"/>
          </a:p>
        </p:txBody>
      </p:sp>
    </p:spTree>
    <p:extLst>
      <p:ext uri="{BB962C8B-B14F-4D97-AF65-F5344CB8AC3E}">
        <p14:creationId xmlns:p14="http://schemas.microsoft.com/office/powerpoint/2010/main" val="2795619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dirty="0"/>
              <a:t>5. Comisión Nacional para la Protección y Defensa de los Usuarios de Servicios Financieros (CONDUSEF) </a:t>
            </a:r>
            <a:br>
              <a:rPr lang="es-MX" dirty="0"/>
            </a:br>
            <a:endParaRPr lang="es-MX" dirty="0"/>
          </a:p>
        </p:txBody>
      </p:sp>
      <p:sp>
        <p:nvSpPr>
          <p:cNvPr id="3" name="2 Marcador de contenido"/>
          <p:cNvSpPr>
            <a:spLocks noGrp="1"/>
          </p:cNvSpPr>
          <p:nvPr>
            <p:ph idx="1"/>
          </p:nvPr>
        </p:nvSpPr>
        <p:spPr>
          <a:xfrm>
            <a:off x="899592" y="2996952"/>
            <a:ext cx="7315200" cy="3539527"/>
          </a:xfrm>
        </p:spPr>
        <p:txBody>
          <a:bodyPr>
            <a:normAutofit/>
          </a:bodyPr>
          <a:lstStyle/>
          <a:p>
            <a:r>
              <a:rPr lang="es-MX" dirty="0"/>
              <a:t>Es un Organismo Público Descentralizado, cuyo objeto es promover, asesorar, proteger y defender los derechos e intereses de las personas que utilizan o contratan un producto o servicio financiero ofrecido por las Instituciones Financieras que operen dentro del territorio nacional, así como también crear y fomentar entre los usuarios una cultura adecuada respecto de las operaciones y servicios financieros. </a:t>
            </a:r>
          </a:p>
        </p:txBody>
      </p:sp>
    </p:spTree>
    <p:extLst>
      <p:ext uri="{BB962C8B-B14F-4D97-AF65-F5344CB8AC3E}">
        <p14:creationId xmlns:p14="http://schemas.microsoft.com/office/powerpoint/2010/main" val="33821629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dirty="0"/>
              <a:t>6. Instituto para la Protección al Ahorro Bancario (IPAB) </a:t>
            </a:r>
            <a:br>
              <a:rPr lang="es-MX" dirty="0"/>
            </a:br>
            <a:endParaRPr lang="es-MX" dirty="0"/>
          </a:p>
        </p:txBody>
      </p:sp>
      <p:sp>
        <p:nvSpPr>
          <p:cNvPr id="3" name="2 Marcador de contenido"/>
          <p:cNvSpPr>
            <a:spLocks noGrp="1"/>
          </p:cNvSpPr>
          <p:nvPr>
            <p:ph idx="1"/>
          </p:nvPr>
        </p:nvSpPr>
        <p:spPr/>
        <p:txBody>
          <a:bodyPr>
            <a:normAutofit/>
          </a:bodyPr>
          <a:lstStyle/>
          <a:p>
            <a:pPr>
              <a:buNone/>
            </a:pPr>
            <a:r>
              <a:rPr lang="es-MX" dirty="0" smtClean="0"/>
              <a:t>Misión </a:t>
            </a:r>
          </a:p>
          <a:p>
            <a:r>
              <a:rPr lang="es-MX" dirty="0" smtClean="0"/>
              <a:t>Garantizar los depósitos bancarios, principalmente de los pequeños y medianos ahorradores, y resolver al menor costo posible bancos con problemas de solvencia, contribuyendo a la estabilidad del sistema bancario y a la salvaguarda del sistema nacional de pagos</a:t>
            </a:r>
          </a:p>
          <a:p>
            <a:pPr>
              <a:buNone/>
            </a:pPr>
            <a:r>
              <a:rPr lang="es-MX" dirty="0" smtClean="0"/>
              <a:t>visión </a:t>
            </a:r>
          </a:p>
          <a:p>
            <a:r>
              <a:rPr lang="es-MX" dirty="0" smtClean="0"/>
              <a:t>Ser reconocida como una institución generadora de confianza, líder y promotora de mejores prácticas y estándares internacionales en materia de seguro de depósito</a:t>
            </a:r>
            <a:endParaRPr lang="es-MX" dirty="0"/>
          </a:p>
        </p:txBody>
      </p:sp>
    </p:spTree>
    <p:extLst>
      <p:ext uri="{BB962C8B-B14F-4D97-AF65-F5344CB8AC3E}">
        <p14:creationId xmlns:p14="http://schemas.microsoft.com/office/powerpoint/2010/main" val="2472649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Bibliografía </a:t>
            </a:r>
            <a:endParaRPr lang="es-MX" dirty="0"/>
          </a:p>
        </p:txBody>
      </p:sp>
      <p:sp>
        <p:nvSpPr>
          <p:cNvPr id="3" name="2 Marcador de contenido"/>
          <p:cNvSpPr>
            <a:spLocks noGrp="1"/>
          </p:cNvSpPr>
          <p:nvPr>
            <p:ph idx="1"/>
          </p:nvPr>
        </p:nvSpPr>
        <p:spPr/>
        <p:txBody>
          <a:bodyPr/>
          <a:lstStyle/>
          <a:p>
            <a:r>
              <a:rPr lang="es-MX" dirty="0">
                <a:hlinkClick r:id="rId2"/>
              </a:rPr>
              <a:t>http://</a:t>
            </a:r>
            <a:r>
              <a:rPr lang="es-MX" dirty="0" smtClean="0">
                <a:hlinkClick r:id="rId2"/>
              </a:rPr>
              <a:t>catarina.udlap.mx/u_dl_a/tales/documentos/lad/millan_s_hr/capitulo2.pdf</a:t>
            </a:r>
            <a:endParaRPr lang="es-MX" dirty="0" smtClean="0"/>
          </a:p>
          <a:p>
            <a:r>
              <a:rPr lang="es-MX" dirty="0">
                <a:hlinkClick r:id="rId3"/>
              </a:rPr>
              <a:t>http://www.uady.mx/~</a:t>
            </a:r>
            <a:r>
              <a:rPr lang="es-MX" dirty="0" smtClean="0">
                <a:hlinkClick r:id="rId3"/>
              </a:rPr>
              <a:t>contadur/ca_fca/caef/aief/sistema_financiero_mexicano.pdf</a:t>
            </a:r>
            <a:endParaRPr lang="es-MX" dirty="0" smtClean="0"/>
          </a:p>
          <a:p>
            <a:r>
              <a:rPr lang="es-MX" dirty="0">
                <a:hlinkClick r:id="rId4"/>
              </a:rPr>
              <a:t>http://</a:t>
            </a:r>
            <a:r>
              <a:rPr lang="es-MX" dirty="0" smtClean="0">
                <a:hlinkClick r:id="rId4"/>
              </a:rPr>
              <a:t>www.banxico.org.mx/sistema-financiero/index.html#IG</a:t>
            </a:r>
            <a:endParaRPr lang="es-MX" dirty="0" smtClean="0"/>
          </a:p>
          <a:p>
            <a:r>
              <a:rPr lang="es-MX" dirty="0" smtClean="0">
                <a:hlinkClick r:id="rId5"/>
              </a:rPr>
              <a:t>http://www.cnbv.gob.mx/cnbv/pagosyadeudosdederechos/Paginas/SCPADI.aspx</a:t>
            </a:r>
            <a:endParaRPr lang="es-MX" dirty="0" smtClean="0"/>
          </a:p>
          <a:p>
            <a:endParaRPr lang="es-MX" dirty="0"/>
          </a:p>
        </p:txBody>
      </p:sp>
    </p:spTree>
    <p:extLst>
      <p:ext uri="{BB962C8B-B14F-4D97-AF65-F5344CB8AC3E}">
        <p14:creationId xmlns:p14="http://schemas.microsoft.com/office/powerpoint/2010/main" val="1167593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t>IMPORTANCIA DEL </a:t>
            </a:r>
            <a:r>
              <a:rPr lang="es-MX" b="1" dirty="0" smtClean="0"/>
              <a:t>SFM </a:t>
            </a:r>
            <a:r>
              <a:rPr lang="es-MX" b="1" dirty="0"/>
              <a:t>DENTRO DE LA ECONOMÍA DEL PAÍS</a:t>
            </a:r>
            <a:r>
              <a:rPr lang="es-MX" dirty="0"/>
              <a:t/>
            </a:r>
            <a:br>
              <a:rPr lang="es-MX" dirty="0"/>
            </a:br>
            <a:endParaRPr lang="es-MX" dirty="0"/>
          </a:p>
        </p:txBody>
      </p:sp>
      <p:sp>
        <p:nvSpPr>
          <p:cNvPr id="3" name="2 Marcador de contenido"/>
          <p:cNvSpPr>
            <a:spLocks noGrp="1"/>
          </p:cNvSpPr>
          <p:nvPr>
            <p:ph idx="1"/>
          </p:nvPr>
        </p:nvSpPr>
        <p:spPr/>
        <p:txBody>
          <a:bodyPr>
            <a:normAutofit/>
          </a:bodyPr>
          <a:lstStyle/>
          <a:p>
            <a:r>
              <a:rPr lang="es-MX" dirty="0"/>
              <a:t>La importancia de cualquier sistema financiero radica en que permite llevar a cabo la captación de recursos </a:t>
            </a:r>
            <a:r>
              <a:rPr lang="es-MX" dirty="0" smtClean="0"/>
              <a:t>económicos </a:t>
            </a:r>
            <a:r>
              <a:rPr lang="es-MX" dirty="0"/>
              <a:t>para ponerlo a disposición de otras empresas o instituciones gubernamentales que lo requieren para invertirlo. </a:t>
            </a:r>
            <a:endParaRPr lang="es-MX" dirty="0" smtClean="0"/>
          </a:p>
          <a:p>
            <a:endParaRPr lang="es-MX" dirty="0" smtClean="0"/>
          </a:p>
          <a:p>
            <a:r>
              <a:rPr lang="es-MX" dirty="0" smtClean="0"/>
              <a:t>Estas últimas harán negocios </a:t>
            </a:r>
            <a:r>
              <a:rPr lang="es-MX" dirty="0"/>
              <a:t>y devolverán </a:t>
            </a:r>
            <a:r>
              <a:rPr lang="es-MX" dirty="0" smtClean="0"/>
              <a:t>el dinero </a:t>
            </a:r>
            <a:r>
              <a:rPr lang="es-MX" dirty="0"/>
              <a:t>que obtuvieron además de una cantidad extra (rendimiento), como pago, lo cual genera una dinámica en la que el capital es el motor principal del movimiento dentro del sistema. </a:t>
            </a:r>
            <a:endParaRPr lang="es-MX" dirty="0" smtClean="0"/>
          </a:p>
        </p:txBody>
      </p:sp>
    </p:spTree>
    <p:extLst>
      <p:ext uri="{BB962C8B-B14F-4D97-AF65-F5344CB8AC3E}">
        <p14:creationId xmlns:p14="http://schemas.microsoft.com/office/powerpoint/2010/main" val="3623951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052736"/>
            <a:ext cx="7315200" cy="1224135"/>
          </a:xfrm>
        </p:spPr>
        <p:txBody>
          <a:bodyPr>
            <a:normAutofit fontScale="90000"/>
          </a:bodyPr>
          <a:lstStyle/>
          <a:p>
            <a:r>
              <a:rPr lang="es-MX" b="1" dirty="0"/>
              <a:t>EVOLUCIÓN HISTÓRICA </a:t>
            </a:r>
            <a:r>
              <a:rPr lang="es-MX" b="1" dirty="0" smtClean="0"/>
              <a:t>DEL SFM</a:t>
            </a:r>
            <a:r>
              <a:rPr lang="es-MX" dirty="0"/>
              <a:t/>
            </a:r>
            <a:br>
              <a:rPr lang="es-MX" dirty="0"/>
            </a:br>
            <a:endParaRPr lang="es-MX" dirty="0"/>
          </a:p>
        </p:txBody>
      </p:sp>
      <p:sp>
        <p:nvSpPr>
          <p:cNvPr id="3" name="2 Marcador de contenido"/>
          <p:cNvSpPr>
            <a:spLocks noGrp="1"/>
          </p:cNvSpPr>
          <p:nvPr>
            <p:ph idx="1"/>
          </p:nvPr>
        </p:nvSpPr>
        <p:spPr>
          <a:xfrm>
            <a:off x="467544" y="1916832"/>
            <a:ext cx="8229600" cy="4525963"/>
          </a:xfrm>
        </p:spPr>
        <p:txBody>
          <a:bodyPr/>
          <a:lstStyle/>
          <a:p>
            <a:r>
              <a:rPr lang="es-MX" dirty="0"/>
              <a:t>En 1775, se creó la primera institución de crédito prendario en México, el Monte de Piedad de Ánimas (antecesor del Nacional Monte de Piedad</a:t>
            </a:r>
            <a:r>
              <a:rPr lang="es-MX" dirty="0" smtClean="0"/>
              <a:t>).</a:t>
            </a:r>
          </a:p>
          <a:p>
            <a:endParaRPr lang="es-MX" dirty="0"/>
          </a:p>
          <a:p>
            <a:r>
              <a:rPr lang="es-MX" dirty="0"/>
              <a:t>En 1849, se dio la creación de la Caja de Ahorros del Nacional Monte de Piedad.</a:t>
            </a:r>
          </a:p>
          <a:p>
            <a:endParaRPr lang="es-MX" dirty="0"/>
          </a:p>
          <a:p>
            <a:r>
              <a:rPr lang="es-MX" dirty="0"/>
              <a:t>En 1897, se expidió la Ley General de Instituciones de Crédito.</a:t>
            </a:r>
          </a:p>
          <a:p>
            <a:pPr marL="0" indent="0">
              <a:buNone/>
            </a:pPr>
            <a:endParaRPr lang="es-MX" dirty="0"/>
          </a:p>
        </p:txBody>
      </p:sp>
    </p:spTree>
    <p:extLst>
      <p:ext uri="{BB962C8B-B14F-4D97-AF65-F5344CB8AC3E}">
        <p14:creationId xmlns:p14="http://schemas.microsoft.com/office/powerpoint/2010/main" val="4047460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rmAutofit/>
          </a:bodyPr>
          <a:lstStyle/>
          <a:p>
            <a:r>
              <a:rPr lang="es-MX" dirty="0" smtClean="0"/>
              <a:t>Las </a:t>
            </a:r>
            <a:r>
              <a:rPr lang="es-MX" dirty="0"/>
              <a:t>instituciones de crédito se clasificaron de la siguiente manera</a:t>
            </a:r>
            <a:r>
              <a:rPr lang="es-MX" dirty="0" smtClean="0"/>
              <a:t>:</a:t>
            </a:r>
          </a:p>
          <a:p>
            <a:pPr lvl="1"/>
            <a:r>
              <a:rPr lang="es-MX" sz="2000" dirty="0"/>
              <a:t>Bancos de emisión (comerciales)</a:t>
            </a:r>
          </a:p>
          <a:p>
            <a:pPr lvl="1"/>
            <a:r>
              <a:rPr lang="es-MX" sz="2000" dirty="0"/>
              <a:t>Bancos hipotecarios (créditos a largo plazo)</a:t>
            </a:r>
          </a:p>
          <a:p>
            <a:pPr lvl="1"/>
            <a:r>
              <a:rPr lang="es-MX" sz="2000" dirty="0"/>
              <a:t>Bancos refaccionarios (créditos a mediano plazo)</a:t>
            </a:r>
          </a:p>
          <a:p>
            <a:pPr lvl="1"/>
            <a:r>
              <a:rPr lang="es-MX" sz="2000" dirty="0"/>
              <a:t>Almacenes generales de </a:t>
            </a:r>
            <a:r>
              <a:rPr lang="es-MX" sz="2000" dirty="0" smtClean="0"/>
              <a:t>depósito</a:t>
            </a:r>
            <a:endParaRPr lang="es-MX" sz="2000" dirty="0"/>
          </a:p>
          <a:p>
            <a:pPr marL="457200" lvl="1" indent="0">
              <a:buNone/>
            </a:pPr>
            <a:endParaRPr lang="es-MX" sz="2000" dirty="0"/>
          </a:p>
          <a:p>
            <a:pPr marL="342900" indent="-342900"/>
            <a:r>
              <a:rPr lang="es-MX" dirty="0"/>
              <a:t>En 1895, se inauguró la Bolsa de México, S.A</a:t>
            </a:r>
            <a:r>
              <a:rPr lang="es-MX" dirty="0" smtClean="0"/>
              <a:t>.</a:t>
            </a:r>
            <a:endParaRPr lang="es-MX" dirty="0"/>
          </a:p>
          <a:p>
            <a:pPr marL="0" indent="0">
              <a:buNone/>
            </a:pPr>
            <a:endParaRPr lang="es-MX" dirty="0" smtClean="0"/>
          </a:p>
          <a:p>
            <a:pPr marL="342900" indent="-342900"/>
            <a:r>
              <a:rPr lang="es-MX" dirty="0"/>
              <a:t>Para 1925 </a:t>
            </a:r>
            <a:r>
              <a:rPr lang="es-MX" dirty="0" smtClean="0"/>
              <a:t>, existían </a:t>
            </a:r>
            <a:r>
              <a:rPr lang="es-MX" dirty="0"/>
              <a:t>25 bancos de emisión, tres hipotecarios, siete refaccionarios y la bolsa de valores.</a:t>
            </a:r>
          </a:p>
          <a:p>
            <a:pPr marL="0" indent="0">
              <a:buNone/>
            </a:pPr>
            <a:endParaRPr lang="es-MX" dirty="0" smtClean="0"/>
          </a:p>
        </p:txBody>
      </p:sp>
      <p:pic>
        <p:nvPicPr>
          <p:cNvPr id="4098" name="Picture 2" descr="http://definanzas.com/wp-content/uploads/bbva11-300x2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1592797"/>
            <a:ext cx="1604138" cy="108012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irun.org/Enlaces/000104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4464073"/>
            <a:ext cx="2143125" cy="23812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imagenes2.acambiode.com/empresas/8/2/3/5/82353030092553576756706870684569/productos/financiacion-monedas-22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4925640"/>
            <a:ext cx="2095500" cy="176212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bmvtraders.com/wp-content/uploads/2011/01/BMV_Logotip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4925640"/>
            <a:ext cx="2376264" cy="1919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727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88640"/>
            <a:ext cx="7200800" cy="5544616"/>
          </a:xfrm>
        </p:spPr>
        <p:txBody>
          <a:bodyPr/>
          <a:lstStyle/>
          <a:p>
            <a:endParaRPr lang="es-MX" dirty="0"/>
          </a:p>
          <a:p>
            <a:r>
              <a:rPr lang="es-MX" dirty="0"/>
              <a:t>A partir de 1931, efectivamente el Banco de México funcionó como el único banco de emisión de billetes, controló el circulante y comenzó a operar como banco central</a:t>
            </a:r>
            <a:r>
              <a:rPr lang="es-MX" dirty="0" smtClean="0"/>
              <a:t>.</a:t>
            </a:r>
          </a:p>
          <a:p>
            <a:endParaRPr lang="es-MX" dirty="0"/>
          </a:p>
          <a:p>
            <a:r>
              <a:rPr lang="es-MX" dirty="0"/>
              <a:t>En 1975 el Sistema Financiero Mexicano en ese momento operaba de la siguiente manera:</a:t>
            </a:r>
          </a:p>
          <a:p>
            <a:endParaRPr lang="es-MX" dirty="0"/>
          </a:p>
          <a:p>
            <a:r>
              <a:rPr lang="es-MX" dirty="0"/>
              <a:t>I. Autoridades </a:t>
            </a:r>
          </a:p>
          <a:p>
            <a:pPr lvl="1"/>
            <a:r>
              <a:rPr lang="es-MX" dirty="0"/>
              <a:t>La SHCP era la autoridad máxima que ejercía sus funciones a través de la Subsecretaría de Crédito Público y del Banco de México, S.A.</a:t>
            </a:r>
          </a:p>
          <a:p>
            <a:endParaRPr lang="es-MX" dirty="0"/>
          </a:p>
        </p:txBody>
      </p:sp>
      <p:pic>
        <p:nvPicPr>
          <p:cNvPr id="3074" name="Picture 2" descr="http://www.minierconsultores.com/adminMinier0311/images_noticias/08_27_logo-shc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1" y="4221088"/>
            <a:ext cx="311467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578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332656"/>
            <a:ext cx="7344816" cy="5616624"/>
          </a:xfrm>
        </p:spPr>
        <p:txBody>
          <a:bodyPr/>
          <a:lstStyle/>
          <a:p>
            <a:pPr lvl="1"/>
            <a:r>
              <a:rPr lang="es-MX" sz="2000" dirty="0"/>
              <a:t>La Comisión Nacional Bancaria y de Seguros era la encargada de vigilar a las instituciones de crédito y seguros</a:t>
            </a:r>
            <a:r>
              <a:rPr lang="es-MX" sz="2000" dirty="0" smtClean="0"/>
              <a:t>.</a:t>
            </a:r>
          </a:p>
          <a:p>
            <a:pPr lvl="1"/>
            <a:endParaRPr lang="es-MX" sz="2000" dirty="0"/>
          </a:p>
          <a:p>
            <a:pPr lvl="1"/>
            <a:r>
              <a:rPr lang="es-MX" sz="2000" dirty="0"/>
              <a:t>La Comisión Nacional de Valores vigilaba la actividad bursátil.</a:t>
            </a:r>
          </a:p>
          <a:p>
            <a:endParaRPr lang="es-MX" dirty="0" smtClean="0"/>
          </a:p>
          <a:p>
            <a:r>
              <a:rPr lang="es-MX" dirty="0"/>
              <a:t>II. Agrupación institucional</a:t>
            </a:r>
          </a:p>
          <a:p>
            <a:pPr lvl="1"/>
            <a:r>
              <a:rPr lang="es-MX" dirty="0"/>
              <a:t>Las Instituciones y Organizaciones Auxiliares Nacionales de Crédito.</a:t>
            </a:r>
          </a:p>
          <a:p>
            <a:pPr lvl="1"/>
            <a:r>
              <a:rPr lang="es-MX" dirty="0"/>
              <a:t>Las Instituciones Privadas de Crédito.</a:t>
            </a:r>
          </a:p>
          <a:p>
            <a:pPr lvl="1"/>
            <a:r>
              <a:rPr lang="es-MX" dirty="0"/>
              <a:t>Las Organizaciones Auxiliares Privadas del Crédito.</a:t>
            </a:r>
          </a:p>
          <a:p>
            <a:pPr marL="457200" lvl="1" indent="0">
              <a:buNone/>
            </a:pPr>
            <a:endParaRPr lang="es-MX" dirty="0"/>
          </a:p>
          <a:p>
            <a:pPr lvl="1">
              <a:buFont typeface="Arial" pitchFamily="34" charset="0"/>
              <a:buChar char="•"/>
            </a:pPr>
            <a:r>
              <a:rPr lang="es-MX" dirty="0"/>
              <a:t>En 1976, la banca dejó de ser especializada convirtiéndose en banca múltiple.</a:t>
            </a:r>
          </a:p>
          <a:p>
            <a:endParaRPr lang="es-MX" dirty="0"/>
          </a:p>
        </p:txBody>
      </p:sp>
    </p:spTree>
    <p:extLst>
      <p:ext uri="{BB962C8B-B14F-4D97-AF65-F5344CB8AC3E}">
        <p14:creationId xmlns:p14="http://schemas.microsoft.com/office/powerpoint/2010/main" val="3122809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entrodewalt.com/tienda/images/bancom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1"/>
            <a:ext cx="2400901" cy="14620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tatic.misterios-nuevaenergia.com/mne/2012/4/banam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548681"/>
            <a:ext cx="4752527" cy="146208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transnationale.org/upload/serfin.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2636912"/>
            <a:ext cx="2657475" cy="90487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fenamm.org.mx/site/images/stories/logosenlaces/organismosfederales/banobras.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896" y="2391980"/>
            <a:ext cx="5198765" cy="115252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www.biblioteca.ceey.org.mx/sites/default/files/styles/portada/public/portadas_libros/banco_mexicano_somex.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4760" y="4149080"/>
            <a:ext cx="171450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www.zimma.com.mx/estilos/imagenes/clienteComermex.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78758" y="3881809"/>
            <a:ext cx="1924050" cy="2771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75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476672"/>
            <a:ext cx="7315200" cy="5544616"/>
          </a:xfrm>
        </p:spPr>
        <p:txBody>
          <a:bodyPr/>
          <a:lstStyle/>
          <a:p>
            <a:r>
              <a:rPr lang="es-MX" dirty="0"/>
              <a:t>En 1982</a:t>
            </a:r>
            <a:r>
              <a:rPr lang="es-MX" dirty="0" smtClean="0"/>
              <a:t>,</a:t>
            </a:r>
            <a:r>
              <a:rPr lang="es-MX" dirty="0"/>
              <a:t> se decretó la nacionalización de la </a:t>
            </a:r>
            <a:r>
              <a:rPr lang="es-MX" dirty="0" smtClean="0"/>
              <a:t>banca.</a:t>
            </a:r>
          </a:p>
          <a:p>
            <a:endParaRPr lang="es-MX" dirty="0" smtClean="0"/>
          </a:p>
          <a:p>
            <a:r>
              <a:rPr lang="es-MX" dirty="0" smtClean="0"/>
              <a:t>En 1983, se </a:t>
            </a:r>
            <a:r>
              <a:rPr lang="es-MX" dirty="0"/>
              <a:t>publicó la Ley Reglamentaria del Servicio Público de Banca y </a:t>
            </a:r>
            <a:r>
              <a:rPr lang="es-MX" dirty="0" smtClean="0"/>
              <a:t>Crédito</a:t>
            </a:r>
          </a:p>
          <a:p>
            <a:endParaRPr lang="es-MX" dirty="0" smtClean="0"/>
          </a:p>
          <a:p>
            <a:r>
              <a:rPr lang="es-MX" dirty="0"/>
              <a:t>De 1982 a 1988, la estructura básica del Sistema Financiero Mexicano no varió, sólo cambió de propietarios</a:t>
            </a:r>
            <a:r>
              <a:rPr lang="es-MX" dirty="0" smtClean="0"/>
              <a:t>.</a:t>
            </a:r>
          </a:p>
          <a:p>
            <a:endParaRPr lang="es-MX" dirty="0"/>
          </a:p>
          <a:p>
            <a:endParaRPr lang="es-MX" dirty="0"/>
          </a:p>
          <a:p>
            <a:r>
              <a:rPr lang="es-MX" dirty="0"/>
              <a:t>En 1984, se separó a las Sociedades Nacionales de Crédito en instituciones de banca múltiple e instituciones de   banca de desarrollo.</a:t>
            </a:r>
          </a:p>
          <a:p>
            <a:pPr marL="45720" indent="0">
              <a:buNone/>
            </a:pPr>
            <a:endParaRPr lang="es-MX" dirty="0"/>
          </a:p>
        </p:txBody>
      </p:sp>
    </p:spTree>
    <p:extLst>
      <p:ext uri="{BB962C8B-B14F-4D97-AF65-F5344CB8AC3E}">
        <p14:creationId xmlns:p14="http://schemas.microsoft.com/office/powerpoint/2010/main" val="2645612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186</TotalTime>
  <Words>1456</Words>
  <Application>Microsoft Office PowerPoint</Application>
  <PresentationFormat>Presentación en pantalla (4:3)</PresentationFormat>
  <Paragraphs>120</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Perspectiva</vt:lpstr>
      <vt:lpstr>Sistema financiero mexicano  Secretaria de hacienda y crédito publico</vt:lpstr>
      <vt:lpstr>DEFINICIÓN</vt:lpstr>
      <vt:lpstr>IMPORTANCIA DEL SFM DENTRO DE LA ECONOMÍA DEL PAÍS </vt:lpstr>
      <vt:lpstr>EVOLUCIÓN HISTÓRICA DEL SFM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SISTEMA FINANCIERO MEXICANO  </vt:lpstr>
      <vt:lpstr>Secretaría de Hacienda y Crédito Público (SHCP)  </vt:lpstr>
      <vt:lpstr>Principales funciones </vt:lpstr>
      <vt:lpstr>Secretaría de Hacienda y Crédito Público  se subdivide en  </vt:lpstr>
      <vt:lpstr>Objetivo </vt:lpstr>
      <vt:lpstr> 1. Banco de México  </vt:lpstr>
      <vt:lpstr> 2. Comisión Nacional Bancaria y de Valores (CNBV)  </vt:lpstr>
      <vt:lpstr> 3. Comisión Nacional de Seguros y Fianzas (CNSF)  </vt:lpstr>
      <vt:lpstr> 4. Comisión Nacional de Sistemas de Ahorro para el Retiro (CONSAR)  </vt:lpstr>
      <vt:lpstr> 5. Comisión Nacional para la Protección y Defensa de los Usuarios de Servicios Financieros (CONDUSEF)  </vt:lpstr>
      <vt:lpstr> 6. Instituto para la Protección al Ahorro Bancario (IPAB)  </vt:lpstr>
      <vt:lpstr>Bibliografía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1</dc:creator>
  <cp:lastModifiedBy>Sistemas</cp:lastModifiedBy>
  <cp:revision>23</cp:revision>
  <dcterms:created xsi:type="dcterms:W3CDTF">2012-09-20T22:27:25Z</dcterms:created>
  <dcterms:modified xsi:type="dcterms:W3CDTF">2012-10-03T19:10:48Z</dcterms:modified>
</cp:coreProperties>
</file>