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3" r:id="rId2"/>
    <p:sldId id="334" r:id="rId3"/>
    <p:sldId id="336" r:id="rId4"/>
    <p:sldId id="322" r:id="rId5"/>
    <p:sldId id="333" r:id="rId6"/>
    <p:sldId id="332" r:id="rId7"/>
    <p:sldId id="323" r:id="rId8"/>
    <p:sldId id="271" r:id="rId9"/>
    <p:sldId id="291" r:id="rId10"/>
    <p:sldId id="292" r:id="rId11"/>
    <p:sldId id="331" r:id="rId12"/>
    <p:sldId id="335" r:id="rId13"/>
    <p:sldId id="337" r:id="rId14"/>
    <p:sldId id="338" r:id="rId15"/>
    <p:sldId id="339" r:id="rId16"/>
    <p:sldId id="340" r:id="rId17"/>
    <p:sldId id="258" r:id="rId18"/>
  </p:sldIdLst>
  <p:sldSz cx="10045700" cy="7777163"/>
  <p:notesSz cx="6858000" cy="9144000"/>
  <p:defaultTextStyle>
    <a:defPPr>
      <a:defRPr lang="es-MX"/>
    </a:defPPr>
    <a:lvl1pPr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8000" indent="-50800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17588" indent="-103188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27175" indent="-155575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36763" indent="-207963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9">
          <p15:clr>
            <a:srgbClr val="A4A3A4"/>
          </p15:clr>
        </p15:guide>
        <p15:guide id="2" pos="31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6FD"/>
    <a:srgbClr val="17E6E6"/>
    <a:srgbClr val="E6E6E6"/>
    <a:srgbClr val="E1E1E1"/>
    <a:srgbClr val="EBEBEB"/>
    <a:srgbClr val="F7F7F7"/>
    <a:srgbClr val="F5F5F5"/>
    <a:srgbClr val="F6F6F6"/>
    <a:srgbClr val="F9F9F9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19" autoAdjust="0"/>
    <p:restoredTop sz="94695" autoAdjust="0"/>
  </p:normalViewPr>
  <p:slideViewPr>
    <p:cSldViewPr>
      <p:cViewPr varScale="1">
        <p:scale>
          <a:sx n="61" d="100"/>
          <a:sy n="61" d="100"/>
        </p:scale>
        <p:origin x="1716" y="72"/>
      </p:cViewPr>
      <p:guideLst>
        <p:guide orient="horz" pos="2449"/>
        <p:guide pos="3164"/>
      </p:guideLst>
    </p:cSldViewPr>
  </p:slideViewPr>
  <p:outlineViewPr>
    <p:cViewPr>
      <p:scale>
        <a:sx n="33" d="100"/>
        <a:sy n="33" d="100"/>
      </p:scale>
      <p:origin x="0" y="9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E82AA-1B64-4715-83E0-1119CB4708C1}" type="datetimeFigureOut">
              <a:rPr lang="es-MX" smtClean="0"/>
              <a:t>26/08/2021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14438" y="685800"/>
            <a:ext cx="4429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C46D3-9900-4E4E-962D-F8EE97FFD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5805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"/>
            <a:ext cx="10042269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8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 Black" panose="020B0A04020102020204" pitchFamily="34" charset="0"/>
              </a:defRPr>
            </a:lvl1pPr>
          </a:lstStyle>
          <a:p>
            <a:fld id="{885748A8-614D-409D-A060-E2424FA40840}" type="datetimeFigureOut">
              <a:rPr lang="es-MX" smtClean="0"/>
              <a:pPr/>
              <a:t>26/08/2021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 Black" panose="020B0A04020102020204" pitchFamily="34" charset="0"/>
              </a:defRPr>
            </a:lvl1pPr>
          </a:lstStyle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 Black" panose="020B0A04020102020204" pitchFamily="34" charset="0"/>
              </a:defRPr>
            </a:lvl1pPr>
          </a:lstStyle>
          <a:p>
            <a:fld id="{CCDA59D4-150A-4A9A-AAB1-B398AE7975F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570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erp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8353" y="1728341"/>
            <a:ext cx="8826123" cy="4333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1422450" y="2448421"/>
            <a:ext cx="7920880" cy="4680520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918394" y="4248621"/>
            <a:ext cx="8538845" cy="154463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000"/>
              </a:lnSpc>
              <a:defRPr sz="2800" b="0" cap="none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r>
              <a:rPr lang="es-ES" dirty="0"/>
              <a:t>Haga clic para agregar subtítulo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18394" y="3888581"/>
            <a:ext cx="8538845" cy="36004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000"/>
              </a:lnSpc>
              <a:buNone/>
              <a:def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94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9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3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8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7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6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agregar título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6346" y="1728341"/>
            <a:ext cx="4438596" cy="72550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600"/>
              </a:lnSpc>
              <a:buNone/>
              <a:defRPr sz="2400" b="0">
                <a:solidFill>
                  <a:schemeClr val="tx1"/>
                </a:solidFill>
                <a:latin typeface="Gill Sans MT" pitchFamily="34" charset="0"/>
              </a:defRPr>
            </a:lvl1pPr>
            <a:lvl2pPr marL="509458" indent="0">
              <a:buNone/>
              <a:defRPr sz="2200" b="1"/>
            </a:lvl2pPr>
            <a:lvl3pPr marL="1018916" indent="0">
              <a:buNone/>
              <a:defRPr sz="2000" b="1"/>
            </a:lvl3pPr>
            <a:lvl4pPr marL="1528374" indent="0">
              <a:buNone/>
              <a:defRPr sz="1800" b="1"/>
            </a:lvl4pPr>
            <a:lvl5pPr marL="2037832" indent="0">
              <a:buNone/>
              <a:defRPr sz="1800" b="1"/>
            </a:lvl5pPr>
            <a:lvl6pPr marL="2547290" indent="0">
              <a:buNone/>
              <a:defRPr sz="1800" b="1"/>
            </a:lvl6pPr>
            <a:lvl7pPr marL="3056748" indent="0">
              <a:buNone/>
              <a:defRPr sz="1800" b="1"/>
            </a:lvl7pPr>
            <a:lvl8pPr marL="3566206" indent="0">
              <a:buNone/>
              <a:defRPr sz="1800" b="1"/>
            </a:lvl8pPr>
            <a:lvl9pPr marL="4075664" indent="0">
              <a:buNone/>
              <a:defRPr sz="18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346" y="2813889"/>
            <a:ext cx="4438596" cy="4315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87138" y="1728341"/>
            <a:ext cx="4440339" cy="7255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2600"/>
              </a:lnSpc>
              <a:buNone/>
              <a:defRPr sz="2400" b="0">
                <a:solidFill>
                  <a:schemeClr val="tx1"/>
                </a:solidFill>
                <a:latin typeface="Gill Sans MT" pitchFamily="34" charset="0"/>
              </a:defRPr>
            </a:lvl1pPr>
            <a:lvl2pPr marL="509458" indent="0">
              <a:buNone/>
              <a:defRPr sz="2200" b="1"/>
            </a:lvl2pPr>
            <a:lvl3pPr marL="1018916" indent="0">
              <a:buNone/>
              <a:defRPr sz="2000" b="1"/>
            </a:lvl3pPr>
            <a:lvl4pPr marL="1528374" indent="0">
              <a:buNone/>
              <a:defRPr sz="1800" b="1"/>
            </a:lvl4pPr>
            <a:lvl5pPr marL="2037832" indent="0">
              <a:buNone/>
              <a:defRPr sz="1800" b="1"/>
            </a:lvl5pPr>
            <a:lvl6pPr marL="2547290" indent="0">
              <a:buNone/>
              <a:defRPr sz="1800" b="1"/>
            </a:lvl6pPr>
            <a:lvl7pPr marL="3056748" indent="0">
              <a:buNone/>
              <a:defRPr sz="1800" b="1"/>
            </a:lvl7pPr>
            <a:lvl8pPr marL="3566206" indent="0">
              <a:buNone/>
              <a:defRPr sz="1800" b="1"/>
            </a:lvl8pPr>
            <a:lvl9pPr marL="4075664" indent="0">
              <a:buNone/>
              <a:defRPr sz="18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87138" y="2813889"/>
            <a:ext cx="4440339" cy="4315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346" y="1728341"/>
            <a:ext cx="6768752" cy="4320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11649" y="2448421"/>
            <a:ext cx="5431681" cy="4680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6346" y="2448421"/>
            <a:ext cx="3304966" cy="46805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509458" indent="0">
              <a:buNone/>
              <a:defRPr sz="1300"/>
            </a:lvl2pPr>
            <a:lvl3pPr marL="1018916" indent="0">
              <a:buNone/>
              <a:defRPr sz="1100"/>
            </a:lvl3pPr>
            <a:lvl4pPr marL="1528374" indent="0">
              <a:buNone/>
              <a:defRPr sz="1000"/>
            </a:lvl4pPr>
            <a:lvl5pPr marL="2037832" indent="0">
              <a:buNone/>
              <a:defRPr sz="1000"/>
            </a:lvl5pPr>
            <a:lvl6pPr marL="2547290" indent="0">
              <a:buNone/>
              <a:defRPr sz="1000"/>
            </a:lvl6pPr>
            <a:lvl7pPr marL="3056748" indent="0">
              <a:buNone/>
              <a:defRPr sz="1000"/>
            </a:lvl7pPr>
            <a:lvl8pPr marL="3566206" indent="0">
              <a:buNone/>
              <a:defRPr sz="1000"/>
            </a:lvl8pPr>
            <a:lvl9pPr marL="4075664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2370" y="6408861"/>
            <a:ext cx="8640960" cy="21602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ts val="1000"/>
              </a:lnSpc>
              <a:defRPr sz="2400" b="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57112" y="1690049"/>
            <a:ext cx="6531476" cy="43970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ts val="26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509458" indent="0">
              <a:buNone/>
              <a:defRPr sz="3100"/>
            </a:lvl2pPr>
            <a:lvl3pPr marL="1018916" indent="0">
              <a:buNone/>
              <a:defRPr sz="2700"/>
            </a:lvl3pPr>
            <a:lvl4pPr marL="1528374" indent="0">
              <a:buNone/>
              <a:defRPr sz="2200"/>
            </a:lvl4pPr>
            <a:lvl5pPr marL="2037832" indent="0">
              <a:buNone/>
              <a:defRPr sz="2200"/>
            </a:lvl5pPr>
            <a:lvl6pPr marL="2547290" indent="0">
              <a:buNone/>
              <a:defRPr sz="2200"/>
            </a:lvl6pPr>
            <a:lvl7pPr marL="3056748" indent="0">
              <a:buNone/>
              <a:defRPr sz="2200"/>
            </a:lvl7pPr>
            <a:lvl8pPr marL="3566206" indent="0">
              <a:buNone/>
              <a:defRPr sz="2200"/>
            </a:lvl8pPr>
            <a:lvl9pPr marL="4075664" indent="0">
              <a:buNone/>
              <a:defRPr sz="22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02370" y="6659968"/>
            <a:ext cx="8640960" cy="21602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8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509458" indent="0">
              <a:buNone/>
              <a:defRPr sz="1300"/>
            </a:lvl2pPr>
            <a:lvl3pPr marL="1018916" indent="0">
              <a:buNone/>
              <a:defRPr sz="1100"/>
            </a:lvl3pPr>
            <a:lvl4pPr marL="1528374" indent="0">
              <a:buNone/>
              <a:defRPr sz="1000"/>
            </a:lvl4pPr>
            <a:lvl5pPr marL="2037832" indent="0">
              <a:buNone/>
              <a:defRPr sz="1000"/>
            </a:lvl5pPr>
            <a:lvl6pPr marL="2547290" indent="0">
              <a:buNone/>
              <a:defRPr sz="1000"/>
            </a:lvl6pPr>
            <a:lvl7pPr marL="3056748" indent="0">
              <a:buNone/>
              <a:defRPr sz="1000"/>
            </a:lvl7pPr>
            <a:lvl8pPr marL="3566206" indent="0">
              <a:buNone/>
              <a:defRPr sz="1000"/>
            </a:lvl8pPr>
            <a:lvl9pPr marL="4075664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285" y="7158447"/>
            <a:ext cx="2343997" cy="414062"/>
          </a:xfrm>
          <a:prstGeom prst="rect">
            <a:avLst/>
          </a:prstGeom>
        </p:spPr>
        <p:txBody>
          <a:bodyPr lIns="101837" tIns="50918" rIns="101837" bIns="50918"/>
          <a:lstStyle/>
          <a:p>
            <a:fld id="{0BA47F48-A7F0-4944-94DE-295ECCC9D38E}" type="datetimeFigureOut">
              <a:rPr lang="es-MX" smtClean="0"/>
              <a:pPr/>
              <a:t>26/08/2021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0303" y="7158447"/>
            <a:ext cx="3825094" cy="414062"/>
          </a:xfrm>
          <a:prstGeom prst="rect">
            <a:avLst/>
          </a:prstGeom>
        </p:spPr>
        <p:txBody>
          <a:bodyPr lIns="101837" tIns="50918" rIns="101837" bIns="50918"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9418" y="7158447"/>
            <a:ext cx="2343997" cy="414062"/>
          </a:xfrm>
          <a:prstGeom prst="rect">
            <a:avLst/>
          </a:prstGeom>
        </p:spPr>
        <p:txBody>
          <a:bodyPr lIns="101837" tIns="50918" rIns="101837" bIns="50918"/>
          <a:lstStyle/>
          <a:p>
            <a:fld id="{6E7EB30B-844F-4D95-A163-3906AD2FD13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438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02285" y="7158447"/>
            <a:ext cx="2343997" cy="414062"/>
          </a:xfrm>
          <a:prstGeom prst="rect">
            <a:avLst/>
          </a:prstGeom>
        </p:spPr>
        <p:txBody>
          <a:bodyPr lIns="101837" tIns="50918" rIns="101837" bIns="50918"/>
          <a:lstStyle/>
          <a:p>
            <a:fld id="{0BA47F48-A7F0-4944-94DE-295ECCC9D38E}" type="datetimeFigureOut">
              <a:rPr lang="es-MX" smtClean="0"/>
              <a:pPr/>
              <a:t>26/08/2021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10303" y="7158447"/>
            <a:ext cx="3825094" cy="414062"/>
          </a:xfrm>
          <a:prstGeom prst="rect">
            <a:avLst/>
          </a:prstGeom>
        </p:spPr>
        <p:txBody>
          <a:bodyPr lIns="101837" tIns="50918" rIns="101837" bIns="50918"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99418" y="7158447"/>
            <a:ext cx="2343997" cy="414062"/>
          </a:xfrm>
          <a:prstGeom prst="rect">
            <a:avLst/>
          </a:prstGeom>
        </p:spPr>
        <p:txBody>
          <a:bodyPr lIns="101837" tIns="50918" rIns="101837" bIns="50918"/>
          <a:lstStyle/>
          <a:p>
            <a:fld id="{6E7EB30B-844F-4D95-A163-3906AD2FD13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859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428" y="2415962"/>
            <a:ext cx="8538845" cy="1667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855" y="4407059"/>
            <a:ext cx="7031990" cy="19874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2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6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1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15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18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285" y="7208278"/>
            <a:ext cx="2343997" cy="414062"/>
          </a:xfrm>
          <a:prstGeom prst="rect">
            <a:avLst/>
          </a:prstGeom>
        </p:spPr>
        <p:txBody>
          <a:bodyPr/>
          <a:lstStyle/>
          <a:p>
            <a:fld id="{F378E4AA-8F7A-4DE1-BEFD-50EDF7A024A0}" type="datetime1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281" y="7208278"/>
            <a:ext cx="3181138" cy="4140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9418" y="7208278"/>
            <a:ext cx="2343997" cy="414062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8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14 Marcador de título"/>
          <p:cNvSpPr>
            <a:spLocks noGrp="1"/>
          </p:cNvSpPr>
          <p:nvPr>
            <p:ph type="title"/>
          </p:nvPr>
        </p:nvSpPr>
        <p:spPr bwMode="auto">
          <a:xfrm>
            <a:off x="558354" y="1728341"/>
            <a:ext cx="8424936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1029" name="15 Marcador de texto"/>
          <p:cNvSpPr>
            <a:spLocks noGrp="1"/>
          </p:cNvSpPr>
          <p:nvPr>
            <p:ph type="body" idx="1"/>
          </p:nvPr>
        </p:nvSpPr>
        <p:spPr bwMode="auto">
          <a:xfrm>
            <a:off x="1422450" y="2448421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45700" cy="11612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7" r:id="rId7"/>
    <p:sldLayoutId id="2147483698" r:id="rId8"/>
    <p:sldLayoutId id="2147483699" r:id="rId9"/>
    <p:sldLayoutId id="2147483700" r:id="rId10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1017588" rtl="0" eaLnBrk="1" fontAlgn="base" hangingPunct="1">
        <a:spcBef>
          <a:spcPct val="0"/>
        </a:spcBef>
        <a:spcAft>
          <a:spcPct val="0"/>
        </a:spcAft>
        <a:defRPr sz="2800" b="0" kern="1200">
          <a:solidFill>
            <a:srgbClr val="404040"/>
          </a:solidFill>
          <a:latin typeface="Gill Sans MT" pitchFamily="34" charset="0"/>
          <a:ea typeface="+mj-ea"/>
          <a:cs typeface="+mj-cs"/>
        </a:defRPr>
      </a:lvl1pPr>
      <a:lvl2pPr algn="l" defTabSz="1017588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Gill Sans MT" pitchFamily="34" charset="0"/>
        </a:defRPr>
      </a:lvl2pPr>
      <a:lvl3pPr algn="l" defTabSz="1017588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Gill Sans MT" pitchFamily="34" charset="0"/>
        </a:defRPr>
      </a:lvl3pPr>
      <a:lvl4pPr algn="l" defTabSz="1017588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Gill Sans MT" pitchFamily="34" charset="0"/>
        </a:defRPr>
      </a:lvl4pPr>
      <a:lvl5pPr algn="l" defTabSz="1017588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Gill Sans MT" pitchFamily="34" charset="0"/>
        </a:defRPr>
      </a:lvl5pPr>
      <a:lvl6pPr marL="457200" algn="ctr" defTabSz="101758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1758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1758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1758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1017588" rtl="0" eaLnBrk="1" fontAlgn="base" hangingPunct="1">
        <a:lnSpc>
          <a:spcPts val="2800"/>
        </a:lnSpc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7F7F7F"/>
          </a:solidFill>
          <a:latin typeface="Gill Sans MT" pitchFamily="34" charset="0"/>
          <a:ea typeface="+mn-ea"/>
          <a:cs typeface="+mn-cs"/>
        </a:defRPr>
      </a:lvl1pPr>
      <a:lvl2pPr marL="827088" indent="-317500" algn="l" defTabSz="10175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175" indent="-254000" algn="l" defTabSz="101758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763" indent="-254000" algn="l" defTabSz="10175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0" indent="-254000" algn="l" defTabSz="10175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2019" indent="-254729" algn="l" defTabSz="101891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477" indent="-254729" algn="l" defTabSz="101891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935" indent="-254729" algn="l" defTabSz="101891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393" indent="-254729" algn="l" defTabSz="101891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58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916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374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832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290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748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6206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664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v.mx/fca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v.mx/afbg/general/calendario-examenes-afbg/#demcom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.mx/fca/files/2021/07/EQ.-AREA-BASICA-Y-AFEL.pdf" TargetMode="External"/><Relationship Id="rId2" Type="http://schemas.openxmlformats.org/officeDocument/2006/relationships/hyperlink" Target="http://www.uv.mx/cix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.mx/estudiantes/tramites-y-servicios/aviso-importante-fichas-subes/" TargetMode="External"/><Relationship Id="rId2" Type="http://schemas.openxmlformats.org/officeDocument/2006/relationships/hyperlink" Target="https://www.uv.mx/formacionintegral/afel/preguntas-frecuentes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uv.mx/estudiantes/tramites-escolares/seguro-facultativo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emejia@uv.mx" TargetMode="External"/><Relationship Id="rId2" Type="http://schemas.openxmlformats.org/officeDocument/2006/relationships/hyperlink" Target="mailto:nmurrieta@uv.mx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"/>
            <a:ext cx="10042269" cy="7772399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551980" y="4567708"/>
            <a:ext cx="4938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>
                <a:latin typeface="Gill Sans MT" panose="020B0502020104020203" pitchFamily="34" charset="0"/>
                <a:cs typeface="Arial" panose="020B0604020202020204" pitchFamily="34" charset="0"/>
              </a:rPr>
              <a:t>FACULTAD DE CONTADURÍA Y ADMINISTRACIÓN</a:t>
            </a:r>
          </a:p>
          <a:p>
            <a:pPr algn="ctr"/>
            <a:endParaRPr lang="es-MX" sz="1800" b="1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800" b="1" dirty="0">
                <a:latin typeface="Gill Sans MT" panose="020B0502020104020203" pitchFamily="34" charset="0"/>
                <a:cs typeface="Arial" panose="020B0604020202020204" pitchFamily="34" charset="0"/>
              </a:rPr>
              <a:t>XALAPA</a:t>
            </a:r>
            <a:endParaRPr lang="es-MX" sz="1800" b="1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pic>
        <p:nvPicPr>
          <p:cNvPr id="7" name="6 Imagen" descr="logo simbolo 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06793" y="1440309"/>
            <a:ext cx="3628681" cy="312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8354" y="1368301"/>
            <a:ext cx="8424936" cy="433387"/>
          </a:xfrm>
        </p:spPr>
        <p:txBody>
          <a:bodyPr/>
          <a:lstStyle/>
          <a:p>
            <a:r>
              <a:rPr lang="es-MX" sz="4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CURRICULAR</a:t>
            </a:r>
            <a:r>
              <a:rPr lang="es-MX" b="1" spc="56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/>
            </a:r>
            <a:br>
              <a:rPr lang="es-MX" b="1" spc="56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</a:br>
            <a:endParaRPr lang="es-MX" dirty="0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042B9DBE-4815-4545-A89A-280F5954478B}"/>
              </a:ext>
            </a:extLst>
          </p:cNvPr>
          <p:cNvSpPr/>
          <p:nvPr/>
        </p:nvSpPr>
        <p:spPr>
          <a:xfrm>
            <a:off x="6463010" y="249719"/>
            <a:ext cx="3582690" cy="296092"/>
          </a:xfrm>
          <a:custGeom>
            <a:avLst/>
            <a:gdLst>
              <a:gd name="connsiteX0" fmla="*/ 0 w 1716023"/>
              <a:gd name="connsiteY0" fmla="*/ 0 h 266700"/>
              <a:gd name="connsiteX1" fmla="*/ 1716023 w 1716023"/>
              <a:gd name="connsiteY1" fmla="*/ 0 h 266700"/>
              <a:gd name="connsiteX2" fmla="*/ 1716023 w 1716023"/>
              <a:gd name="connsiteY2" fmla="*/ 266700 h 266700"/>
              <a:gd name="connsiteX3" fmla="*/ 0 w 1716023"/>
              <a:gd name="connsiteY3" fmla="*/ 266700 h 266700"/>
              <a:gd name="connsiteX4" fmla="*/ 0 w 1716023"/>
              <a:gd name="connsiteY4" fmla="*/ 0 h 266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16023" h="266700">
                <a:moveTo>
                  <a:pt x="0" y="0"/>
                </a:moveTo>
                <a:lnTo>
                  <a:pt x="1716023" y="0"/>
                </a:lnTo>
                <a:lnTo>
                  <a:pt x="1716023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solidFill>
            <a:srgbClr val="00B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300"/>
              </a:lnSpc>
              <a:tabLst/>
            </a:pPr>
            <a:r>
              <a:rPr lang="en-US" altLang="zh-CN" sz="1600" dirty="0">
                <a:solidFill>
                  <a:srgbClr val="FFFFFF"/>
                </a:solidFill>
                <a:latin typeface="Gill Sans MT" pitchFamily="18" charset="0"/>
                <a:cs typeface="Gill Sans MT" pitchFamily="18" charset="0"/>
              </a:rPr>
              <a:t>Facultad de Contaduría y Administración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774" t="22438" r="12774" b="7672"/>
          <a:stretch/>
        </p:blipFill>
        <p:spPr>
          <a:xfrm>
            <a:off x="54298" y="1956503"/>
            <a:ext cx="9937104" cy="524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4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215C879-08D6-465E-B5A2-567C27B3F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178004"/>
              </p:ext>
            </p:extLst>
          </p:nvPr>
        </p:nvGraphicFramePr>
        <p:xfrm>
          <a:off x="1566466" y="1656333"/>
          <a:ext cx="7092984" cy="242962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73246">
                  <a:extLst>
                    <a:ext uri="{9D8B030D-6E8A-4147-A177-3AD203B41FA5}">
                      <a16:colId xmlns:a16="http://schemas.microsoft.com/office/drawing/2014/main" val="3288603662"/>
                    </a:ext>
                  </a:extLst>
                </a:gridCol>
                <a:gridCol w="1773246">
                  <a:extLst>
                    <a:ext uri="{9D8B030D-6E8A-4147-A177-3AD203B41FA5}">
                      <a16:colId xmlns:a16="http://schemas.microsoft.com/office/drawing/2014/main" val="3768738831"/>
                    </a:ext>
                  </a:extLst>
                </a:gridCol>
                <a:gridCol w="1773246">
                  <a:extLst>
                    <a:ext uri="{9D8B030D-6E8A-4147-A177-3AD203B41FA5}">
                      <a16:colId xmlns:a16="http://schemas.microsoft.com/office/drawing/2014/main" val="4046741675"/>
                    </a:ext>
                  </a:extLst>
                </a:gridCol>
                <a:gridCol w="1773246">
                  <a:extLst>
                    <a:ext uri="{9D8B030D-6E8A-4147-A177-3AD203B41FA5}">
                      <a16:colId xmlns:a16="http://schemas.microsoft.com/office/drawing/2014/main" val="85110530"/>
                    </a:ext>
                  </a:extLst>
                </a:gridCol>
              </a:tblGrid>
              <a:tr h="1383965">
                <a:tc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TIEMPO MÍNIMO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TIEMPO ESTÁNDAR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TIEMPO MÁXIMO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947235"/>
                  </a:ext>
                </a:extLst>
              </a:tr>
              <a:tr h="522831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Créditos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s-MX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s-MX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s-MX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164363"/>
                  </a:ext>
                </a:extLst>
              </a:tr>
              <a:tr h="522831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Periodos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751006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2222257-1D90-ED4A-9E7A-2443F08D3581}"/>
              </a:ext>
            </a:extLst>
          </p:cNvPr>
          <p:cNvSpPr txBox="1"/>
          <p:nvPr/>
        </p:nvSpPr>
        <p:spPr>
          <a:xfrm>
            <a:off x="1134418" y="4824685"/>
            <a:ext cx="8263210" cy="1602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cs typeface="+mn-cs"/>
              </a:rPr>
              <a:t>Para cursar la carrera en </a:t>
            </a:r>
            <a:r>
              <a:rPr lang="es-MX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cs typeface="+mn-cs"/>
              </a:rPr>
              <a:t>6 </a:t>
            </a:r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cs typeface="+mn-cs"/>
              </a:rPr>
              <a:t>semestres, debes cargar </a:t>
            </a:r>
            <a:r>
              <a:rPr lang="es-MX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cs typeface="+mn-cs"/>
              </a:rPr>
              <a:t>60 </a:t>
            </a:r>
            <a:r>
              <a:rPr lang="es-MX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cs typeface="+mn-cs"/>
              </a:rPr>
              <a:t>créditos </a:t>
            </a:r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cs typeface="+mn-cs"/>
              </a:rPr>
              <a:t>cada semestre</a:t>
            </a:r>
          </a:p>
          <a:p>
            <a:pPr marL="342900" indent="-342900" algn="just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cs typeface="+mn-cs"/>
              </a:rPr>
              <a:t>Para cursar la carrera en 8 semestres, debes cargar </a:t>
            </a:r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cs typeface="+mn-cs"/>
              </a:rPr>
              <a:t>43 </a:t>
            </a:r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cs typeface="+mn-cs"/>
              </a:rPr>
              <a:t>créditos cada </a:t>
            </a:r>
            <a:r>
              <a:rPr lang="es-MX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cs typeface="+mn-cs"/>
              </a:rPr>
              <a:t>semestre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E4276445-11AF-5145-B9BE-530B4BE98184}"/>
              </a:ext>
            </a:extLst>
          </p:cNvPr>
          <p:cNvSpPr/>
          <p:nvPr/>
        </p:nvSpPr>
        <p:spPr>
          <a:xfrm>
            <a:off x="6463010" y="249719"/>
            <a:ext cx="3582690" cy="296092"/>
          </a:xfrm>
          <a:custGeom>
            <a:avLst/>
            <a:gdLst>
              <a:gd name="connsiteX0" fmla="*/ 0 w 1716023"/>
              <a:gd name="connsiteY0" fmla="*/ 0 h 266700"/>
              <a:gd name="connsiteX1" fmla="*/ 1716023 w 1716023"/>
              <a:gd name="connsiteY1" fmla="*/ 0 h 266700"/>
              <a:gd name="connsiteX2" fmla="*/ 1716023 w 1716023"/>
              <a:gd name="connsiteY2" fmla="*/ 266700 h 266700"/>
              <a:gd name="connsiteX3" fmla="*/ 0 w 1716023"/>
              <a:gd name="connsiteY3" fmla="*/ 266700 h 266700"/>
              <a:gd name="connsiteX4" fmla="*/ 0 w 1716023"/>
              <a:gd name="connsiteY4" fmla="*/ 0 h 266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16023" h="266700">
                <a:moveTo>
                  <a:pt x="0" y="0"/>
                </a:moveTo>
                <a:lnTo>
                  <a:pt x="1716023" y="0"/>
                </a:lnTo>
                <a:lnTo>
                  <a:pt x="1716023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solidFill>
            <a:srgbClr val="00B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300"/>
              </a:lnSpc>
              <a:tabLst/>
            </a:pPr>
            <a:r>
              <a:rPr lang="en-US" altLang="zh-CN" sz="1600" dirty="0">
                <a:solidFill>
                  <a:srgbClr val="FFFFFF"/>
                </a:solidFill>
                <a:latin typeface="Gill Sans MT" pitchFamily="18" charset="0"/>
                <a:cs typeface="Gill Sans MT" pitchFamily="18" charset="0"/>
              </a:rPr>
              <a:t>Facultad de Contaduría y Administración </a:t>
            </a:r>
          </a:p>
        </p:txBody>
      </p:sp>
    </p:spTree>
    <p:extLst>
      <p:ext uri="{BB962C8B-B14F-4D97-AF65-F5344CB8AC3E}">
        <p14:creationId xmlns:p14="http://schemas.microsoft.com/office/powerpoint/2010/main" val="100715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8354" y="1008261"/>
            <a:ext cx="8784976" cy="542847"/>
          </a:xfrm>
        </p:spPr>
        <p:txBody>
          <a:bodyPr/>
          <a:lstStyle/>
          <a:p>
            <a:r>
              <a:rPr lang="es-MX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PUNTOS A CONSIDERAR DURANTE TU TRAYECTORIA ESCOLAR</a:t>
            </a:r>
            <a:endParaRPr lang="es-MX" sz="32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8ABD40E-C681-4984-A378-8E96AC3C9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354" y="2013558"/>
            <a:ext cx="9073008" cy="5043375"/>
          </a:xfrm>
        </p:spPr>
        <p:txBody>
          <a:bodyPr/>
          <a:lstStyle/>
          <a:p>
            <a:r>
              <a:rPr lang="es-MX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 NECESARIO:</a:t>
            </a:r>
          </a:p>
          <a:p>
            <a:endParaRPr lang="es-MX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Conocer el Estatuto de Alumnos 2008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Hacer uso del portal MiUV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Consultar la guía del estudiante, donde encontrarás información sobre el modelo educativo institucional, tutorías, programas y becas, servicios estudiantiles, entre otros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Hacer uso del correo institucional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Consultar la página de la facultad:  </a:t>
            </a:r>
            <a:r>
              <a:rPr lang="es-MX" sz="2800" dirty="0">
                <a:hlinkClick r:id="rId2"/>
              </a:rPr>
              <a:t>www.uv.mx/fca</a:t>
            </a:r>
            <a:r>
              <a:rPr lang="es-MX" sz="2800" dirty="0"/>
              <a:t> </a:t>
            </a:r>
            <a:r>
              <a:rPr lang="es-MX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para conocer información de nuestra entidad y hacer trámites a través de la ventanilla electrónica.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042B9DBE-4815-4545-A89A-280F5954478B}"/>
              </a:ext>
            </a:extLst>
          </p:cNvPr>
          <p:cNvSpPr/>
          <p:nvPr/>
        </p:nvSpPr>
        <p:spPr>
          <a:xfrm>
            <a:off x="6463010" y="249719"/>
            <a:ext cx="3582690" cy="296092"/>
          </a:xfrm>
          <a:custGeom>
            <a:avLst/>
            <a:gdLst>
              <a:gd name="connsiteX0" fmla="*/ 0 w 1716023"/>
              <a:gd name="connsiteY0" fmla="*/ 0 h 266700"/>
              <a:gd name="connsiteX1" fmla="*/ 1716023 w 1716023"/>
              <a:gd name="connsiteY1" fmla="*/ 0 h 266700"/>
              <a:gd name="connsiteX2" fmla="*/ 1716023 w 1716023"/>
              <a:gd name="connsiteY2" fmla="*/ 266700 h 266700"/>
              <a:gd name="connsiteX3" fmla="*/ 0 w 1716023"/>
              <a:gd name="connsiteY3" fmla="*/ 266700 h 266700"/>
              <a:gd name="connsiteX4" fmla="*/ 0 w 1716023"/>
              <a:gd name="connsiteY4" fmla="*/ 0 h 266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16023" h="266700">
                <a:moveTo>
                  <a:pt x="0" y="0"/>
                </a:moveTo>
                <a:lnTo>
                  <a:pt x="1716023" y="0"/>
                </a:lnTo>
                <a:lnTo>
                  <a:pt x="1716023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solidFill>
            <a:srgbClr val="00B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300"/>
              </a:lnSpc>
              <a:tabLst/>
            </a:pPr>
            <a:r>
              <a:rPr lang="en-US" altLang="zh-CN" sz="1600" dirty="0">
                <a:solidFill>
                  <a:srgbClr val="FFFFFF"/>
                </a:solidFill>
                <a:latin typeface="Gill Sans MT" pitchFamily="18" charset="0"/>
                <a:cs typeface="Gill Sans MT" pitchFamily="18" charset="0"/>
              </a:rPr>
              <a:t>Facultad de Contaduría y Administración </a:t>
            </a:r>
          </a:p>
        </p:txBody>
      </p:sp>
    </p:spTree>
    <p:extLst>
      <p:ext uri="{BB962C8B-B14F-4D97-AF65-F5344CB8AC3E}">
        <p14:creationId xmlns:p14="http://schemas.microsoft.com/office/powerpoint/2010/main" val="397888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8354" y="1008261"/>
            <a:ext cx="8784976" cy="542847"/>
          </a:xfrm>
        </p:spPr>
        <p:txBody>
          <a:bodyPr/>
          <a:lstStyle/>
          <a:p>
            <a:r>
              <a:rPr lang="es-MX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PUNTOS A CONSIDERAR DURANTE TU TRAYECTORIA ESCOLAR</a:t>
            </a:r>
            <a:endParaRPr lang="es-MX" sz="32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8ABD40E-C681-4984-A378-8E96AC3C9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354" y="2013558"/>
            <a:ext cx="9073008" cy="5259399"/>
          </a:xfrm>
        </p:spPr>
        <p:txBody>
          <a:bodyPr/>
          <a:lstStyle/>
          <a:p>
            <a:r>
              <a:rPr lang="es-MX" sz="2800" b="1" dirty="0">
                <a:solidFill>
                  <a:schemeClr val="bg2">
                    <a:lumMod val="25000"/>
                  </a:schemeClr>
                </a:solidFill>
              </a:rPr>
              <a:t>RESPECTO A TUS EXPERIENCIAS EDUCATIVAS:</a:t>
            </a:r>
          </a:p>
          <a:p>
            <a:endParaRPr lang="es-MX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Las EE de área básica </a:t>
            </a:r>
            <a:r>
              <a:rPr lang="es-MX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tienen evaluación en carácter de </a:t>
            </a:r>
            <a:r>
              <a:rPr lang="es-MX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ordinario, </a:t>
            </a:r>
            <a:r>
              <a:rPr lang="es-MX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únicamente</a:t>
            </a:r>
            <a:r>
              <a:rPr lang="es-MX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En caso de no acreditar podrás inscribir la EE en </a:t>
            </a:r>
            <a:r>
              <a:rPr lang="es-MX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segunda inscripción</a:t>
            </a:r>
            <a:r>
              <a:rPr lang="es-MX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MX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la que tendrás derecho a ser evaluado en carácter de </a:t>
            </a:r>
            <a:r>
              <a:rPr lang="es-MX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ordinario.</a:t>
            </a:r>
            <a:endParaRPr lang="es-MX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El resto de EE</a:t>
            </a:r>
            <a:r>
              <a:rPr lang="es-MX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tienen evaluación en carácter de </a:t>
            </a:r>
            <a:r>
              <a:rPr lang="es-MX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ordinario, extraordinario y título de suficiencia</a:t>
            </a:r>
            <a:r>
              <a:rPr lang="es-MX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Si  </a:t>
            </a:r>
            <a:r>
              <a:rPr lang="es-MX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repruebas una </a:t>
            </a:r>
            <a:r>
              <a:rPr lang="es-MX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 estas EE la </a:t>
            </a:r>
            <a:r>
              <a:rPr lang="es-MX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puedes volver a cursar en </a:t>
            </a:r>
            <a:r>
              <a:rPr lang="es-MX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segunda inscripción</a:t>
            </a:r>
            <a:r>
              <a:rPr lang="es-MX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en la que tendrás derecho a ser evaluado en carácter de </a:t>
            </a:r>
            <a:r>
              <a:rPr lang="es-MX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ordinario y extraordinario</a:t>
            </a:r>
            <a:r>
              <a:rPr lang="es-MX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 </a:t>
            </a:r>
            <a:r>
              <a:rPr lang="es-MX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Ya no hay título de suficiencia, sino examen de última oportunidad,</a:t>
            </a:r>
            <a:r>
              <a:rPr lang="es-MX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poniendo en riesgo tus estudios ya que si no lo acreditas, causas baja definitiva de la carrera.</a:t>
            </a:r>
            <a:endParaRPr lang="es-MX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042B9DBE-4815-4545-A89A-280F5954478B}"/>
              </a:ext>
            </a:extLst>
          </p:cNvPr>
          <p:cNvSpPr/>
          <p:nvPr/>
        </p:nvSpPr>
        <p:spPr>
          <a:xfrm>
            <a:off x="6463010" y="249719"/>
            <a:ext cx="3582690" cy="296092"/>
          </a:xfrm>
          <a:custGeom>
            <a:avLst/>
            <a:gdLst>
              <a:gd name="connsiteX0" fmla="*/ 0 w 1716023"/>
              <a:gd name="connsiteY0" fmla="*/ 0 h 266700"/>
              <a:gd name="connsiteX1" fmla="*/ 1716023 w 1716023"/>
              <a:gd name="connsiteY1" fmla="*/ 0 h 266700"/>
              <a:gd name="connsiteX2" fmla="*/ 1716023 w 1716023"/>
              <a:gd name="connsiteY2" fmla="*/ 266700 h 266700"/>
              <a:gd name="connsiteX3" fmla="*/ 0 w 1716023"/>
              <a:gd name="connsiteY3" fmla="*/ 266700 h 266700"/>
              <a:gd name="connsiteX4" fmla="*/ 0 w 1716023"/>
              <a:gd name="connsiteY4" fmla="*/ 0 h 266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16023" h="266700">
                <a:moveTo>
                  <a:pt x="0" y="0"/>
                </a:moveTo>
                <a:lnTo>
                  <a:pt x="1716023" y="0"/>
                </a:lnTo>
                <a:lnTo>
                  <a:pt x="1716023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solidFill>
            <a:srgbClr val="00B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300"/>
              </a:lnSpc>
              <a:tabLst/>
            </a:pPr>
            <a:r>
              <a:rPr lang="en-US" altLang="zh-CN" sz="1600" dirty="0" err="1">
                <a:solidFill>
                  <a:srgbClr val="FFFFFF"/>
                </a:solidFill>
                <a:latin typeface="Gill Sans MT" pitchFamily="18" charset="0"/>
                <a:cs typeface="Gill Sans MT" pitchFamily="18" charset="0"/>
              </a:rPr>
              <a:t>Facultad</a:t>
            </a:r>
            <a:r>
              <a:rPr lang="en-US" altLang="zh-CN" sz="1600" dirty="0">
                <a:solidFill>
                  <a:srgbClr val="FFFFFF"/>
                </a:solidFill>
                <a:latin typeface="Gill Sans MT" pitchFamily="18" charset="0"/>
                <a:cs typeface="Gill Sans MT" pitchFamily="18" charset="0"/>
              </a:rPr>
              <a:t> de </a:t>
            </a:r>
            <a:r>
              <a:rPr lang="en-US" altLang="zh-CN" sz="1600" dirty="0" err="1">
                <a:solidFill>
                  <a:srgbClr val="FFFFFF"/>
                </a:solidFill>
                <a:latin typeface="Gill Sans MT" pitchFamily="18" charset="0"/>
                <a:cs typeface="Gill Sans MT" pitchFamily="18" charset="0"/>
              </a:rPr>
              <a:t>Contaduría</a:t>
            </a:r>
            <a:r>
              <a:rPr lang="en-US" altLang="zh-CN" sz="1600" dirty="0">
                <a:solidFill>
                  <a:srgbClr val="FFFFFF"/>
                </a:solidFill>
                <a:latin typeface="Gill Sans MT" pitchFamily="18" charset="0"/>
                <a:cs typeface="Gill Sans MT" pitchFamily="18" charset="0"/>
              </a:rPr>
              <a:t> y </a:t>
            </a:r>
            <a:r>
              <a:rPr lang="en-US" altLang="zh-CN" sz="1600" dirty="0" err="1">
                <a:solidFill>
                  <a:srgbClr val="FFFFFF"/>
                </a:solidFill>
                <a:latin typeface="Gill Sans MT" pitchFamily="18" charset="0"/>
                <a:cs typeface="Gill Sans MT" pitchFamily="18" charset="0"/>
              </a:rPr>
              <a:t>Administración</a:t>
            </a:r>
            <a:r>
              <a:rPr lang="en-US" altLang="zh-CN" sz="1600" dirty="0">
                <a:solidFill>
                  <a:srgbClr val="FFFFFF"/>
                </a:solidFill>
                <a:latin typeface="Gill Sans MT" pitchFamily="18" charset="0"/>
                <a:cs typeface="Gill Sans MT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369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8354" y="1008261"/>
            <a:ext cx="8784976" cy="542847"/>
          </a:xfrm>
        </p:spPr>
        <p:txBody>
          <a:bodyPr/>
          <a:lstStyle/>
          <a:p>
            <a:r>
              <a:rPr lang="es-MX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PUNTOS A CONSIDERAR DURANTE TU TRAYECTORIA ESCOLAR</a:t>
            </a:r>
            <a:endParaRPr lang="es-MX" sz="32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8ABD40E-C681-4984-A378-8E96AC3C9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354" y="2015231"/>
            <a:ext cx="9073008" cy="5043375"/>
          </a:xfrm>
        </p:spPr>
        <p:txBody>
          <a:bodyPr/>
          <a:lstStyle/>
          <a:p>
            <a:r>
              <a:rPr lang="es-MX" sz="2800" b="1" dirty="0">
                <a:solidFill>
                  <a:schemeClr val="bg2">
                    <a:lumMod val="25000"/>
                  </a:schemeClr>
                </a:solidFill>
              </a:rPr>
              <a:t>RESPECTO A BAJAS TEMPORALES:</a:t>
            </a:r>
          </a:p>
          <a:p>
            <a:endParaRPr lang="es-MX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8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APLICAN A PARTIR DE SEGUNDO SEMESTRE</a:t>
            </a:r>
            <a:r>
              <a:rPr lang="es-MX" sz="18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es-MX" sz="1800" u="sng" dirty="0"/>
          </a:p>
          <a:p>
            <a:endParaRPr lang="es-MX" dirty="0"/>
          </a:p>
          <a:p>
            <a:r>
              <a:rPr lang="es-MX" sz="2800" b="1" dirty="0">
                <a:solidFill>
                  <a:schemeClr val="bg2">
                    <a:lumMod val="25000"/>
                  </a:schemeClr>
                </a:solidFill>
              </a:rPr>
              <a:t>RESPECTO A EXÁMENES POR COMPETENCIA DEL AFBG:</a:t>
            </a:r>
          </a:p>
          <a:p>
            <a:r>
              <a:rPr lang="es-MX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Las inscripciones son a partir del 30 de agosto de 2021.  Si tienes la EE inscrita, presentas el examen y lo acreditas, se te asienta esa calificación aprobatoria; si no acreditas el examen debes seguir cursando la EE y ser evaluado en examen ordinario.</a:t>
            </a:r>
          </a:p>
          <a:p>
            <a:r>
              <a:rPr lang="es-MX" dirty="0">
                <a:hlinkClick r:id="rId2"/>
              </a:rPr>
              <a:t>https://www.uv.mx/afbg/general/calendario-examenes-afbg/#demcom</a:t>
            </a:r>
            <a:endParaRPr lang="es-MX" dirty="0"/>
          </a:p>
          <a:p>
            <a:endParaRPr lang="es-MX" dirty="0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042B9DBE-4815-4545-A89A-280F5954478B}"/>
              </a:ext>
            </a:extLst>
          </p:cNvPr>
          <p:cNvSpPr/>
          <p:nvPr/>
        </p:nvSpPr>
        <p:spPr>
          <a:xfrm>
            <a:off x="6463010" y="249719"/>
            <a:ext cx="3582690" cy="296092"/>
          </a:xfrm>
          <a:custGeom>
            <a:avLst/>
            <a:gdLst>
              <a:gd name="connsiteX0" fmla="*/ 0 w 1716023"/>
              <a:gd name="connsiteY0" fmla="*/ 0 h 266700"/>
              <a:gd name="connsiteX1" fmla="*/ 1716023 w 1716023"/>
              <a:gd name="connsiteY1" fmla="*/ 0 h 266700"/>
              <a:gd name="connsiteX2" fmla="*/ 1716023 w 1716023"/>
              <a:gd name="connsiteY2" fmla="*/ 266700 h 266700"/>
              <a:gd name="connsiteX3" fmla="*/ 0 w 1716023"/>
              <a:gd name="connsiteY3" fmla="*/ 266700 h 266700"/>
              <a:gd name="connsiteX4" fmla="*/ 0 w 1716023"/>
              <a:gd name="connsiteY4" fmla="*/ 0 h 266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16023" h="266700">
                <a:moveTo>
                  <a:pt x="0" y="0"/>
                </a:moveTo>
                <a:lnTo>
                  <a:pt x="1716023" y="0"/>
                </a:lnTo>
                <a:lnTo>
                  <a:pt x="1716023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solidFill>
            <a:srgbClr val="00B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300"/>
              </a:lnSpc>
              <a:tabLst/>
            </a:pPr>
            <a:r>
              <a:rPr lang="en-US" altLang="zh-CN" sz="1600" dirty="0" err="1">
                <a:solidFill>
                  <a:srgbClr val="FFFFFF"/>
                </a:solidFill>
                <a:latin typeface="Gill Sans MT" pitchFamily="18" charset="0"/>
                <a:cs typeface="Gill Sans MT" pitchFamily="18" charset="0"/>
              </a:rPr>
              <a:t>Facultad</a:t>
            </a:r>
            <a:r>
              <a:rPr lang="en-US" altLang="zh-CN" sz="1600" dirty="0">
                <a:solidFill>
                  <a:srgbClr val="FFFFFF"/>
                </a:solidFill>
                <a:latin typeface="Gill Sans MT" pitchFamily="18" charset="0"/>
                <a:cs typeface="Gill Sans MT" pitchFamily="18" charset="0"/>
              </a:rPr>
              <a:t> de </a:t>
            </a:r>
            <a:r>
              <a:rPr lang="en-US" altLang="zh-CN" sz="1600" dirty="0" err="1">
                <a:solidFill>
                  <a:srgbClr val="FFFFFF"/>
                </a:solidFill>
                <a:latin typeface="Gill Sans MT" pitchFamily="18" charset="0"/>
                <a:cs typeface="Gill Sans MT" pitchFamily="18" charset="0"/>
              </a:rPr>
              <a:t>Contaduría</a:t>
            </a:r>
            <a:r>
              <a:rPr lang="en-US" altLang="zh-CN" sz="1600" dirty="0">
                <a:solidFill>
                  <a:srgbClr val="FFFFFF"/>
                </a:solidFill>
                <a:latin typeface="Gill Sans MT" pitchFamily="18" charset="0"/>
                <a:cs typeface="Gill Sans MT" pitchFamily="18" charset="0"/>
              </a:rPr>
              <a:t> y </a:t>
            </a:r>
            <a:r>
              <a:rPr lang="en-US" altLang="zh-CN" sz="1600" dirty="0" err="1">
                <a:solidFill>
                  <a:srgbClr val="FFFFFF"/>
                </a:solidFill>
                <a:latin typeface="Gill Sans MT" pitchFamily="18" charset="0"/>
                <a:cs typeface="Gill Sans MT" pitchFamily="18" charset="0"/>
              </a:rPr>
              <a:t>Administración</a:t>
            </a:r>
            <a:r>
              <a:rPr lang="en-US" altLang="zh-CN" sz="1600" dirty="0">
                <a:solidFill>
                  <a:srgbClr val="FFFFFF"/>
                </a:solidFill>
                <a:latin typeface="Gill Sans MT" pitchFamily="18" charset="0"/>
                <a:cs typeface="Gill Sans MT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389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8354" y="1008261"/>
            <a:ext cx="8784976" cy="542847"/>
          </a:xfrm>
        </p:spPr>
        <p:txBody>
          <a:bodyPr/>
          <a:lstStyle/>
          <a:p>
            <a:r>
              <a:rPr lang="es-MX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PUNTOS A CONSIDERAR DURANTE TU TRAYECTORIA ESCOLAR</a:t>
            </a:r>
            <a:endParaRPr lang="es-MX" sz="32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8ABD40E-C681-4984-A378-8E96AC3C9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354" y="2013558"/>
            <a:ext cx="9073008" cy="5043375"/>
          </a:xfrm>
        </p:spPr>
        <p:txBody>
          <a:bodyPr/>
          <a:lstStyle/>
          <a:p>
            <a:r>
              <a:rPr lang="es-MX" sz="2800" b="1" dirty="0">
                <a:solidFill>
                  <a:schemeClr val="bg2">
                    <a:lumMod val="25000"/>
                  </a:schemeClr>
                </a:solidFill>
              </a:rPr>
              <a:t>ALGUNAS PÁGINAS CON INFORMACIÓN DE INTERÉS :</a:t>
            </a:r>
          </a:p>
          <a:p>
            <a:endParaRPr lang="es-MX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MX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MX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Transferencias de créditos de inglés: Página del Centro de Idiomas de Xalapa:  </a:t>
            </a:r>
            <a:r>
              <a:rPr lang="es-MX" sz="30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www.uv.mx/cix</a:t>
            </a:r>
            <a:endParaRPr lang="es-MX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MX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MX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Transferencias de EE de área básica y AFEL: </a:t>
            </a:r>
            <a:r>
              <a:rPr lang="es-MX" sz="30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https://www.uv.mx/fca/files/2021/07/EQ.-AREA-BASICA-Y-AFEL.pdf</a:t>
            </a:r>
            <a:endParaRPr lang="es-MX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MX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MX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042B9DBE-4815-4545-A89A-280F5954478B}"/>
              </a:ext>
            </a:extLst>
          </p:cNvPr>
          <p:cNvSpPr/>
          <p:nvPr/>
        </p:nvSpPr>
        <p:spPr>
          <a:xfrm>
            <a:off x="6463010" y="249719"/>
            <a:ext cx="3582690" cy="296092"/>
          </a:xfrm>
          <a:custGeom>
            <a:avLst/>
            <a:gdLst>
              <a:gd name="connsiteX0" fmla="*/ 0 w 1716023"/>
              <a:gd name="connsiteY0" fmla="*/ 0 h 266700"/>
              <a:gd name="connsiteX1" fmla="*/ 1716023 w 1716023"/>
              <a:gd name="connsiteY1" fmla="*/ 0 h 266700"/>
              <a:gd name="connsiteX2" fmla="*/ 1716023 w 1716023"/>
              <a:gd name="connsiteY2" fmla="*/ 266700 h 266700"/>
              <a:gd name="connsiteX3" fmla="*/ 0 w 1716023"/>
              <a:gd name="connsiteY3" fmla="*/ 266700 h 266700"/>
              <a:gd name="connsiteX4" fmla="*/ 0 w 1716023"/>
              <a:gd name="connsiteY4" fmla="*/ 0 h 266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16023" h="266700">
                <a:moveTo>
                  <a:pt x="0" y="0"/>
                </a:moveTo>
                <a:lnTo>
                  <a:pt x="1716023" y="0"/>
                </a:lnTo>
                <a:lnTo>
                  <a:pt x="1716023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solidFill>
            <a:srgbClr val="00B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300"/>
              </a:lnSpc>
              <a:tabLst/>
            </a:pPr>
            <a:r>
              <a:rPr lang="en-US" altLang="zh-CN" sz="1600" dirty="0" err="1">
                <a:solidFill>
                  <a:srgbClr val="FFFFFF"/>
                </a:solidFill>
                <a:latin typeface="Gill Sans MT" pitchFamily="18" charset="0"/>
                <a:cs typeface="Gill Sans MT" pitchFamily="18" charset="0"/>
              </a:rPr>
              <a:t>Facultad</a:t>
            </a:r>
            <a:r>
              <a:rPr lang="en-US" altLang="zh-CN" sz="1600" dirty="0">
                <a:solidFill>
                  <a:srgbClr val="FFFFFF"/>
                </a:solidFill>
                <a:latin typeface="Gill Sans MT" pitchFamily="18" charset="0"/>
                <a:cs typeface="Gill Sans MT" pitchFamily="18" charset="0"/>
              </a:rPr>
              <a:t> de </a:t>
            </a:r>
            <a:r>
              <a:rPr lang="en-US" altLang="zh-CN" sz="1600" dirty="0" err="1">
                <a:solidFill>
                  <a:srgbClr val="FFFFFF"/>
                </a:solidFill>
                <a:latin typeface="Gill Sans MT" pitchFamily="18" charset="0"/>
                <a:cs typeface="Gill Sans MT" pitchFamily="18" charset="0"/>
              </a:rPr>
              <a:t>Contaduría</a:t>
            </a:r>
            <a:r>
              <a:rPr lang="en-US" altLang="zh-CN" sz="1600" dirty="0">
                <a:solidFill>
                  <a:srgbClr val="FFFFFF"/>
                </a:solidFill>
                <a:latin typeface="Gill Sans MT" pitchFamily="18" charset="0"/>
                <a:cs typeface="Gill Sans MT" pitchFamily="18" charset="0"/>
              </a:rPr>
              <a:t> y </a:t>
            </a:r>
            <a:r>
              <a:rPr lang="en-US" altLang="zh-CN" sz="1600" dirty="0" err="1">
                <a:solidFill>
                  <a:srgbClr val="FFFFFF"/>
                </a:solidFill>
                <a:latin typeface="Gill Sans MT" pitchFamily="18" charset="0"/>
                <a:cs typeface="Gill Sans MT" pitchFamily="18" charset="0"/>
              </a:rPr>
              <a:t>Administración</a:t>
            </a:r>
            <a:r>
              <a:rPr lang="en-US" altLang="zh-CN" sz="1600" dirty="0">
                <a:solidFill>
                  <a:srgbClr val="FFFFFF"/>
                </a:solidFill>
                <a:latin typeface="Gill Sans MT" pitchFamily="18" charset="0"/>
                <a:cs typeface="Gill Sans MT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914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8354" y="1008261"/>
            <a:ext cx="8784976" cy="542847"/>
          </a:xfrm>
        </p:spPr>
        <p:txBody>
          <a:bodyPr/>
          <a:lstStyle/>
          <a:p>
            <a:r>
              <a:rPr lang="es-MX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PUNTOS A CONSIDERAR DURANTE TU TRAYECTORIA ESCOLAR</a:t>
            </a:r>
            <a:endParaRPr lang="es-MX" sz="32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8ABD40E-C681-4984-A378-8E96AC3C9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354" y="2013558"/>
            <a:ext cx="9073008" cy="5043375"/>
          </a:xfrm>
        </p:spPr>
        <p:txBody>
          <a:bodyPr/>
          <a:lstStyle/>
          <a:p>
            <a:r>
              <a:rPr lang="es-MX" sz="2800" b="1" dirty="0">
                <a:solidFill>
                  <a:schemeClr val="bg2">
                    <a:lumMod val="25000"/>
                  </a:schemeClr>
                </a:solidFill>
              </a:rPr>
              <a:t>ALGUNAS PÁGINAS CON INFORMACIÓN DE INTERÉS :</a:t>
            </a:r>
            <a:endParaRPr lang="es-MX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MX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Dudas con área de formación de elección libre: </a:t>
            </a:r>
            <a:r>
              <a:rPr lang="es-MX" sz="30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https://www.uv.mx/formacionintegral/afel/preguntas-frecuentes/</a:t>
            </a:r>
            <a:endParaRPr lang="es-MX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MX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MX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Fichas escolares SUBES: </a:t>
            </a:r>
            <a:r>
              <a:rPr lang="es-MX" sz="30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https://www.uv.mx/estudiantes/tramites-y-servicios/aviso-importante-fichas-subes/</a:t>
            </a:r>
            <a:endParaRPr lang="es-MX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MX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MX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Seguro facultativo: </a:t>
            </a:r>
            <a:r>
              <a:rPr lang="es-MX" sz="30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https://www.uv.mx/estudiantes/tramites-escolares/seguro-facultativo/</a:t>
            </a:r>
            <a:endParaRPr lang="es-MX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MX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MX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042B9DBE-4815-4545-A89A-280F5954478B}"/>
              </a:ext>
            </a:extLst>
          </p:cNvPr>
          <p:cNvSpPr/>
          <p:nvPr/>
        </p:nvSpPr>
        <p:spPr>
          <a:xfrm>
            <a:off x="6463010" y="249719"/>
            <a:ext cx="3582690" cy="296092"/>
          </a:xfrm>
          <a:custGeom>
            <a:avLst/>
            <a:gdLst>
              <a:gd name="connsiteX0" fmla="*/ 0 w 1716023"/>
              <a:gd name="connsiteY0" fmla="*/ 0 h 266700"/>
              <a:gd name="connsiteX1" fmla="*/ 1716023 w 1716023"/>
              <a:gd name="connsiteY1" fmla="*/ 0 h 266700"/>
              <a:gd name="connsiteX2" fmla="*/ 1716023 w 1716023"/>
              <a:gd name="connsiteY2" fmla="*/ 266700 h 266700"/>
              <a:gd name="connsiteX3" fmla="*/ 0 w 1716023"/>
              <a:gd name="connsiteY3" fmla="*/ 266700 h 266700"/>
              <a:gd name="connsiteX4" fmla="*/ 0 w 1716023"/>
              <a:gd name="connsiteY4" fmla="*/ 0 h 266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16023" h="266700">
                <a:moveTo>
                  <a:pt x="0" y="0"/>
                </a:moveTo>
                <a:lnTo>
                  <a:pt x="1716023" y="0"/>
                </a:lnTo>
                <a:lnTo>
                  <a:pt x="1716023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solidFill>
            <a:srgbClr val="00B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300"/>
              </a:lnSpc>
              <a:tabLst/>
            </a:pPr>
            <a:r>
              <a:rPr lang="en-US" altLang="zh-CN" sz="1600" dirty="0" err="1">
                <a:solidFill>
                  <a:srgbClr val="FFFFFF"/>
                </a:solidFill>
                <a:latin typeface="Gill Sans MT" pitchFamily="18" charset="0"/>
                <a:cs typeface="Gill Sans MT" pitchFamily="18" charset="0"/>
              </a:rPr>
              <a:t>Facultad</a:t>
            </a:r>
            <a:r>
              <a:rPr lang="en-US" altLang="zh-CN" sz="1600" dirty="0">
                <a:solidFill>
                  <a:srgbClr val="FFFFFF"/>
                </a:solidFill>
                <a:latin typeface="Gill Sans MT" pitchFamily="18" charset="0"/>
                <a:cs typeface="Gill Sans MT" pitchFamily="18" charset="0"/>
              </a:rPr>
              <a:t> de </a:t>
            </a:r>
            <a:r>
              <a:rPr lang="en-US" altLang="zh-CN" sz="1600" dirty="0" err="1">
                <a:solidFill>
                  <a:srgbClr val="FFFFFF"/>
                </a:solidFill>
                <a:latin typeface="Gill Sans MT" pitchFamily="18" charset="0"/>
                <a:cs typeface="Gill Sans MT" pitchFamily="18" charset="0"/>
              </a:rPr>
              <a:t>Contaduría</a:t>
            </a:r>
            <a:r>
              <a:rPr lang="en-US" altLang="zh-CN" sz="1600" dirty="0">
                <a:solidFill>
                  <a:srgbClr val="FFFFFF"/>
                </a:solidFill>
                <a:latin typeface="Gill Sans MT" pitchFamily="18" charset="0"/>
                <a:cs typeface="Gill Sans MT" pitchFamily="18" charset="0"/>
              </a:rPr>
              <a:t> y </a:t>
            </a:r>
            <a:r>
              <a:rPr lang="en-US" altLang="zh-CN" sz="1600" dirty="0" err="1">
                <a:solidFill>
                  <a:srgbClr val="FFFFFF"/>
                </a:solidFill>
                <a:latin typeface="Gill Sans MT" pitchFamily="18" charset="0"/>
                <a:cs typeface="Gill Sans MT" pitchFamily="18" charset="0"/>
              </a:rPr>
              <a:t>Administración</a:t>
            </a:r>
            <a:r>
              <a:rPr lang="en-US" altLang="zh-CN" sz="1600" dirty="0">
                <a:solidFill>
                  <a:srgbClr val="FFFFFF"/>
                </a:solidFill>
                <a:latin typeface="Gill Sans MT" pitchFamily="18" charset="0"/>
                <a:cs typeface="Gill Sans MT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716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402" y="3456533"/>
            <a:ext cx="8538845" cy="1544631"/>
          </a:xfrm>
        </p:spPr>
        <p:txBody>
          <a:bodyPr anchor="ctr"/>
          <a:lstStyle/>
          <a:p>
            <a:pPr algn="ctr"/>
            <a:r>
              <a:rPr lang="es-MX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¡Gracias!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90402" y="3312517"/>
            <a:ext cx="8538845" cy="360040"/>
          </a:xfrm>
        </p:spPr>
        <p:txBody>
          <a:bodyPr/>
          <a:lstStyle/>
          <a:p>
            <a:pPr algn="ctr"/>
            <a:r>
              <a:rPr lang="es-MX" dirty="0"/>
              <a:t>FACULTAD DE CONTADURÍA Y ADMINISTRACIÓN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288" y="1315989"/>
            <a:ext cx="5130669" cy="5397945"/>
          </a:xfrm>
          <a:prstGeom prst="rect">
            <a:avLst/>
          </a:prstGeom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9690DE2B-6825-4331-A6F6-DDDD906AE313}"/>
              </a:ext>
            </a:extLst>
          </p:cNvPr>
          <p:cNvSpPr txBox="1">
            <a:spLocks/>
          </p:cNvSpPr>
          <p:nvPr/>
        </p:nvSpPr>
        <p:spPr>
          <a:xfrm>
            <a:off x="689147" y="2460436"/>
            <a:ext cx="4498182" cy="227752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MX" sz="2637" b="0" dirty="0">
                <a:solidFill>
                  <a:schemeClr val="accent5">
                    <a:lumMod val="75000"/>
                  </a:schemeClr>
                </a:solidFill>
                <a:effectLst/>
                <a:latin typeface="Gill Sans MT" pitchFamily="34" charset="0"/>
              </a:rPr>
              <a:t>Bienvenido(a) a la Facultad de </a:t>
            </a:r>
            <a:r>
              <a:rPr lang="es-MX" sz="2637" b="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Contaduría y Administración Xalapa</a:t>
            </a:r>
          </a:p>
          <a:p>
            <a:r>
              <a:rPr lang="es-MX" sz="2637" b="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Programa </a:t>
            </a:r>
            <a:r>
              <a:rPr lang="es-MX" sz="2637" b="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Educativo</a:t>
            </a:r>
          </a:p>
          <a:p>
            <a:r>
              <a:rPr lang="es-MX" sz="2637" b="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Sistemas Computacionales Administrativos</a:t>
            </a:r>
            <a:endParaRPr lang="es-MX" sz="2637" b="0" dirty="0">
              <a:solidFill>
                <a:schemeClr val="bg1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A13A1D4E-7EAF-4680-A693-E1175B2ACE4E}"/>
              </a:ext>
            </a:extLst>
          </p:cNvPr>
          <p:cNvSpPr txBox="1">
            <a:spLocks/>
          </p:cNvSpPr>
          <p:nvPr/>
        </p:nvSpPr>
        <p:spPr>
          <a:xfrm>
            <a:off x="296744" y="4737960"/>
            <a:ext cx="5282988" cy="1601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endParaRPr lang="es-MX" sz="2637" b="0" dirty="0">
              <a:solidFill>
                <a:schemeClr val="accent5">
                  <a:lumMod val="75000"/>
                </a:schemeClr>
              </a:solidFill>
              <a:effectLst/>
              <a:latin typeface="Gill Sans MT" pitchFamily="34" charset="0"/>
            </a:endParaRPr>
          </a:p>
          <a:p>
            <a:r>
              <a:rPr lang="es-MX" sz="2637" b="0" dirty="0">
                <a:solidFill>
                  <a:schemeClr val="accent5">
                    <a:lumMod val="75000"/>
                  </a:schemeClr>
                </a:solidFill>
                <a:effectLst/>
                <a:latin typeface="Gill Sans MT" pitchFamily="34" charset="0"/>
              </a:rPr>
              <a:t>Tutor(a) </a:t>
            </a:r>
          </a:p>
          <a:p>
            <a:r>
              <a:rPr lang="es-MX" sz="2637" b="0" dirty="0">
                <a:solidFill>
                  <a:schemeClr val="accent5">
                    <a:lumMod val="75000"/>
                  </a:schemeClr>
                </a:solidFill>
                <a:effectLst/>
                <a:latin typeface="Gill Sans MT" pitchFamily="34" charset="0"/>
              </a:rPr>
              <a:t>Nombre:</a:t>
            </a:r>
            <a:endParaRPr lang="es-MX" sz="2637" b="0" dirty="0">
              <a:solidFill>
                <a:schemeClr val="bg1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67DA00FF-F2E1-9444-AF45-EBF097B79F7B}"/>
              </a:ext>
            </a:extLst>
          </p:cNvPr>
          <p:cNvSpPr/>
          <p:nvPr/>
        </p:nvSpPr>
        <p:spPr>
          <a:xfrm>
            <a:off x="6463010" y="249719"/>
            <a:ext cx="3582690" cy="296092"/>
          </a:xfrm>
          <a:custGeom>
            <a:avLst/>
            <a:gdLst>
              <a:gd name="connsiteX0" fmla="*/ 0 w 1716023"/>
              <a:gd name="connsiteY0" fmla="*/ 0 h 266700"/>
              <a:gd name="connsiteX1" fmla="*/ 1716023 w 1716023"/>
              <a:gd name="connsiteY1" fmla="*/ 0 h 266700"/>
              <a:gd name="connsiteX2" fmla="*/ 1716023 w 1716023"/>
              <a:gd name="connsiteY2" fmla="*/ 266700 h 266700"/>
              <a:gd name="connsiteX3" fmla="*/ 0 w 1716023"/>
              <a:gd name="connsiteY3" fmla="*/ 266700 h 266700"/>
              <a:gd name="connsiteX4" fmla="*/ 0 w 1716023"/>
              <a:gd name="connsiteY4" fmla="*/ 0 h 266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16023" h="266700">
                <a:moveTo>
                  <a:pt x="0" y="0"/>
                </a:moveTo>
                <a:lnTo>
                  <a:pt x="1716023" y="0"/>
                </a:lnTo>
                <a:lnTo>
                  <a:pt x="1716023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solidFill>
            <a:srgbClr val="00B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300"/>
              </a:lnSpc>
              <a:tabLst/>
            </a:pPr>
            <a:r>
              <a:rPr lang="en-US" altLang="zh-CN" sz="1600" dirty="0">
                <a:solidFill>
                  <a:srgbClr val="FFFFFF"/>
                </a:solidFill>
                <a:latin typeface="Gill Sans MT" pitchFamily="18" charset="0"/>
                <a:cs typeface="Gill Sans MT" pitchFamily="18" charset="0"/>
              </a:rPr>
              <a:t>Facultad de Contaduría y Administración </a:t>
            </a:r>
          </a:p>
        </p:txBody>
      </p:sp>
    </p:spTree>
    <p:extLst>
      <p:ext uri="{BB962C8B-B14F-4D97-AF65-F5344CB8AC3E}">
        <p14:creationId xmlns:p14="http://schemas.microsoft.com/office/powerpoint/2010/main" val="37365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8354" y="1008261"/>
            <a:ext cx="8784976" cy="542847"/>
          </a:xfrm>
        </p:spPr>
        <p:txBody>
          <a:bodyPr/>
          <a:lstStyle/>
          <a:p>
            <a:r>
              <a:rPr lang="es-MX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PUNTOS A CONSIDERAR DURANTE TU TRAYECTORIA ESCOLAR</a:t>
            </a:r>
            <a:endParaRPr lang="es-MX" sz="32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8ABD40E-C681-4984-A378-8E96AC3C9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354" y="2013558"/>
            <a:ext cx="9073008" cy="5043375"/>
          </a:xfrm>
        </p:spPr>
        <p:txBody>
          <a:bodyPr/>
          <a:lstStyle/>
          <a:p>
            <a:r>
              <a:rPr lang="es-MX" sz="2800" dirty="0">
                <a:solidFill>
                  <a:schemeClr val="tx1"/>
                </a:solidFill>
              </a:rPr>
              <a:t>Datos de contacto:</a:t>
            </a:r>
          </a:p>
          <a:p>
            <a:endParaRPr lang="es-MX" sz="2800" dirty="0">
              <a:solidFill>
                <a:schemeClr val="tx1"/>
              </a:solidFill>
            </a:endParaRPr>
          </a:p>
          <a:p>
            <a:endParaRPr lang="es-MX" sz="2800" dirty="0">
              <a:solidFill>
                <a:schemeClr val="tx1"/>
              </a:solidFill>
            </a:endParaRPr>
          </a:p>
          <a:p>
            <a:r>
              <a:rPr lang="es-MX" sz="2800" dirty="0">
                <a:solidFill>
                  <a:schemeClr val="tx1"/>
                </a:solidFill>
              </a:rPr>
              <a:t>Tutor:  (Nombre, correo)</a:t>
            </a:r>
          </a:p>
          <a:p>
            <a:endParaRPr lang="es-MX" sz="2800" dirty="0">
              <a:solidFill>
                <a:schemeClr val="tx1"/>
              </a:solidFill>
            </a:endParaRPr>
          </a:p>
          <a:p>
            <a:r>
              <a:rPr lang="es-MX" sz="2800" dirty="0">
                <a:solidFill>
                  <a:schemeClr val="tx1"/>
                </a:solidFill>
              </a:rPr>
              <a:t>Coordinadora de Tutorías de </a:t>
            </a:r>
            <a:r>
              <a:rPr lang="es-MX" sz="2800" dirty="0" smtClean="0">
                <a:solidFill>
                  <a:schemeClr val="tx1"/>
                </a:solidFill>
              </a:rPr>
              <a:t>Sistemas Computacionales Administrativos:  </a:t>
            </a:r>
            <a:r>
              <a:rPr lang="es-MX" sz="2800" dirty="0">
                <a:solidFill>
                  <a:schemeClr val="tx1"/>
                </a:solidFill>
              </a:rPr>
              <a:t>Mtra. </a:t>
            </a:r>
            <a:r>
              <a:rPr lang="es-MX" sz="2800" dirty="0" smtClean="0">
                <a:solidFill>
                  <a:schemeClr val="tx1"/>
                </a:solidFill>
              </a:rPr>
              <a:t>Ingrid García Álvarez.  </a:t>
            </a:r>
            <a:r>
              <a:rPr lang="es-MX" sz="2800" dirty="0" smtClean="0">
                <a:solidFill>
                  <a:schemeClr val="tx1"/>
                </a:solidFill>
                <a:hlinkClick r:id="rId2"/>
              </a:rPr>
              <a:t>ingarcia@uv.mx</a:t>
            </a:r>
            <a:endParaRPr lang="es-MX" sz="2800" dirty="0">
              <a:solidFill>
                <a:schemeClr val="tx1"/>
              </a:solidFill>
            </a:endParaRPr>
          </a:p>
          <a:p>
            <a:endParaRPr lang="es-MX" sz="2800" dirty="0">
              <a:solidFill>
                <a:schemeClr val="tx1"/>
              </a:solidFill>
            </a:endParaRPr>
          </a:p>
          <a:p>
            <a:r>
              <a:rPr lang="es-MX" sz="2800" dirty="0">
                <a:solidFill>
                  <a:schemeClr val="tx1"/>
                </a:solidFill>
              </a:rPr>
              <a:t>Jefe de Carrera de Sistemas Computacionales </a:t>
            </a:r>
            <a:r>
              <a:rPr lang="es-MX" sz="2800" dirty="0" smtClean="0">
                <a:solidFill>
                  <a:schemeClr val="tx1"/>
                </a:solidFill>
              </a:rPr>
              <a:t>Administrativos: </a:t>
            </a:r>
            <a:r>
              <a:rPr lang="es-MX" sz="2800" dirty="0">
                <a:solidFill>
                  <a:schemeClr val="tx1"/>
                </a:solidFill>
              </a:rPr>
              <a:t>Dr. </a:t>
            </a:r>
            <a:r>
              <a:rPr lang="es-MX" sz="2800" dirty="0" smtClean="0">
                <a:solidFill>
                  <a:schemeClr val="tx1"/>
                </a:solidFill>
              </a:rPr>
              <a:t>César Augusto Mejía Gracia </a:t>
            </a:r>
            <a:r>
              <a:rPr lang="es-MX" sz="2800" dirty="0" smtClean="0">
                <a:solidFill>
                  <a:schemeClr val="tx1"/>
                </a:solidFill>
                <a:hlinkClick r:id="rId3"/>
              </a:rPr>
              <a:t>cemejia@uv.mx</a:t>
            </a:r>
            <a:endParaRPr lang="es-MX" sz="2800" dirty="0">
              <a:solidFill>
                <a:schemeClr val="tx1"/>
              </a:solidFill>
            </a:endParaRPr>
          </a:p>
          <a:p>
            <a:endParaRPr lang="es-MX" sz="2800" dirty="0">
              <a:solidFill>
                <a:schemeClr val="tx1"/>
              </a:solidFill>
            </a:endParaRPr>
          </a:p>
          <a:p>
            <a:endParaRPr lang="es-MX" sz="2800" dirty="0">
              <a:solidFill>
                <a:schemeClr val="tx1"/>
              </a:solidFill>
            </a:endParaRPr>
          </a:p>
          <a:p>
            <a:endParaRPr lang="es-MX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042B9DBE-4815-4545-A89A-280F5954478B}"/>
              </a:ext>
            </a:extLst>
          </p:cNvPr>
          <p:cNvSpPr/>
          <p:nvPr/>
        </p:nvSpPr>
        <p:spPr>
          <a:xfrm>
            <a:off x="6463010" y="249719"/>
            <a:ext cx="3582690" cy="296092"/>
          </a:xfrm>
          <a:custGeom>
            <a:avLst/>
            <a:gdLst>
              <a:gd name="connsiteX0" fmla="*/ 0 w 1716023"/>
              <a:gd name="connsiteY0" fmla="*/ 0 h 266700"/>
              <a:gd name="connsiteX1" fmla="*/ 1716023 w 1716023"/>
              <a:gd name="connsiteY1" fmla="*/ 0 h 266700"/>
              <a:gd name="connsiteX2" fmla="*/ 1716023 w 1716023"/>
              <a:gd name="connsiteY2" fmla="*/ 266700 h 266700"/>
              <a:gd name="connsiteX3" fmla="*/ 0 w 1716023"/>
              <a:gd name="connsiteY3" fmla="*/ 266700 h 266700"/>
              <a:gd name="connsiteX4" fmla="*/ 0 w 1716023"/>
              <a:gd name="connsiteY4" fmla="*/ 0 h 266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16023" h="266700">
                <a:moveTo>
                  <a:pt x="0" y="0"/>
                </a:moveTo>
                <a:lnTo>
                  <a:pt x="1716023" y="0"/>
                </a:lnTo>
                <a:lnTo>
                  <a:pt x="1716023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solidFill>
            <a:srgbClr val="00B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300"/>
              </a:lnSpc>
              <a:tabLst/>
            </a:pPr>
            <a:r>
              <a:rPr lang="en-US" altLang="zh-CN" sz="1600" dirty="0">
                <a:solidFill>
                  <a:srgbClr val="FFFFFF"/>
                </a:solidFill>
                <a:latin typeface="Gill Sans MT" pitchFamily="18" charset="0"/>
                <a:cs typeface="Gill Sans MT" pitchFamily="18" charset="0"/>
              </a:rPr>
              <a:t>Facultad de Contaduría y Administración </a:t>
            </a:r>
          </a:p>
        </p:txBody>
      </p:sp>
    </p:spTree>
    <p:extLst>
      <p:ext uri="{BB962C8B-B14F-4D97-AF65-F5344CB8AC3E}">
        <p14:creationId xmlns:p14="http://schemas.microsoft.com/office/powerpoint/2010/main" val="115150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3"/>
          <p:cNvSpPr/>
          <p:nvPr/>
        </p:nvSpPr>
        <p:spPr>
          <a:xfrm>
            <a:off x="6463010" y="249719"/>
            <a:ext cx="3582690" cy="296092"/>
          </a:xfrm>
          <a:custGeom>
            <a:avLst/>
            <a:gdLst>
              <a:gd name="connsiteX0" fmla="*/ 0 w 1716023"/>
              <a:gd name="connsiteY0" fmla="*/ 0 h 266700"/>
              <a:gd name="connsiteX1" fmla="*/ 1716023 w 1716023"/>
              <a:gd name="connsiteY1" fmla="*/ 0 h 266700"/>
              <a:gd name="connsiteX2" fmla="*/ 1716023 w 1716023"/>
              <a:gd name="connsiteY2" fmla="*/ 266700 h 266700"/>
              <a:gd name="connsiteX3" fmla="*/ 0 w 1716023"/>
              <a:gd name="connsiteY3" fmla="*/ 266700 h 266700"/>
              <a:gd name="connsiteX4" fmla="*/ 0 w 1716023"/>
              <a:gd name="connsiteY4" fmla="*/ 0 h 266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16023" h="266700">
                <a:moveTo>
                  <a:pt x="0" y="0"/>
                </a:moveTo>
                <a:lnTo>
                  <a:pt x="1716023" y="0"/>
                </a:lnTo>
                <a:lnTo>
                  <a:pt x="1716023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solidFill>
            <a:srgbClr val="00B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300"/>
              </a:lnSpc>
              <a:tabLst/>
            </a:pPr>
            <a:r>
              <a:rPr lang="en-US" altLang="zh-CN" sz="1600" dirty="0">
                <a:solidFill>
                  <a:srgbClr val="FFFFFF"/>
                </a:solidFill>
                <a:latin typeface="Gill Sans MT" pitchFamily="18" charset="0"/>
                <a:cs typeface="Gill Sans MT" pitchFamily="18" charset="0"/>
              </a:rPr>
              <a:t>Facultad de Contaduría y Administración 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02285" y="545811"/>
            <a:ext cx="9124844" cy="821771"/>
          </a:xfrm>
          <a:prstGeom prst="rect">
            <a:avLst/>
          </a:prstGeom>
        </p:spPr>
        <p:txBody>
          <a:bodyPr vert="horz" lIns="0" tIns="45714" rIns="0" bIns="0" anchor="b">
            <a:noAutofit/>
          </a:bodyPr>
          <a:lstStyle/>
          <a:p>
            <a:pPr fontAlgn="auto">
              <a:spcAft>
                <a:spcPts val="0"/>
              </a:spcAft>
              <a:tabLst>
                <a:tab pos="4266182" algn="l"/>
              </a:tabLst>
              <a:defRPr/>
            </a:pPr>
            <a:r>
              <a:rPr lang="es-E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¿QUÉ SON LAS TUTORÍAS ACADÉMICAS? </a:t>
            </a:r>
            <a:endParaRPr lang="es-MX" sz="32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16" name="2 Marcador de texto"/>
          <p:cNvSpPr txBox="1">
            <a:spLocks/>
          </p:cNvSpPr>
          <p:nvPr/>
        </p:nvSpPr>
        <p:spPr bwMode="auto">
          <a:xfrm>
            <a:off x="499673" y="1663674"/>
            <a:ext cx="8913053" cy="476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algn="just" defTabSz="1017466">
              <a:lnSpc>
                <a:spcPts val="2800"/>
              </a:lnSpc>
              <a:spcBef>
                <a:spcPct val="20000"/>
              </a:spcBef>
              <a:defRPr/>
            </a:pPr>
            <a:r>
              <a:rPr lang="es-E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cs typeface="+mn-cs"/>
              </a:rPr>
              <a:t>Es el seguimiento que le da un tutor académico a la trayectoria escolar de los estudiantes durante su permanencia en el programa educativo, para orientarlos en las decisiones relacionadas con la construcción de su perfil profesional.</a:t>
            </a:r>
          </a:p>
          <a:p>
            <a:pPr algn="just" defTabSz="1017466">
              <a:lnSpc>
                <a:spcPts val="2800"/>
              </a:lnSpc>
              <a:spcBef>
                <a:spcPct val="20000"/>
              </a:spcBef>
              <a:defRPr/>
            </a:pPr>
            <a:endParaRPr lang="es-ES" sz="3000" dirty="0">
              <a:solidFill>
                <a:schemeClr val="tx1">
                  <a:lumMod val="50000"/>
                  <a:lumOff val="50000"/>
                </a:schemeClr>
              </a:solidFill>
              <a:latin typeface="Gill Sans MT" pitchFamily="34" charset="0"/>
              <a:cs typeface="+mn-cs"/>
            </a:endParaRPr>
          </a:p>
          <a:p>
            <a:pPr algn="just" defTabSz="1017466">
              <a:lnSpc>
                <a:spcPts val="2800"/>
              </a:lnSpc>
              <a:spcBef>
                <a:spcPct val="20000"/>
              </a:spcBef>
              <a:defRPr/>
            </a:pPr>
            <a:r>
              <a:rPr lang="es-E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cs typeface="+mn-cs"/>
              </a:rPr>
              <a:t>Está normado por el Reglamento del Sistema Institucional de Tutorías y el Estatuto de Alumnos 2008, quienes señalan como obligación de los estudiantes asistir a las sesiones de tutoría y como derecho, solicitar cambio de tutor, entre otros puntos.</a:t>
            </a:r>
          </a:p>
          <a:p>
            <a:pPr algn="just" defTabSz="1017466">
              <a:lnSpc>
                <a:spcPts val="2800"/>
              </a:lnSpc>
              <a:spcBef>
                <a:spcPct val="20000"/>
              </a:spcBef>
              <a:defRPr/>
            </a:pPr>
            <a:endParaRPr lang="es-ES" sz="3000" dirty="0">
              <a:solidFill>
                <a:schemeClr val="tx1">
                  <a:lumMod val="50000"/>
                  <a:lumOff val="50000"/>
                </a:schemeClr>
              </a:solidFill>
              <a:latin typeface="Gill Sans MT" pitchFamily="34" charset="0"/>
              <a:cs typeface="+mn-cs"/>
            </a:endParaRPr>
          </a:p>
          <a:p>
            <a:pPr algn="just" defTabSz="1017466">
              <a:lnSpc>
                <a:spcPts val="2800"/>
              </a:lnSpc>
              <a:spcBef>
                <a:spcPct val="20000"/>
              </a:spcBef>
              <a:defRPr/>
            </a:pPr>
            <a:r>
              <a:rPr lang="es-E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cs typeface="+mn-cs"/>
              </a:rPr>
              <a:t>Generalmente se realizan tres sesiones de tutoría al semestre.</a:t>
            </a:r>
          </a:p>
          <a:p>
            <a:pPr algn="just" defTabSz="1017466">
              <a:lnSpc>
                <a:spcPts val="2800"/>
              </a:lnSpc>
              <a:spcBef>
                <a:spcPct val="20000"/>
              </a:spcBef>
              <a:defRPr/>
            </a:pPr>
            <a:endParaRPr lang="es-ES" sz="3000" dirty="0">
              <a:latin typeface="Gill Sans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18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3"/>
          <p:cNvSpPr/>
          <p:nvPr/>
        </p:nvSpPr>
        <p:spPr>
          <a:xfrm>
            <a:off x="6463010" y="249719"/>
            <a:ext cx="3582690" cy="296092"/>
          </a:xfrm>
          <a:custGeom>
            <a:avLst/>
            <a:gdLst>
              <a:gd name="connsiteX0" fmla="*/ 0 w 1716023"/>
              <a:gd name="connsiteY0" fmla="*/ 0 h 266700"/>
              <a:gd name="connsiteX1" fmla="*/ 1716023 w 1716023"/>
              <a:gd name="connsiteY1" fmla="*/ 0 h 266700"/>
              <a:gd name="connsiteX2" fmla="*/ 1716023 w 1716023"/>
              <a:gd name="connsiteY2" fmla="*/ 266700 h 266700"/>
              <a:gd name="connsiteX3" fmla="*/ 0 w 1716023"/>
              <a:gd name="connsiteY3" fmla="*/ 266700 h 266700"/>
              <a:gd name="connsiteX4" fmla="*/ 0 w 1716023"/>
              <a:gd name="connsiteY4" fmla="*/ 0 h 266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16023" h="266700">
                <a:moveTo>
                  <a:pt x="0" y="0"/>
                </a:moveTo>
                <a:lnTo>
                  <a:pt x="1716023" y="0"/>
                </a:lnTo>
                <a:lnTo>
                  <a:pt x="1716023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solidFill>
            <a:srgbClr val="00B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300"/>
              </a:lnSpc>
              <a:tabLst/>
            </a:pPr>
            <a:r>
              <a:rPr lang="en-US" altLang="zh-CN" sz="1600" dirty="0">
                <a:solidFill>
                  <a:srgbClr val="FFFFFF"/>
                </a:solidFill>
                <a:latin typeface="Gill Sans MT" pitchFamily="18" charset="0"/>
                <a:cs typeface="Gill Sans MT" pitchFamily="18" charset="0"/>
              </a:rPr>
              <a:t>Facultad de Contaduría y Administración 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02285" y="1020077"/>
            <a:ext cx="9124844" cy="821771"/>
          </a:xfrm>
          <a:prstGeom prst="rect">
            <a:avLst/>
          </a:prstGeom>
        </p:spPr>
        <p:txBody>
          <a:bodyPr vert="horz" lIns="0" tIns="45714" rIns="0" bIns="0" anchor="b">
            <a:noAutofit/>
          </a:bodyPr>
          <a:lstStyle/>
          <a:p>
            <a:pPr fontAlgn="auto">
              <a:spcAft>
                <a:spcPts val="0"/>
              </a:spcAft>
              <a:tabLst>
                <a:tab pos="4266182" algn="l"/>
              </a:tabLst>
              <a:defRPr/>
            </a:pPr>
            <a:r>
              <a:rPr lang="es-E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¿ QUÉ ES EL MODELO EDUCATIVO INTEGRAL Y FLEXIBLE?</a:t>
            </a:r>
            <a:endParaRPr lang="es-MX" sz="32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15" name="6 Título"/>
          <p:cNvSpPr txBox="1">
            <a:spLocks/>
          </p:cNvSpPr>
          <p:nvPr/>
        </p:nvSpPr>
        <p:spPr bwMode="auto">
          <a:xfrm>
            <a:off x="502285" y="1913464"/>
            <a:ext cx="8424936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4266182" algn="l"/>
              </a:tabLst>
              <a:defRPr/>
            </a:pPr>
            <a:r>
              <a:rPr lang="es-MX" sz="2800" b="1" dirty="0">
                <a:latin typeface="Gill Sans MT" pitchFamily="34" charset="0"/>
                <a:ea typeface="+mj-ea"/>
                <a:cs typeface="+mj-cs"/>
              </a:rPr>
              <a:t>Características</a:t>
            </a:r>
          </a:p>
        </p:txBody>
      </p:sp>
      <p:sp>
        <p:nvSpPr>
          <p:cNvPr id="16" name="2 Marcador de texto"/>
          <p:cNvSpPr txBox="1">
            <a:spLocks/>
          </p:cNvSpPr>
          <p:nvPr/>
        </p:nvSpPr>
        <p:spPr bwMode="auto">
          <a:xfrm>
            <a:off x="502285" y="2736453"/>
            <a:ext cx="8913053" cy="476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381888" indent="-381888" algn="just" defTabSz="1017466">
              <a:lnSpc>
                <a:spcPts val="28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s-E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Integral: </a:t>
            </a:r>
            <a:r>
              <a:rPr lang="es-E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cs typeface="+mn-cs"/>
              </a:rPr>
              <a:t>promueve tu formación intelectual, profesional, social y humana a través de las áreas de formación del plan de estudios.</a:t>
            </a:r>
          </a:p>
          <a:p>
            <a:pPr marL="381888" indent="-381888" algn="just" defTabSz="1017466">
              <a:lnSpc>
                <a:spcPts val="28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latin typeface="Gill Sans MT" pitchFamily="34" charset="0"/>
              <a:cs typeface="+mn-cs"/>
            </a:endParaRPr>
          </a:p>
          <a:p>
            <a:pPr marL="381888" indent="-381888" algn="just" defTabSz="1017466">
              <a:lnSpc>
                <a:spcPts val="28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latin typeface="Gill Sans MT" pitchFamily="34" charset="0"/>
              <a:cs typeface="+mn-cs"/>
            </a:endParaRPr>
          </a:p>
          <a:p>
            <a:pPr marL="381888" indent="-381888" algn="just" defTabSz="1017466">
              <a:lnSpc>
                <a:spcPts val="28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s-E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Flexible: </a:t>
            </a:r>
            <a:r>
              <a:rPr lang="es-E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cs typeface="+mn-cs"/>
              </a:rPr>
              <a:t>en tiempos, espacios y saberes porque permite adecuar tu trayectoria escolar a tus necesidades e intereses, dentro de la normatividad vigente</a:t>
            </a:r>
          </a:p>
        </p:txBody>
      </p:sp>
    </p:spTree>
    <p:extLst>
      <p:ext uri="{BB962C8B-B14F-4D97-AF65-F5344CB8AC3E}">
        <p14:creationId xmlns:p14="http://schemas.microsoft.com/office/powerpoint/2010/main" val="374079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3"/>
          <p:cNvSpPr/>
          <p:nvPr/>
        </p:nvSpPr>
        <p:spPr>
          <a:xfrm>
            <a:off x="6463010" y="249719"/>
            <a:ext cx="3582690" cy="296092"/>
          </a:xfrm>
          <a:custGeom>
            <a:avLst/>
            <a:gdLst>
              <a:gd name="connsiteX0" fmla="*/ 0 w 1716023"/>
              <a:gd name="connsiteY0" fmla="*/ 0 h 266700"/>
              <a:gd name="connsiteX1" fmla="*/ 1716023 w 1716023"/>
              <a:gd name="connsiteY1" fmla="*/ 0 h 266700"/>
              <a:gd name="connsiteX2" fmla="*/ 1716023 w 1716023"/>
              <a:gd name="connsiteY2" fmla="*/ 266700 h 266700"/>
              <a:gd name="connsiteX3" fmla="*/ 0 w 1716023"/>
              <a:gd name="connsiteY3" fmla="*/ 266700 h 266700"/>
              <a:gd name="connsiteX4" fmla="*/ 0 w 1716023"/>
              <a:gd name="connsiteY4" fmla="*/ 0 h 266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16023" h="266700">
                <a:moveTo>
                  <a:pt x="0" y="0"/>
                </a:moveTo>
                <a:lnTo>
                  <a:pt x="1716023" y="0"/>
                </a:lnTo>
                <a:lnTo>
                  <a:pt x="1716023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solidFill>
            <a:srgbClr val="00B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300"/>
              </a:lnSpc>
              <a:tabLst/>
            </a:pPr>
            <a:r>
              <a:rPr lang="en-US" altLang="zh-CN" sz="1600" dirty="0">
                <a:solidFill>
                  <a:srgbClr val="FFFFFF"/>
                </a:solidFill>
                <a:latin typeface="Gill Sans MT" pitchFamily="18" charset="0"/>
                <a:cs typeface="Gill Sans MT" pitchFamily="18" charset="0"/>
              </a:rPr>
              <a:t>Facultad de Contaduría y Administración 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02285" y="927099"/>
            <a:ext cx="9124844" cy="821771"/>
          </a:xfrm>
          <a:prstGeom prst="rect">
            <a:avLst/>
          </a:prstGeom>
        </p:spPr>
        <p:txBody>
          <a:bodyPr vert="horz" lIns="0" tIns="45714" rIns="0" bIns="0" anchor="b">
            <a:noAutofit/>
          </a:bodyPr>
          <a:lstStyle/>
          <a:p>
            <a:pPr fontAlgn="auto">
              <a:spcAft>
                <a:spcPts val="0"/>
              </a:spcAft>
              <a:tabLst>
                <a:tab pos="4266182" algn="l"/>
              </a:tabLst>
              <a:defRPr/>
            </a:pPr>
            <a:r>
              <a:rPr lang="es-E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MODELO EDUCATIVO INTEGRAL Y FLEXIBLE</a:t>
            </a:r>
            <a:endParaRPr lang="es-MX" sz="32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15" name="6 Título"/>
          <p:cNvSpPr txBox="1">
            <a:spLocks/>
          </p:cNvSpPr>
          <p:nvPr/>
        </p:nvSpPr>
        <p:spPr bwMode="auto">
          <a:xfrm>
            <a:off x="502285" y="1913464"/>
            <a:ext cx="8424936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4266182" algn="l"/>
              </a:tabLst>
              <a:defRPr/>
            </a:pPr>
            <a:r>
              <a:rPr lang="es-MX" sz="2800" b="1" dirty="0">
                <a:latin typeface="Gill Sans MT" pitchFamily="34" charset="0"/>
                <a:ea typeface="+mj-ea"/>
                <a:cs typeface="+mj-cs"/>
              </a:rPr>
              <a:t>Características</a:t>
            </a:r>
          </a:p>
        </p:txBody>
      </p:sp>
      <p:sp>
        <p:nvSpPr>
          <p:cNvPr id="16" name="2 Marcador de texto"/>
          <p:cNvSpPr txBox="1">
            <a:spLocks/>
          </p:cNvSpPr>
          <p:nvPr/>
        </p:nvSpPr>
        <p:spPr bwMode="auto">
          <a:xfrm>
            <a:off x="466718" y="2346851"/>
            <a:ext cx="8913053" cy="476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algn="just" defTabSz="1017466">
              <a:lnSpc>
                <a:spcPts val="2800"/>
              </a:lnSpc>
              <a:spcBef>
                <a:spcPct val="20000"/>
              </a:spcBef>
              <a:defRPr/>
            </a:pPr>
            <a:endParaRPr lang="es-ES" sz="32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ea typeface="+mj-ea"/>
              <a:cs typeface="+mj-cs"/>
            </a:endParaRPr>
          </a:p>
          <a:p>
            <a:pPr marL="381888" indent="-381888" algn="just" defTabSz="1017466">
              <a:lnSpc>
                <a:spcPts val="28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s-E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Permanencia:  </a:t>
            </a:r>
            <a:r>
              <a:rPr lang="es-E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cs typeface="+mn-cs"/>
              </a:rPr>
              <a:t>pues hay trayectoria mínima, estándar o máxima, por lo que puedes decidir cursar las EE de tu carrera.</a:t>
            </a:r>
          </a:p>
          <a:p>
            <a:pPr algn="just" defTabSz="1017466">
              <a:lnSpc>
                <a:spcPts val="2800"/>
              </a:lnSpc>
              <a:spcBef>
                <a:spcPct val="20000"/>
              </a:spcBef>
              <a:defRPr/>
            </a:pP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latin typeface="Gill Sans MT" pitchFamily="34" charset="0"/>
              <a:cs typeface="+mn-cs"/>
            </a:endParaRPr>
          </a:p>
          <a:p>
            <a:pPr marL="381888" indent="-381888" algn="just" defTabSz="1017466">
              <a:lnSpc>
                <a:spcPts val="28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latin typeface="Gill Sans MT" pitchFamily="34" charset="0"/>
              <a:cs typeface="+mn-cs"/>
            </a:endParaRPr>
          </a:p>
          <a:p>
            <a:pPr marL="381888" indent="-381888" algn="just" defTabSz="1017466">
              <a:lnSpc>
                <a:spcPts val="28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s-E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Movilidad: </a:t>
            </a:r>
            <a:r>
              <a:rPr lang="es-E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cs typeface="+mn-cs"/>
              </a:rPr>
              <a:t>puedes cursar algunas EE en otras facultades e institutos, incluso regiones, ya sea en modalidad presencial o virtual.</a:t>
            </a:r>
          </a:p>
        </p:txBody>
      </p:sp>
    </p:spTree>
    <p:extLst>
      <p:ext uri="{BB962C8B-B14F-4D97-AF65-F5344CB8AC3E}">
        <p14:creationId xmlns:p14="http://schemas.microsoft.com/office/powerpoint/2010/main" val="3467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3"/>
          <p:cNvSpPr/>
          <p:nvPr/>
        </p:nvSpPr>
        <p:spPr>
          <a:xfrm>
            <a:off x="6463010" y="249719"/>
            <a:ext cx="3582690" cy="296092"/>
          </a:xfrm>
          <a:custGeom>
            <a:avLst/>
            <a:gdLst>
              <a:gd name="connsiteX0" fmla="*/ 0 w 1716023"/>
              <a:gd name="connsiteY0" fmla="*/ 0 h 266700"/>
              <a:gd name="connsiteX1" fmla="*/ 1716023 w 1716023"/>
              <a:gd name="connsiteY1" fmla="*/ 0 h 266700"/>
              <a:gd name="connsiteX2" fmla="*/ 1716023 w 1716023"/>
              <a:gd name="connsiteY2" fmla="*/ 266700 h 266700"/>
              <a:gd name="connsiteX3" fmla="*/ 0 w 1716023"/>
              <a:gd name="connsiteY3" fmla="*/ 266700 h 266700"/>
              <a:gd name="connsiteX4" fmla="*/ 0 w 1716023"/>
              <a:gd name="connsiteY4" fmla="*/ 0 h 266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16023" h="266700">
                <a:moveTo>
                  <a:pt x="0" y="0"/>
                </a:moveTo>
                <a:lnTo>
                  <a:pt x="1716023" y="0"/>
                </a:lnTo>
                <a:lnTo>
                  <a:pt x="1716023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solidFill>
            <a:srgbClr val="00B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300"/>
              </a:lnSpc>
              <a:tabLst/>
            </a:pPr>
            <a:r>
              <a:rPr lang="en-US" altLang="zh-CN" sz="1600" dirty="0">
                <a:solidFill>
                  <a:srgbClr val="FFFFFF"/>
                </a:solidFill>
                <a:latin typeface="Gill Sans MT" pitchFamily="18" charset="0"/>
                <a:cs typeface="Gill Sans MT" pitchFamily="18" charset="0"/>
              </a:rPr>
              <a:t>Facultad de Contaduría y Administración </a:t>
            </a:r>
          </a:p>
        </p:txBody>
      </p:sp>
      <p:pic>
        <p:nvPicPr>
          <p:cNvPr id="12" name="Picture 2" descr="Resultado de imagen para area de formacion bas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9"/>
          <a:stretch/>
        </p:blipFill>
        <p:spPr bwMode="auto">
          <a:xfrm>
            <a:off x="528795" y="1800349"/>
            <a:ext cx="8666417" cy="50847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  <p:sp>
        <p:nvSpPr>
          <p:cNvPr id="2" name="1 Rectángulo"/>
          <p:cNvSpPr/>
          <p:nvPr/>
        </p:nvSpPr>
        <p:spPr>
          <a:xfrm>
            <a:off x="338393" y="1152277"/>
            <a:ext cx="4523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ÁREAS DE FORMACIÓN</a:t>
            </a:r>
            <a:endParaRPr lang="es-MX" sz="32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4316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630362" y="432197"/>
            <a:ext cx="8424936" cy="433387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s-MX" sz="49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CALENDARIO ESCOLAR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51FB072-166E-4326-81B6-6FD50A4A6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466" y="1449784"/>
            <a:ext cx="7240536" cy="5607149"/>
          </a:xfrm>
          <a:prstGeom prst="rect">
            <a:avLst/>
          </a:prstGeom>
        </p:spPr>
      </p:pic>
      <p:sp>
        <p:nvSpPr>
          <p:cNvPr id="6" name="Freeform 3">
            <a:extLst>
              <a:ext uri="{FF2B5EF4-FFF2-40B4-BE49-F238E27FC236}">
                <a16:creationId xmlns:a16="http://schemas.microsoft.com/office/drawing/2014/main" id="{F9E25570-585D-7846-8B91-F95639941DFF}"/>
              </a:ext>
            </a:extLst>
          </p:cNvPr>
          <p:cNvSpPr/>
          <p:nvPr/>
        </p:nvSpPr>
        <p:spPr>
          <a:xfrm>
            <a:off x="6456696" y="155345"/>
            <a:ext cx="3582690" cy="296092"/>
          </a:xfrm>
          <a:custGeom>
            <a:avLst/>
            <a:gdLst>
              <a:gd name="connsiteX0" fmla="*/ 0 w 1716023"/>
              <a:gd name="connsiteY0" fmla="*/ 0 h 266700"/>
              <a:gd name="connsiteX1" fmla="*/ 1716023 w 1716023"/>
              <a:gd name="connsiteY1" fmla="*/ 0 h 266700"/>
              <a:gd name="connsiteX2" fmla="*/ 1716023 w 1716023"/>
              <a:gd name="connsiteY2" fmla="*/ 266700 h 266700"/>
              <a:gd name="connsiteX3" fmla="*/ 0 w 1716023"/>
              <a:gd name="connsiteY3" fmla="*/ 266700 h 266700"/>
              <a:gd name="connsiteX4" fmla="*/ 0 w 1716023"/>
              <a:gd name="connsiteY4" fmla="*/ 0 h 266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16023" h="266700">
                <a:moveTo>
                  <a:pt x="0" y="0"/>
                </a:moveTo>
                <a:lnTo>
                  <a:pt x="1716023" y="0"/>
                </a:lnTo>
                <a:lnTo>
                  <a:pt x="1716023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solidFill>
            <a:srgbClr val="00B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300"/>
              </a:lnSpc>
              <a:tabLst/>
            </a:pPr>
            <a:r>
              <a:rPr lang="en-US" altLang="zh-CN" sz="1600" dirty="0">
                <a:solidFill>
                  <a:srgbClr val="FFFFFF"/>
                </a:solidFill>
                <a:latin typeface="Gill Sans MT" pitchFamily="18" charset="0"/>
                <a:cs typeface="Gill Sans MT" pitchFamily="18" charset="0"/>
              </a:rPr>
              <a:t>Facultad de Contaduría y Administración </a:t>
            </a:r>
          </a:p>
        </p:txBody>
      </p:sp>
    </p:spTree>
    <p:extLst>
      <p:ext uri="{BB962C8B-B14F-4D97-AF65-F5344CB8AC3E}">
        <p14:creationId xmlns:p14="http://schemas.microsoft.com/office/powerpoint/2010/main" val="59153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2" b="13606"/>
          <a:stretch/>
        </p:blipFill>
        <p:spPr>
          <a:xfrm>
            <a:off x="786024" y="864245"/>
            <a:ext cx="9277386" cy="691291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2013"/>
            <a:ext cx="6030962" cy="707041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MX" dirty="0">
                <a:solidFill>
                  <a:srgbClr val="00B050"/>
                </a:solidFill>
              </a:rPr>
              <a:t>LICENCIATURA </a:t>
            </a:r>
            <a:r>
              <a:rPr lang="es-MX" dirty="0" smtClean="0">
                <a:solidFill>
                  <a:srgbClr val="00B050"/>
                </a:solidFill>
              </a:rPr>
              <a:t>EN SISTEMAS COMPUTACIONALES ADMINISTRATIVOS</a:t>
            </a:r>
            <a:endParaRPr lang="es-MX" dirty="0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2C9A6567-C684-5143-AC5A-FEF764936537}"/>
              </a:ext>
            </a:extLst>
          </p:cNvPr>
          <p:cNvSpPr/>
          <p:nvPr/>
        </p:nvSpPr>
        <p:spPr>
          <a:xfrm>
            <a:off x="6463010" y="249719"/>
            <a:ext cx="3582690" cy="296092"/>
          </a:xfrm>
          <a:custGeom>
            <a:avLst/>
            <a:gdLst>
              <a:gd name="connsiteX0" fmla="*/ 0 w 1716023"/>
              <a:gd name="connsiteY0" fmla="*/ 0 h 266700"/>
              <a:gd name="connsiteX1" fmla="*/ 1716023 w 1716023"/>
              <a:gd name="connsiteY1" fmla="*/ 0 h 266700"/>
              <a:gd name="connsiteX2" fmla="*/ 1716023 w 1716023"/>
              <a:gd name="connsiteY2" fmla="*/ 266700 h 266700"/>
              <a:gd name="connsiteX3" fmla="*/ 0 w 1716023"/>
              <a:gd name="connsiteY3" fmla="*/ 266700 h 266700"/>
              <a:gd name="connsiteX4" fmla="*/ 0 w 1716023"/>
              <a:gd name="connsiteY4" fmla="*/ 0 h 266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16023" h="266700">
                <a:moveTo>
                  <a:pt x="0" y="0"/>
                </a:moveTo>
                <a:lnTo>
                  <a:pt x="1716023" y="0"/>
                </a:lnTo>
                <a:lnTo>
                  <a:pt x="1716023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solidFill>
            <a:srgbClr val="00B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300"/>
              </a:lnSpc>
              <a:tabLst/>
            </a:pPr>
            <a:r>
              <a:rPr lang="en-US" altLang="zh-CN" sz="1600" dirty="0">
                <a:solidFill>
                  <a:srgbClr val="FFFFFF"/>
                </a:solidFill>
                <a:latin typeface="Gill Sans MT" pitchFamily="18" charset="0"/>
                <a:cs typeface="Gill Sans MT" pitchFamily="18" charset="0"/>
              </a:rPr>
              <a:t>Facultad de Contaduría y Administración </a:t>
            </a:r>
          </a:p>
        </p:txBody>
      </p:sp>
    </p:spTree>
    <p:extLst>
      <p:ext uri="{BB962C8B-B14F-4D97-AF65-F5344CB8AC3E}">
        <p14:creationId xmlns:p14="http://schemas.microsoft.com/office/powerpoint/2010/main" val="341520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final</Template>
  <TotalTime>2785</TotalTime>
  <Words>794</Words>
  <Application>Microsoft Office PowerPoint</Application>
  <PresentationFormat>Personalizado</PresentationFormat>
  <Paragraphs>108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宋体</vt:lpstr>
      <vt:lpstr>Arial</vt:lpstr>
      <vt:lpstr>Arial Black</vt:lpstr>
      <vt:lpstr>Calibri</vt:lpstr>
      <vt:lpstr>Courier New</vt:lpstr>
      <vt:lpstr>Gill Sans MT</vt:lpstr>
      <vt:lpstr>Presentación final</vt:lpstr>
      <vt:lpstr>Presentación de PowerPoint</vt:lpstr>
      <vt:lpstr>Presentación de PowerPoint</vt:lpstr>
      <vt:lpstr>PUNTOS A CONSIDERAR DURANTE TU TRAYECTORIA ESCOLAR</vt:lpstr>
      <vt:lpstr>Presentación de PowerPoint</vt:lpstr>
      <vt:lpstr>Presentación de PowerPoint</vt:lpstr>
      <vt:lpstr>Presentación de PowerPoint</vt:lpstr>
      <vt:lpstr>Presentación de PowerPoint</vt:lpstr>
      <vt:lpstr>CALENDARIO ESCOLAR</vt:lpstr>
      <vt:lpstr>LICENCIATURA EN SISTEMAS COMPUTACIONALES ADMINISTRATIVOS</vt:lpstr>
      <vt:lpstr>ESTRUCTURA CURRICULAR </vt:lpstr>
      <vt:lpstr>Presentación de PowerPoint</vt:lpstr>
      <vt:lpstr>PUNTOS A CONSIDERAR DURANTE TU TRAYECTORIA ESCOLAR</vt:lpstr>
      <vt:lpstr>PUNTOS A CONSIDERAR DURANTE TU TRAYECTORIA ESCOLAR</vt:lpstr>
      <vt:lpstr>PUNTOS A CONSIDERAR DURANTE TU TRAYECTORIA ESCOLAR</vt:lpstr>
      <vt:lpstr>PUNTOS A CONSIDERAR DURANTE TU TRAYECTORIA ESCOLAR</vt:lpstr>
      <vt:lpstr>PUNTOS A CONSIDERAR DURANTE TU TRAYECTORIA ESCOLAR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UV</dc:creator>
  <cp:lastModifiedBy>Ingrid</cp:lastModifiedBy>
  <cp:revision>142</cp:revision>
  <dcterms:created xsi:type="dcterms:W3CDTF">2014-07-04T17:42:42Z</dcterms:created>
  <dcterms:modified xsi:type="dcterms:W3CDTF">2021-08-27T00:14:07Z</dcterms:modified>
</cp:coreProperties>
</file>