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812" y="-102"/>
      </p:cViewPr>
      <p:guideLst>
        <p:guide orient="horz" pos="2160"/>
        <p:guide pos="2880"/>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46923CB-CDAA-49F4-B1D0-E28DD589E8D2}" type="datetimeFigureOut">
              <a:rPr lang="es-MX" smtClean="0"/>
              <a:t>30/07/2013</a:t>
            </a:fld>
            <a:endParaRPr lang="es-MX"/>
          </a:p>
        </p:txBody>
      </p:sp>
      <p:sp>
        <p:nvSpPr>
          <p:cNvPr id="5" name="Footer Placeholder 4"/>
          <p:cNvSpPr>
            <a:spLocks noGrp="1"/>
          </p:cNvSpPr>
          <p:nvPr>
            <p:ph type="ftr" sz="quarter" idx="11"/>
          </p:nvPr>
        </p:nvSpPr>
        <p:spPr>
          <a:xfrm>
            <a:off x="1174044" y="5357592"/>
            <a:ext cx="5034845" cy="365125"/>
          </a:xfrm>
        </p:spPr>
        <p:txBody>
          <a:bodyPr/>
          <a:lstStyle/>
          <a:p>
            <a:endParaRPr lang="es-MX"/>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D274E9B-86A7-4A6E-BC15-386D71333D86}"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46923CB-CDAA-49F4-B1D0-E28DD589E8D2}" type="datetimeFigureOut">
              <a:rPr lang="es-MX" smtClean="0"/>
              <a:t>30/07/2013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274E9B-86A7-4A6E-BC15-386D71333D8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46923CB-CDAA-49F4-B1D0-E28DD589E8D2}" type="datetimeFigureOut">
              <a:rPr lang="es-MX" smtClean="0"/>
              <a:t>30/07/2013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274E9B-86A7-4A6E-BC15-386D71333D86}" type="slidenum">
              <a:rPr lang="es-MX" smtClean="0"/>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ítulo y text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p:cNvSpPr>
            <a:spLocks noGrp="1"/>
          </p:cNvSpPr>
          <p:nvPr>
            <p:ph type="body"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27F12A9-8318-4FBA-9AEF-CA14E7B7E858}" type="datetimeFigureOut">
              <a:rPr lang="es-MX" smtClean="0"/>
              <a:t>30/07/2013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8189CD-EFC5-4036-ADCE-106B358360E7}" type="slidenum">
              <a:rPr lang="es-MX" smtClean="0"/>
              <a:t>‹Nº›</a:t>
            </a:fld>
            <a:endParaRPr lang="es-MX"/>
          </a:p>
        </p:txBody>
      </p:sp>
    </p:spTree>
    <p:extLst>
      <p:ext uri="{BB962C8B-B14F-4D97-AF65-F5344CB8AC3E}">
        <p14:creationId xmlns:p14="http://schemas.microsoft.com/office/powerpoint/2010/main" val="92460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46923CB-CDAA-49F4-B1D0-E28DD589E8D2}" type="datetimeFigureOut">
              <a:rPr lang="es-MX" smtClean="0"/>
              <a:t>30/07/2013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274E9B-86A7-4A6E-BC15-386D71333D8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46923CB-CDAA-49F4-B1D0-E28DD589E8D2}" type="datetimeFigureOut">
              <a:rPr lang="es-MX" smtClean="0"/>
              <a:t>30/07/2013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D274E9B-86A7-4A6E-BC15-386D71333D8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46923CB-CDAA-49F4-B1D0-E28DD589E8D2}" type="datetimeFigureOut">
              <a:rPr lang="es-MX" smtClean="0"/>
              <a:t>30/07/2013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D274E9B-86A7-4A6E-BC15-386D71333D86}" type="slidenum">
              <a:rPr lang="es-MX" smtClean="0"/>
              <a:t>‹Nº›</a:t>
            </a:fld>
            <a:endParaRPr lang="es-MX"/>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A46923CB-CDAA-49F4-B1D0-E28DD589E8D2}" type="datetimeFigureOut">
              <a:rPr lang="es-MX" smtClean="0"/>
              <a:t>30/07/2013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D274E9B-86A7-4A6E-BC15-386D71333D86}" type="slidenum">
              <a:rPr lang="es-MX" smtClean="0"/>
              <a:t>‹Nº›</a:t>
            </a:fld>
            <a:endParaRPr lang="es-MX"/>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46923CB-CDAA-49F4-B1D0-E28DD589E8D2}" type="datetimeFigureOut">
              <a:rPr lang="es-MX" smtClean="0"/>
              <a:t>30/07/2013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D274E9B-86A7-4A6E-BC15-386D71333D8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923CB-CDAA-49F4-B1D0-E28DD589E8D2}" type="datetimeFigureOut">
              <a:rPr lang="es-MX" smtClean="0"/>
              <a:t>30/07/2013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D274E9B-86A7-4A6E-BC15-386D71333D8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A46923CB-CDAA-49F4-B1D0-E28DD589E8D2}" type="datetimeFigureOut">
              <a:rPr lang="es-MX" smtClean="0"/>
              <a:t>30/07/2013</a:t>
            </a:fld>
            <a:endParaRPr lang="es-MX"/>
          </a:p>
        </p:txBody>
      </p:sp>
      <p:sp>
        <p:nvSpPr>
          <p:cNvPr id="6" name="Footer Placeholder 5"/>
          <p:cNvSpPr>
            <a:spLocks noGrp="1"/>
          </p:cNvSpPr>
          <p:nvPr>
            <p:ph type="ftr" sz="quarter" idx="11"/>
          </p:nvPr>
        </p:nvSpPr>
        <p:spPr>
          <a:xfrm rot="-60000">
            <a:off x="914554" y="5829261"/>
            <a:ext cx="3522607" cy="365125"/>
          </a:xfrm>
        </p:spPr>
        <p:txBody>
          <a:bodyPr/>
          <a:lstStyle/>
          <a:p>
            <a:endParaRPr lang="es-MX"/>
          </a:p>
        </p:txBody>
      </p:sp>
      <p:sp>
        <p:nvSpPr>
          <p:cNvPr id="7" name="Slide Number Placeholder 6"/>
          <p:cNvSpPr>
            <a:spLocks noGrp="1"/>
          </p:cNvSpPr>
          <p:nvPr>
            <p:ph type="sldNum" sz="quarter" idx="12"/>
          </p:nvPr>
        </p:nvSpPr>
        <p:spPr>
          <a:xfrm rot="60000">
            <a:off x="7557313" y="5896961"/>
            <a:ext cx="554023" cy="365125"/>
          </a:xfrm>
        </p:spPr>
        <p:txBody>
          <a:bodyPr/>
          <a:lstStyle/>
          <a:p>
            <a:fld id="{BD274E9B-86A7-4A6E-BC15-386D71333D86}"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A46923CB-CDAA-49F4-B1D0-E28DD589E8D2}" type="datetimeFigureOut">
              <a:rPr lang="es-MX" smtClean="0"/>
              <a:t>30/07/2013</a:t>
            </a:fld>
            <a:endParaRPr lang="es-MX"/>
          </a:p>
        </p:txBody>
      </p:sp>
      <p:sp>
        <p:nvSpPr>
          <p:cNvPr id="6" name="Footer Placeholder 5"/>
          <p:cNvSpPr>
            <a:spLocks noGrp="1"/>
          </p:cNvSpPr>
          <p:nvPr>
            <p:ph type="ftr" sz="quarter" idx="11"/>
          </p:nvPr>
        </p:nvSpPr>
        <p:spPr>
          <a:xfrm rot="-60000">
            <a:off x="914569" y="5831037"/>
            <a:ext cx="3319043" cy="365125"/>
          </a:xfrm>
        </p:spPr>
        <p:txBody>
          <a:bodyPr/>
          <a:lstStyle/>
          <a:p>
            <a:endParaRPr lang="es-MX"/>
          </a:p>
        </p:txBody>
      </p:sp>
      <p:sp>
        <p:nvSpPr>
          <p:cNvPr id="7" name="Slide Number Placeholder 6"/>
          <p:cNvSpPr>
            <a:spLocks noGrp="1"/>
          </p:cNvSpPr>
          <p:nvPr>
            <p:ph type="sldNum" sz="quarter" idx="12"/>
          </p:nvPr>
        </p:nvSpPr>
        <p:spPr>
          <a:xfrm rot="60000">
            <a:off x="7562089" y="5900026"/>
            <a:ext cx="554023" cy="365125"/>
          </a:xfrm>
        </p:spPr>
        <p:txBody>
          <a:bodyPr/>
          <a:lstStyle/>
          <a:p>
            <a:fld id="{BD274E9B-86A7-4A6E-BC15-386D71333D8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46923CB-CDAA-49F4-B1D0-E28DD589E8D2}" type="datetimeFigureOut">
              <a:rPr lang="es-MX" smtClean="0"/>
              <a:t>30/07/2013</a:t>
            </a:fld>
            <a:endParaRPr lang="es-MX"/>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MX"/>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D274E9B-86A7-4A6E-BC15-386D71333D8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Facebook</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326232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R="0" rtl="0"/>
            <a:r>
              <a:rPr lang="es-MX" b="1" i="0" u="none" strike="noStrike" baseline="0" smtClean="0">
                <a:solidFill>
                  <a:srgbClr val="365F91"/>
                </a:solidFill>
                <a:latin typeface="Times New Roman"/>
              </a:rPr>
              <a:t>Facebook</a:t>
            </a:r>
          </a:p>
        </p:txBody>
      </p:sp>
      <p:sp>
        <p:nvSpPr>
          <p:cNvPr id="3" name="2 Marcador de texto"/>
          <p:cNvSpPr>
            <a:spLocks noGrp="1"/>
          </p:cNvSpPr>
          <p:nvPr>
            <p:ph type="body" idx="1"/>
          </p:nvPr>
        </p:nvSpPr>
        <p:spPr/>
        <p:txBody>
          <a:bodyPr>
            <a:normAutofit fontScale="70000" lnSpcReduction="20000"/>
          </a:bodyPr>
          <a:lstStyle/>
          <a:p>
            <a:pPr marR="0" lvl="0" rtl="0"/>
            <a:r>
              <a:rPr lang="es-MX" b="1" i="0" u="none" strike="noStrike" baseline="0" smtClean="0">
                <a:solidFill>
                  <a:srgbClr val="4F81BD"/>
                </a:solidFill>
                <a:latin typeface="Times New Roman"/>
              </a:rPr>
              <a:t>Facebook es un sitio web de redes sociales creado por Mark Zuckerberg y fundado junto a Eduardo Saverin, Chris Hughes y Dustin Moskovitz. Originalmente era un sitio para estudiantes de la Universidad de Harvard</a:t>
            </a:r>
          </a:p>
          <a:p>
            <a:pPr marR="0" lvl="1" rtl="0"/>
            <a:r>
              <a:rPr lang="es-MX" b="1" i="0" u="none" strike="noStrike" baseline="0" smtClean="0">
                <a:solidFill>
                  <a:srgbClr val="4F81BD"/>
                </a:solidFill>
                <a:latin typeface="Times New Roman"/>
              </a:rPr>
              <a:t>A mediados de 2007 lanzó las versiones en francés, alemán y español principalmente para impulsar su expansión fuera de Estados Unidos, ya que sus usuarios se concentran en Estados Unidos, Canadá y Reino Unido. </a:t>
            </a:r>
          </a:p>
          <a:p>
            <a:pPr marR="0" lvl="1" rtl="0"/>
            <a:r>
              <a:rPr lang="es-MX" b="1" i="0" u="none" strike="noStrike" baseline="0" smtClean="0">
                <a:solidFill>
                  <a:srgbClr val="4F81BD"/>
                </a:solidFill>
                <a:latin typeface="Times New Roman"/>
              </a:rPr>
              <a:t>Facebook cuenta con más de 900 millones de miembros, y traducciones a 70 idiomas.8 9 En octubre de 2012, Facebook llegó a los 1000 millones de usuarios, de los cuáles hay más de 600 millones de usuarios móviles. Brasil, India, Indonesia, México y Estados Unidos son los países con más usuarios.10</a:t>
            </a:r>
          </a:p>
          <a:p>
            <a:pPr marR="0" lvl="2" rtl="0"/>
            <a:r>
              <a:rPr lang="es-MX" b="1" i="1" u="none" strike="noStrike" baseline="0" smtClean="0">
                <a:solidFill>
                  <a:srgbClr val="4F81BD"/>
                </a:solidFill>
                <a:latin typeface="Times New Roman"/>
              </a:rPr>
              <a:t>Su infraestructura principal está formada por una red de más de 50 000 servidores que usan distribuciones del sistema operativo GNU/Linux usando LAMP.11</a:t>
            </a:r>
          </a:p>
        </p:txBody>
      </p:sp>
    </p:spTree>
    <p:extLst>
      <p:ext uri="{BB962C8B-B14F-4D97-AF65-F5344CB8AC3E}">
        <p14:creationId xmlns:p14="http://schemas.microsoft.com/office/powerpoint/2010/main" val="4039910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R="0" rtl="0"/>
            <a:r>
              <a:rPr lang="es-MX" b="1" i="0" u="none" strike="noStrike" baseline="0" smtClean="0">
                <a:solidFill>
                  <a:srgbClr val="365F91"/>
                </a:solidFill>
                <a:latin typeface="Times New Roman"/>
              </a:rPr>
              <a:t>Historia</a:t>
            </a:r>
          </a:p>
        </p:txBody>
      </p:sp>
      <p:sp>
        <p:nvSpPr>
          <p:cNvPr id="3" name="2 Marcador de texto"/>
          <p:cNvSpPr>
            <a:spLocks noGrp="1"/>
          </p:cNvSpPr>
          <p:nvPr>
            <p:ph type="body" idx="1"/>
          </p:nvPr>
        </p:nvSpPr>
        <p:spPr/>
        <p:txBody>
          <a:bodyPr>
            <a:normAutofit fontScale="77500" lnSpcReduction="20000"/>
          </a:bodyPr>
          <a:lstStyle/>
          <a:p>
            <a:pPr marR="0" lvl="0" rtl="0"/>
            <a:r>
              <a:rPr lang="es-MX" b="1" i="0" u="none" strike="noStrike" baseline="0" dirty="0" smtClean="0">
                <a:solidFill>
                  <a:srgbClr val="4F81BD"/>
                </a:solidFill>
                <a:latin typeface="Times New Roman"/>
              </a:rPr>
              <a:t>El creador de Facebook es Mark </a:t>
            </a:r>
            <a:r>
              <a:rPr lang="es-MX" b="1" i="0" u="none" strike="noStrike" baseline="0" dirty="0" err="1" smtClean="0">
                <a:solidFill>
                  <a:srgbClr val="4F81BD"/>
                </a:solidFill>
                <a:latin typeface="Times New Roman"/>
              </a:rPr>
              <a:t>Zuckerberg</a:t>
            </a:r>
            <a:r>
              <a:rPr lang="es-MX" b="1" i="0" u="none" strike="noStrike" baseline="0" dirty="0" smtClean="0">
                <a:solidFill>
                  <a:srgbClr val="4F81BD"/>
                </a:solidFill>
                <a:latin typeface="Times New Roman"/>
              </a:rPr>
              <a:t>, estudiante de la Universidad de Harvard. La compañía tiene sus oficinas centrales en Palo Alto, California.</a:t>
            </a:r>
          </a:p>
          <a:p>
            <a:pPr lvl="1"/>
            <a:r>
              <a:rPr lang="es-MX" b="1" i="0" u="none" strike="noStrike" baseline="0" dirty="0" smtClean="0">
                <a:solidFill>
                  <a:srgbClr val="4F81BD"/>
                </a:solidFill>
                <a:latin typeface="Times New Roman"/>
              </a:rPr>
              <a:t>La idea de crear una comunidad basada en la Web en que la gente compartiera sus gustos y sentimientos no es nueva, pues David </a:t>
            </a:r>
            <a:r>
              <a:rPr lang="es-MX" b="1" i="0" u="none" strike="noStrike" baseline="0" dirty="0" err="1" smtClean="0">
                <a:solidFill>
                  <a:srgbClr val="4F81BD"/>
                </a:solidFill>
                <a:latin typeface="Times New Roman"/>
              </a:rPr>
              <a:t>Bohnett</a:t>
            </a:r>
            <a:r>
              <a:rPr lang="es-MX" b="1" i="0" u="none" strike="noStrike" baseline="0" dirty="0" smtClean="0">
                <a:solidFill>
                  <a:srgbClr val="4F81BD"/>
                </a:solidFill>
                <a:latin typeface="Times New Roman"/>
              </a:rPr>
              <a:t>, creador de </a:t>
            </a:r>
            <a:r>
              <a:rPr lang="es-MX" b="1" i="0" u="none" strike="noStrike" baseline="0" dirty="0" err="1" smtClean="0">
                <a:solidFill>
                  <a:srgbClr val="4F81BD"/>
                </a:solidFill>
                <a:latin typeface="Times New Roman"/>
              </a:rPr>
              <a:t>Geocities</a:t>
            </a:r>
            <a:r>
              <a:rPr lang="es-MX" b="1" i="0" u="none" strike="noStrike" baseline="0" dirty="0" smtClean="0">
                <a:solidFill>
                  <a:srgbClr val="4F81BD"/>
                </a:solidFill>
                <a:latin typeface="Times New Roman"/>
              </a:rPr>
              <a:t>, la había incubado a fines de los años 1980. Una de las estrategias de </a:t>
            </a:r>
            <a:r>
              <a:rPr lang="es-MX" b="1" i="0" u="none" strike="noStrike" baseline="0" dirty="0" err="1" smtClean="0">
                <a:solidFill>
                  <a:srgbClr val="4F81BD"/>
                </a:solidFill>
                <a:latin typeface="Times New Roman"/>
              </a:rPr>
              <a:t>Zuckerberg</a:t>
            </a:r>
            <a:r>
              <a:rPr lang="es-MX" b="1" i="0" u="none" strike="noStrike" baseline="0" dirty="0" smtClean="0">
                <a:solidFill>
                  <a:srgbClr val="4F81BD"/>
                </a:solidFill>
                <a:latin typeface="Times New Roman"/>
              </a:rPr>
              <a:t> ha sido abrir la plataforma Facebook a otros desarrolladores.</a:t>
            </a:r>
          </a:p>
          <a:p>
            <a:pPr marR="0" lvl="1" rtl="0"/>
            <a:r>
              <a:rPr lang="es-MX" b="1" i="0" u="none" strike="noStrike" baseline="0" dirty="0" smtClean="0">
                <a:solidFill>
                  <a:srgbClr val="4F81BD"/>
                </a:solidFill>
                <a:latin typeface="Times New Roman"/>
              </a:rPr>
              <a:t>Entre los años 2007 y 2008 se puso en marcha Facebook en español traducido por voluntarios,7 extendiéndose a los países de Latinoamérica. Casi cualquier persona con conocimientos informáticos básicos puede tener acceso a todo este mundo de comunidades virtuales.</a:t>
            </a:r>
          </a:p>
        </p:txBody>
      </p:sp>
    </p:spTree>
    <p:extLst>
      <p:ext uri="{BB962C8B-B14F-4D97-AF65-F5344CB8AC3E}">
        <p14:creationId xmlns:p14="http://schemas.microsoft.com/office/powerpoint/2010/main" val="937273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R="0" rtl="0"/>
            <a:r>
              <a:rPr lang="es-MX" b="1" i="0" u="none" strike="noStrike" baseline="0" smtClean="0">
                <a:solidFill>
                  <a:srgbClr val="365F91"/>
                </a:solidFill>
                <a:latin typeface="Times New Roman"/>
              </a:rPr>
              <a:t>Servicios que Ofrece</a:t>
            </a:r>
          </a:p>
        </p:txBody>
      </p:sp>
      <p:sp>
        <p:nvSpPr>
          <p:cNvPr id="3" name="2 Marcador de texto"/>
          <p:cNvSpPr>
            <a:spLocks noGrp="1"/>
          </p:cNvSpPr>
          <p:nvPr>
            <p:ph type="body" idx="1"/>
          </p:nvPr>
        </p:nvSpPr>
        <p:spPr/>
        <p:txBody>
          <a:bodyPr>
            <a:normAutofit fontScale="32500" lnSpcReduction="20000"/>
          </a:bodyPr>
          <a:lstStyle/>
          <a:p>
            <a:pPr marR="0" lvl="0" rtl="0"/>
            <a:r>
              <a:rPr lang="es-MX" b="1" i="0" u="none" strike="noStrike" baseline="0" dirty="0" smtClean="0">
                <a:solidFill>
                  <a:srgbClr val="4F81BD"/>
                </a:solidFill>
                <a:latin typeface="Times New Roman"/>
              </a:rPr>
              <a:t>Lista de amigos: </a:t>
            </a:r>
          </a:p>
          <a:p>
            <a:pPr marR="0" lvl="1" rtl="0"/>
            <a:r>
              <a:rPr lang="es-MX" b="1" i="0" u="none" strike="noStrike" baseline="0" dirty="0" smtClean="0">
                <a:solidFill>
                  <a:srgbClr val="4F81BD"/>
                </a:solidFill>
                <a:latin typeface="Times New Roman"/>
              </a:rPr>
              <a:t>En ella, el usuario puede agregar a cualquier persona que conozca y esté registrada, siempre que acepte su invitación.18 En Facebook se pueden localizar amigos con quienes se perdió el contacto o agregar otros nuevos con quienes intercambiar fotos o mensajes. Para ello, el servidor de Facebook posee herramientas de búsqueda y de sugerencia de amigos.</a:t>
            </a:r>
          </a:p>
          <a:p>
            <a:pPr marR="0" lvl="0" rtl="0"/>
            <a:r>
              <a:rPr lang="es-MX" b="1" i="0" u="none" strike="noStrike" baseline="0" dirty="0" smtClean="0">
                <a:solidFill>
                  <a:srgbClr val="4F81BD"/>
                </a:solidFill>
                <a:latin typeface="Times New Roman"/>
              </a:rPr>
              <a:t>Chat: </a:t>
            </a:r>
          </a:p>
          <a:p>
            <a:pPr marR="0" lvl="1" rtl="0"/>
            <a:r>
              <a:rPr lang="es-MX" b="1" i="0" u="none" strike="noStrike" baseline="0" dirty="0" smtClean="0">
                <a:solidFill>
                  <a:srgbClr val="4F81BD"/>
                </a:solidFill>
                <a:latin typeface="Times New Roman"/>
              </a:rPr>
              <a:t>Servicio de mensajería instantánea en dispositivos móviles y computadores a través de Facebook Messenger.</a:t>
            </a:r>
          </a:p>
          <a:p>
            <a:pPr marR="0" lvl="0" rtl="0"/>
            <a:r>
              <a:rPr lang="es-MX" b="1" i="0" u="none" strike="noStrike" baseline="0" dirty="0" smtClean="0">
                <a:solidFill>
                  <a:srgbClr val="4F81BD"/>
                </a:solidFill>
                <a:latin typeface="Times New Roman"/>
              </a:rPr>
              <a:t>Grupos y páginas: </a:t>
            </a:r>
          </a:p>
          <a:p>
            <a:pPr marR="0" lvl="1" rtl="0"/>
            <a:r>
              <a:rPr lang="es-MX" b="1" i="0" u="none" strike="noStrike" baseline="0" dirty="0" smtClean="0">
                <a:solidFill>
                  <a:srgbClr val="4F81BD"/>
                </a:solidFill>
                <a:latin typeface="Times New Roman"/>
              </a:rPr>
              <a:t>Es una de las utilidades de mayor desarrollo reciente. Se trata de reunir personas con intereses comunes. En los grupos se pueden añadir fotos, vídeos, mensajes, etc. Las páginas, se crean con fines específicos y a diferencia de los grupos no contienen foros de discusión, ya que están encaminadas hacia marcas o personajes específicos y no hacia ningún tipo de convocatoria.</a:t>
            </a:r>
          </a:p>
          <a:p>
            <a:pPr marR="0" lvl="0" rtl="0"/>
            <a:r>
              <a:rPr lang="es-MX" b="1" i="0" u="none" strike="noStrike" baseline="0" dirty="0" smtClean="0">
                <a:solidFill>
                  <a:srgbClr val="4F81BD"/>
                </a:solidFill>
                <a:latin typeface="Times New Roman"/>
              </a:rPr>
              <a:t>Muro: </a:t>
            </a:r>
          </a:p>
          <a:p>
            <a:pPr marR="0" lvl="1" rtl="0"/>
            <a:r>
              <a:rPr lang="es-MX" b="1" i="0" u="none" strike="noStrike" baseline="0" dirty="0" smtClean="0">
                <a:solidFill>
                  <a:srgbClr val="4F81BD"/>
                </a:solidFill>
                <a:latin typeface="Times New Roman"/>
              </a:rPr>
              <a:t>El muro (</a:t>
            </a:r>
            <a:r>
              <a:rPr lang="es-MX" b="1" i="0" u="none" strike="noStrike" baseline="0" dirty="0" err="1" smtClean="0">
                <a:solidFill>
                  <a:srgbClr val="4F81BD"/>
                </a:solidFill>
                <a:latin typeface="Times New Roman"/>
              </a:rPr>
              <a:t>wall</a:t>
            </a:r>
            <a:r>
              <a:rPr lang="es-MX" b="1" i="0" u="none" strike="noStrike" baseline="0" dirty="0" smtClean="0">
                <a:solidFill>
                  <a:srgbClr val="4F81BD"/>
                </a:solidFill>
                <a:latin typeface="Times New Roman"/>
              </a:rPr>
              <a:t> en inglés) es un espacio en cada perfil de usuario que permite que los amigos escriban mensajes para que el usuario los vea. Sólo es visible para usuarios registrados. Permite ingresar imágenes y poner cualquier tipo de logotipos en tu publicación. Una mejora llamada </a:t>
            </a:r>
            <a:r>
              <a:rPr lang="es-MX" b="1" i="0" u="none" strike="noStrike" baseline="0" dirty="0" err="1" smtClean="0">
                <a:solidFill>
                  <a:srgbClr val="4F81BD"/>
                </a:solidFill>
                <a:latin typeface="Times New Roman"/>
              </a:rPr>
              <a:t>supermuro</a:t>
            </a:r>
            <a:r>
              <a:rPr lang="es-MX" b="1" i="0" u="none" strike="noStrike" baseline="0" dirty="0" smtClean="0">
                <a:solidFill>
                  <a:srgbClr val="4F81BD"/>
                </a:solidFill>
                <a:latin typeface="Times New Roman"/>
              </a:rPr>
              <a:t> permite incrustar animaciones flash, etc. En noviembre de 2011, Facebook comenzó a implementar un sustituto del muro, el cual llevará por nombre Biografía.</a:t>
            </a:r>
          </a:p>
          <a:p>
            <a:pPr marR="0" lvl="0" rtl="0"/>
            <a:r>
              <a:rPr lang="es-MX" b="1" i="0" u="none" strike="noStrike" baseline="0" dirty="0" smtClean="0">
                <a:solidFill>
                  <a:srgbClr val="4F81BD"/>
                </a:solidFill>
                <a:latin typeface="Times New Roman"/>
              </a:rPr>
              <a:t>Regalos: </a:t>
            </a:r>
          </a:p>
          <a:p>
            <a:pPr marR="0" lvl="1" rtl="0"/>
            <a:r>
              <a:rPr lang="es-MX" b="1" i="0" u="none" strike="noStrike" baseline="0" dirty="0" smtClean="0">
                <a:solidFill>
                  <a:srgbClr val="4F81BD"/>
                </a:solidFill>
                <a:latin typeface="Times New Roman"/>
              </a:rPr>
              <a:t>Los regalos o </a:t>
            </a:r>
            <a:r>
              <a:rPr lang="es-MX" b="1" i="0" u="none" strike="noStrike" baseline="0" dirty="0" err="1" smtClean="0">
                <a:solidFill>
                  <a:srgbClr val="4F81BD"/>
                </a:solidFill>
                <a:latin typeface="Times New Roman"/>
              </a:rPr>
              <a:t>gifts</a:t>
            </a:r>
            <a:r>
              <a:rPr lang="es-MX" b="1" i="0" u="none" strike="noStrike" baseline="0" dirty="0" smtClean="0">
                <a:solidFill>
                  <a:srgbClr val="4F81BD"/>
                </a:solidFill>
                <a:latin typeface="Times New Roman"/>
              </a:rPr>
              <a:t> son pequeños íconos con un mensaje. Los regalos dados a un usuario aparecen en la pared con el mensaje del donante, a menos que el donante decida dar el regalo en privado, en cuyo caso el nombre y el mensaje del donante no se exhibe a otros usuarios.19</a:t>
            </a:r>
          </a:p>
          <a:p>
            <a:pPr marR="0" lvl="0" rtl="0"/>
            <a:r>
              <a:rPr lang="es-MX" b="1" i="0" u="none" strike="noStrike" baseline="0" dirty="0" smtClean="0">
                <a:solidFill>
                  <a:srgbClr val="4F81BD"/>
                </a:solidFill>
                <a:latin typeface="Times New Roman"/>
              </a:rPr>
              <a:t>Botón me gusta: </a:t>
            </a:r>
          </a:p>
          <a:p>
            <a:pPr marR="0" lvl="1" rtl="0"/>
            <a:r>
              <a:rPr lang="es-MX" b="1" i="0" u="none" strike="noStrike" baseline="0" dirty="0" smtClean="0">
                <a:solidFill>
                  <a:srgbClr val="4F81BD"/>
                </a:solidFill>
                <a:latin typeface="Times New Roman"/>
              </a:rPr>
              <a:t>Esta función aparece en la parte inferior de cada publicación hecha por el usuario o sus contactos (actualizaciones de estado, contenido compartido, </a:t>
            </a:r>
            <a:r>
              <a:rPr lang="es-MX" b="1" i="0" u="none" strike="noStrike" baseline="0" dirty="0" err="1" smtClean="0">
                <a:solidFill>
                  <a:srgbClr val="4F81BD"/>
                </a:solidFill>
                <a:latin typeface="Times New Roman"/>
              </a:rPr>
              <a:t>etc</a:t>
            </a:r>
            <a:r>
              <a:rPr lang="es-MX" b="1" i="0" u="none" strike="noStrike" baseline="0" dirty="0" smtClean="0">
                <a:solidFill>
                  <a:srgbClr val="4F81BD"/>
                </a:solidFill>
                <a:latin typeface="Times New Roman"/>
              </a:rPr>
              <a:t>), se caracteriza por un pequeño ícono en forma de una mano con el dedo pulgar hacia arriba. Permite valorar si el contenido es del agrado del usuario actual en la red social, del mismo modo se notifica a la persona que expuso ese tema originalmente si es del agrado del alguien más (alguno de sus contactos)</a:t>
            </a:r>
          </a:p>
          <a:p>
            <a:pPr marR="0" lvl="0" rtl="0"/>
            <a:r>
              <a:rPr lang="es-MX" b="1" i="0" u="none" strike="noStrike" baseline="0" dirty="0" smtClean="0">
                <a:solidFill>
                  <a:srgbClr val="4F81BD"/>
                </a:solidFill>
                <a:latin typeface="Times New Roman"/>
              </a:rPr>
              <a:t>App Center: </a:t>
            </a:r>
          </a:p>
          <a:p>
            <a:pPr marR="0" lvl="0" rtl="0"/>
            <a:r>
              <a:rPr lang="es-MX" b="0" i="0" u="none" strike="noStrike" baseline="0" dirty="0" smtClean="0">
                <a:solidFill>
                  <a:srgbClr val="4F81BD"/>
                </a:solidFill>
                <a:latin typeface="Times New Roman"/>
              </a:rPr>
              <a:t>Contendrá de las mejores </a:t>
            </a:r>
            <a:r>
              <a:rPr lang="es-MX" b="0" i="0" u="none" strike="noStrike" baseline="0" dirty="0" err="1" smtClean="0">
                <a:solidFill>
                  <a:srgbClr val="4F81BD"/>
                </a:solidFill>
                <a:latin typeface="Times New Roman"/>
              </a:rPr>
              <a:t>apps</a:t>
            </a:r>
            <a:r>
              <a:rPr lang="es-MX" b="0" i="0" u="none" strike="noStrike" baseline="0" dirty="0" smtClean="0">
                <a:solidFill>
                  <a:srgbClr val="4F81BD"/>
                </a:solidFill>
                <a:latin typeface="Times New Roman"/>
              </a:rPr>
              <a:t> disponibles para la red social. Mostrará los hábitos de cada persona, las aplicaciones que estén más relacionadas con su actividad diaria. Se podrá ingresar a la tienda desde internet como </a:t>
            </a:r>
            <a:r>
              <a:rPr lang="es-MX" b="0" i="0" u="none" strike="noStrike" baseline="0" dirty="0" err="1" smtClean="0">
                <a:solidFill>
                  <a:srgbClr val="4F81BD"/>
                </a:solidFill>
                <a:latin typeface="Times New Roman"/>
              </a:rPr>
              <a:t>dispositos</a:t>
            </a:r>
            <a:r>
              <a:rPr lang="es-MX" b="0" i="0" u="none" strike="noStrike" baseline="0" dirty="0" smtClean="0">
                <a:solidFill>
                  <a:srgbClr val="4F81BD"/>
                </a:solidFill>
                <a:latin typeface="Times New Roman"/>
              </a:rPr>
              <a:t> móviles. Cada aplicación tendrá una página con descripción, que incluirá imágenes y opiniones de usuarios.</a:t>
            </a:r>
          </a:p>
          <a:p>
            <a:pPr marR="0" lvl="0" rtl="0"/>
            <a:r>
              <a:rPr lang="es-MX" b="1" i="0" u="none" strike="noStrike" baseline="0" dirty="0" smtClean="0">
                <a:solidFill>
                  <a:srgbClr val="4F81BD"/>
                </a:solidFill>
                <a:latin typeface="Times New Roman"/>
              </a:rPr>
              <a:t>Aplicaciones: </a:t>
            </a:r>
          </a:p>
          <a:p>
            <a:pPr marR="0" lvl="1" rtl="0"/>
            <a:r>
              <a:rPr lang="es-MX" b="1" i="0" u="none" strike="noStrike" baseline="0" dirty="0" smtClean="0">
                <a:solidFill>
                  <a:srgbClr val="4F81BD"/>
                </a:solidFill>
                <a:latin typeface="Times New Roman"/>
              </a:rPr>
              <a:t>Son pequeñas aplicaciones con las que puedes averiguar tu galleta de la suerte, quien es tu mejor amigo, descubrir cosas de tu personalidad, etc.</a:t>
            </a:r>
          </a:p>
          <a:p>
            <a:pPr marR="0" lvl="0" rtl="0"/>
            <a:r>
              <a:rPr lang="es-MX" b="1" i="0" u="none" strike="noStrike" baseline="0" dirty="0" smtClean="0">
                <a:solidFill>
                  <a:srgbClr val="4F81BD"/>
                </a:solidFill>
                <a:latin typeface="Times New Roman"/>
              </a:rPr>
              <a:t>Juegos: </a:t>
            </a:r>
          </a:p>
          <a:p>
            <a:pPr marR="0" lvl="1" rtl="0"/>
            <a:r>
              <a:rPr lang="es-MX" b="1" i="0" u="none" strike="noStrike" baseline="0" dirty="0" smtClean="0">
                <a:solidFill>
                  <a:srgbClr val="4F81BD"/>
                </a:solidFill>
                <a:latin typeface="Times New Roman"/>
              </a:rPr>
              <a:t>La mayoría de aplicaciones encontradas en Facebook se relacionan con juegos de rol, juegos parecidos al Trivial </a:t>
            </a:r>
            <a:r>
              <a:rPr lang="es-MX" b="1" i="0" u="none" strike="noStrike" baseline="0" dirty="0" err="1" smtClean="0">
                <a:solidFill>
                  <a:srgbClr val="4F81BD"/>
                </a:solidFill>
                <a:latin typeface="Times New Roman"/>
              </a:rPr>
              <a:t>Pursuit</a:t>
            </a:r>
            <a:r>
              <a:rPr lang="es-MX" b="1" i="0" u="none" strike="noStrike" baseline="0" dirty="0" smtClean="0">
                <a:solidFill>
                  <a:srgbClr val="4F81BD"/>
                </a:solidFill>
                <a:latin typeface="Times New Roman"/>
              </a:rPr>
              <a:t> (p. ej. geografía), o pruebas de habilidades (digitación, memoria). Entre los más célebres se encuentran los juegos de </a:t>
            </a:r>
            <a:r>
              <a:rPr lang="es-MX" b="1" i="0" u="none" strike="noStrike" baseline="0" dirty="0" err="1" smtClean="0">
                <a:solidFill>
                  <a:srgbClr val="4F81BD"/>
                </a:solidFill>
                <a:latin typeface="Times New Roman"/>
              </a:rPr>
              <a:t>pusckab</a:t>
            </a:r>
            <a:r>
              <a:rPr lang="es-MX" b="1" i="0" u="none" strike="noStrike" baseline="0" dirty="0" smtClean="0">
                <a:solidFill>
                  <a:srgbClr val="4F81BD"/>
                </a:solidFill>
                <a:latin typeface="Times New Roman"/>
              </a:rPr>
              <a:t> </a:t>
            </a:r>
            <a:r>
              <a:rPr lang="es-MX" b="1" i="0" u="none" strike="noStrike" baseline="0" dirty="0" err="1" smtClean="0">
                <a:solidFill>
                  <a:srgbClr val="4F81BD"/>
                </a:solidFill>
                <a:latin typeface="Times New Roman"/>
              </a:rPr>
              <a:t>minecraftPlayfish,como</a:t>
            </a:r>
            <a:r>
              <a:rPr lang="es-MX" b="1" i="0" u="none" strike="noStrike" baseline="0" dirty="0" smtClean="0">
                <a:solidFill>
                  <a:srgbClr val="4F81BD"/>
                </a:solidFill>
                <a:latin typeface="Times New Roman"/>
              </a:rPr>
              <a:t> </a:t>
            </a:r>
            <a:r>
              <a:rPr lang="es-MX" b="1" i="0" u="none" strike="noStrike" baseline="0" dirty="0" err="1" smtClean="0">
                <a:solidFill>
                  <a:srgbClr val="4F81BD"/>
                </a:solidFill>
                <a:latin typeface="Times New Roman"/>
              </a:rPr>
              <a:t>Pet</a:t>
            </a:r>
            <a:r>
              <a:rPr lang="es-MX" b="1" i="0" u="none" strike="noStrike" baseline="0" dirty="0" smtClean="0">
                <a:solidFill>
                  <a:srgbClr val="4F81BD"/>
                </a:solidFill>
                <a:latin typeface="Times New Roman"/>
              </a:rPr>
              <a:t> </a:t>
            </a:r>
            <a:r>
              <a:rPr lang="es-MX" b="1" i="0" u="none" strike="noStrike" baseline="0" dirty="0" err="1" smtClean="0">
                <a:solidFill>
                  <a:srgbClr val="4F81BD"/>
                </a:solidFill>
                <a:latin typeface="Times New Roman"/>
              </a:rPr>
              <a:t>society</a:t>
            </a:r>
            <a:r>
              <a:rPr lang="es-MX" b="1" i="0" u="none" strike="noStrike" baseline="0" dirty="0" smtClean="0">
                <a:solidFill>
                  <a:srgbClr val="4F81BD"/>
                </a:solidFill>
                <a:latin typeface="Times New Roman"/>
              </a:rPr>
              <a:t>, los juegos de </a:t>
            </a:r>
            <a:r>
              <a:rPr lang="es-MX" b="1" i="0" u="none" strike="noStrike" baseline="0" dirty="0" err="1" smtClean="0">
                <a:solidFill>
                  <a:srgbClr val="4F81BD"/>
                </a:solidFill>
                <a:latin typeface="Times New Roman"/>
              </a:rPr>
              <a:t>Zynga</a:t>
            </a:r>
            <a:r>
              <a:rPr lang="es-MX" b="1" i="0" u="none" strike="noStrike" baseline="0" dirty="0" smtClean="0">
                <a:solidFill>
                  <a:srgbClr val="4F81BD"/>
                </a:solidFill>
                <a:latin typeface="Times New Roman"/>
              </a:rPr>
              <a:t> </a:t>
            </a:r>
            <a:r>
              <a:rPr lang="es-MX" b="1" i="0" u="none" strike="noStrike" baseline="0" dirty="0" err="1" smtClean="0">
                <a:solidFill>
                  <a:srgbClr val="4F81BD"/>
                </a:solidFill>
                <a:latin typeface="Times New Roman"/>
              </a:rPr>
              <a:t>Games</a:t>
            </a:r>
            <a:r>
              <a:rPr lang="es-MX" b="1" i="0" u="none" strike="noStrike" baseline="0" dirty="0" smtClean="0">
                <a:solidFill>
                  <a:srgbClr val="4F81BD"/>
                </a:solidFill>
                <a:latin typeface="Times New Roman"/>
              </a:rPr>
              <a:t> como FarmVille23 y </a:t>
            </a:r>
            <a:r>
              <a:rPr lang="es-MX" b="1" i="0" u="none" strike="noStrike" baseline="0" dirty="0" err="1" smtClean="0">
                <a:solidFill>
                  <a:srgbClr val="4F81BD"/>
                </a:solidFill>
                <a:latin typeface="Times New Roman"/>
              </a:rPr>
              <a:t>CityVille</a:t>
            </a:r>
            <a:r>
              <a:rPr lang="es-MX" b="1" i="0" u="none" strike="noStrike" baseline="0" dirty="0" smtClean="0">
                <a:solidFill>
                  <a:srgbClr val="4F81BD"/>
                </a:solidFill>
                <a:latin typeface="Times New Roman"/>
              </a:rPr>
              <a:t> además los juegos de Digital Chocolate como Tower </a:t>
            </a:r>
            <a:r>
              <a:rPr lang="es-MX" b="1" i="0" u="none" strike="noStrike" baseline="0" dirty="0" err="1" smtClean="0">
                <a:solidFill>
                  <a:srgbClr val="4F81BD"/>
                </a:solidFill>
                <a:latin typeface="Times New Roman"/>
              </a:rPr>
              <a:t>Bloxx</a:t>
            </a:r>
            <a:r>
              <a:rPr lang="es-MX" b="1" i="0" u="none" strike="noStrike" baseline="0" dirty="0" smtClean="0">
                <a:solidFill>
                  <a:srgbClr val="4F81BD"/>
                </a:solidFill>
                <a:latin typeface="Times New Roman"/>
              </a:rPr>
              <a:t>.</a:t>
            </a:r>
          </a:p>
        </p:txBody>
      </p:sp>
    </p:spTree>
    <p:extLst>
      <p:ext uri="{BB962C8B-B14F-4D97-AF65-F5344CB8AC3E}">
        <p14:creationId xmlns:p14="http://schemas.microsoft.com/office/powerpoint/2010/main" val="40829841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32</TotalTime>
  <Words>833</Words>
  <Application>Microsoft Office PowerPoint</Application>
  <PresentationFormat>Presentación en pantalla (4:3)</PresentationFormat>
  <Paragraphs>29</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Chincheta</vt:lpstr>
      <vt:lpstr>Facebook</vt:lpstr>
      <vt:lpstr>Facebook</vt:lpstr>
      <vt:lpstr>Historia</vt:lpstr>
      <vt:lpstr>Servicios que Ofrece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 Alberto Pedro Lorandi Medina</dc:creator>
  <cp:lastModifiedBy>M.I. Alberto Pedro Lorandi Medina</cp:lastModifiedBy>
  <cp:revision>4</cp:revision>
  <dcterms:created xsi:type="dcterms:W3CDTF">2013-07-30T23:59:55Z</dcterms:created>
  <dcterms:modified xsi:type="dcterms:W3CDTF">2013-07-31T00:32:48Z</dcterms:modified>
</cp:coreProperties>
</file>