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77" r:id="rId2"/>
    <p:sldId id="279" r:id="rId3"/>
    <p:sldId id="278" r:id="rId4"/>
    <p:sldId id="280" r:id="rId5"/>
    <p:sldId id="281" r:id="rId6"/>
    <p:sldId id="283" r:id="rId7"/>
    <p:sldId id="284" r:id="rId8"/>
    <p:sldId id="285" r:id="rId9"/>
    <p:sldId id="282" r:id="rId10"/>
    <p:sldId id="286" r:id="rId11"/>
    <p:sldId id="287" r:id="rId12"/>
    <p:sldId id="288" r:id="rId13"/>
    <p:sldId id="289" r:id="rId14"/>
    <p:sldId id="290" r:id="rId15"/>
    <p:sldId id="292" r:id="rId16"/>
    <p:sldId id="291" r:id="rId17"/>
    <p:sldId id="293" r:id="rId18"/>
    <p:sldId id="294" r:id="rId19"/>
    <p:sldId id="295" r:id="rId20"/>
    <p:sldId id="296" r:id="rId21"/>
    <p:sldId id="297" r:id="rId22"/>
    <p:sldId id="298" r:id="rId23"/>
    <p:sldId id="302" r:id="rId24"/>
    <p:sldId id="299" r:id="rId25"/>
    <p:sldId id="300" r:id="rId26"/>
    <p:sldId id="301" r:id="rId27"/>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279"/>
            <p14:sldId id="278"/>
            <p14:sldId id="280"/>
            <p14:sldId id="281"/>
            <p14:sldId id="283"/>
            <p14:sldId id="284"/>
            <p14:sldId id="285"/>
            <p14:sldId id="282"/>
            <p14:sldId id="286"/>
            <p14:sldId id="287"/>
            <p14:sldId id="288"/>
            <p14:sldId id="289"/>
            <p14:sldId id="290"/>
            <p14:sldId id="292"/>
            <p14:sldId id="291"/>
            <p14:sldId id="293"/>
            <p14:sldId id="294"/>
            <p14:sldId id="295"/>
            <p14:sldId id="296"/>
            <p14:sldId id="297"/>
            <p14:sldId id="298"/>
            <p14:sldId id="302"/>
            <p14:sldId id="299"/>
            <p14:sldId id="300"/>
            <p14:sldId id="301"/>
          </p14:sldIdLst>
        </p14:section>
        <p14:section name="¡Hay más!"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32"/>
    <a:srgbClr val="00519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varScale="1">
        <p:scale>
          <a:sx n="100" d="100"/>
          <a:sy n="100" d="100"/>
        </p:scale>
        <p:origin x="-2052" y="-8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12/17/2009</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dirty="0"/>
          </a:p>
        </p:txBody>
      </p:sp>
    </p:spTree>
    <p:extLst>
      <p:ext uri="{BB962C8B-B14F-4D97-AF65-F5344CB8AC3E}">
        <p14:creationId xmlns:p14="http://schemas.microsoft.com/office/powerpoint/2010/main" val="2771235821"/>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Este 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8" name="17 Rectángulo"/>
          <p:cNvSpPr/>
          <p:nvPr userDrawn="1"/>
        </p:nvSpPr>
        <p:spPr>
          <a:xfrm>
            <a:off x="107505" y="2890508"/>
            <a:ext cx="7416824" cy="21226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userDrawn="1"/>
        </p:nvSpPr>
        <p:spPr>
          <a:xfrm>
            <a:off x="107504" y="5114766"/>
            <a:ext cx="8952526" cy="1626602"/>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userDrawn="1"/>
        </p:nvSpPr>
        <p:spPr>
          <a:xfrm>
            <a:off x="3275856" y="79752"/>
            <a:ext cx="5784174" cy="2674149"/>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angle 13"/>
          <p:cNvSpPr/>
          <p:nvPr userDrawn="1"/>
        </p:nvSpPr>
        <p:spPr>
          <a:xfrm>
            <a:off x="8755230" y="2469776"/>
            <a:ext cx="304800" cy="152400"/>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bg1"/>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dirty="0"/>
          </a:p>
        </p:txBody>
      </p:sp>
      <p:pic>
        <p:nvPicPr>
          <p:cNvPr id="12" name="11 Imagen"/>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504" y="79752"/>
            <a:ext cx="3024336" cy="2674149"/>
          </a:xfrm>
          <a:prstGeom prst="rect">
            <a:avLst/>
          </a:prstGeom>
        </p:spPr>
      </p:pic>
      <p:sp>
        <p:nvSpPr>
          <p:cNvPr id="16" name="15 Rectángulo"/>
          <p:cNvSpPr/>
          <p:nvPr userDrawn="1"/>
        </p:nvSpPr>
        <p:spPr>
          <a:xfrm>
            <a:off x="7666383" y="2890508"/>
            <a:ext cx="1370113" cy="2122668"/>
          </a:xfrm>
          <a:prstGeom prst="rect">
            <a:avLst/>
          </a:prstGeom>
          <a:solidFill>
            <a:srgbClr val="009932"/>
          </a:solidFill>
          <a:ln>
            <a:solidFill>
              <a:srgbClr val="009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27" name="Picture 3"/>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112804" y="5373216"/>
            <a:ext cx="2941926" cy="8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solidFill>
          <a:schemeClr val="bg1"/>
        </a:solidFill>
        <a:effectLst/>
      </p:bgPr>
    </p:bg>
    <p:spTree>
      <p:nvGrpSpPr>
        <p:cNvPr id="1" name=""/>
        <p:cNvGrpSpPr/>
        <p:nvPr/>
      </p:nvGrpSpPr>
      <p:grpSpPr>
        <a:xfrm>
          <a:off x="0" y="0"/>
          <a:ext cx="0" cy="0"/>
          <a:chOff x="0" y="0"/>
          <a:chExt cx="0" cy="0"/>
        </a:xfrm>
      </p:grpSpPr>
      <p:sp>
        <p:nvSpPr>
          <p:cNvPr id="10" name="9 Rectángulo"/>
          <p:cNvSpPr/>
          <p:nvPr userDrawn="1"/>
        </p:nvSpPr>
        <p:spPr>
          <a:xfrm>
            <a:off x="0" y="0"/>
            <a:ext cx="9144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6" name="Rectangle 5"/>
          <p:cNvSpPr/>
          <p:nvPr userDrawn="1"/>
        </p:nvSpPr>
        <p:spPr>
          <a:xfrm>
            <a:off x="595263" y="52292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7" name="Title 1"/>
          <p:cNvSpPr>
            <a:spLocks noGrp="1"/>
          </p:cNvSpPr>
          <p:nvPr>
            <p:ph type="title"/>
          </p:nvPr>
        </p:nvSpPr>
        <p:spPr>
          <a:xfrm>
            <a:off x="606552" y="5274769"/>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dirty="0"/>
          </a:p>
        </p:txBody>
      </p:sp>
      <p:sp>
        <p:nvSpPr>
          <p:cNvPr id="9" name="Media Placeholder 8"/>
          <p:cNvSpPr>
            <a:spLocks noGrp="1"/>
          </p:cNvSpPr>
          <p:nvPr>
            <p:ph type="media" sz="quarter" idx="13"/>
          </p:nvPr>
        </p:nvSpPr>
        <p:spPr>
          <a:xfrm>
            <a:off x="587022" y="1312369"/>
            <a:ext cx="4873752" cy="3812822"/>
          </a:xfrm>
        </p:spPr>
        <p:txBody>
          <a:bodyPr/>
          <a:lstStyle>
            <a:lvl1pPr eaLnBrk="1" latinLnBrk="0" hangingPunct="1">
              <a:buNone/>
              <a:defRPr kumimoji="0" lang="es-ES"/>
            </a:lvl1pPr>
          </a:lstStyle>
          <a:p>
            <a:pPr eaLnBrk="1" latinLnBrk="0" hangingPunct="1"/>
            <a:r>
              <a:rPr lang="es-ES" dirty="0" smtClean="0"/>
              <a:t>Haga clic en el icono para agregar medios</a:t>
            </a:r>
            <a:endParaRPr dirty="0"/>
          </a:p>
        </p:txBody>
      </p:sp>
      <p:sp>
        <p:nvSpPr>
          <p:cNvPr id="11" name="Text Placeholder 10"/>
          <p:cNvSpPr>
            <a:spLocks noGrp="1"/>
          </p:cNvSpPr>
          <p:nvPr>
            <p:ph type="body" sz="quarter" idx="14"/>
          </p:nvPr>
        </p:nvSpPr>
        <p:spPr>
          <a:xfrm>
            <a:off x="5776863" y="1312369"/>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pic>
        <p:nvPicPr>
          <p:cNvPr id="12" name="11 Imagen"/>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414" y="44624"/>
            <a:ext cx="1037698" cy="1296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solidFill>
          <a:schemeClr val="bg1"/>
        </a:solidFill>
        <a:effectLst/>
      </p:bgPr>
    </p:bg>
    <p:spTree>
      <p:nvGrpSpPr>
        <p:cNvPr id="1" name=""/>
        <p:cNvGrpSpPr/>
        <p:nvPr/>
      </p:nvGrpSpPr>
      <p:grpSpPr>
        <a:xfrm>
          <a:off x="0" y="0"/>
          <a:ext cx="0" cy="0"/>
          <a:chOff x="0" y="0"/>
          <a:chExt cx="0" cy="0"/>
        </a:xfrm>
      </p:grpSpPr>
      <p:sp>
        <p:nvSpPr>
          <p:cNvPr id="9" name="8 Rectángulo"/>
          <p:cNvSpPr/>
          <p:nvPr userDrawn="1"/>
        </p:nvSpPr>
        <p:spPr>
          <a:xfrm>
            <a:off x="-997" y="0"/>
            <a:ext cx="9144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pic>
        <p:nvPicPr>
          <p:cNvPr id="10" name="9 Imagen"/>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221" y="1628800"/>
            <a:ext cx="1656838" cy="206948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dirty="0"/>
          </a:p>
        </p:txBody>
      </p:sp>
      <p:sp>
        <p:nvSpPr>
          <p:cNvPr id="14" name="Title 1"/>
          <p:cNvSpPr>
            <a:spLocks noGrp="1"/>
          </p:cNvSpPr>
          <p:nvPr>
            <p:ph type="title" hasCustomPrompt="1"/>
          </p:nvPr>
        </p:nvSpPr>
        <p:spPr>
          <a:xfrm>
            <a:off x="0" y="116632"/>
            <a:ext cx="5029200" cy="936104"/>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dirty="0"/>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solidFill>
          <a:schemeClr val="bg1"/>
        </a:solidFill>
        <a:effectLst/>
      </p:bgPr>
    </p:bg>
    <p:spTree>
      <p:nvGrpSpPr>
        <p:cNvPr id="1" name=""/>
        <p:cNvGrpSpPr/>
        <p:nvPr/>
      </p:nvGrpSpPr>
      <p:grpSpPr>
        <a:xfrm>
          <a:off x="0" y="0"/>
          <a:ext cx="0" cy="0"/>
          <a:chOff x="0" y="0"/>
          <a:chExt cx="0" cy="0"/>
        </a:xfrm>
      </p:grpSpPr>
      <p:sp>
        <p:nvSpPr>
          <p:cNvPr id="8" name="7 Rectángulo"/>
          <p:cNvSpPr/>
          <p:nvPr userDrawn="1"/>
        </p:nvSpPr>
        <p:spPr>
          <a:xfrm>
            <a:off x="7956376" y="6021288"/>
            <a:ext cx="1187624" cy="836712"/>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7" name="6 Rectángulo"/>
          <p:cNvSpPr/>
          <p:nvPr userDrawn="1"/>
        </p:nvSpPr>
        <p:spPr>
          <a:xfrm>
            <a:off x="7956376" y="0"/>
            <a:ext cx="1187624" cy="59492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14 Rectángulo"/>
          <p:cNvSpPr/>
          <p:nvPr userDrawn="1"/>
        </p:nvSpPr>
        <p:spPr>
          <a:xfrm>
            <a:off x="0" y="5949280"/>
            <a:ext cx="9144000" cy="908720"/>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lang="es-MX"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lang="es-MX" smtClean="0"/>
              <a:pPr/>
              <a:t>‹Nº›</a:t>
            </a:fld>
            <a:endParaRPr lang="es-MX" dirty="0"/>
          </a:p>
        </p:txBody>
      </p:sp>
      <p:sp>
        <p:nvSpPr>
          <p:cNvPr id="8" name="Rectangle 7"/>
          <p:cNvSpPr/>
          <p:nvPr userDrawn="1"/>
        </p:nvSpPr>
        <p:spPr>
          <a:xfrm>
            <a:off x="8686800" y="5265376"/>
            <a:ext cx="457200" cy="96672"/>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pic>
        <p:nvPicPr>
          <p:cNvPr id="10" name="9 Imagen"/>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5536" y="1992354"/>
            <a:ext cx="2304256" cy="2014578"/>
          </a:xfrm>
          <a:prstGeom prst="rect">
            <a:avLst/>
          </a:prstGeom>
        </p:spPr>
      </p:pic>
      <p:pic>
        <p:nvPicPr>
          <p:cNvPr id="11"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527934" y="4086276"/>
            <a:ext cx="2062866" cy="57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7"/>
          <p:cNvSpPr/>
          <p:nvPr userDrawn="1"/>
        </p:nvSpPr>
        <p:spPr>
          <a:xfrm>
            <a:off x="0" y="764704"/>
            <a:ext cx="457200" cy="96672"/>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13" name="Rectangle 7"/>
          <p:cNvSpPr/>
          <p:nvPr userDrawn="1"/>
        </p:nvSpPr>
        <p:spPr>
          <a:xfrm>
            <a:off x="527934" y="764704"/>
            <a:ext cx="8616066" cy="96672"/>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14" name="13 Rectángulo"/>
          <p:cNvSpPr/>
          <p:nvPr userDrawn="1"/>
        </p:nvSpPr>
        <p:spPr>
          <a:xfrm>
            <a:off x="0" y="0"/>
            <a:ext cx="9144000" cy="6926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spTree>
      <p:nvGrpSpPr>
        <p:cNvPr id="1" name=""/>
        <p:cNvGrpSpPr/>
        <p:nvPr/>
      </p:nvGrpSpPr>
      <p:grpSpPr>
        <a:xfrm>
          <a:off x="0" y="0"/>
          <a:ext cx="0" cy="0"/>
          <a:chOff x="0" y="0"/>
          <a:chExt cx="0" cy="0"/>
        </a:xfrm>
      </p:grpSpPr>
      <p:sp>
        <p:nvSpPr>
          <p:cNvPr id="8" name="7 Rectángulo"/>
          <p:cNvSpPr/>
          <p:nvPr userDrawn="1"/>
        </p:nvSpPr>
        <p:spPr>
          <a:xfrm>
            <a:off x="0" y="6309320"/>
            <a:ext cx="9144000" cy="548680"/>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MX" smtClean="0"/>
              <a:pPr/>
              <a:t>13/10/2012</a:t>
            </a:fld>
            <a:endParaRPr lang="es-MX"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lang="es-MX"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lang="es-MX" smtClean="0"/>
              <a:pPr/>
              <a:t>‹Nº›</a:t>
            </a:fld>
            <a:endParaRPr lang="es-MX" dirty="0"/>
          </a:p>
        </p:txBody>
      </p:sp>
      <p:sp>
        <p:nvSpPr>
          <p:cNvPr id="9" name="Rectangle 7"/>
          <p:cNvSpPr/>
          <p:nvPr userDrawn="1"/>
        </p:nvSpPr>
        <p:spPr>
          <a:xfrm>
            <a:off x="0" y="812048"/>
            <a:ext cx="457200" cy="96672"/>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10" name="Rectangle 7"/>
          <p:cNvSpPr/>
          <p:nvPr userDrawn="1"/>
        </p:nvSpPr>
        <p:spPr>
          <a:xfrm>
            <a:off x="527934" y="812048"/>
            <a:ext cx="8616066" cy="96672"/>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dirty="0"/>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6" name="Content Placeholder 2"/>
          <p:cNvSpPr>
            <a:spLocks noGrp="1"/>
          </p:cNvSpPr>
          <p:nvPr>
            <p:ph idx="1"/>
          </p:nvPr>
        </p:nvSpPr>
        <p:spPr>
          <a:xfrm>
            <a:off x="457200" y="1600200"/>
            <a:ext cx="8229600" cy="4565104"/>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solidFill>
          <a:schemeClr val="bg1"/>
        </a:solidFill>
        <a:effectLst/>
      </p:bgPr>
    </p:bg>
    <p:spTree>
      <p:nvGrpSpPr>
        <p:cNvPr id="1" name=""/>
        <p:cNvGrpSpPr/>
        <p:nvPr/>
      </p:nvGrpSpPr>
      <p:grpSpPr>
        <a:xfrm>
          <a:off x="0" y="0"/>
          <a:ext cx="0" cy="0"/>
          <a:chOff x="0" y="0"/>
          <a:chExt cx="0" cy="0"/>
        </a:xfrm>
      </p:grpSpPr>
      <p:sp>
        <p:nvSpPr>
          <p:cNvPr id="10" name="9 Rectángulo"/>
          <p:cNvSpPr/>
          <p:nvPr userDrawn="1"/>
        </p:nvSpPr>
        <p:spPr>
          <a:xfrm>
            <a:off x="0" y="6309320"/>
            <a:ext cx="9144000" cy="5486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userDrawn="1"/>
        </p:nvSpPr>
        <p:spPr>
          <a:xfrm>
            <a:off x="7524328" y="0"/>
            <a:ext cx="1619672" cy="1124744"/>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userDrawn="1"/>
        </p:nvSpPr>
        <p:spPr>
          <a:xfrm>
            <a:off x="0" y="0"/>
            <a:ext cx="7452320" cy="1124744"/>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p:cNvSpPr>
            <a:spLocks noGrp="1"/>
          </p:cNvSpPr>
          <p:nvPr>
            <p:ph type="title"/>
          </p:nvPr>
        </p:nvSpPr>
        <p:spPr>
          <a:xfrm>
            <a:off x="380999" y="142528"/>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dirty="0"/>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pPr/>
              <a:t>12/17/2009</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dirty="0"/>
          </a:p>
        </p:txBody>
      </p:sp>
      <p:pic>
        <p:nvPicPr>
          <p:cNvPr id="11" name="10 Imagen"/>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04348" y="38348"/>
            <a:ext cx="1228662" cy="1086396"/>
          </a:xfrm>
          <a:prstGeom prst="rect">
            <a:avLst/>
          </a:prstGeom>
        </p:spPr>
      </p:pic>
      <p:pic>
        <p:nvPicPr>
          <p:cNvPr id="12" name="Picture 3"/>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923928" y="5805264"/>
            <a:ext cx="1503662" cy="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solidFill>
          <a:schemeClr val="bg1"/>
        </a:solidFill>
        <a:effectLst/>
      </p:bgPr>
    </p:bg>
    <p:spTree>
      <p:nvGrpSpPr>
        <p:cNvPr id="1" name=""/>
        <p:cNvGrpSpPr/>
        <p:nvPr/>
      </p:nvGrpSpPr>
      <p:grpSpPr>
        <a:xfrm>
          <a:off x="0" y="0"/>
          <a:ext cx="0" cy="0"/>
          <a:chOff x="0" y="0"/>
          <a:chExt cx="0" cy="0"/>
        </a:xfrm>
      </p:grpSpPr>
      <p:sp>
        <p:nvSpPr>
          <p:cNvPr id="11" name="10 Rectángulo"/>
          <p:cNvSpPr/>
          <p:nvPr userDrawn="1"/>
        </p:nvSpPr>
        <p:spPr>
          <a:xfrm>
            <a:off x="0" y="6093296"/>
            <a:ext cx="9144000" cy="764704"/>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7 Imagen"/>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520" y="-8636"/>
            <a:ext cx="2529248" cy="3159174"/>
          </a:xfrm>
          <a:prstGeom prst="rect">
            <a:avLst/>
          </a:prstGeom>
        </p:spPr>
      </p:pic>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2" name="Title 1"/>
          <p:cNvSpPr>
            <a:spLocks noGrp="1"/>
          </p:cNvSpPr>
          <p:nvPr>
            <p:ph type="title"/>
          </p:nvPr>
        </p:nvSpPr>
        <p:spPr>
          <a:xfrm>
            <a:off x="1878380" y="2132856"/>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dirty="0"/>
          </a:p>
        </p:txBody>
      </p:sp>
      <p:sp>
        <p:nvSpPr>
          <p:cNvPr id="9" name="Rectangle 7"/>
          <p:cNvSpPr/>
          <p:nvPr userDrawn="1"/>
        </p:nvSpPr>
        <p:spPr>
          <a:xfrm>
            <a:off x="8651304" y="5805264"/>
            <a:ext cx="457200" cy="96672"/>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10" name="Rectangle 7"/>
          <p:cNvSpPr/>
          <p:nvPr userDrawn="1"/>
        </p:nvSpPr>
        <p:spPr>
          <a:xfrm>
            <a:off x="0" y="5805264"/>
            <a:ext cx="8616066" cy="96672"/>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pic>
        <p:nvPicPr>
          <p:cNvPr id="12" name="Picture 3"/>
          <p:cNvPicPr>
            <a:picLocks noChangeAspect="1" noChangeArrowheads="1"/>
          </p:cNvPicPr>
          <p:nvPr userDrawn="1"/>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6578" y="4437112"/>
            <a:ext cx="2941926" cy="8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solidFill>
          <a:schemeClr val="bg1"/>
        </a:solidFill>
        <a:effectLst/>
      </p:bgPr>
    </p:bg>
    <p:spTree>
      <p:nvGrpSpPr>
        <p:cNvPr id="1" name=""/>
        <p:cNvGrpSpPr/>
        <p:nvPr/>
      </p:nvGrpSpPr>
      <p:grpSpPr>
        <a:xfrm>
          <a:off x="0" y="0"/>
          <a:ext cx="0" cy="0"/>
          <a:chOff x="0" y="0"/>
          <a:chExt cx="0" cy="0"/>
        </a:xfrm>
      </p:grpSpPr>
      <p:sp>
        <p:nvSpPr>
          <p:cNvPr id="9" name="8 Rectángulo"/>
          <p:cNvSpPr/>
          <p:nvPr userDrawn="1"/>
        </p:nvSpPr>
        <p:spPr>
          <a:xfrm>
            <a:off x="0" y="6093296"/>
            <a:ext cx="9144000" cy="764704"/>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userDrawn="1"/>
        </p:nvSpPr>
        <p:spPr>
          <a:xfrm>
            <a:off x="0" y="0"/>
            <a:ext cx="9144000" cy="3861048"/>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7 Imagen"/>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44208" y="0"/>
            <a:ext cx="2699792" cy="2387184"/>
          </a:xfrm>
          <a:prstGeom prst="rect">
            <a:avLst/>
          </a:prstGeom>
        </p:spPr>
      </p:pic>
      <p:sp>
        <p:nvSpPr>
          <p:cNvPr id="2" name="Date Placeholder 1"/>
          <p:cNvSpPr>
            <a:spLocks noGrp="1"/>
          </p:cNvSpPr>
          <p:nvPr>
            <p:ph type="dt" sz="half" idx="10"/>
          </p:nvPr>
        </p:nvSpPr>
        <p:spPr/>
        <p:txBody>
          <a:bodyPr/>
          <a:lstStyle/>
          <a:p>
            <a:fld id="{A258050E-B668-4FA7-85AD-C750C80A6E9B}" type="datetimeFigureOut">
              <a:pPr/>
              <a:t>12/17/2009</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dirty="0"/>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userDrawn="1"/>
        </p:nvSpPr>
        <p:spPr>
          <a:xfrm>
            <a:off x="-3944" y="1052736"/>
            <a:ext cx="9144000" cy="4824536"/>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Rectángulo"/>
          <p:cNvSpPr/>
          <p:nvPr userDrawn="1"/>
        </p:nvSpPr>
        <p:spPr>
          <a:xfrm>
            <a:off x="0" y="5877272"/>
            <a:ext cx="9144000" cy="980728"/>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userDrawn="1"/>
        </p:nvSpPr>
        <p:spPr>
          <a:xfrm>
            <a:off x="0" y="2895600"/>
            <a:ext cx="7543800" cy="213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716016" y="332656"/>
            <a:ext cx="4191000" cy="648072"/>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pic>
        <p:nvPicPr>
          <p:cNvPr id="11" name="10 Imagen"/>
          <p:cNvPicPr>
            <a:picLocks noChangeAspect="1"/>
          </p:cNvPicPr>
          <p:nvPr userDrawn="1"/>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0632" y="1124745"/>
            <a:ext cx="1671848" cy="2088232"/>
          </a:xfrm>
          <a:prstGeom prst="rect">
            <a:avLst/>
          </a:prstGeom>
        </p:spPr>
      </p:pic>
      <p:pic>
        <p:nvPicPr>
          <p:cNvPr id="3074"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67544" y="1702749"/>
            <a:ext cx="2233612"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solidFill>
          <a:schemeClr val="bg1"/>
        </a:solidFill>
        <a:effectLst/>
      </p:bgPr>
    </p:bg>
    <p:spTree>
      <p:nvGrpSpPr>
        <p:cNvPr id="1" name=""/>
        <p:cNvGrpSpPr/>
        <p:nvPr/>
      </p:nvGrpSpPr>
      <p:grpSpPr>
        <a:xfrm>
          <a:off x="0" y="0"/>
          <a:ext cx="0" cy="0"/>
          <a:chOff x="0" y="0"/>
          <a:chExt cx="0" cy="0"/>
        </a:xfrm>
      </p:grpSpPr>
      <p:pic>
        <p:nvPicPr>
          <p:cNvPr id="12" name="11 Imagen"/>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7544" y="1700808"/>
            <a:ext cx="2529248" cy="3159174"/>
          </a:xfrm>
          <a:prstGeom prst="rect">
            <a:avLst/>
          </a:prstGeom>
        </p:spPr>
      </p:pic>
      <p:sp>
        <p:nvSpPr>
          <p:cNvPr id="8" name="7 Rectángulo"/>
          <p:cNvSpPr/>
          <p:nvPr userDrawn="1"/>
        </p:nvSpPr>
        <p:spPr>
          <a:xfrm>
            <a:off x="0" y="5373216"/>
            <a:ext cx="3419872" cy="1484784"/>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userDrawn="1"/>
        </p:nvSpPr>
        <p:spPr>
          <a:xfrm>
            <a:off x="3419872" y="0"/>
            <a:ext cx="5724128" cy="476672"/>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userDrawn="1"/>
        </p:nvSpPr>
        <p:spPr>
          <a:xfrm>
            <a:off x="3419872" y="476672"/>
            <a:ext cx="5724128" cy="63813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pic>
        <p:nvPicPr>
          <p:cNvPr id="11"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67544" y="5589240"/>
            <a:ext cx="2233612"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10 Imagen"/>
          <p:cNvPicPr>
            <a:picLocks noChangeAspect="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1720" y="1704083"/>
            <a:ext cx="4868855" cy="4245197"/>
          </a:xfrm>
          <a:prstGeom prst="rect">
            <a:avLst/>
          </a:prstGeom>
        </p:spPr>
      </p:pic>
      <p:sp>
        <p:nvSpPr>
          <p:cNvPr id="10" name="9 Rectángulo"/>
          <p:cNvSpPr/>
          <p:nvPr/>
        </p:nvSpPr>
        <p:spPr>
          <a:xfrm>
            <a:off x="-1" y="0"/>
            <a:ext cx="444259" cy="6309320"/>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0" y="6309320"/>
            <a:ext cx="9144000" cy="548680"/>
          </a:xfrm>
          <a:prstGeom prst="rect">
            <a:avLst/>
          </a:prstGeom>
          <a:solidFill>
            <a:srgbClr val="009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Placeholder 1"/>
          <p:cNvSpPr>
            <a:spLocks noGrp="1"/>
          </p:cNvSpPr>
          <p:nvPr>
            <p:ph type="title"/>
          </p:nvPr>
        </p:nvSpPr>
        <p:spPr>
          <a:xfrm>
            <a:off x="457200" y="188640"/>
            <a:ext cx="8435280" cy="1282154"/>
          </a:xfrm>
          <a:prstGeom prst="rect">
            <a:avLst/>
          </a:prstGeom>
        </p:spPr>
        <p:txBody>
          <a:bodyPr vert="horz" lIns="91440" tIns="45720" rIns="91440" bIns="45720" rtlCol="0" anchor="ctr">
            <a:normAutofit/>
          </a:bodyPr>
          <a:lstStyle/>
          <a:p>
            <a:pPr eaLnBrk="1" latinLnBrk="0" hangingPunct="1"/>
            <a:r>
              <a:rPr kumimoji="0" lang="es-ES" dirty="0" smtClean="0"/>
              <a:t>Haga clic para modificar el estilo de título del patrón</a:t>
            </a:r>
            <a:endParaRPr kumimoji="0" lang="en-US" dirty="0" smtClean="0"/>
          </a:p>
        </p:txBody>
      </p:sp>
      <p:sp>
        <p:nvSpPr>
          <p:cNvPr id="4" name="Date Placeholder 3"/>
          <p:cNvSpPr>
            <a:spLocks noGrp="1"/>
          </p:cNvSpPr>
          <p:nvPr>
            <p:ph type="dt" sz="half" idx="2"/>
          </p:nvPr>
        </p:nvSpPr>
        <p:spPr>
          <a:xfrm>
            <a:off x="107504" y="6448251"/>
            <a:ext cx="2133600" cy="365125"/>
          </a:xfrm>
          <a:prstGeom prst="rect">
            <a:avLst/>
          </a:prstGeom>
        </p:spPr>
        <p:txBody>
          <a:bodyPr vert="horz" lIns="91440" tIns="45720" rIns="91440" bIns="45720" rtlCol="0" anchor="ctr"/>
          <a:lstStyle>
            <a:lvl1pPr algn="l" eaLnBrk="1" latinLnBrk="0" hangingPunct="1">
              <a:defRPr kumimoji="0" lang="es-ES" sz="1200">
                <a:solidFill>
                  <a:schemeClr val="bg1"/>
                </a:solidFill>
              </a:defRPr>
            </a:lvl1pPr>
          </a:lstStyle>
          <a:p>
            <a:fld id="{A258050E-B668-4FA7-85AD-C750C80A6E9B}" type="datetimeFigureOut">
              <a:rPr lang="es-MX" smtClean="0"/>
              <a:pPr/>
              <a:t>13/10/2012</a:t>
            </a:fld>
            <a:endParaRPr lang="es-MX" dirty="0"/>
          </a:p>
        </p:txBody>
      </p:sp>
      <p:sp>
        <p:nvSpPr>
          <p:cNvPr id="5" name="Footer Placeholder 4"/>
          <p:cNvSpPr>
            <a:spLocks noGrp="1"/>
          </p:cNvSpPr>
          <p:nvPr>
            <p:ph type="ftr" sz="quarter" idx="3"/>
          </p:nvPr>
        </p:nvSpPr>
        <p:spPr>
          <a:xfrm>
            <a:off x="3124200" y="6448251"/>
            <a:ext cx="2895600" cy="365125"/>
          </a:xfrm>
          <a:prstGeom prst="rect">
            <a:avLst/>
          </a:prstGeom>
        </p:spPr>
        <p:txBody>
          <a:bodyPr vert="horz" lIns="91440" tIns="45720" rIns="91440" bIns="45720" rtlCol="0" anchor="ctr"/>
          <a:lstStyle>
            <a:lvl1pPr algn="ctr" eaLnBrk="1" latinLnBrk="0" hangingPunct="1">
              <a:defRPr kumimoji="0" lang="es-ES" sz="1200">
                <a:solidFill>
                  <a:schemeClr val="bg1"/>
                </a:solidFill>
              </a:defRPr>
            </a:lvl1pPr>
          </a:lstStyle>
          <a:p>
            <a:endParaRPr lang="es-MX" dirty="0"/>
          </a:p>
        </p:txBody>
      </p:sp>
      <p:sp>
        <p:nvSpPr>
          <p:cNvPr id="6" name="Slide Number Placeholder 5"/>
          <p:cNvSpPr>
            <a:spLocks noGrp="1"/>
          </p:cNvSpPr>
          <p:nvPr>
            <p:ph type="sldNum" sz="quarter" idx="4"/>
          </p:nvPr>
        </p:nvSpPr>
        <p:spPr>
          <a:xfrm>
            <a:off x="6758880" y="6448251"/>
            <a:ext cx="2133600" cy="365125"/>
          </a:xfrm>
          <a:prstGeom prst="rect">
            <a:avLst/>
          </a:prstGeom>
        </p:spPr>
        <p:txBody>
          <a:bodyPr vert="horz" lIns="91440" tIns="45720" rIns="91440" bIns="45720" rtlCol="0" anchor="ctr"/>
          <a:lstStyle>
            <a:lvl1pPr algn="r" eaLnBrk="1" latinLnBrk="0" hangingPunct="1">
              <a:defRPr kumimoji="0" lang="es-ES" sz="1200">
                <a:solidFill>
                  <a:schemeClr val="bg1"/>
                </a:solidFill>
              </a:defRPr>
            </a:lvl1pPr>
          </a:lstStyle>
          <a:p>
            <a:fld id="{240D5ECE-8B49-45CD-BE81-EF81920D1969}" type="slidenum">
              <a:rPr lang="es-MX" smtClean="0"/>
              <a:pPr/>
              <a:t>‹Nº›</a:t>
            </a:fld>
            <a:endParaRPr lang="es-MX" dirty="0"/>
          </a:p>
        </p:txBody>
      </p:sp>
      <p:sp>
        <p:nvSpPr>
          <p:cNvPr id="3" name="Text Placeholder 2"/>
          <p:cNvSpPr>
            <a:spLocks noGrp="1"/>
          </p:cNvSpPr>
          <p:nvPr>
            <p:ph type="body" idx="1"/>
          </p:nvPr>
        </p:nvSpPr>
        <p:spPr>
          <a:xfrm>
            <a:off x="457200" y="1600200"/>
            <a:ext cx="8435280" cy="4709120"/>
          </a:xfrm>
          <a:prstGeom prst="rect">
            <a:avLst/>
          </a:prstGeom>
        </p:spPr>
        <p:txBody>
          <a:bodyPr vert="horz" lIns="91440" tIns="45720" rIns="91440" bIns="45720" rtlCol="0">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pic>
        <p:nvPicPr>
          <p:cNvPr id="2050" name="Picture 2"/>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6717" y="126016"/>
            <a:ext cx="417542" cy="143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orandi@uv.m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avila@uv.mx" TargetMode="External"/><Relationship Id="rId4" Type="http://schemas.openxmlformats.org/officeDocument/2006/relationships/hyperlink" Target="mailto:chernandez@ver.megared.net.m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24.xml"/><Relationship Id="rId5" Type="http://schemas.openxmlformats.org/officeDocument/2006/relationships/slide" Target="slide16.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zs10007160.blogspot.mx/" TargetMode="Externa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908720"/>
            <a:ext cx="4953000" cy="1823969"/>
          </a:xfrm>
        </p:spPr>
        <p:txBody>
          <a:bodyPr>
            <a:normAutofit fontScale="85000" lnSpcReduction="20000"/>
          </a:bodyPr>
          <a:lstStyle/>
          <a:p>
            <a:pPr marL="0" indent="0"/>
            <a:r>
              <a:rPr lang="es-ES" u="sng" dirty="0" smtClean="0"/>
              <a:t>M.I. Alberto Pedro Lorandi Medina</a:t>
            </a:r>
          </a:p>
          <a:p>
            <a:pPr marL="0" indent="0"/>
            <a:r>
              <a:rPr lang="es-ES" dirty="0" smtClean="0">
                <a:hlinkClick r:id="rId3"/>
              </a:rPr>
              <a:t>alorandi@uv.mx</a:t>
            </a:r>
            <a:endParaRPr lang="es-ES" dirty="0" smtClean="0"/>
          </a:p>
          <a:p>
            <a:pPr marL="0" indent="0"/>
            <a:r>
              <a:rPr lang="es-ES" dirty="0" smtClean="0"/>
              <a:t>Lic. Claudia Eunice Hernández Sosa</a:t>
            </a:r>
          </a:p>
          <a:p>
            <a:pPr marL="0" indent="0"/>
            <a:r>
              <a:rPr lang="es-ES" dirty="0" smtClean="0">
                <a:hlinkClick r:id="rId4"/>
              </a:rPr>
              <a:t>chernandez@ver.megared.net.mx</a:t>
            </a:r>
            <a:endParaRPr lang="es-ES" dirty="0" smtClean="0"/>
          </a:p>
          <a:p>
            <a:pPr marL="0" indent="0"/>
            <a:r>
              <a:rPr lang="es-ES" dirty="0" smtClean="0"/>
              <a:t>M.R.T:E: Juan José López Ávila</a:t>
            </a:r>
          </a:p>
          <a:p>
            <a:pPr marL="0" indent="0"/>
            <a:r>
              <a:rPr lang="es-ES" dirty="0" smtClean="0">
                <a:hlinkClick r:id="rId5"/>
              </a:rPr>
              <a:t>javila@uv.mx</a:t>
            </a:r>
            <a:endParaRPr lang="es-ES" dirty="0" smtClean="0"/>
          </a:p>
        </p:txBody>
      </p:sp>
      <p:sp>
        <p:nvSpPr>
          <p:cNvPr id="5" name="Title 4"/>
          <p:cNvSpPr>
            <a:spLocks noGrp="1"/>
          </p:cNvSpPr>
          <p:nvPr>
            <p:ph type="title"/>
          </p:nvPr>
        </p:nvSpPr>
        <p:spPr>
          <a:xfrm>
            <a:off x="228600" y="3048000"/>
            <a:ext cx="7239000" cy="1828800"/>
          </a:xfrm>
        </p:spPr>
        <p:txBody>
          <a:bodyPr>
            <a:noAutofit/>
          </a:bodyPr>
          <a:lstStyle/>
          <a:p>
            <a:pPr algn="l"/>
            <a:r>
              <a:rPr lang="es-ES" b="0" dirty="0"/>
              <a:t>Las Redes Sociales como Elemento </a:t>
            </a:r>
            <a:r>
              <a:rPr lang="es-ES" b="0" dirty="0" smtClean="0"/>
              <a:t>Integrador </a:t>
            </a:r>
            <a:r>
              <a:rPr lang="es-ES" b="0" dirty="0"/>
              <a:t>del Portafolio de Evidencias de Aprendizaje</a:t>
            </a:r>
          </a:p>
        </p:txBody>
      </p:sp>
      <p:sp>
        <p:nvSpPr>
          <p:cNvPr id="2" name="1 Rectángulo"/>
          <p:cNvSpPr/>
          <p:nvPr/>
        </p:nvSpPr>
        <p:spPr>
          <a:xfrm>
            <a:off x="107504" y="6402814"/>
            <a:ext cx="8928991" cy="338554"/>
          </a:xfrm>
          <a:prstGeom prst="rect">
            <a:avLst/>
          </a:prstGeom>
        </p:spPr>
        <p:txBody>
          <a:bodyPr wrap="square">
            <a:spAutoFit/>
          </a:bodyPr>
          <a:lstStyle/>
          <a:p>
            <a:r>
              <a:rPr lang="es-MX" sz="1600" b="1" dirty="0">
                <a:solidFill>
                  <a:schemeClr val="bg1"/>
                </a:solidFill>
              </a:rPr>
              <a:t>Quien volviendo a hacer el camino viejo aprende el nuevo, puede considerarse un maestro: </a:t>
            </a:r>
            <a:r>
              <a:rPr lang="es-MX" sz="1600" b="1" dirty="0" smtClean="0">
                <a:solidFill>
                  <a:schemeClr val="bg1"/>
                </a:solidFill>
              </a:rPr>
              <a:t>Confucio</a:t>
            </a:r>
            <a:endParaRPr lang="es-MX"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a:t>Si bien </a:t>
            </a:r>
            <a:r>
              <a:rPr lang="es-MX" dirty="0" smtClean="0"/>
              <a:t>la U.V. cuenta </a:t>
            </a:r>
            <a:r>
              <a:rPr lang="es-MX" dirty="0"/>
              <a:t>con una herramienta de educación a distancia desarrollada por la D.G.T.I. </a:t>
            </a:r>
            <a:r>
              <a:rPr lang="es-MX" dirty="0" smtClean="0"/>
              <a:t>llamada </a:t>
            </a:r>
            <a:r>
              <a:rPr lang="es-MX" dirty="0"/>
              <a:t>Eminus, que permite tener una carpeta personal por estudiante y una general para todo el grupo, en donde se almacenan todas las EA, </a:t>
            </a:r>
            <a:r>
              <a:rPr lang="es-MX" dirty="0" smtClean="0"/>
              <a:t>no deja de ser solo un </a:t>
            </a:r>
            <a:r>
              <a:rPr lang="es-MX" dirty="0"/>
              <a:t>simple contenedor digital que no facilita su revisión de la mejor manera posible. </a:t>
            </a:r>
          </a:p>
        </p:txBody>
      </p:sp>
    </p:spTree>
    <p:extLst>
      <p:ext uri="{BB962C8B-B14F-4D97-AF65-F5344CB8AC3E}">
        <p14:creationId xmlns:p14="http://schemas.microsoft.com/office/powerpoint/2010/main" val="3377253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Si bien es cierto que se pueden revisar </a:t>
            </a:r>
            <a:r>
              <a:rPr lang="es-MX" dirty="0" smtClean="0"/>
              <a:t>una </a:t>
            </a:r>
            <a:r>
              <a:rPr lang="es-MX" dirty="0"/>
              <a:t>a </a:t>
            </a:r>
            <a:r>
              <a:rPr lang="es-MX" dirty="0" smtClean="0"/>
              <a:t>una las evidencias, </a:t>
            </a:r>
            <a:r>
              <a:rPr lang="es-MX" dirty="0"/>
              <a:t>es deseable algo mucho más </a:t>
            </a:r>
            <a:r>
              <a:rPr lang="es-MX" dirty="0" smtClean="0"/>
              <a:t>estructurado, </a:t>
            </a:r>
            <a:r>
              <a:rPr lang="es-MX" dirty="0"/>
              <a:t>que permita no solo visualizar las tareas y actividades, sino además las experiencias, dudas y situaciones que se presentaron </a:t>
            </a:r>
            <a:r>
              <a:rPr lang="es-MX" dirty="0" smtClean="0"/>
              <a:t>a lo largo de toda la </a:t>
            </a:r>
            <a:r>
              <a:rPr lang="es-MX" dirty="0"/>
              <a:t>EE, así como la parte fundamental, su </a:t>
            </a:r>
            <a:r>
              <a:rPr lang="es-MX" dirty="0" smtClean="0"/>
              <a:t>autoevaluación paso a paso y que permita además hacer una retrospectiva en cualquier momento.</a:t>
            </a:r>
            <a:endParaRPr lang="es-MX" dirty="0"/>
          </a:p>
          <a:p>
            <a:endParaRPr lang="es-MX" dirty="0"/>
          </a:p>
          <a:p>
            <a:endParaRPr lang="es-MX" dirty="0"/>
          </a:p>
          <a:p>
            <a:endParaRPr lang="es-MX" dirty="0"/>
          </a:p>
        </p:txBody>
      </p:sp>
    </p:spTree>
    <p:extLst>
      <p:ext uri="{BB962C8B-B14F-4D97-AF65-F5344CB8AC3E}">
        <p14:creationId xmlns:p14="http://schemas.microsoft.com/office/powerpoint/2010/main" val="3122820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Propuesta</a:t>
            </a:r>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Pensando en todo lo anterior, un </a:t>
            </a:r>
            <a:r>
              <a:rPr lang="es-MX" dirty="0"/>
              <a:t>PEA </a:t>
            </a:r>
            <a:r>
              <a:rPr lang="es-MX" dirty="0" smtClean="0"/>
              <a:t>debería </a:t>
            </a:r>
            <a:r>
              <a:rPr lang="es-MX" dirty="0"/>
              <a:t>estar contenido en un sistema que tuviera una interfaz amigable, que </a:t>
            </a:r>
            <a:r>
              <a:rPr lang="es-MX" dirty="0" smtClean="0"/>
              <a:t>permitiera </a:t>
            </a:r>
            <a:r>
              <a:rPr lang="es-MX" dirty="0"/>
              <a:t>una integración completa del crecimiento del estudiante a lo largo del programa, que no solo </a:t>
            </a:r>
            <a:r>
              <a:rPr lang="es-MX" dirty="0" smtClean="0"/>
              <a:t>almacenara por cada estudiante los objetos digitales generados, </a:t>
            </a:r>
            <a:r>
              <a:rPr lang="es-MX" dirty="0"/>
              <a:t>las tareas </a:t>
            </a:r>
            <a:r>
              <a:rPr lang="es-MX" dirty="0" smtClean="0"/>
              <a:t>de aprendizaje e integradoras, las actividades </a:t>
            </a:r>
            <a:r>
              <a:rPr lang="es-MX" dirty="0"/>
              <a:t>y </a:t>
            </a:r>
            <a:r>
              <a:rPr lang="es-MX" dirty="0" smtClean="0"/>
              <a:t>exámenes</a:t>
            </a:r>
            <a:r>
              <a:rPr lang="es-MX" dirty="0"/>
              <a:t>, sino que </a:t>
            </a:r>
            <a:r>
              <a:rPr lang="es-MX" dirty="0" smtClean="0"/>
              <a:t>tuviera </a:t>
            </a:r>
            <a:r>
              <a:rPr lang="es-MX" dirty="0"/>
              <a:t>además, todas las experiencias, dudas, comentarios y reflexiones de cada estudiante para que el docente, pueda visualizar </a:t>
            </a:r>
            <a:r>
              <a:rPr lang="es-MX" dirty="0" smtClean="0"/>
              <a:t>toda </a:t>
            </a:r>
            <a:r>
              <a:rPr lang="es-MX" dirty="0"/>
              <a:t>la EE desde cada una de las perspectivas de sus alumnos</a:t>
            </a:r>
            <a:r>
              <a:rPr lang="es-MX" dirty="0" smtClean="0"/>
              <a:t>.</a:t>
            </a:r>
            <a:endParaRPr lang="es-MX" dirty="0"/>
          </a:p>
        </p:txBody>
      </p:sp>
    </p:spTree>
    <p:extLst>
      <p:ext uri="{BB962C8B-B14F-4D97-AF65-F5344CB8AC3E}">
        <p14:creationId xmlns:p14="http://schemas.microsoft.com/office/powerpoint/2010/main" val="42430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Imaginemos </a:t>
            </a:r>
            <a:r>
              <a:rPr lang="es-MX" dirty="0"/>
              <a:t>cuanta riqueza puede ofrecer un sistema donde cada estudiante va describiendo como aprende, expresa sus dudas y comentarios, enlaza electrónicamente cada una de las tareas de aprendizaje e integradoras y además las comenta, todo esto al momento de medir los aprendizajes de cada individuo, puede ser una herramienta interesante y enriquecedora que permita una mejor </a:t>
            </a:r>
            <a:r>
              <a:rPr lang="es-MX" dirty="0" smtClean="0"/>
              <a:t>evaluación, </a:t>
            </a:r>
            <a:r>
              <a:rPr lang="es-MX" dirty="0"/>
              <a:t>ya que todas las vivencias </a:t>
            </a:r>
            <a:r>
              <a:rPr lang="es-MX" dirty="0" smtClean="0"/>
              <a:t>quedan </a:t>
            </a:r>
            <a:r>
              <a:rPr lang="es-MX" dirty="0"/>
              <a:t>plasmadas en un solo </a:t>
            </a:r>
            <a:r>
              <a:rPr lang="es-MX" dirty="0" smtClean="0"/>
              <a:t>sitio, que ofrece además la posibilidad de hacer retrospectiva, análisis y seguimiento. </a:t>
            </a:r>
            <a:endParaRPr lang="es-MX" dirty="0"/>
          </a:p>
          <a:p>
            <a:endParaRPr lang="es-MX" dirty="0"/>
          </a:p>
          <a:p>
            <a:endParaRPr lang="es-MX" dirty="0"/>
          </a:p>
        </p:txBody>
      </p:sp>
    </p:spTree>
    <p:extLst>
      <p:ext uri="{BB962C8B-B14F-4D97-AF65-F5344CB8AC3E}">
        <p14:creationId xmlns:p14="http://schemas.microsoft.com/office/powerpoint/2010/main" val="2492853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Buscando algo visual que reuniera todo lo anterior, se incorporaron Redes </a:t>
            </a:r>
            <a:r>
              <a:rPr lang="es-MX" dirty="0"/>
              <a:t>Sociales y </a:t>
            </a:r>
            <a:r>
              <a:rPr lang="es-MX" dirty="0" smtClean="0"/>
              <a:t>Blogs </a:t>
            </a:r>
            <a:r>
              <a:rPr lang="es-MX" dirty="0"/>
              <a:t>para lograrlo, porque </a:t>
            </a:r>
            <a:r>
              <a:rPr lang="es-MX" dirty="0" smtClean="0"/>
              <a:t>así, se </a:t>
            </a:r>
            <a:r>
              <a:rPr lang="es-MX" dirty="0"/>
              <a:t>podría visualizar todo el desarrollo de la EE junto con las EA y las experiencias de los estudiantes en un solo </a:t>
            </a:r>
            <a:r>
              <a:rPr lang="es-MX" dirty="0" smtClean="0"/>
              <a:t>sitio, que además explota la </a:t>
            </a:r>
            <a:r>
              <a:rPr lang="es-MX" dirty="0"/>
              <a:t>atracción que las redes sociales tienen en </a:t>
            </a:r>
            <a:r>
              <a:rPr lang="es-MX" dirty="0" smtClean="0"/>
              <a:t> los jóvenes, </a:t>
            </a:r>
            <a:r>
              <a:rPr lang="es-MX" dirty="0" smtClean="0"/>
              <a:t>qué </a:t>
            </a:r>
            <a:r>
              <a:rPr lang="es-MX" dirty="0"/>
              <a:t>mejor instrumento que uno que </a:t>
            </a:r>
            <a:r>
              <a:rPr lang="es-MX" dirty="0" smtClean="0"/>
              <a:t>los </a:t>
            </a:r>
            <a:r>
              <a:rPr lang="es-MX" dirty="0" smtClean="0"/>
              <a:t>motive </a:t>
            </a:r>
            <a:r>
              <a:rPr lang="es-MX" dirty="0"/>
              <a:t>a usarlo.</a:t>
            </a:r>
          </a:p>
          <a:p>
            <a:r>
              <a:rPr lang="es-MX" dirty="0" smtClean="0"/>
              <a:t>De </a:t>
            </a:r>
            <a:r>
              <a:rPr lang="es-MX" dirty="0"/>
              <a:t>esta manera, el PEA se </a:t>
            </a:r>
            <a:r>
              <a:rPr lang="es-MX" dirty="0" smtClean="0"/>
              <a:t>convierte en </a:t>
            </a:r>
            <a:r>
              <a:rPr lang="es-MX" dirty="0"/>
              <a:t>un Blog, Twitter y espacios virtuales de almacenamiento en </a:t>
            </a:r>
            <a:r>
              <a:rPr lang="es-MX" dirty="0" smtClean="0"/>
              <a:t>WEB.</a:t>
            </a:r>
            <a:endParaRPr lang="es-MX" dirty="0"/>
          </a:p>
        </p:txBody>
      </p:sp>
    </p:spTree>
    <p:extLst>
      <p:ext uri="{BB962C8B-B14F-4D97-AF65-F5344CB8AC3E}">
        <p14:creationId xmlns:p14="http://schemas.microsoft.com/office/powerpoint/2010/main" val="277221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p>
        </p:txBody>
      </p:sp>
      <p:pic>
        <p:nvPicPr>
          <p:cNvPr id="6" name="5 Imagen" descr="C:\Users\alorandi\Desktop\Pendiente\Foro AULA\Blog2.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980728"/>
            <a:ext cx="8856984" cy="5256584"/>
          </a:xfrm>
          <a:prstGeom prst="rect">
            <a:avLst/>
          </a:prstGeom>
          <a:noFill/>
          <a:ln>
            <a:noFill/>
          </a:ln>
        </p:spPr>
      </p:pic>
    </p:spTree>
    <p:extLst>
      <p:ext uri="{BB962C8B-B14F-4D97-AF65-F5344CB8AC3E}">
        <p14:creationId xmlns:p14="http://schemas.microsoft.com/office/powerpoint/2010/main" val="2488626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Metodología</a:t>
            </a:r>
            <a:endParaRPr lang="es-MX" dirty="0"/>
          </a:p>
        </p:txBody>
      </p:sp>
      <p:sp>
        <p:nvSpPr>
          <p:cNvPr id="3" name="2 Marcador de contenido"/>
          <p:cNvSpPr>
            <a:spLocks noGrp="1"/>
          </p:cNvSpPr>
          <p:nvPr>
            <p:ph idx="1"/>
          </p:nvPr>
        </p:nvSpPr>
        <p:spPr/>
        <p:txBody>
          <a:bodyPr>
            <a:normAutofit fontScale="77500" lnSpcReduction="20000"/>
          </a:bodyPr>
          <a:lstStyle/>
          <a:p>
            <a:r>
              <a:rPr lang="es-MX" dirty="0" smtClean="0"/>
              <a:t>Todos </a:t>
            </a:r>
            <a:r>
              <a:rPr lang="es-MX" dirty="0"/>
              <a:t>los estudiantes deben crear una cuenta en Google, un Blog en Blogger, una cuenta en Twitter y una cuenta en Windows Live usando su matrícula como nombre  por ejemplo zS11001234, para que sea igual a su correo institucional, único medio válido en esta EE, ya que no se acepta ningún otro correo en el curso.</a:t>
            </a:r>
          </a:p>
          <a:p>
            <a:r>
              <a:rPr lang="es-MX" dirty="0" smtClean="0"/>
              <a:t>Cada </a:t>
            </a:r>
            <a:r>
              <a:rPr lang="es-MX" dirty="0"/>
              <a:t>semana (en semestres regulares) o diario (en cursos del periodo intersemestral), los estudiantes deben de escribir una entrada en su blog comentando de manera breve sus experiencias de la semana o de clase, cada una de estas entradas deberá ser anunciada en Twitter referenciando al profesor, sin usar abreviaturas, palabras cortadas o lenguaje coloquial para fomentar las competencias de escritura y redacción sintetizada. </a:t>
            </a:r>
          </a:p>
        </p:txBody>
      </p:sp>
    </p:spTree>
    <p:extLst>
      <p:ext uri="{BB962C8B-B14F-4D97-AF65-F5344CB8AC3E}">
        <p14:creationId xmlns:p14="http://schemas.microsoft.com/office/powerpoint/2010/main" val="2341962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77500" lnSpcReduction="20000"/>
          </a:bodyPr>
          <a:lstStyle/>
          <a:p>
            <a:r>
              <a:rPr lang="es-MX" dirty="0"/>
              <a:t>Todas las tareas de aprendizaje e integradoras, deberán ser almacenadas en una carpeta de SkyDrive con la cuenta de Windows Live que crearon para que su matricula los identifique, estas tareas deberán ser comentadas en una entrada aparte del blog, poniendo sus experiencias al realizarla, además colocarán una liga a cada documento en la misma entrada, y las anunciaran por Twitter.</a:t>
            </a:r>
          </a:p>
          <a:p>
            <a:r>
              <a:rPr lang="es-MX" dirty="0"/>
              <a:t>Las tareas colaborativas que piden en Google Docs, deberán ser comentadas en una entrada aparte del blog, colocando la liga al documento y anunciándolas por Twitter y cada examen presentado también será objeto de una entrada aparte en el blog, comentado sus experiencias y anunciando la entrada por Twitter</a:t>
            </a:r>
            <a:r>
              <a:rPr lang="es-MX" dirty="0" smtClean="0"/>
              <a:t>.</a:t>
            </a:r>
            <a:endParaRPr lang="es-MX" dirty="0"/>
          </a:p>
        </p:txBody>
      </p:sp>
    </p:spTree>
    <p:extLst>
      <p:ext uri="{BB962C8B-B14F-4D97-AF65-F5344CB8AC3E}">
        <p14:creationId xmlns:p14="http://schemas.microsoft.com/office/powerpoint/2010/main" val="658040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85000" lnSpcReduction="20000"/>
          </a:bodyPr>
          <a:lstStyle/>
          <a:p>
            <a:pPr lvl="0"/>
            <a:r>
              <a:rPr lang="es-ES" dirty="0"/>
              <a:t>Durante el curso, se aceptan consultas en Facebook pero el canal oficial siempre será la cuenta de correo institucional y cada estudiante deberá hacer que al menos 5 de sus compañeros sigan a su blog y que hagan comentarios para que con esto puedan desarrollar las competencias necesarias para mantener un blog.</a:t>
            </a:r>
            <a:endParaRPr lang="es-MX" dirty="0"/>
          </a:p>
          <a:p>
            <a:pPr lvl="0"/>
            <a:r>
              <a:rPr lang="es-ES" dirty="0"/>
              <a:t>Al final del curso se deberá adicionar una última entrada al blog comentado en al menos 6 párrafos (uno por cada micro competencia que son 4), un párrafo relatando sus experiencias con Eminus y </a:t>
            </a:r>
            <a:r>
              <a:rPr lang="es-ES" dirty="0" smtClean="0"/>
              <a:t>un párrafo </a:t>
            </a:r>
            <a:r>
              <a:rPr lang="es-ES" dirty="0"/>
              <a:t>con un resumen de todo el curso y también esta entrada se anunciará por Twitter</a:t>
            </a:r>
            <a:r>
              <a:rPr lang="es-ES" dirty="0" smtClean="0"/>
              <a:t>.</a:t>
            </a:r>
            <a:endParaRPr lang="es-MX" dirty="0"/>
          </a:p>
        </p:txBody>
      </p:sp>
    </p:spTree>
    <p:extLst>
      <p:ext uri="{BB962C8B-B14F-4D97-AF65-F5344CB8AC3E}">
        <p14:creationId xmlns:p14="http://schemas.microsoft.com/office/powerpoint/2010/main" val="2584706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Beneficios Adicionales</a:t>
            </a:r>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Por </a:t>
            </a:r>
            <a:r>
              <a:rPr lang="es-MX" dirty="0"/>
              <a:t>el “Cortar y Pegar”, usar un blog ayudará a fomentar las competencias de escritura y redacción, el uso de Twitter fomentará competencias de redacción sintetizada de ideas por permitir este solo entradas de 140 caracteres, por ello es que no se aceptan abreviaciones.</a:t>
            </a:r>
          </a:p>
          <a:p>
            <a:r>
              <a:rPr lang="es-MX" dirty="0" smtClean="0"/>
              <a:t>El </a:t>
            </a:r>
            <a:r>
              <a:rPr lang="es-MX" dirty="0"/>
              <a:t>que los estudiantes hagan que al menos 5 de sus compañeros los sigan tanto en su blog como en Twitter, ayuda a fomentar las competencias de socialización y colaboración, que son fomentadas también por tareas colaborativas en Google Docs</a:t>
            </a:r>
            <a:r>
              <a:rPr lang="es-MX" dirty="0" smtClean="0"/>
              <a:t>.</a:t>
            </a:r>
            <a:endParaRPr lang="es-MX" dirty="0"/>
          </a:p>
        </p:txBody>
      </p:sp>
    </p:spTree>
    <p:extLst>
      <p:ext uri="{BB962C8B-B14F-4D97-AF65-F5344CB8AC3E}">
        <p14:creationId xmlns:p14="http://schemas.microsoft.com/office/powerpoint/2010/main" val="149501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Contenido</a:t>
            </a:r>
            <a:endParaRPr lang="es-MX" dirty="0"/>
          </a:p>
        </p:txBody>
      </p:sp>
      <p:sp>
        <p:nvSpPr>
          <p:cNvPr id="5" name="4 Marcador de contenido"/>
          <p:cNvSpPr>
            <a:spLocks noGrp="1"/>
          </p:cNvSpPr>
          <p:nvPr>
            <p:ph idx="1"/>
          </p:nvPr>
        </p:nvSpPr>
        <p:spPr/>
        <p:txBody>
          <a:bodyPr/>
          <a:lstStyle/>
          <a:p>
            <a:r>
              <a:rPr lang="es-MX" dirty="0" smtClean="0">
                <a:hlinkClick r:id="rId2" action="ppaction://hlinksldjump"/>
              </a:rPr>
              <a:t>Introducción</a:t>
            </a:r>
            <a:endParaRPr lang="es-MX" dirty="0" smtClean="0"/>
          </a:p>
          <a:p>
            <a:r>
              <a:rPr lang="es-MX" dirty="0" smtClean="0">
                <a:hlinkClick r:id="rId3" action="ppaction://hlinksldjump"/>
              </a:rPr>
              <a:t>Planteamiento del Problema</a:t>
            </a:r>
            <a:endParaRPr lang="es-MX" dirty="0" smtClean="0"/>
          </a:p>
          <a:p>
            <a:r>
              <a:rPr lang="es-MX" dirty="0" smtClean="0">
                <a:hlinkClick r:id="rId4" action="ppaction://hlinksldjump"/>
              </a:rPr>
              <a:t>Propuesta</a:t>
            </a:r>
            <a:endParaRPr lang="es-MX" dirty="0" smtClean="0"/>
          </a:p>
          <a:p>
            <a:r>
              <a:rPr lang="es-MX" dirty="0" smtClean="0">
                <a:hlinkClick r:id="rId5" action="ppaction://hlinksldjump"/>
              </a:rPr>
              <a:t>Metodología</a:t>
            </a:r>
            <a:endParaRPr lang="es-MX" dirty="0" smtClean="0"/>
          </a:p>
          <a:p>
            <a:r>
              <a:rPr lang="es-MX" dirty="0" smtClean="0">
                <a:hlinkClick r:id="rId6" action="ppaction://hlinksldjump"/>
              </a:rPr>
              <a:t>Resultados y Conclusiones</a:t>
            </a:r>
            <a:endParaRPr lang="es-MX" dirty="0" smtClean="0"/>
          </a:p>
        </p:txBody>
      </p:sp>
    </p:spTree>
    <p:extLst>
      <p:ext uri="{BB962C8B-B14F-4D97-AF65-F5344CB8AC3E}">
        <p14:creationId xmlns:p14="http://schemas.microsoft.com/office/powerpoint/2010/main" val="6420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77500" lnSpcReduction="20000"/>
          </a:bodyPr>
          <a:lstStyle/>
          <a:p>
            <a:r>
              <a:rPr lang="es-MX" dirty="0"/>
              <a:t>El espacio en SkyDrive es en si mismo el PEA, ahí se almacenan todas las tareas pero su revisión se hace desde su blog, este es el medio de acceso a dicha carpeta y también, cumple con el objetivo de tener una retroalimentación del grupo y de cada uno de los estudiantes, fomentando el gusto por la escritura, además de ser un medio original de revisar las evidencias de aprendizaje y todo el desarrollo del curso.</a:t>
            </a:r>
          </a:p>
          <a:p>
            <a:r>
              <a:rPr lang="es-MX" dirty="0" smtClean="0"/>
              <a:t>Como Eminus es nuestra herramienta oficial de educación a  distancia, toda la </a:t>
            </a:r>
            <a:r>
              <a:rPr lang="es-MX" dirty="0"/>
              <a:t>información del curso, actividades, referencias, manuales y planeación se </a:t>
            </a:r>
            <a:r>
              <a:rPr lang="es-MX" dirty="0" smtClean="0"/>
              <a:t>encuentran alojadas en él para </a:t>
            </a:r>
            <a:r>
              <a:rPr lang="es-MX" dirty="0"/>
              <a:t>fomentar las competencias en su </a:t>
            </a:r>
            <a:r>
              <a:rPr lang="es-MX" dirty="0" smtClean="0"/>
              <a:t>uso y por ese </a:t>
            </a:r>
            <a:r>
              <a:rPr lang="es-MX" dirty="0"/>
              <a:t>mismo motivo se usa Eminus para los exámenes de las primeras 2 micro-competencias Computadoras y WEB 2.0</a:t>
            </a:r>
            <a:r>
              <a:rPr lang="es-MX" dirty="0" smtClean="0"/>
              <a:t>.</a:t>
            </a:r>
            <a:endParaRPr lang="es-MX" dirty="0"/>
          </a:p>
        </p:txBody>
      </p:sp>
    </p:spTree>
    <p:extLst>
      <p:ext uri="{BB962C8B-B14F-4D97-AF65-F5344CB8AC3E}">
        <p14:creationId xmlns:p14="http://schemas.microsoft.com/office/powerpoint/2010/main" val="2449526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p>
        </p:txBody>
      </p:sp>
      <p:pic>
        <p:nvPicPr>
          <p:cNvPr id="6" name="0 Imagen">
            <a:hlinkClick r:id="rId2"/>
          </p:cNvPr>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a:xfrm>
            <a:off x="323528" y="1196752"/>
            <a:ext cx="3960440" cy="3672408"/>
          </a:xfrm>
          <a:prstGeom prst="rect">
            <a:avLst/>
          </a:prstGeom>
        </p:spPr>
      </p:pic>
      <p:pic>
        <p:nvPicPr>
          <p:cNvPr id="7" name="6 Marcador de contenido" descr="Alexis Nolazco - Mozilla Firefox"/>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0646" y="1700808"/>
            <a:ext cx="3913479" cy="4210132"/>
          </a:xfrm>
          <a:prstGeom prst="rect">
            <a:avLst/>
          </a:prstGeom>
        </p:spPr>
      </p:pic>
    </p:spTree>
    <p:extLst>
      <p:ext uri="{BB962C8B-B14F-4D97-AF65-F5344CB8AC3E}">
        <p14:creationId xmlns:p14="http://schemas.microsoft.com/office/powerpoint/2010/main" val="77722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Ejemplos</a:t>
            </a:r>
            <a:endParaRPr lang="es-MX" dirty="0"/>
          </a:p>
        </p:txBody>
      </p:sp>
      <p:pic>
        <p:nvPicPr>
          <p:cNvPr id="6" name="5 Imagen" descr="Recorte de pantall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520" y="2119531"/>
            <a:ext cx="4074607" cy="3716193"/>
          </a:xfrm>
          <a:prstGeom prst="rect">
            <a:avLst/>
          </a:prstGeom>
        </p:spPr>
      </p:pic>
      <p:pic>
        <p:nvPicPr>
          <p:cNvPr id="7" name="6 Imagen" descr="Recorte de pantall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98034" y="1052737"/>
            <a:ext cx="4638326" cy="3672407"/>
          </a:xfrm>
          <a:prstGeom prst="rect">
            <a:avLst/>
          </a:prstGeom>
        </p:spPr>
      </p:pic>
    </p:spTree>
    <p:extLst>
      <p:ext uri="{BB962C8B-B14F-4D97-AF65-F5344CB8AC3E}">
        <p14:creationId xmlns:p14="http://schemas.microsoft.com/office/powerpoint/2010/main" val="393444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Ejemplos</a:t>
            </a:r>
            <a:endParaRPr lang="es-MX" dirty="0"/>
          </a:p>
        </p:txBody>
      </p:sp>
      <p:pic>
        <p:nvPicPr>
          <p:cNvPr id="4" name="5 Marcador de contenido" descr="zS11007622 Mastertips - Mozilla Firefox"/>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0919" y="1052736"/>
            <a:ext cx="3554223" cy="3823642"/>
          </a:xfrm>
          <a:prstGeom prst="rect">
            <a:avLst/>
          </a:prstGeom>
        </p:spPr>
      </p:pic>
      <p:pic>
        <p:nvPicPr>
          <p:cNvPr id="5" name="7 Marcador de contenido" descr="Rebeca Mendez Gamboa - Mozilla Firefox"/>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tretch>
            <a:fillRect/>
          </a:stretch>
        </p:blipFill>
        <p:spPr>
          <a:xfrm>
            <a:off x="539552" y="1844824"/>
            <a:ext cx="3916263" cy="4248472"/>
          </a:xfrm>
          <a:prstGeom prst="rect">
            <a:avLst/>
          </a:prstGeom>
        </p:spPr>
      </p:pic>
    </p:spTree>
    <p:extLst>
      <p:ext uri="{BB962C8B-B14F-4D97-AF65-F5344CB8AC3E}">
        <p14:creationId xmlns:p14="http://schemas.microsoft.com/office/powerpoint/2010/main" val="9390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contenido"/>
          <p:cNvSpPr>
            <a:spLocks noGrp="1"/>
          </p:cNvSpPr>
          <p:nvPr>
            <p:ph idx="1"/>
          </p:nvPr>
        </p:nvSpPr>
        <p:spPr/>
        <p:txBody>
          <a:bodyPr>
            <a:normAutofit fontScale="70000" lnSpcReduction="20000"/>
          </a:bodyPr>
          <a:lstStyle/>
          <a:p>
            <a:r>
              <a:rPr lang="es-MX" dirty="0"/>
              <a:t>La aplicación de esta estrategia en 2 cursos diferentes, </a:t>
            </a:r>
            <a:r>
              <a:rPr lang="es-MX" dirty="0" smtClean="0"/>
              <a:t>un </a:t>
            </a:r>
            <a:r>
              <a:rPr lang="es-MX" dirty="0"/>
              <a:t>semestral y uno </a:t>
            </a:r>
            <a:r>
              <a:rPr lang="es-MX" dirty="0" smtClean="0"/>
              <a:t>de </a:t>
            </a:r>
            <a:r>
              <a:rPr lang="es-MX" dirty="0"/>
              <a:t>verano, permitió comprobar que la integración de todo el PEA y las experiencias de aprendizaje de todo el curso dieron buenos resultados, fue un poco más justa la calificación asignada, permitió variar el tiempo dedicado a cada </a:t>
            </a:r>
            <a:r>
              <a:rPr lang="es-MX" dirty="0" smtClean="0"/>
              <a:t>micro-competencia </a:t>
            </a:r>
            <a:r>
              <a:rPr lang="es-MX" dirty="0"/>
              <a:t>y sobre todo, fomento en los estudiantes las competencias digitales de escritura en blogs, manejo de espacios virtuales de almacenamiento, uso de redes sociales y una interacción docente-estudiante más cálida.</a:t>
            </a:r>
          </a:p>
          <a:p>
            <a:r>
              <a:rPr lang="es-MX" dirty="0"/>
              <a:t>Si bien es cierto el revisar 50 blogs </a:t>
            </a:r>
            <a:r>
              <a:rPr lang="es-MX" dirty="0" smtClean="0"/>
              <a:t>en cada curso presentó </a:t>
            </a:r>
            <a:r>
              <a:rPr lang="es-MX" dirty="0"/>
              <a:t>mucho más trabajo, ya que evaluar los aprendizajes requirió invertir más tiempo, pero la evaluación fue mucho más completa, la integración de las E.A., el P.E.A. y el desempeño de los estudiantes ayudaron evaluar de una mejor manera y la retroalimentación de los estudiantes fue de mucha utilidad, ayudó a moderar el ritmo y los temas del programa</a:t>
            </a:r>
            <a:r>
              <a:rPr lang="es-MX" dirty="0" smtClean="0"/>
              <a:t>.</a:t>
            </a:r>
            <a:endParaRPr lang="es-MX" dirty="0"/>
          </a:p>
        </p:txBody>
      </p:sp>
    </p:spTree>
    <p:extLst>
      <p:ext uri="{BB962C8B-B14F-4D97-AF65-F5344CB8AC3E}">
        <p14:creationId xmlns:p14="http://schemas.microsoft.com/office/powerpoint/2010/main" val="3630159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62500" lnSpcReduction="20000"/>
          </a:bodyPr>
          <a:lstStyle/>
          <a:p>
            <a:r>
              <a:rPr lang="es-MX" dirty="0"/>
              <a:t>La integración de las TICs, la investigación, el trabajo colaborativo y las herramientas institucionales fueron amalgamadas con algo que a los estudiantes les motiva: Las Redes Sociales, y como toda estrategia diferente, al inicio cierta resistencia lógica que se convirtió en retos que motivaron a los estudiantes, incentivando su creatividad y la competencia.</a:t>
            </a:r>
          </a:p>
          <a:p>
            <a:r>
              <a:rPr lang="es-MX" dirty="0"/>
              <a:t>Durante los 2 cursos, muy pocos estudiantes se rezagaron pero fueron ayudados por sus compañeros y se notó que los estudiantes fueron capaces de innovar y tomar alternativas por decisiones propias sin la ayuda del docente, los dos curso finalizaron con solo 2 estudiantes no acreditados.</a:t>
            </a:r>
          </a:p>
          <a:p>
            <a:r>
              <a:rPr lang="es-MX" dirty="0"/>
              <a:t>Finalmente, se debe comentar que como en todo se presentaron problemas, el ancho de banda en ocasiones fue insuficiente y limitó el uso intensivo de algunas aplicaciones en Internet, algunos equipos con poca memoria limitaron la edición de video y audio y el exceso de Software Privativo y poco Software Libre limitó algunos temas pero esto no afectó los resultados del esquema propuesto.</a:t>
            </a:r>
          </a:p>
          <a:p>
            <a:endParaRPr lang="es-MX" dirty="0"/>
          </a:p>
          <a:p>
            <a:endParaRPr lang="es-MX" dirty="0"/>
          </a:p>
        </p:txBody>
      </p:sp>
    </p:spTree>
    <p:extLst>
      <p:ext uri="{BB962C8B-B14F-4D97-AF65-F5344CB8AC3E}">
        <p14:creationId xmlns:p14="http://schemas.microsoft.com/office/powerpoint/2010/main" val="3200415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Gracias.</a:t>
            </a:r>
            <a:endParaRPr lang="es-MX" dirty="0"/>
          </a:p>
        </p:txBody>
      </p:sp>
    </p:spTree>
    <p:extLst>
      <p:ext uri="{BB962C8B-B14F-4D97-AF65-F5344CB8AC3E}">
        <p14:creationId xmlns:p14="http://schemas.microsoft.com/office/powerpoint/2010/main" val="283618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Introducción</a:t>
            </a:r>
            <a:endParaRPr lang="es-MX" dirty="0"/>
          </a:p>
        </p:txBody>
      </p:sp>
      <p:sp>
        <p:nvSpPr>
          <p:cNvPr id="5" name="4 Marcador de contenido"/>
          <p:cNvSpPr>
            <a:spLocks noGrp="1"/>
          </p:cNvSpPr>
          <p:nvPr>
            <p:ph idx="1"/>
          </p:nvPr>
        </p:nvSpPr>
        <p:spPr/>
        <p:txBody>
          <a:bodyPr>
            <a:normAutofit/>
          </a:bodyPr>
          <a:lstStyle/>
          <a:p>
            <a:r>
              <a:rPr lang="es-MX" dirty="0" smtClean="0"/>
              <a:t>Se ha comprobado que </a:t>
            </a:r>
            <a:r>
              <a:rPr lang="es-MX" dirty="0"/>
              <a:t>la forma de evaluar afecta a la calidad de los aprendizajes, </a:t>
            </a:r>
            <a:r>
              <a:rPr lang="es-MX" dirty="0" smtClean="0"/>
              <a:t>el estudiante aprende mejor, cuando es mejor evaluado </a:t>
            </a:r>
            <a:r>
              <a:rPr lang="es-MX" dirty="0"/>
              <a:t>y </a:t>
            </a:r>
            <a:r>
              <a:rPr lang="es-MX" dirty="0" smtClean="0"/>
              <a:t>por lo tanto, los </a:t>
            </a:r>
            <a:r>
              <a:rPr lang="es-MX" dirty="0"/>
              <a:t>procedimientos de evaluación </a:t>
            </a:r>
            <a:r>
              <a:rPr lang="es-MX" dirty="0" smtClean="0"/>
              <a:t>pueden ser mucho más determinantes en el </a:t>
            </a:r>
            <a:r>
              <a:rPr lang="es-MX" dirty="0"/>
              <a:t>aprendizaje que los </a:t>
            </a:r>
            <a:r>
              <a:rPr lang="es-MX" dirty="0" smtClean="0"/>
              <a:t>contenidos y métodos </a:t>
            </a:r>
            <a:r>
              <a:rPr lang="es-MX" dirty="0"/>
              <a:t>de enseñanza</a:t>
            </a:r>
            <a:r>
              <a:rPr lang="es-MX" dirty="0" smtClean="0"/>
              <a:t>.</a:t>
            </a:r>
            <a:endParaRPr lang="es-MX" dirty="0"/>
          </a:p>
        </p:txBody>
      </p:sp>
    </p:spTree>
    <p:extLst>
      <p:ext uri="{BB962C8B-B14F-4D97-AF65-F5344CB8AC3E}">
        <p14:creationId xmlns:p14="http://schemas.microsoft.com/office/powerpoint/2010/main" val="3049986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dirty="0"/>
          </a:p>
        </p:txBody>
      </p:sp>
      <p:sp>
        <p:nvSpPr>
          <p:cNvPr id="6" name="5 Marcador de contenido"/>
          <p:cNvSpPr>
            <a:spLocks noGrp="1"/>
          </p:cNvSpPr>
          <p:nvPr>
            <p:ph idx="1"/>
          </p:nvPr>
        </p:nvSpPr>
        <p:spPr/>
        <p:txBody>
          <a:bodyPr/>
          <a:lstStyle/>
          <a:p>
            <a:r>
              <a:rPr lang="es-ES" dirty="0"/>
              <a:t>Desde esta visión, utilizar procedimientos de evaluación en los que el alumnado sea parte de su propia evaluación, pueda observar sus propias acciones y aprendizajes, pueda hacer una retrospectiva de su evolución y desempeño, a la vez que retroalimenta a su facilitador durante todo el curso de su propia generación de conocimientos puede ser </a:t>
            </a:r>
            <a:r>
              <a:rPr lang="es-ES" dirty="0" smtClean="0"/>
              <a:t>fructífero </a:t>
            </a:r>
            <a:r>
              <a:rPr lang="es-ES" dirty="0"/>
              <a:t>además de innovador. </a:t>
            </a:r>
            <a:endParaRPr lang="es-MX" dirty="0"/>
          </a:p>
          <a:p>
            <a:endParaRPr lang="es-MX" dirty="0"/>
          </a:p>
        </p:txBody>
      </p:sp>
    </p:spTree>
    <p:extLst>
      <p:ext uri="{BB962C8B-B14F-4D97-AF65-F5344CB8AC3E}">
        <p14:creationId xmlns:p14="http://schemas.microsoft.com/office/powerpoint/2010/main" val="3834318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El Portafolio y el e-Portafolio</a:t>
            </a:r>
            <a:endParaRPr lang="es-MX" dirty="0"/>
          </a:p>
        </p:txBody>
      </p:sp>
      <p:sp>
        <p:nvSpPr>
          <p:cNvPr id="3" name="2 Marcador de contenido"/>
          <p:cNvSpPr>
            <a:spLocks noGrp="1"/>
          </p:cNvSpPr>
          <p:nvPr>
            <p:ph idx="1"/>
          </p:nvPr>
        </p:nvSpPr>
        <p:spPr/>
        <p:txBody>
          <a:bodyPr>
            <a:normAutofit lnSpcReduction="10000"/>
          </a:bodyPr>
          <a:lstStyle/>
          <a:p>
            <a:r>
              <a:rPr lang="es-MX" dirty="0"/>
              <a:t>El concepto de </a:t>
            </a:r>
            <a:r>
              <a:rPr lang="es-MX" dirty="0" smtClean="0"/>
              <a:t>Portafolio </a:t>
            </a:r>
            <a:r>
              <a:rPr lang="es-MX" dirty="0" smtClean="0"/>
              <a:t>queda evidente en las </a:t>
            </a:r>
            <a:r>
              <a:rPr lang="es-MX" dirty="0"/>
              <a:t>artes </a:t>
            </a:r>
            <a:r>
              <a:rPr lang="es-MX" dirty="0" smtClean="0"/>
              <a:t>plásticas, donde un artista selecciona </a:t>
            </a:r>
            <a:r>
              <a:rPr lang="es-MX" dirty="0"/>
              <a:t>muestras de sus mejores </a:t>
            </a:r>
            <a:r>
              <a:rPr lang="es-MX" dirty="0" smtClean="0"/>
              <a:t>obras, </a:t>
            </a:r>
            <a:r>
              <a:rPr lang="es-MX" dirty="0"/>
              <a:t>mostrando sus logros mediante fotografías, bocetos, videos, criticas, </a:t>
            </a:r>
            <a:r>
              <a:rPr lang="es-MX" dirty="0" smtClean="0"/>
              <a:t>reconocimientos, </a:t>
            </a:r>
            <a:r>
              <a:rPr lang="es-MX" dirty="0"/>
              <a:t>etc.  </a:t>
            </a:r>
            <a:endParaRPr lang="es-MX" dirty="0" smtClean="0"/>
          </a:p>
          <a:p>
            <a:r>
              <a:rPr lang="es-MX" dirty="0"/>
              <a:t>De hecho, Elena </a:t>
            </a:r>
            <a:r>
              <a:rPr lang="es-MX" dirty="0" smtClean="0"/>
              <a:t>Barberà menciona que El </a:t>
            </a:r>
            <a:r>
              <a:rPr lang="es-MX" dirty="0"/>
              <a:t>"estilo e-portafolio” provoca la narración de una historia académica, profesional o personal, a través de documentos únicos</a:t>
            </a:r>
            <a:r>
              <a:rPr lang="es-MX" dirty="0" smtClean="0"/>
              <a:t>.</a:t>
            </a:r>
            <a:endParaRPr lang="es-MX" dirty="0"/>
          </a:p>
        </p:txBody>
      </p:sp>
    </p:spTree>
    <p:extLst>
      <p:ext uri="{BB962C8B-B14F-4D97-AF65-F5344CB8AC3E}">
        <p14:creationId xmlns:p14="http://schemas.microsoft.com/office/powerpoint/2010/main" val="3861502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Portafolio de Evidencias</a:t>
            </a:r>
            <a:endParaRPr lang="es-MX" dirty="0"/>
          </a:p>
        </p:txBody>
      </p:sp>
      <p:sp>
        <p:nvSpPr>
          <p:cNvPr id="3" name="2 Marcador de contenido"/>
          <p:cNvSpPr>
            <a:spLocks noGrp="1"/>
          </p:cNvSpPr>
          <p:nvPr>
            <p:ph idx="1"/>
          </p:nvPr>
        </p:nvSpPr>
        <p:spPr/>
        <p:txBody>
          <a:bodyPr/>
          <a:lstStyle/>
          <a:p>
            <a:r>
              <a:rPr lang="es-MX" dirty="0" smtClean="0"/>
              <a:t>Una “nueva” </a:t>
            </a:r>
            <a:r>
              <a:rPr lang="es-MX" dirty="0"/>
              <a:t>forma de evaluación </a:t>
            </a:r>
            <a:r>
              <a:rPr lang="es-MX" dirty="0" smtClean="0"/>
              <a:t>continua, basada en que el estudiante va acumulando </a:t>
            </a:r>
            <a:r>
              <a:rPr lang="es-MX" dirty="0"/>
              <a:t>diferentes clases de </a:t>
            </a:r>
            <a:r>
              <a:rPr lang="es-MX" dirty="0" smtClean="0"/>
              <a:t>documentos, </a:t>
            </a:r>
            <a:r>
              <a:rPr lang="es-MX" dirty="0"/>
              <a:t>que proporcionan </a:t>
            </a:r>
            <a:r>
              <a:rPr lang="es-MX" dirty="0" smtClean="0"/>
              <a:t>una evidencia de </a:t>
            </a:r>
            <a:r>
              <a:rPr lang="es-MX" dirty="0" smtClean="0"/>
              <a:t>cómo </a:t>
            </a:r>
            <a:r>
              <a:rPr lang="es-MX" dirty="0" smtClean="0"/>
              <a:t>ha ido construyendo su conocimiento, para lograr adquirir las competencias necesarias establecidas en la experiencia educativa que cursa.</a:t>
            </a:r>
            <a:endParaRPr lang="es-MX" dirty="0"/>
          </a:p>
          <a:p>
            <a:endParaRPr lang="es-MX" dirty="0"/>
          </a:p>
        </p:txBody>
      </p:sp>
    </p:spTree>
    <p:extLst>
      <p:ext uri="{BB962C8B-B14F-4D97-AF65-F5344CB8AC3E}">
        <p14:creationId xmlns:p14="http://schemas.microsoft.com/office/powerpoint/2010/main" val="3097855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smtClean="0"/>
              <a:t>Bajo esta óptica, un PE </a:t>
            </a:r>
            <a:r>
              <a:rPr lang="es-MX" dirty="0"/>
              <a:t>se puede definir como </a:t>
            </a:r>
            <a:r>
              <a:rPr lang="es-MX" dirty="0" smtClean="0"/>
              <a:t>una técnica </a:t>
            </a:r>
            <a:r>
              <a:rPr lang="es-MX" dirty="0"/>
              <a:t>mediante la cual, un </a:t>
            </a:r>
            <a:r>
              <a:rPr lang="es-MX" dirty="0" smtClean="0"/>
              <a:t>estudiante o grupo </a:t>
            </a:r>
            <a:r>
              <a:rPr lang="es-MX" dirty="0"/>
              <a:t>de </a:t>
            </a:r>
            <a:r>
              <a:rPr lang="es-MX" dirty="0" smtClean="0"/>
              <a:t>estudiantes, bajo la guía de un facilitador, recopilan en orden cronológico, toda una gama de evidencias </a:t>
            </a:r>
            <a:r>
              <a:rPr lang="es-MX" dirty="0"/>
              <a:t>significativas de los avances logrados en </a:t>
            </a:r>
            <a:r>
              <a:rPr lang="es-MX" dirty="0" smtClean="0"/>
              <a:t>la adquisición de las competencias establecidas en el curso.</a:t>
            </a:r>
            <a:endParaRPr lang="es-MX" dirty="0"/>
          </a:p>
          <a:p>
            <a:endParaRPr lang="es-MX" dirty="0"/>
          </a:p>
        </p:txBody>
      </p:sp>
    </p:spTree>
    <p:extLst>
      <p:ext uri="{BB962C8B-B14F-4D97-AF65-F5344CB8AC3E}">
        <p14:creationId xmlns:p14="http://schemas.microsoft.com/office/powerpoint/2010/main" val="211338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Problema</a:t>
            </a:r>
            <a:endParaRPr lang="es-MX" dirty="0"/>
          </a:p>
        </p:txBody>
      </p:sp>
      <p:sp>
        <p:nvSpPr>
          <p:cNvPr id="3" name="2 Marcador de contenido"/>
          <p:cNvSpPr>
            <a:spLocks noGrp="1"/>
          </p:cNvSpPr>
          <p:nvPr>
            <p:ph idx="1"/>
          </p:nvPr>
        </p:nvSpPr>
        <p:spPr/>
        <p:txBody>
          <a:bodyPr/>
          <a:lstStyle/>
          <a:p>
            <a:r>
              <a:rPr lang="es-MX" dirty="0" smtClean="0"/>
              <a:t>Si bien, </a:t>
            </a:r>
            <a:r>
              <a:rPr lang="es-MX" dirty="0"/>
              <a:t>el portafolio reúne </a:t>
            </a:r>
            <a:r>
              <a:rPr lang="es-MX" dirty="0" smtClean="0"/>
              <a:t>todas las evidencias </a:t>
            </a:r>
            <a:r>
              <a:rPr lang="es-MX" dirty="0"/>
              <a:t>de parte de los estudiantes para </a:t>
            </a:r>
            <a:r>
              <a:rPr lang="es-MX" dirty="0" smtClean="0"/>
              <a:t>demostrar </a:t>
            </a:r>
            <a:r>
              <a:rPr lang="es-MX" dirty="0"/>
              <a:t>y </a:t>
            </a:r>
            <a:r>
              <a:rPr lang="es-MX" dirty="0" smtClean="0"/>
              <a:t>demostrarse </a:t>
            </a:r>
            <a:r>
              <a:rPr lang="es-MX" dirty="0"/>
              <a:t>que </a:t>
            </a:r>
            <a:r>
              <a:rPr lang="es-MX" dirty="0" smtClean="0"/>
              <a:t>han adquirido las competencias necesarias y la forma en que lo han logrado, en muchos casos termina siendo una colección </a:t>
            </a:r>
            <a:r>
              <a:rPr lang="es-MX" dirty="0" smtClean="0"/>
              <a:t>de </a:t>
            </a:r>
            <a:r>
              <a:rPr lang="es-MX" dirty="0" smtClean="0"/>
              <a:t>medios y objetos digitales difícil de evaluar y sobre todo, complicada para ser revisada durante todo el proceso de </a:t>
            </a:r>
            <a:r>
              <a:rPr lang="es-MX" dirty="0" smtClean="0"/>
              <a:t>aprendizaje.</a:t>
            </a:r>
            <a:endParaRPr lang="es-MX" dirty="0"/>
          </a:p>
        </p:txBody>
      </p:sp>
    </p:spTree>
    <p:extLst>
      <p:ext uri="{BB962C8B-B14F-4D97-AF65-F5344CB8AC3E}">
        <p14:creationId xmlns:p14="http://schemas.microsoft.com/office/powerpoint/2010/main" val="891787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lnSpcReduction="10000"/>
          </a:bodyPr>
          <a:lstStyle/>
          <a:p>
            <a:r>
              <a:rPr lang="es-MX" dirty="0" smtClean="0"/>
              <a:t>En muchas ocasiones si el estudiante no fue cuidadoso de generar un documento maestro que describa en el tiempo, el desarrollo de su proceso de generación de conocimiento propio, termina siendo una carpeta electrónica almacenada en una computadora, servidor, CMS, blog o memoria USB, o peor aún, una carpeta llena de carpetas electrónicas poco ordenadas que complican la evaluación y ofrece poca </a:t>
            </a:r>
            <a:r>
              <a:rPr lang="es-MX" dirty="0" smtClean="0"/>
              <a:t>retroalimentación.</a:t>
            </a:r>
            <a:endParaRPr lang="es-MX" dirty="0"/>
          </a:p>
        </p:txBody>
      </p:sp>
    </p:spTree>
    <p:extLst>
      <p:ext uri="{BB962C8B-B14F-4D97-AF65-F5344CB8AC3E}">
        <p14:creationId xmlns:p14="http://schemas.microsoft.com/office/powerpoint/2010/main" val="2948807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AFBG">
  <a:themeElements>
    <a:clrScheme name="Personalizado 17">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92D050"/>
      </a:hlink>
      <a:folHlink>
        <a:srgbClr val="7692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AFBG</Template>
  <TotalTime>0</TotalTime>
  <Words>1911</Words>
  <Application>Microsoft Office PowerPoint</Application>
  <PresentationFormat>Presentación en pantalla (4:3)</PresentationFormat>
  <Paragraphs>59</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AFBG</vt:lpstr>
      <vt:lpstr>Las Redes Sociales como Elemento Integrador del Portafolio de Evidencias de Aprendizaje</vt:lpstr>
      <vt:lpstr>Contenido</vt:lpstr>
      <vt:lpstr>Introducción</vt:lpstr>
      <vt:lpstr>Presentación de PowerPoint</vt:lpstr>
      <vt:lpstr>El Portafolio y el e-Portafolio</vt:lpstr>
      <vt:lpstr>El Portafolio de Evidencias</vt:lpstr>
      <vt:lpstr>Presentación de PowerPoint</vt:lpstr>
      <vt:lpstr>El Problema</vt:lpstr>
      <vt:lpstr>Presentación de PowerPoint</vt:lpstr>
      <vt:lpstr>Presentación de PowerPoint</vt:lpstr>
      <vt:lpstr>Presentación de PowerPoint</vt:lpstr>
      <vt:lpstr>Propuesta</vt:lpstr>
      <vt:lpstr>Presentación de PowerPoint</vt:lpstr>
      <vt:lpstr>Presentación de PowerPoint</vt:lpstr>
      <vt:lpstr>Presentación de PowerPoint</vt:lpstr>
      <vt:lpstr>Metodología</vt:lpstr>
      <vt:lpstr>Presentación de PowerPoint</vt:lpstr>
      <vt:lpstr>Presentación de PowerPoint</vt:lpstr>
      <vt:lpstr>Beneficios Adicionales</vt:lpstr>
      <vt:lpstr>Presentación de PowerPoint</vt:lpstr>
      <vt:lpstr>Presentación de PowerPoint</vt:lpstr>
      <vt:lpstr>Ejemplos</vt:lpstr>
      <vt:lpstr>Ejemplos</vt:lpstr>
      <vt:lpstr>Conclusiones</vt:lpstr>
      <vt:lpstr>Presentación de PowerPoint</vt:lpstr>
      <vt:lpstr>Gracias.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2012-10-12T05:26:24Z</dcterms:created>
  <dcterms:modified xsi:type="dcterms:W3CDTF">2012-10-13T06:41:12Z</dcterms:modified>
</cp:coreProperties>
</file>