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5" r:id="rId4"/>
    <p:sldId id="274" r:id="rId5"/>
    <p:sldId id="272" r:id="rId6"/>
    <p:sldId id="276" r:id="rId7"/>
    <p:sldId id="278" r:id="rId8"/>
    <p:sldId id="280" r:id="rId9"/>
    <p:sldId id="284" r:id="rId10"/>
    <p:sldId id="279" r:id="rId11"/>
    <p:sldId id="281" r:id="rId12"/>
    <p:sldId id="282" r:id="rId13"/>
    <p:sldId id="283" r:id="rId14"/>
    <p:sldId id="273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BD7"/>
    <a:srgbClr val="497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8"/>
    <p:restoredTop sz="96255"/>
  </p:normalViewPr>
  <p:slideViewPr>
    <p:cSldViewPr snapToGrid="0" snapToObjects="1">
      <p:cViewPr varScale="1">
        <p:scale>
          <a:sx n="107" d="100"/>
          <a:sy n="107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71050-48C1-604F-8A95-C1F0053E2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AC184-6ADD-7D4B-B9CB-A5794C8F5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13166-37F6-CF49-AA16-C43375E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15043D-BAFE-944B-94A4-098BE0E4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42675-E0DB-544E-9E3E-8A02D0F0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045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4663-384F-694F-9737-DAFC9F79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89AF11-C4E4-674C-9AA1-3A8C27A59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788930-F1AC-BA45-A383-506B1571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3A0477-9E1B-064E-921C-5C9E6D70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1945AE-9B09-CC46-8E18-4F0F94D6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42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BB892-8703-814E-B01A-035E9320B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1D725A-828E-0940-A17F-B2BCB84CE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D6F12-3B00-A44F-926E-19ED59A9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948D3-1F8F-F94C-871E-D8FA5639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615D8-07EB-7D40-A89F-B39AE41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89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7E3EC-B694-1746-9FA8-7F494825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237"/>
            <a:ext cx="10924822" cy="93309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88BDC-3621-4548-B71B-D30313A7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8A20E-ABFA-AC42-90CB-9C51F1F5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C79805-FF10-9B44-BE20-7252CA2A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F30AF-607D-2D4D-8417-07013897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44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D64F3-0ADC-F247-BB5D-83A1E206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4956AE-2296-2142-AF53-C65851D4E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096BB5-06F8-9943-979C-2CEC3682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9A503-51EC-DE47-9A88-1C555D9C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5D414-02FF-AF48-ADA5-DC47AF58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4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B11E3-B49F-DD45-A83A-295490EC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A8F7A-796A-4144-8B78-0424339F0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9FA853-3736-6B46-AEAB-84FFE4D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09A632-DF95-4747-BE28-A4DE1B74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9E965D-5244-AC40-AC3D-00FC3E41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E62523-EB73-6741-BE84-863AA40D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04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B7E95-1D43-7B4D-96A0-2D56CD4E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525A80-AFDB-F74C-B82D-14619218F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4F1D35-FBC4-9D4F-98DC-242481FCC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BC440-B6EA-5649-88E3-A490A5088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4C22D5-22F7-3B47-B981-50DE0BB6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06C384-6796-1D42-AD15-94221B7C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B7A1C4-58AD-5B41-8C84-583039D1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31D10C-5469-6F43-9805-90EBBD27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21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93C38-DE3E-F744-8E04-F0867EF5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5AEFC6-A088-B64E-8C65-C4E04A64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C1AF10-4E00-8845-A913-B4952ED3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AB1EAC-9E77-5F4C-A877-CFE813B7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1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51EC0F-0041-B747-8110-975E1282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DFB3AD-2702-E641-A404-5345139B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F3951A-594F-004E-B00F-405341A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63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50C4E-7E05-EA4D-B3EA-610DBB3A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6DA95-1F03-C147-9F4E-86902D06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438FDB-0FFA-8B4E-9343-A9DA8CBF5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718AF-710F-4840-AE93-0D7C8B53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73413A-8B33-F44D-9F59-DD6400B2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F06568-E060-FD41-820C-8E08CBEE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65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C25A8-E323-E94E-9EE0-99CEE2D6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3BEE75-F25F-AC4F-8404-DD0D273DD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60F220-64BA-5E4C-844B-E7D05F7F0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62F6A4-ECF7-8446-A242-F9491ABC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12C-6DCA-7D4D-A48D-DADA83288F00}" type="datetimeFigureOut">
              <a:rPr lang="es-MX" smtClean="0"/>
              <a:t>02/12/20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38C0D6-A0A6-6F43-BCD6-58997CD6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68D45C-32BE-824F-AFF4-67E15799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30E48-22A6-5645-9F31-F32EBC4C6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10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390877-DC5D-E549-8515-F41CE1C8BF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87909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097435-E044-6D4A-8B8E-1E446064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237"/>
            <a:ext cx="10924822" cy="786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2254C2-2CA4-BE48-9706-78F5E499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65778"/>
            <a:ext cx="10947400" cy="3804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509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9776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.mx/personal/albramirez/comie12-2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9Yn0EMucATg2sM7yZgfwuXaUq9hVKWX/view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drive.google.com/file/d/14GUfd_-SJ-EMvB_BCc4L_mcxJXsSnnnP/view?usp=sharing" TargetMode="External"/><Relationship Id="rId4" Type="http://schemas.openxmlformats.org/officeDocument/2006/relationships/hyperlink" Target="https://drive.google.com/file/d/1eGfVJn9P11DHCpJmqMinqcRf2-IqyP_s/view?usp=shar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cesarsanchezolavarria@hotmail.com" TargetMode="External"/><Relationship Id="rId13" Type="http://schemas.openxmlformats.org/officeDocument/2006/relationships/hyperlink" Target="mailto:victor.avendano@hotmail.com" TargetMode="External"/><Relationship Id="rId18" Type="http://schemas.openxmlformats.org/officeDocument/2006/relationships/hyperlink" Target="mailto:angelicamendietaramirez@gmail.com" TargetMode="External"/><Relationship Id="rId3" Type="http://schemas.openxmlformats.org/officeDocument/2006/relationships/hyperlink" Target="mailto:alexandro.escudero@uaq.mx" TargetMode="External"/><Relationship Id="rId21" Type="http://schemas.openxmlformats.org/officeDocument/2006/relationships/hyperlink" Target="mailto:sepulvedamiguel@prodigy.net.mx" TargetMode="External"/><Relationship Id="rId7" Type="http://schemas.openxmlformats.org/officeDocument/2006/relationships/hyperlink" Target="mailto:danza_laura@yahoo.com.mx" TargetMode="External"/><Relationship Id="rId12" Type="http://schemas.openxmlformats.org/officeDocument/2006/relationships/hyperlink" Target="mailto:zgonza@correo.uady.mx" TargetMode="External"/><Relationship Id="rId17" Type="http://schemas.openxmlformats.org/officeDocument/2006/relationships/hyperlink" Target="mailto:znavarrete@filos.unam.mx" TargetMode="External"/><Relationship Id="rId2" Type="http://schemas.openxmlformats.org/officeDocument/2006/relationships/hyperlink" Target="mailto:albramirez@uv.mx" TargetMode="External"/><Relationship Id="rId16" Type="http://schemas.openxmlformats.org/officeDocument/2006/relationships/hyperlink" Target="mailto:mgpeveytia@hotmail.com" TargetMode="External"/><Relationship Id="rId20" Type="http://schemas.openxmlformats.org/officeDocument/2006/relationships/hyperlink" Target="mailto:elvia_garduno_teliz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ah.porras@udlap.mx" TargetMode="External"/><Relationship Id="rId11" Type="http://schemas.openxmlformats.org/officeDocument/2006/relationships/hyperlink" Target="mailto:sonia.mortis18080@potros.itson.edu.mx" TargetMode="External"/><Relationship Id="rId5" Type="http://schemas.openxmlformats.org/officeDocument/2006/relationships/hyperlink" Target="mailto:lourdes.hernandez@lania.edu.mx" TargetMode="External"/><Relationship Id="rId15" Type="http://schemas.openxmlformats.org/officeDocument/2006/relationships/hyperlink" Target="mailto:glasserman@tec.mx" TargetMode="External"/><Relationship Id="rId10" Type="http://schemas.openxmlformats.org/officeDocument/2006/relationships/hyperlink" Target="mailto:edgar.gonzalezb@gmail.com" TargetMode="External"/><Relationship Id="rId19" Type="http://schemas.openxmlformats.org/officeDocument/2006/relationships/hyperlink" Target="mailto:fernando.sandoval@uacj.mx" TargetMode="External"/><Relationship Id="rId4" Type="http://schemas.openxmlformats.org/officeDocument/2006/relationships/hyperlink" Target="http://karlaramila@gmail.com" TargetMode="External"/><Relationship Id="rId9" Type="http://schemas.openxmlformats.org/officeDocument/2006/relationships/hyperlink" Target="mailto:jedorantes@uv.mx" TargetMode="External"/><Relationship Id="rId14" Type="http://schemas.openxmlformats.org/officeDocument/2006/relationships/hyperlink" Target="mailto:idussel@gmail.com" TargetMode="External"/><Relationship Id="rId22" Type="http://schemas.openxmlformats.org/officeDocument/2006/relationships/hyperlink" Target="mailto:jbeltrans@itesm.m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ttps://www.uv.mx/personal/albramirez/files/2020/12/capitulos_EC_TIC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2iix3hKljEegR1JrUlCZDudaJD10egTi/view?usp=sha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dIv2yX_yajFnogeb24AGJf5YqWOf2wZl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Nu9_yfZ7WkSL0O5uc9MB0rRv5cduEmw_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DD3C7-09D6-3442-8898-1BF9DC585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000" dirty="0"/>
              <a:t>Estados del Conocimiento del COMIE 2012-2021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A01065-2107-B649-BFEB-3DB7781AA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Área 18: TIC en Educación</a:t>
            </a:r>
          </a:p>
          <a:p>
            <a:endParaRPr lang="es-MX" dirty="0"/>
          </a:p>
          <a:p>
            <a:r>
              <a:rPr lang="es-MX"/>
              <a:t>2 </a:t>
            </a:r>
            <a:r>
              <a:rPr lang="es-MX" dirty="0"/>
              <a:t>de diciembre de 2020</a:t>
            </a:r>
          </a:p>
          <a:p>
            <a:endParaRPr lang="es-MX" dirty="0"/>
          </a:p>
          <a:p>
            <a:r>
              <a:rPr lang="es-MX" dirty="0"/>
              <a:t>Alberto Ramírez Martinell y Alexandro Escudero Nahón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DD4160-B16F-604D-9444-05FBC3F62A2E}"/>
              </a:ext>
            </a:extLst>
          </p:cNvPr>
          <p:cNvSpPr/>
          <p:nvPr/>
        </p:nvSpPr>
        <p:spPr>
          <a:xfrm>
            <a:off x="3452509" y="5726277"/>
            <a:ext cx="530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https://www.uv.mx/personal/albramirez/comie12-21/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94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34CF1-32C7-4AE2-9AC5-B8116E07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Base de datos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4170E1-4396-4B38-9201-503487EA8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290" y="2709333"/>
            <a:ext cx="7362542" cy="380523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8AD45A-F4B1-4E9A-B3F3-91498DC184EE}"/>
              </a:ext>
            </a:extLst>
          </p:cNvPr>
          <p:cNvSpPr txBox="1"/>
          <p:nvPr/>
        </p:nvSpPr>
        <p:spPr>
          <a:xfrm>
            <a:off x="335167" y="4053368"/>
            <a:ext cx="427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hlinkClick r:id="rId3"/>
              </a:rPr>
              <a:t>COMIE-EC2012_2021_Artículos Completos</a:t>
            </a:r>
            <a:endParaRPr lang="es-419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E9118C-9D54-471D-9994-4EF2B4E6143C}"/>
              </a:ext>
            </a:extLst>
          </p:cNvPr>
          <p:cNvSpPr txBox="1"/>
          <p:nvPr/>
        </p:nvSpPr>
        <p:spPr>
          <a:xfrm>
            <a:off x="335166" y="4551696"/>
            <a:ext cx="427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hlinkClick r:id="rId4"/>
              </a:rPr>
              <a:t>COMIE-EC2012_2021_Libros y Capítulos</a:t>
            </a:r>
            <a:endParaRPr lang="es-419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43140C-1312-44B9-A3D4-51BEC2AF3FE1}"/>
              </a:ext>
            </a:extLst>
          </p:cNvPr>
          <p:cNvSpPr txBox="1"/>
          <p:nvPr/>
        </p:nvSpPr>
        <p:spPr>
          <a:xfrm>
            <a:off x="335167" y="5038239"/>
            <a:ext cx="427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hlinkClick r:id="rId5"/>
              </a:rPr>
              <a:t>COMIE-EC2012_2021_Tesis</a:t>
            </a:r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1470AD-E5ED-4C11-B532-AAE0F1614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64" y="2832880"/>
            <a:ext cx="933096" cy="9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AE5-ABFF-4A23-B030-BA5C93D9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Síntesis cuantitativa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13D8AD-2306-4C82-ADBF-0CB55276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170" y="2765425"/>
            <a:ext cx="6771459" cy="3805238"/>
          </a:xfrm>
        </p:spPr>
      </p:pic>
    </p:spTree>
    <p:extLst>
      <p:ext uri="{BB962C8B-B14F-4D97-AF65-F5344CB8AC3E}">
        <p14:creationId xmlns:p14="http://schemas.microsoft.com/office/powerpoint/2010/main" val="163986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A6D69-82D2-44C0-BC82-DBD13324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Ejemplo de representación gráfica - autores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0E741FB-A05D-47F4-8115-7CB02ACDD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965" y="2765425"/>
            <a:ext cx="7149869" cy="3805238"/>
          </a:xfrm>
        </p:spPr>
      </p:pic>
    </p:spTree>
    <p:extLst>
      <p:ext uri="{BB962C8B-B14F-4D97-AF65-F5344CB8AC3E}">
        <p14:creationId xmlns:p14="http://schemas.microsoft.com/office/powerpoint/2010/main" val="160133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A6D69-82D2-44C0-BC82-DBD13324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Ejemplo de representación gráfica – palabras clave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355E183-A8D2-486C-90A4-C22D5F45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965" y="2765425"/>
            <a:ext cx="7149869" cy="3805238"/>
          </a:xfrm>
        </p:spPr>
      </p:pic>
    </p:spTree>
    <p:extLst>
      <p:ext uri="{BB962C8B-B14F-4D97-AF65-F5344CB8AC3E}">
        <p14:creationId xmlns:p14="http://schemas.microsoft.com/office/powerpoint/2010/main" val="320088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F6222-E198-D646-9DDD-5FEC4663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9" y="256530"/>
            <a:ext cx="10924822" cy="933096"/>
          </a:xfrm>
        </p:spPr>
        <p:txBody>
          <a:bodyPr>
            <a:normAutofit/>
          </a:bodyPr>
          <a:lstStyle/>
          <a:p>
            <a:r>
              <a:rPr lang="es-MX" dirty="0"/>
              <a:t>Calendario de trabajo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BC0982-A5B1-404C-806F-29B5B0014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40532"/>
              </p:ext>
            </p:extLst>
          </p:nvPr>
        </p:nvGraphicFramePr>
        <p:xfrm>
          <a:off x="746974" y="2145702"/>
          <a:ext cx="11062952" cy="380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0952">
                  <a:extLst>
                    <a:ext uri="{9D8B030D-6E8A-4147-A177-3AD203B41FA5}">
                      <a16:colId xmlns:a16="http://schemas.microsoft.com/office/drawing/2014/main" val="2069713110"/>
                    </a:ext>
                  </a:extLst>
                </a:gridCol>
                <a:gridCol w="1237235">
                  <a:extLst>
                    <a:ext uri="{9D8B030D-6E8A-4147-A177-3AD203B41FA5}">
                      <a16:colId xmlns:a16="http://schemas.microsoft.com/office/drawing/2014/main" val="4281099675"/>
                    </a:ext>
                  </a:extLst>
                </a:gridCol>
                <a:gridCol w="1179645">
                  <a:extLst>
                    <a:ext uri="{9D8B030D-6E8A-4147-A177-3AD203B41FA5}">
                      <a16:colId xmlns:a16="http://schemas.microsoft.com/office/drawing/2014/main" val="767187701"/>
                    </a:ext>
                  </a:extLst>
                </a:gridCol>
                <a:gridCol w="2155120">
                  <a:extLst>
                    <a:ext uri="{9D8B030D-6E8A-4147-A177-3AD203B41FA5}">
                      <a16:colId xmlns:a16="http://schemas.microsoft.com/office/drawing/2014/main" val="106283264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Tarea</a:t>
                      </a:r>
                    </a:p>
                  </a:txBody>
                  <a:tcPr marL="9525" marR="9525" marT="9525" marB="0" anchor="b">
                    <a:solidFill>
                      <a:srgbClr val="4977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Entrega</a:t>
                      </a:r>
                    </a:p>
                  </a:txBody>
                  <a:tcPr marL="9525" marR="9525" marT="9525" marB="0" anchor="b">
                    <a:solidFill>
                      <a:srgbClr val="4977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</a:p>
                  </a:txBody>
                  <a:tcPr marL="9525" marR="9525" marT="9525" marB="0" anchor="b">
                    <a:solidFill>
                      <a:srgbClr val="4977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Participantes</a:t>
                      </a:r>
                    </a:p>
                  </a:txBody>
                  <a:tcPr marL="9525" marR="9525" marT="9525" marB="0" anchor="b">
                    <a:solidFill>
                      <a:srgbClr val="497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024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Conformación de equipos de autores para los capítulos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nov-20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Coordinadores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232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Captura de la producción – Enero 2021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feb-21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proceso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Coordinadores y coautores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449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Entrega de la Base de datos – Enero 2021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feb-21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Especialista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336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Entrega de la primera versión del capítulo con producción hasta diciembre 20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jul-21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Coautores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096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Revisión cruzada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sep-21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Coordinadores y coautores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0432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Revisión voluntaria por miembros del área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sep-21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Miembros del área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514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Atención de comentarios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oct-21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Coautores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6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Entrega de la segunda versión del capítulo incluidos los materiales del 2021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ene-22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Coautores 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544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Integración de los EC, revisión, estudio introductorio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may-22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Coordinadores y especialista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342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Entrega de los "EC del área de TIC en Educación 2012-2021"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jun-22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Coordinadores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95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Publicación de los "EC del área de TIC en Educación 2012-2021"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ene-23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iniciar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COMIE</a:t>
                      </a:r>
                    </a:p>
                  </a:txBody>
                  <a:tcPr marL="9525" marR="9525" marT="9525" marB="0" anchor="b">
                    <a:solidFill>
                      <a:srgbClr val="D0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238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39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0F1E460-D01D-D949-A22E-A468D22739B2}"/>
              </a:ext>
            </a:extLst>
          </p:cNvPr>
          <p:cNvSpPr/>
          <p:nvPr/>
        </p:nvSpPr>
        <p:spPr>
          <a:xfrm>
            <a:off x="459702" y="4496284"/>
            <a:ext cx="2743200" cy="1385888"/>
          </a:xfrm>
          <a:prstGeom prst="rect">
            <a:avLst/>
          </a:prstGeom>
          <a:solidFill>
            <a:srgbClr val="D0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2B8463-70B6-6946-BB3E-53589BFD328A}"/>
              </a:ext>
            </a:extLst>
          </p:cNvPr>
          <p:cNvSpPr/>
          <p:nvPr/>
        </p:nvSpPr>
        <p:spPr>
          <a:xfrm>
            <a:off x="450177" y="2943709"/>
            <a:ext cx="2743200" cy="1385888"/>
          </a:xfrm>
          <a:prstGeom prst="rect">
            <a:avLst/>
          </a:prstGeom>
          <a:solidFill>
            <a:srgbClr val="D0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0F6222-E198-D646-9DDD-5FEC4663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Estados de conocimiento del COMIE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310F115-0609-324A-A5A3-B5EE6C67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140" y="2765778"/>
            <a:ext cx="8379460" cy="3804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2200" dirty="0"/>
              <a:t>Reporte sintético, analítico, critico, sistemático y reflexivo de la investigación educativa en el área de TIC en Educación  </a:t>
            </a:r>
          </a:p>
          <a:p>
            <a:pPr>
              <a:lnSpc>
                <a:spcPct val="100000"/>
              </a:lnSpc>
            </a:pPr>
            <a:r>
              <a:rPr lang="es-ES_tradnl" sz="2200" dirty="0"/>
              <a:t>Productos principales: Libros y capítulos de libro dictaminados, así como artículos de revistas indexadas </a:t>
            </a:r>
          </a:p>
          <a:p>
            <a:r>
              <a:rPr lang="es-ES_tradnl" sz="2200" dirty="0"/>
              <a:t>Productos secundarios: </a:t>
            </a:r>
            <a:r>
              <a:rPr lang="es-MX" sz="2200" dirty="0"/>
              <a:t>Tesis de posgrados de calidad, actas de congresos masivos, referencia a la producción personal.</a:t>
            </a:r>
          </a:p>
          <a:p>
            <a:pPr>
              <a:lnSpc>
                <a:spcPct val="100000"/>
              </a:lnSpc>
            </a:pPr>
            <a:r>
              <a:rPr lang="es-ES_tradnl" sz="2200" dirty="0"/>
              <a:t>Productos digitalizados o en formato digital de origen</a:t>
            </a:r>
          </a:p>
          <a:p>
            <a:pPr>
              <a:lnSpc>
                <a:spcPct val="100000"/>
              </a:lnSpc>
            </a:pPr>
            <a:r>
              <a:rPr lang="es-ES_tradnl" sz="2200" dirty="0"/>
              <a:t>Periodo de publicación enero de 2012, diciembre de 2021.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7568C1-301B-1345-833F-E2749CF45A85}"/>
              </a:ext>
            </a:extLst>
          </p:cNvPr>
          <p:cNvSpPr txBox="1"/>
          <p:nvPr/>
        </p:nvSpPr>
        <p:spPr>
          <a:xfrm>
            <a:off x="1041679" y="4635349"/>
            <a:ext cx="203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dirty="0">
                <a:solidFill>
                  <a:schemeClr val="bg2">
                    <a:lumMod val="50000"/>
                  </a:schemeClr>
                </a:solidFill>
              </a:rPr>
              <a:t>Libros, capítulos y artículos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F93233-B587-0D47-9442-06BD326EB8DF}"/>
              </a:ext>
            </a:extLst>
          </p:cNvPr>
          <p:cNvSpPr txBox="1"/>
          <p:nvPr/>
        </p:nvSpPr>
        <p:spPr>
          <a:xfrm>
            <a:off x="710209" y="3107539"/>
            <a:ext cx="2289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dirty="0">
                <a:solidFill>
                  <a:schemeClr val="bg2">
                    <a:lumMod val="50000"/>
                  </a:schemeClr>
                </a:solidFill>
              </a:rPr>
              <a:t>Sintético, analítico crítico y sistemático</a:t>
            </a:r>
          </a:p>
        </p:txBody>
      </p:sp>
    </p:spTree>
    <p:extLst>
      <p:ext uri="{BB962C8B-B14F-4D97-AF65-F5344CB8AC3E}">
        <p14:creationId xmlns:p14="http://schemas.microsoft.com/office/powerpoint/2010/main" val="365586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EDBBB-E3AB-6E4E-8D90-7200C946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Agenda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D1B04D-1D68-CA48-8FF9-1034F4CC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Listado de capítulos y coautores</a:t>
            </a:r>
          </a:p>
          <a:p>
            <a:r>
              <a:rPr lang="es-MX" dirty="0"/>
              <a:t>Características de los capítulos</a:t>
            </a:r>
          </a:p>
          <a:p>
            <a:r>
              <a:rPr lang="es-MX" dirty="0"/>
              <a:t>Base de datos </a:t>
            </a:r>
          </a:p>
          <a:p>
            <a:r>
              <a:rPr lang="es-MX" dirty="0"/>
              <a:t>Calendario de actividades</a:t>
            </a:r>
          </a:p>
          <a:p>
            <a:r>
              <a:rPr lang="es-MX" dirty="0"/>
              <a:t>Asuntos generales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464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C96EE-89BB-1445-98A7-74FECA98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Coautoría del libro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F7CE7B-FEE0-6D4F-BA5F-DD625525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10 capítulos</a:t>
            </a:r>
          </a:p>
          <a:p>
            <a:r>
              <a:rPr lang="es-MX" dirty="0"/>
              <a:t>20 coautores </a:t>
            </a:r>
          </a:p>
          <a:p>
            <a:pPr lvl="1"/>
            <a:r>
              <a:rPr lang="es-MX" dirty="0"/>
              <a:t>12 mujeres </a:t>
            </a:r>
          </a:p>
          <a:p>
            <a:pPr lvl="1"/>
            <a:r>
              <a:rPr lang="es-MX" dirty="0"/>
              <a:t>8 hombres </a:t>
            </a:r>
          </a:p>
          <a:p>
            <a:r>
              <a:rPr lang="es-MX" dirty="0"/>
              <a:t>15 Instituciones de Educación Superior del país</a:t>
            </a:r>
          </a:p>
          <a:p>
            <a:r>
              <a:rPr lang="es-MX" dirty="0"/>
              <a:t>11 entidades federativas</a:t>
            </a:r>
          </a:p>
        </p:txBody>
      </p:sp>
    </p:spTree>
    <p:extLst>
      <p:ext uri="{BB962C8B-B14F-4D97-AF65-F5344CB8AC3E}">
        <p14:creationId xmlns:p14="http://schemas.microsoft.com/office/powerpoint/2010/main" val="400697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F9BF493-1C8B-7447-B2A6-7BE277A244FE}"/>
              </a:ext>
            </a:extLst>
          </p:cNvPr>
          <p:cNvSpPr/>
          <p:nvPr/>
        </p:nvSpPr>
        <p:spPr>
          <a:xfrm>
            <a:off x="0" y="0"/>
            <a:ext cx="12192000" cy="181692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0F6222-E198-D646-9DDD-5FEC4663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5" y="130628"/>
            <a:ext cx="10924822" cy="933096"/>
          </a:xfrm>
        </p:spPr>
        <p:txBody>
          <a:bodyPr>
            <a:normAutofit/>
          </a:bodyPr>
          <a:lstStyle/>
          <a:p>
            <a:r>
              <a:rPr lang="es-MX" dirty="0"/>
              <a:t>Relación de coautores por capítulo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ABA7C-93D6-5042-B7F1-0A16CB6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03" y="901351"/>
            <a:ext cx="9187793" cy="589727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MX" sz="1100" b="1" dirty="0"/>
              <a:t>Estudio Introductorio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Alberto Ramírez, Universidad Veracruzana, </a:t>
            </a:r>
            <a:r>
              <a:rPr lang="es-MX" sz="1100" u="sng" dirty="0">
                <a:hlinkClick r:id="rId2"/>
              </a:rPr>
              <a:t>albramirez@uv.mx</a:t>
            </a:r>
            <a:r>
              <a:rPr lang="es-MX" sz="1100" dirty="0"/>
              <a:t>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Alexandro Escudero, Universidad Autónoma de Querétaro, </a:t>
            </a:r>
            <a:r>
              <a:rPr lang="es-MX" sz="1100" u="sng" dirty="0">
                <a:hlinkClick r:id="rId3"/>
              </a:rPr>
              <a:t>alexandro.escudero@uaq.mx</a:t>
            </a:r>
            <a:r>
              <a:rPr lang="es-MX" sz="1100" dirty="0"/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Apartado metodológico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Karla Paola Martínez Rámila, Laboratorio Nacional de Informática Avanzada, </a:t>
            </a:r>
            <a:r>
              <a:rPr lang="es-MX" sz="1100" dirty="0">
                <a:hlinkClick r:id="rId4"/>
              </a:rPr>
              <a:t>karla.martinez@lania.edu.mx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María de Lourdes Hernández Rodríguez, Laboratorio Nacional de Informática Avanzada, </a:t>
            </a:r>
            <a:r>
              <a:rPr lang="es-MX" sz="1100" dirty="0">
                <a:hlinkClick r:id="rId5"/>
              </a:rPr>
              <a:t>lourdes.hernandez@lania.edu.mx</a:t>
            </a:r>
            <a:r>
              <a:rPr lang="es-MX" sz="1100" dirty="0"/>
              <a:t>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Profesores  y TIC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Laura Helena Porras Hernández, Universidad de las Américas Puebla,  </a:t>
            </a:r>
            <a:r>
              <a:rPr lang="es-MX" sz="1100" u="sng" dirty="0">
                <a:hlinkClick r:id="rId6"/>
              </a:rPr>
              <a:t>laurah.porras@udlap.mx</a:t>
            </a:r>
            <a:r>
              <a:rPr lang="es-MX" sz="1100" dirty="0">
                <a:hlinkClick r:id="rId6"/>
              </a:rPr>
              <a:t> </a:t>
            </a:r>
            <a:endParaRPr lang="es-MX" sz="11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Alberto Ramírez, Universidad Veracruzana, </a:t>
            </a:r>
            <a:r>
              <a:rPr lang="es-MX" sz="1100" u="sng" dirty="0">
                <a:hlinkClick r:id="rId2"/>
              </a:rPr>
              <a:t>albramirez@uv.mx</a:t>
            </a:r>
            <a:r>
              <a:rPr lang="es-MX" sz="1100" dirty="0"/>
              <a:t>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Laura Cedillo Arias, Universidad Nacional Autónoma de México, </a:t>
            </a:r>
            <a:r>
              <a:rPr lang="es-MX" sz="1100" u="sng" dirty="0">
                <a:hlinkClick r:id="rId7"/>
              </a:rPr>
              <a:t>danza_laura@yahoo.com.mx</a:t>
            </a:r>
            <a:r>
              <a:rPr lang="es-MX" sz="1100" dirty="0"/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Estudiantes y TIC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César Sánchez Olavarría, Universidad Autónoma de Tlaxcala, </a:t>
            </a:r>
            <a:r>
              <a:rPr lang="es-MX" sz="1100" u="sng" dirty="0">
                <a:hlinkClick r:id="rId8"/>
              </a:rPr>
              <a:t>cesarsanchezolavarria@hotmail.com</a:t>
            </a:r>
            <a:endParaRPr lang="es-MX" sz="11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Jeysira Jacqueline Dorantes Carrión, Universidad Veracruzana, </a:t>
            </a:r>
            <a:r>
              <a:rPr lang="es-MX" sz="1100" u="sng" dirty="0">
                <a:hlinkClick r:id="rId9"/>
              </a:rPr>
              <a:t>jedorantes@uv.mx</a:t>
            </a:r>
            <a:r>
              <a:rPr lang="es-MX" sz="1100" dirty="0"/>
              <a:t>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/>
              <a:t>Edgar Oswaldo González Bello, Universidad de Sonoa, </a:t>
            </a:r>
            <a:r>
              <a:rPr lang="es-MX" sz="1100">
                <a:hlinkClick r:id="rId10"/>
              </a:rPr>
              <a:t>edgar.gonzalezb@gmail.com</a:t>
            </a:r>
            <a:r>
              <a:rPr lang="es-MX" sz="1100"/>
              <a:t> </a:t>
            </a:r>
            <a:endParaRPr lang="es-MX" sz="1100" dirty="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Acceso a las TIC, Inclusión, equidad y convivencia en entornos digitales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Sonia V. Mortis Lozoya, Instituto Tecnológico de Sonora, </a:t>
            </a:r>
            <a:r>
              <a:rPr lang="es-MX" sz="1100" u="sng" dirty="0">
                <a:hlinkClick r:id="rId11"/>
              </a:rPr>
              <a:t>sonia.mortis18080@potros.itson.edu.mx</a:t>
            </a:r>
            <a:r>
              <a:rPr lang="es-MX" sz="1100" dirty="0"/>
              <a:t> 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Dr. Alfredo Zapata González, UADY, </a:t>
            </a:r>
            <a:r>
              <a:rPr lang="es-MX" sz="1100" u="sng" dirty="0">
                <a:hlinkClick r:id="rId12"/>
              </a:rPr>
              <a:t>zgonza@correo.uady.mx</a:t>
            </a:r>
            <a:r>
              <a:rPr lang="es-MX" sz="1100" dirty="0"/>
              <a:t>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Víctor del Carmen Avendaño Porras, CRESUR, </a:t>
            </a:r>
            <a:r>
              <a:rPr lang="es-MX" sz="1100" dirty="0">
                <a:hlinkClick r:id="rId13"/>
              </a:rPr>
              <a:t>victor.avendano@hotmail.com</a:t>
            </a:r>
            <a:r>
              <a:rPr lang="es-MX" sz="1100" dirty="0"/>
              <a:t>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Cultura Digital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Inés Dussel, DIE, </a:t>
            </a:r>
            <a:r>
              <a:rPr lang="es-MX" sz="1100" u="sng" dirty="0">
                <a:hlinkClick r:id="rId14"/>
              </a:rPr>
              <a:t>idussel@gmail.com</a:t>
            </a:r>
            <a:r>
              <a:rPr lang="es-MX" sz="1100" dirty="0"/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Educación Virtual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Leonardo Glasserman, Tecnológico de Monterrey, </a:t>
            </a:r>
            <a:r>
              <a:rPr lang="es-MX" sz="1100" u="sng" dirty="0">
                <a:hlinkClick r:id="rId15"/>
              </a:rPr>
              <a:t>glasserman@tec.mx</a:t>
            </a:r>
            <a:endParaRPr lang="es-MX" sz="11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María Guadalupe Veytia Bucheli, UAEH Hidalgo, </a:t>
            </a:r>
            <a:r>
              <a:rPr lang="es-MX" sz="1100" u="sng" dirty="0">
                <a:hlinkClick r:id="rId16"/>
              </a:rPr>
              <a:t>mgpeveytia@hotmail.com</a:t>
            </a:r>
            <a:r>
              <a:rPr lang="es-MX" sz="1100" u="sng" dirty="0"/>
              <a:t>  </a:t>
            </a:r>
            <a:endParaRPr lang="es-MX" sz="11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Anabel Velásquez Durán, CIESAS Golfo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Políticas Educativas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Zaira Navarrete Cazales, UNAM, </a:t>
            </a:r>
            <a:r>
              <a:rPr lang="es-MX" sz="1100" u="sng" dirty="0">
                <a:hlinkClick r:id="rId17"/>
              </a:rPr>
              <a:t>znavarrete@filos.unam.mx</a:t>
            </a:r>
            <a:endParaRPr lang="es-MX" sz="1100" u="sng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Angélica Mendieta Ramírez, BUAP, </a:t>
            </a:r>
            <a:r>
              <a:rPr lang="es-MX" sz="1100" u="sng" dirty="0">
                <a:hlinkClick r:id="rId18"/>
              </a:rPr>
              <a:t>angelicamendietaramirez@gmail.com</a:t>
            </a:r>
            <a:endParaRPr lang="es-MX" sz="1100" u="sng" dirty="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Innovación educativa y tecnología digital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Alexandro Escudero Nahón. Universidad Autónoma de Querétaro, </a:t>
            </a:r>
            <a:r>
              <a:rPr lang="es-MX" sz="1100" u="sng" dirty="0">
                <a:hlinkClick r:id="rId3"/>
              </a:rPr>
              <a:t>alexandro.escudero@uaq.mx</a:t>
            </a:r>
            <a:r>
              <a:rPr lang="es-MX" sz="1100" dirty="0"/>
              <a:t>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Fernando Sandoval Gutiérrez. Universidad Autónoma de Ciudad Juárez, </a:t>
            </a:r>
            <a:r>
              <a:rPr lang="es-MX" sz="1100" u="sng" dirty="0">
                <a:hlinkClick r:id="rId19"/>
              </a:rPr>
              <a:t>fernando.sandoval@uacj.mx</a:t>
            </a:r>
            <a:endParaRPr lang="es-MX" sz="11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Carlos Enrique George Reyes. ITESM, Hidalgo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100" b="1" dirty="0"/>
              <a:t>Educación y  TIC durante la pandemia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Elvia Garduño Teliz, Universidad Autónoma de Guerrero, </a:t>
            </a:r>
            <a:r>
              <a:rPr lang="es-MX" sz="1100" u="sng" dirty="0">
                <a:hlinkClick r:id="rId20"/>
              </a:rPr>
              <a:t>elvia_garduno_teliz@hotmail.com</a:t>
            </a:r>
            <a:r>
              <a:rPr lang="es-MX" sz="1100" dirty="0"/>
              <a:t>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Dra. María Teresa Angulo Romero, Universidad de Guanajuato, </a:t>
            </a:r>
            <a:r>
              <a:rPr lang="es-MX" sz="1100" u="sng" dirty="0">
                <a:hlinkClick r:id="rId21"/>
              </a:rPr>
              <a:t>sepulvedamiguel@prodigy.net.mx</a:t>
            </a:r>
            <a:r>
              <a:rPr lang="es-MX" sz="1100" dirty="0"/>
              <a:t>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s-MX" sz="1100" dirty="0"/>
              <a:t>MC. Jesús Alfonso Beltrán Sánchez, ITESM, </a:t>
            </a:r>
            <a:r>
              <a:rPr lang="es-MX" sz="1100" u="sng" dirty="0">
                <a:hlinkClick r:id="rId22"/>
              </a:rPr>
              <a:t>jbeltrans@itesm.mx</a:t>
            </a:r>
            <a:r>
              <a:rPr lang="es-MX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32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F64C7-E841-9941-9116-1E463AF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Carácterísticas de los capítulos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9E33D2-6375-164E-942D-8A2978CC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Extensión: 25 a 60 cuartillas </a:t>
            </a:r>
          </a:p>
          <a:p>
            <a:r>
              <a:rPr lang="es-MX" dirty="0"/>
              <a:t>Estilo de citación: APA 7ta edición</a:t>
            </a:r>
          </a:p>
          <a:p>
            <a:r>
              <a:rPr lang="es-MX" dirty="0"/>
              <a:t>Estructura general de los capítulos: IMRyD</a:t>
            </a:r>
          </a:p>
          <a:p>
            <a:r>
              <a:rPr lang="es-MX" dirty="0"/>
              <a:t>Linamientos – plantilla | </a:t>
            </a:r>
            <a:r>
              <a:rPr lang="es-MX" dirty="0">
                <a:hlinkClick r:id="rId2"/>
              </a:rPr>
              <a:t>liga</a:t>
            </a:r>
            <a:r>
              <a:rPr lang="es-MX" dirty="0"/>
              <a:t> |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556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E8FAA1C9-D372-49C2-A999-E8E12A5E00E5}"/>
              </a:ext>
            </a:extLst>
          </p:cNvPr>
          <p:cNvSpPr/>
          <p:nvPr/>
        </p:nvSpPr>
        <p:spPr>
          <a:xfrm>
            <a:off x="-1" y="-476962"/>
            <a:ext cx="12192001" cy="224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DBEFD8D7-9FD9-46DF-857D-E6A96704F65D}"/>
              </a:ext>
            </a:extLst>
          </p:cNvPr>
          <p:cNvSpPr/>
          <p:nvPr/>
        </p:nvSpPr>
        <p:spPr>
          <a:xfrm>
            <a:off x="850813" y="2651594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81F17E8-6884-471F-9861-F5EFFBF7F772}"/>
              </a:ext>
            </a:extLst>
          </p:cNvPr>
          <p:cNvSpPr txBox="1"/>
          <p:nvPr/>
        </p:nvSpPr>
        <p:spPr>
          <a:xfrm>
            <a:off x="1075063" y="3086378"/>
            <a:ext cx="10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ko-KR" dirty="0">
                <a:solidFill>
                  <a:schemeClr val="bg1"/>
                </a:solidFill>
                <a:cs typeface="Arial" pitchFamily="34" charset="0"/>
              </a:rPr>
              <a:t>1.Planear</a:t>
            </a:r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B5779987-9CD4-4085-AB65-39A38C484BFE}"/>
              </a:ext>
            </a:extLst>
          </p:cNvPr>
          <p:cNvSpPr/>
          <p:nvPr/>
        </p:nvSpPr>
        <p:spPr>
          <a:xfrm>
            <a:off x="8886347" y="2664527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ED641C0-D3DA-42EA-9837-63A0DBEC790B}"/>
              </a:ext>
            </a:extLst>
          </p:cNvPr>
          <p:cNvSpPr txBox="1"/>
          <p:nvPr/>
        </p:nvSpPr>
        <p:spPr>
          <a:xfrm>
            <a:off x="8793230" y="3099311"/>
            <a:ext cx="144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ko-KR" sz="2000" dirty="0">
                <a:solidFill>
                  <a:schemeClr val="bg1"/>
                </a:solidFill>
                <a:cs typeface="Arial" pitchFamily="34" charset="0"/>
              </a:rPr>
              <a:t>3. Difundir</a:t>
            </a: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DB5F517F-FB8D-4789-A29F-37E0F150CEF1}"/>
              </a:ext>
            </a:extLst>
          </p:cNvPr>
          <p:cNvGrpSpPr/>
          <p:nvPr/>
        </p:nvGrpSpPr>
        <p:grpSpPr>
          <a:xfrm>
            <a:off x="7401508" y="-118483"/>
            <a:ext cx="4020882" cy="1635735"/>
            <a:chOff x="4964215" y="2172755"/>
            <a:chExt cx="1454627" cy="1635735"/>
          </a:xfrm>
        </p:grpSpPr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59A872FB-7EB5-4426-9EE8-F062DB9D28CB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2.4.1 Diseño de formulario de extracción de datos. 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2.4.2 Contenidos de los formularios de recopilación de datos.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2.4.3 Procedimiento de extracción de datos. 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2.4.4 Identificar publicaciones duplicadas.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2.4.5 Datos no publicados, datos faltantes y datos que requieran manipulación. </a:t>
              </a: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2E315E15-C51E-4333-9571-228922F21777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b="1">
                  <a:solidFill>
                    <a:srgbClr val="7030A0"/>
                  </a:solidFill>
                  <a:cs typeface="Arial" pitchFamily="34" charset="0"/>
                </a:rPr>
                <a:t>2.4 Extracción y seguimiento</a:t>
              </a: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4CBB52F2-7C91-426A-A6C8-C3BB737DBF12}"/>
              </a:ext>
            </a:extLst>
          </p:cNvPr>
          <p:cNvGrpSpPr/>
          <p:nvPr/>
        </p:nvGrpSpPr>
        <p:grpSpPr>
          <a:xfrm>
            <a:off x="9255759" y="1658852"/>
            <a:ext cx="2936241" cy="897071"/>
            <a:chOff x="4964215" y="2172755"/>
            <a:chExt cx="1454627" cy="897071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02F4FE40-9716-4231-A7F0-F343C022685C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3.1 Especificar las estrategias de difusión.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3.2 Dar formato al informe principal.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3.3 Evaluación del informe.</a:t>
              </a: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7FAAC2A7-987E-4360-9096-9C029B4DDEBC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3. Informe de la revisión (difundir)</a:t>
              </a: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6369DBED-9488-4929-9347-FC6C7C245FE2}"/>
              </a:ext>
            </a:extLst>
          </p:cNvPr>
          <p:cNvGrpSpPr/>
          <p:nvPr/>
        </p:nvGrpSpPr>
        <p:grpSpPr>
          <a:xfrm>
            <a:off x="1521566" y="388669"/>
            <a:ext cx="3103624" cy="1451069"/>
            <a:chOff x="4964215" y="2172755"/>
            <a:chExt cx="1454627" cy="1451069"/>
          </a:xfrm>
        </p:grpSpPr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9AF9A9CE-D4DC-436A-A677-F2E92F37741A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2.5.1 Síntesis descriptiva (narrativa).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2.5.2 Síntesis cuantitativa.  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2.5.3 Presentación de resultados cuantitativos.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2.5.4 Síntesis cualitativa.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2.5.5 Síntesis de estudios cualitativos y cuantitativos.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2.5.6 Sesgos de publicación.  </a:t>
              </a:r>
            </a:p>
          </p:txBody>
        </p:sp>
        <p:sp>
          <p:nvSpPr>
            <p:cNvPr id="31" name="TextBox 29">
              <a:extLst>
                <a:ext uri="{FF2B5EF4-FFF2-40B4-BE49-F238E27FC236}">
                  <a16:creationId xmlns:a16="http://schemas.microsoft.com/office/drawing/2014/main" id="{F5A223A3-6AA9-4DDC-81B0-26163C8336B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2.5 Síntesis de los datos</a:t>
              </a: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E77FD811-E80C-4F02-B3F5-0594764CDC29}"/>
              </a:ext>
            </a:extLst>
          </p:cNvPr>
          <p:cNvGrpSpPr/>
          <p:nvPr/>
        </p:nvGrpSpPr>
        <p:grpSpPr>
          <a:xfrm>
            <a:off x="261488" y="3958959"/>
            <a:ext cx="3205180" cy="1451069"/>
            <a:chOff x="4964215" y="2172755"/>
            <a:chExt cx="1454627" cy="1451069"/>
          </a:xfrm>
        </p:grpSpPr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CDB6D52B-E001-4E12-B492-399BACF1ADE5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1.1 Identificar las necesidad de la revisión. </a:t>
              </a:r>
            </a:p>
            <a:p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1.2 Comisionar la revisión.</a:t>
              </a:r>
            </a:p>
            <a:p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1.3 Especificar la (s) pregunta (s) de investigación.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1.4 Desarrollar un protocolo de revisión</a:t>
              </a:r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1.5 Evaluación del protocolo de revisión</a:t>
              </a:r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  </a:t>
              </a:r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53A56723-50C1-4466-9F85-4159A8065699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altLang="ko-KR" sz="1200" b="1" dirty="0">
                  <a:solidFill>
                    <a:schemeClr val="accent1"/>
                  </a:solidFill>
                  <a:cs typeface="Arial" pitchFamily="34" charset="0"/>
                </a:rPr>
                <a:t>Actividades de la planeación</a:t>
              </a:r>
            </a:p>
          </p:txBody>
        </p:sp>
      </p:grpSp>
      <p:sp>
        <p:nvSpPr>
          <p:cNvPr id="11" name="Block Arc 9">
            <a:extLst>
              <a:ext uri="{FF2B5EF4-FFF2-40B4-BE49-F238E27FC236}">
                <a16:creationId xmlns:a16="http://schemas.microsoft.com/office/drawing/2014/main" id="{CFB9AB03-0222-41F7-B00C-33FB0B92AAD4}"/>
              </a:ext>
            </a:extLst>
          </p:cNvPr>
          <p:cNvSpPr/>
          <p:nvPr/>
        </p:nvSpPr>
        <p:spPr>
          <a:xfrm>
            <a:off x="3769403" y="1416048"/>
            <a:ext cx="4339424" cy="4479326"/>
          </a:xfrm>
          <a:prstGeom prst="blockArc">
            <a:avLst>
              <a:gd name="adj1" fmla="val 12835057"/>
              <a:gd name="adj2" fmla="val 9708188"/>
              <a:gd name="adj3" fmla="val 69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13222F13-6936-46E1-9127-C1965A306C4A}"/>
              </a:ext>
            </a:extLst>
          </p:cNvPr>
          <p:cNvSpPr/>
          <p:nvPr/>
        </p:nvSpPr>
        <p:spPr>
          <a:xfrm>
            <a:off x="5079644" y="2745163"/>
            <a:ext cx="1699745" cy="1754544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Isosceles Triangle 15">
            <a:extLst>
              <a:ext uri="{FF2B5EF4-FFF2-40B4-BE49-F238E27FC236}">
                <a16:creationId xmlns:a16="http://schemas.microsoft.com/office/drawing/2014/main" id="{8845F72C-A092-4822-9B52-6EDC17D95169}"/>
              </a:ext>
            </a:extLst>
          </p:cNvPr>
          <p:cNvSpPr/>
          <p:nvPr/>
        </p:nvSpPr>
        <p:spPr>
          <a:xfrm rot="12600000">
            <a:off x="3835794" y="2419334"/>
            <a:ext cx="631624" cy="56205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D2099567-4F72-43B0-B940-6A3E04F51063}"/>
              </a:ext>
            </a:extLst>
          </p:cNvPr>
          <p:cNvSpPr txBox="1"/>
          <p:nvPr/>
        </p:nvSpPr>
        <p:spPr>
          <a:xfrm>
            <a:off x="5159769" y="3444814"/>
            <a:ext cx="158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2. Realizar la revisión</a:t>
            </a: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6FF1CDD9-52AD-4322-81C2-E58AB710BE2C}"/>
              </a:ext>
            </a:extLst>
          </p:cNvPr>
          <p:cNvSpPr/>
          <p:nvPr/>
        </p:nvSpPr>
        <p:spPr>
          <a:xfrm>
            <a:off x="6428080" y="1263574"/>
            <a:ext cx="1275233" cy="1316347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1F480687-6E66-4FC4-B1F8-B0335035E78E}"/>
              </a:ext>
            </a:extLst>
          </p:cNvPr>
          <p:cNvSpPr txBox="1"/>
          <p:nvPr/>
        </p:nvSpPr>
        <p:spPr>
          <a:xfrm>
            <a:off x="6429408" y="1594367"/>
            <a:ext cx="127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2.4 Extracción y seguimiento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203D15C-3296-4B3A-BF59-E1D1E6175B38}"/>
              </a:ext>
            </a:extLst>
          </p:cNvPr>
          <p:cNvGrpSpPr/>
          <p:nvPr/>
        </p:nvGrpSpPr>
        <p:grpSpPr>
          <a:xfrm>
            <a:off x="3617966" y="4467524"/>
            <a:ext cx="1411063" cy="1316347"/>
            <a:chOff x="4393124" y="3519762"/>
            <a:chExt cx="972396" cy="878794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22A097D-439C-478C-8A3D-C07F525CC8FF}"/>
                </a:ext>
              </a:extLst>
            </p:cNvPr>
            <p:cNvSpPr/>
            <p:nvPr/>
          </p:nvSpPr>
          <p:spPr>
            <a:xfrm>
              <a:off x="4439926" y="3519762"/>
              <a:ext cx="878793" cy="87879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672622AB-E5CA-4C52-8650-771096060730}"/>
                </a:ext>
              </a:extLst>
            </p:cNvPr>
            <p:cNvSpPr txBox="1"/>
            <p:nvPr/>
          </p:nvSpPr>
          <p:spPr>
            <a:xfrm>
              <a:off x="4393124" y="3859621"/>
              <a:ext cx="972396" cy="20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2.1Identificación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AB336C48-C4C6-4880-B71D-CF8FCA908636}"/>
              </a:ext>
            </a:extLst>
          </p:cNvPr>
          <p:cNvGrpSpPr/>
          <p:nvPr/>
        </p:nvGrpSpPr>
        <p:grpSpPr>
          <a:xfrm>
            <a:off x="7408690" y="3106739"/>
            <a:ext cx="1275233" cy="1316347"/>
            <a:chOff x="7123849" y="3519762"/>
            <a:chExt cx="878793" cy="878794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6C3F8B1A-D721-49DC-A35E-A8CD31FAAE2E}"/>
                </a:ext>
              </a:extLst>
            </p:cNvPr>
            <p:cNvSpPr/>
            <p:nvPr/>
          </p:nvSpPr>
          <p:spPr>
            <a:xfrm>
              <a:off x="7123849" y="3519762"/>
              <a:ext cx="878793" cy="87879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884597F4-635E-4D8E-A15B-92348C8082CF}"/>
                </a:ext>
              </a:extLst>
            </p:cNvPr>
            <p:cNvSpPr txBox="1"/>
            <p:nvPr/>
          </p:nvSpPr>
          <p:spPr>
            <a:xfrm>
              <a:off x="7199175" y="3841354"/>
              <a:ext cx="728140" cy="20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Evaluación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94332D43-F93D-4122-95BC-9907CC3267D4}"/>
              </a:ext>
            </a:extLst>
          </p:cNvPr>
          <p:cNvGrpSpPr/>
          <p:nvPr/>
        </p:nvGrpSpPr>
        <p:grpSpPr>
          <a:xfrm>
            <a:off x="6270527" y="4782137"/>
            <a:ext cx="1275233" cy="1316347"/>
            <a:chOff x="5852122" y="4817057"/>
            <a:chExt cx="878793" cy="878794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0F69B9D8-18ED-4911-953E-5781CD25D0A7}"/>
                </a:ext>
              </a:extLst>
            </p:cNvPr>
            <p:cNvSpPr/>
            <p:nvPr/>
          </p:nvSpPr>
          <p:spPr>
            <a:xfrm>
              <a:off x="5852122" y="4817057"/>
              <a:ext cx="878793" cy="87879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511E54D4-D44F-40A5-9B17-6238CA5F8BA2}"/>
                </a:ext>
              </a:extLst>
            </p:cNvPr>
            <p:cNvSpPr txBox="1"/>
            <p:nvPr/>
          </p:nvSpPr>
          <p:spPr>
            <a:xfrm>
              <a:off x="5874377" y="5152352"/>
              <a:ext cx="792918" cy="20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2.2 Selección</a:t>
              </a:r>
            </a:p>
          </p:txBody>
        </p:sp>
      </p:grpSp>
      <p:sp>
        <p:nvSpPr>
          <p:cNvPr id="47" name="Oval 13">
            <a:extLst>
              <a:ext uri="{FF2B5EF4-FFF2-40B4-BE49-F238E27FC236}">
                <a16:creationId xmlns:a16="http://schemas.microsoft.com/office/drawing/2014/main" id="{D6D99C35-EBCF-4695-BD64-94E37A4DBAA9}"/>
              </a:ext>
            </a:extLst>
          </p:cNvPr>
          <p:cNvSpPr/>
          <p:nvPr/>
        </p:nvSpPr>
        <p:spPr>
          <a:xfrm>
            <a:off x="4289641" y="1225707"/>
            <a:ext cx="1275233" cy="131634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C5FFC15D-C47D-47AD-B4D3-15630ECE52D1}"/>
              </a:ext>
            </a:extLst>
          </p:cNvPr>
          <p:cNvSpPr txBox="1"/>
          <p:nvPr/>
        </p:nvSpPr>
        <p:spPr>
          <a:xfrm>
            <a:off x="4414256" y="1584168"/>
            <a:ext cx="105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2.5 Síntesis de los datos</a:t>
            </a:r>
          </a:p>
        </p:txBody>
      </p:sp>
      <p:grpSp>
        <p:nvGrpSpPr>
          <p:cNvPr id="50" name="Group 21">
            <a:extLst>
              <a:ext uri="{FF2B5EF4-FFF2-40B4-BE49-F238E27FC236}">
                <a16:creationId xmlns:a16="http://schemas.microsoft.com/office/drawing/2014/main" id="{C8E88C34-1E8C-4C81-8926-D72E500EC808}"/>
              </a:ext>
            </a:extLst>
          </p:cNvPr>
          <p:cNvGrpSpPr/>
          <p:nvPr/>
        </p:nvGrpSpPr>
        <p:grpSpPr>
          <a:xfrm>
            <a:off x="7703313" y="5447444"/>
            <a:ext cx="3660570" cy="1451069"/>
            <a:chOff x="4964214" y="2172755"/>
            <a:chExt cx="1454627" cy="1451069"/>
          </a:xfrm>
        </p:grpSpPr>
        <p:sp>
          <p:nvSpPr>
            <p:cNvPr id="51" name="TextBox 22">
              <a:extLst>
                <a:ext uri="{FF2B5EF4-FFF2-40B4-BE49-F238E27FC236}">
                  <a16:creationId xmlns:a16="http://schemas.microsoft.com/office/drawing/2014/main" id="{2B86A3B5-B3D8-40DA-8AF9-6B723CD452B2}"/>
                </a:ext>
              </a:extLst>
            </p:cNvPr>
            <p:cNvSpPr txBox="1"/>
            <p:nvPr/>
          </p:nvSpPr>
          <p:spPr>
            <a:xfrm>
              <a:off x="4964214" y="2423495"/>
              <a:ext cx="1454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2.2.1 Criterios de selección de los estudios.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2.2.2 Proceso de selección de los estudios.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2.2.3 Fiabilidad de las decisiones de inclusión.</a:t>
              </a:r>
            </a:p>
            <a:p>
              <a:endParaRPr lang="es-419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endParaRPr lang="es-419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endParaRPr lang="es-419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23">
              <a:extLst>
                <a:ext uri="{FF2B5EF4-FFF2-40B4-BE49-F238E27FC236}">
                  <a16:creationId xmlns:a16="http://schemas.microsoft.com/office/drawing/2014/main" id="{52A127A7-8F36-4F54-A4D6-F461A3467693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b="1" dirty="0">
                  <a:solidFill>
                    <a:schemeClr val="accent2"/>
                  </a:solidFill>
                  <a:cs typeface="Arial" pitchFamily="34" charset="0"/>
                </a:rPr>
                <a:t>2.2 Selección</a:t>
              </a:r>
            </a:p>
          </p:txBody>
        </p:sp>
      </p:grpSp>
      <p:grpSp>
        <p:nvGrpSpPr>
          <p:cNvPr id="53" name="Group 21">
            <a:extLst>
              <a:ext uri="{FF2B5EF4-FFF2-40B4-BE49-F238E27FC236}">
                <a16:creationId xmlns:a16="http://schemas.microsoft.com/office/drawing/2014/main" id="{D51C67C2-000A-4932-8AA3-A8BED8E60176}"/>
              </a:ext>
            </a:extLst>
          </p:cNvPr>
          <p:cNvGrpSpPr/>
          <p:nvPr/>
        </p:nvGrpSpPr>
        <p:grpSpPr>
          <a:xfrm>
            <a:off x="8509446" y="4267174"/>
            <a:ext cx="2936241" cy="897071"/>
            <a:chOff x="4964215" y="2172755"/>
            <a:chExt cx="1454627" cy="897071"/>
          </a:xfrm>
        </p:grpSpPr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E8722DC1-7630-47A2-BD84-AF884F2DB91B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2.3.1 Jerarquías de evidencias.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2.3.2 Desarrollo de instrumentos de calidad.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2.3.3 Uso del instrumento de calidad.</a:t>
              </a:r>
            </a:p>
          </p:txBody>
        </p:sp>
        <p:sp>
          <p:nvSpPr>
            <p:cNvPr id="55" name="TextBox 23">
              <a:extLst>
                <a:ext uri="{FF2B5EF4-FFF2-40B4-BE49-F238E27FC236}">
                  <a16:creationId xmlns:a16="http://schemas.microsoft.com/office/drawing/2014/main" id="{EF532501-A77C-4341-A7A3-6B157B913449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b="1">
                  <a:solidFill>
                    <a:schemeClr val="tx2"/>
                  </a:solidFill>
                  <a:cs typeface="Arial" pitchFamily="34" charset="0"/>
                </a:rPr>
                <a:t>2.3 Evaluación</a:t>
              </a:r>
            </a:p>
          </p:txBody>
        </p:sp>
      </p:grpSp>
      <p:grpSp>
        <p:nvGrpSpPr>
          <p:cNvPr id="56" name="Group 21">
            <a:extLst>
              <a:ext uri="{FF2B5EF4-FFF2-40B4-BE49-F238E27FC236}">
                <a16:creationId xmlns:a16="http://schemas.microsoft.com/office/drawing/2014/main" id="{A686A7A6-50FD-458E-8AE3-7F402294AD55}"/>
              </a:ext>
            </a:extLst>
          </p:cNvPr>
          <p:cNvGrpSpPr/>
          <p:nvPr/>
        </p:nvGrpSpPr>
        <p:grpSpPr>
          <a:xfrm>
            <a:off x="2275845" y="5715734"/>
            <a:ext cx="5101376" cy="1081737"/>
            <a:chOff x="4964214" y="2172755"/>
            <a:chExt cx="1454627" cy="1081737"/>
          </a:xfrm>
        </p:grpSpPr>
        <p:sp>
          <p:nvSpPr>
            <p:cNvPr id="57" name="TextBox 22">
              <a:extLst>
                <a:ext uri="{FF2B5EF4-FFF2-40B4-BE49-F238E27FC236}">
                  <a16:creationId xmlns:a16="http://schemas.microsoft.com/office/drawing/2014/main" id="{B51FB4A6-0904-4E4D-B4EE-9C2AA2DFC12A}"/>
                </a:ext>
              </a:extLst>
            </p:cNvPr>
            <p:cNvSpPr txBox="1"/>
            <p:nvPr/>
          </p:nvSpPr>
          <p:spPr>
            <a:xfrm>
              <a:off x="4964214" y="2423495"/>
              <a:ext cx="1454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2.1.1 Generar una estrategia de búsqueda.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2.1.2 Establecer mecanismos para eliminar sesgos en las búsquedas.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2.1.3 Gestión de la bibliografía y recuperación de documentos.</a:t>
              </a:r>
            </a:p>
            <a:p>
              <a:r>
                <a:rPr lang="es-419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2.1.4 Documentar la búsqueda.</a:t>
              </a:r>
            </a:p>
          </p:txBody>
        </p:sp>
        <p:sp>
          <p:nvSpPr>
            <p:cNvPr id="58" name="TextBox 23">
              <a:extLst>
                <a:ext uri="{FF2B5EF4-FFF2-40B4-BE49-F238E27FC236}">
                  <a16:creationId xmlns:a16="http://schemas.microsoft.com/office/drawing/2014/main" id="{7A495164-BAF8-4876-A04A-5D39E6F7EFE9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altLang="ko-KR" sz="1200" b="1" dirty="0">
                  <a:solidFill>
                    <a:schemeClr val="accent1"/>
                  </a:solidFill>
                  <a:cs typeface="Arial" pitchFamily="34" charset="0"/>
                </a:rPr>
                <a:t>2.1 Identificación</a:t>
              </a: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C548E0B-ABCB-4A32-B18B-EC1E88F24E01}"/>
              </a:ext>
            </a:extLst>
          </p:cNvPr>
          <p:cNvSpPr txBox="1"/>
          <p:nvPr/>
        </p:nvSpPr>
        <p:spPr>
          <a:xfrm>
            <a:off x="9883349" y="6403658"/>
            <a:ext cx="2028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hlinkClick r:id="rId2"/>
              </a:rPr>
              <a:t>(</a:t>
            </a:r>
            <a:r>
              <a:rPr lang="es-419" dirty="0" err="1">
                <a:hlinkClick r:id="rId2"/>
              </a:rPr>
              <a:t>Kitchenham</a:t>
            </a:r>
            <a:r>
              <a:rPr lang="es-419" dirty="0">
                <a:hlinkClick r:id="rId2"/>
              </a:rPr>
              <a:t>, 2007)</a:t>
            </a:r>
            <a:endParaRPr lang="es-419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F06F22E-269C-44D3-BEC9-D72005ACF887}"/>
              </a:ext>
            </a:extLst>
          </p:cNvPr>
          <p:cNvSpPr txBox="1"/>
          <p:nvPr/>
        </p:nvSpPr>
        <p:spPr>
          <a:xfrm>
            <a:off x="167901" y="-616063"/>
            <a:ext cx="356968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419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es-419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Systematic</a:t>
            </a:r>
            <a:r>
              <a:rPr lang="es-419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Literature</a:t>
            </a:r>
            <a:r>
              <a:rPr lang="es-419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Reviews</a:t>
            </a:r>
            <a:r>
              <a:rPr lang="es-419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419" dirty="0"/>
          </a:p>
        </p:txBody>
      </p:sp>
      <p:sp>
        <p:nvSpPr>
          <p:cNvPr id="63" name="Estrella: 5 puntas 62">
            <a:extLst>
              <a:ext uri="{FF2B5EF4-FFF2-40B4-BE49-F238E27FC236}">
                <a16:creationId xmlns:a16="http://schemas.microsoft.com/office/drawing/2014/main" id="{3EBCF7E2-11CD-40B5-A39E-2F968B9F3C16}"/>
              </a:ext>
            </a:extLst>
          </p:cNvPr>
          <p:cNvSpPr/>
          <p:nvPr/>
        </p:nvSpPr>
        <p:spPr>
          <a:xfrm>
            <a:off x="23065" y="4912019"/>
            <a:ext cx="325549" cy="350636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6" name="Estrella: 5 puntas 65">
            <a:extLst>
              <a:ext uri="{FF2B5EF4-FFF2-40B4-BE49-F238E27FC236}">
                <a16:creationId xmlns:a16="http://schemas.microsoft.com/office/drawing/2014/main" id="{A9D234A4-460B-4718-BEA7-BCF523E952ED}"/>
              </a:ext>
            </a:extLst>
          </p:cNvPr>
          <p:cNvSpPr/>
          <p:nvPr/>
        </p:nvSpPr>
        <p:spPr>
          <a:xfrm>
            <a:off x="7043652" y="120645"/>
            <a:ext cx="325549" cy="350636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7" name="Estrella: 5 puntas 66">
            <a:extLst>
              <a:ext uri="{FF2B5EF4-FFF2-40B4-BE49-F238E27FC236}">
                <a16:creationId xmlns:a16="http://schemas.microsoft.com/office/drawing/2014/main" id="{DBD3C46D-76CA-41D9-AEA6-E61BA88C526F}"/>
              </a:ext>
            </a:extLst>
          </p:cNvPr>
          <p:cNvSpPr/>
          <p:nvPr/>
        </p:nvSpPr>
        <p:spPr>
          <a:xfrm>
            <a:off x="1179863" y="811346"/>
            <a:ext cx="325549" cy="350636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9" name="Estrella: 5 puntas 58">
            <a:extLst>
              <a:ext uri="{FF2B5EF4-FFF2-40B4-BE49-F238E27FC236}">
                <a16:creationId xmlns:a16="http://schemas.microsoft.com/office/drawing/2014/main" id="{9EA0F304-E9EE-438F-8BE2-5A03EE60F6B1}"/>
              </a:ext>
            </a:extLst>
          </p:cNvPr>
          <p:cNvSpPr/>
          <p:nvPr/>
        </p:nvSpPr>
        <p:spPr>
          <a:xfrm>
            <a:off x="1988345" y="6298348"/>
            <a:ext cx="325549" cy="350636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3637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C5EBA-97C2-4961-92BE-06CCF1E5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Protocolo de revisión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BF7314B-E2DD-441A-822D-12234572C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9478" y="2459476"/>
            <a:ext cx="5884844" cy="3805238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7B7227-74A0-48B6-9ADE-9B7BF322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58" y="5716765"/>
            <a:ext cx="1186215" cy="11862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C30DF4-8732-4DE3-839E-8B7008C4CA9B}"/>
              </a:ext>
            </a:extLst>
          </p:cNvPr>
          <p:cNvSpPr txBox="1"/>
          <p:nvPr/>
        </p:nvSpPr>
        <p:spPr>
          <a:xfrm>
            <a:off x="3263899" y="6355030"/>
            <a:ext cx="870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hlinkClick r:id="rId4"/>
              </a:rPr>
              <a:t>Método para la selección de la literatura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9508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06E51-43E9-4A93-8295-2DB9BC81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Gestión de la bibliografía y recuperación de documentos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E9FB34-69FB-4EB3-9CBA-89B4FCAF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91" y="2560503"/>
            <a:ext cx="5969256" cy="37945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3249B7-3234-4415-9F3F-FA7BCE171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58" y="5716765"/>
            <a:ext cx="1186215" cy="11862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B1D78C-ADD2-4230-8A8D-9B83C84CEF90}"/>
              </a:ext>
            </a:extLst>
          </p:cNvPr>
          <p:cNvSpPr txBox="1"/>
          <p:nvPr/>
        </p:nvSpPr>
        <p:spPr>
          <a:xfrm>
            <a:off x="3263899" y="6355030"/>
            <a:ext cx="870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hlinkClick r:id="rId4"/>
              </a:rPr>
              <a:t>Gruía rápida Mendeley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890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1085</Words>
  <Application>Microsoft Macintosh PowerPoint</Application>
  <PresentationFormat>Panorámica</PresentationFormat>
  <Paragraphs>177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Estados del Conocimiento del COMIE 2012-2021</vt:lpstr>
      <vt:lpstr>Estados de conocimiento del COMIE</vt:lpstr>
      <vt:lpstr>Agenda </vt:lpstr>
      <vt:lpstr>Coautoría del libro</vt:lpstr>
      <vt:lpstr>Relación de coautores por capítulo</vt:lpstr>
      <vt:lpstr>Carácterísticas de los capítulos</vt:lpstr>
      <vt:lpstr>Presentación de PowerPoint</vt:lpstr>
      <vt:lpstr>Protocolo de revisión</vt:lpstr>
      <vt:lpstr>Gestión de la bibliografía y recuperación de documentos</vt:lpstr>
      <vt:lpstr>Base de datos</vt:lpstr>
      <vt:lpstr>Síntesis cuantitativa</vt:lpstr>
      <vt:lpstr>Ejemplo de representación gráfica - autores</vt:lpstr>
      <vt:lpstr>Ejemplo de representación gráfica – palabras clave</vt:lpstr>
      <vt:lpstr>Calendario de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Estados del Conocimiento del COMIE 2012-2021</dc:title>
  <dc:creator>Ramirez Martinell Alberto</dc:creator>
  <cp:lastModifiedBy>Ramirez Martinell Alberto</cp:lastModifiedBy>
  <cp:revision>112</cp:revision>
  <dcterms:created xsi:type="dcterms:W3CDTF">2020-09-20T18:58:56Z</dcterms:created>
  <dcterms:modified xsi:type="dcterms:W3CDTF">2020-12-03T01:41:29Z</dcterms:modified>
</cp:coreProperties>
</file>