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2" r:id="rId4"/>
    <p:sldId id="263" r:id="rId5"/>
    <p:sldId id="264" r:id="rId6"/>
    <p:sldId id="258" r:id="rId7"/>
    <p:sldId id="260" r:id="rId8"/>
    <p:sldId id="261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71" autoAdjust="0"/>
  </p:normalViewPr>
  <p:slideViewPr>
    <p:cSldViewPr snapToGrid="0" snapToObjects="1">
      <p:cViewPr varScale="1">
        <p:scale>
          <a:sx n="86" d="100"/>
          <a:sy n="86" d="100"/>
        </p:scale>
        <p:origin x="75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2C5DD-F091-D645-96B4-D8BEAA06644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45B66-DDB0-FC46-9D44-A57D3F297F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5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45B66-DDB0-FC46-9D44-A57D3F297F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7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2B31-F90C-7C49-92D2-ABBCFD17FA5E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2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BFE-79BC-6143-9649-1866E79562E8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6636-C234-C04D-88C2-59C88324FB8C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9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_tradnl" noProof="0" dirty="0" err="1"/>
              <a:t>Click</a:t>
            </a:r>
            <a:r>
              <a:rPr lang="es-ES_tradnl" noProof="0" dirty="0"/>
              <a:t> to </a:t>
            </a:r>
            <a:r>
              <a:rPr lang="es-ES_tradnl" noProof="0" dirty="0" err="1"/>
              <a:t>edit</a:t>
            </a:r>
            <a:r>
              <a:rPr lang="es-ES_tradnl" noProof="0" dirty="0"/>
              <a:t> Master </a:t>
            </a:r>
            <a:r>
              <a:rPr lang="es-ES_tradnl" noProof="0" dirty="0" err="1"/>
              <a:t>text</a:t>
            </a:r>
            <a:r>
              <a:rPr lang="es-ES_tradnl" noProof="0" dirty="0"/>
              <a:t> </a:t>
            </a:r>
            <a:r>
              <a:rPr lang="es-ES_tradnl" noProof="0" dirty="0" err="1"/>
              <a:t>styles</a:t>
            </a:r>
            <a:endParaRPr lang="es-ES_tradnl" noProof="0" dirty="0"/>
          </a:p>
          <a:p>
            <a:pPr lvl="1"/>
            <a:r>
              <a:rPr lang="es-ES_tradnl" noProof="0" dirty="0" err="1"/>
              <a:t>Second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2"/>
            <a:r>
              <a:rPr lang="es-ES_tradnl" noProof="0" dirty="0" err="1"/>
              <a:t>Third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3"/>
            <a:r>
              <a:rPr lang="es-ES_tradnl" noProof="0" dirty="0" err="1"/>
              <a:t>Fourth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4"/>
            <a:r>
              <a:rPr lang="es-ES_tradnl" noProof="0" dirty="0" err="1"/>
              <a:t>Fifth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C8B0A-2D49-8343-815F-3223BA567A90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D11-9E1F-CB4E-BC50-2D7E7CC6FF22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82C9-4F21-4B46-B27C-6FB33A6D10DD}" type="datetime1">
              <a:rPr lang="es-MX" smtClean="0"/>
              <a:t>03/12/19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99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F703-8CFF-DA45-9F59-8D76340A99B5}" type="datetime1">
              <a:rPr lang="es-MX" smtClean="0"/>
              <a:t>03/12/19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7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FCDF-DD05-BC47-A1C7-6B416D9638A4}" type="datetime1">
              <a:rPr lang="es-MX" smtClean="0"/>
              <a:t>03/12/19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8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BF4-2431-6E4A-94E1-82016D99ACD6}" type="datetime1">
              <a:rPr lang="es-MX" smtClean="0"/>
              <a:t>03/12/19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4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953-7506-8642-B0C1-50F29A0A0182}" type="datetime1">
              <a:rPr lang="es-MX" smtClean="0"/>
              <a:t>03/12/19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6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4414F-7B5A-AE43-AAD2-5BAB938BE582}" type="datetime1">
              <a:rPr lang="es-MX" smtClean="0"/>
              <a:t>03/12/19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1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noProof="0" dirty="0" err="1"/>
              <a:t>Click</a:t>
            </a:r>
            <a:r>
              <a:rPr lang="es-ES_tradnl" noProof="0" dirty="0"/>
              <a:t> to </a:t>
            </a:r>
            <a:r>
              <a:rPr lang="es-ES_tradnl" noProof="0" dirty="0" err="1"/>
              <a:t>edit</a:t>
            </a:r>
            <a:r>
              <a:rPr lang="es-ES_tradnl" noProof="0" dirty="0"/>
              <a:t> Master </a:t>
            </a:r>
            <a:r>
              <a:rPr lang="es-ES_tradnl" noProof="0" dirty="0" err="1"/>
              <a:t>title</a:t>
            </a:r>
            <a:r>
              <a:rPr lang="es-ES_tradnl" noProof="0" dirty="0"/>
              <a:t> </a:t>
            </a:r>
            <a:r>
              <a:rPr lang="es-ES_tradnl" noProof="0" dirty="0" err="1"/>
              <a:t>style</a:t>
            </a:r>
            <a:endParaRPr lang="es-ES_tradnl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noProof="0" dirty="0" err="1"/>
              <a:t>Click</a:t>
            </a:r>
            <a:r>
              <a:rPr lang="es-ES_tradnl" noProof="0" dirty="0"/>
              <a:t> to </a:t>
            </a:r>
            <a:r>
              <a:rPr lang="es-ES_tradnl" noProof="0" dirty="0" err="1"/>
              <a:t>edit</a:t>
            </a:r>
            <a:r>
              <a:rPr lang="es-ES_tradnl" noProof="0" dirty="0"/>
              <a:t> Master </a:t>
            </a:r>
            <a:r>
              <a:rPr lang="es-ES_tradnl" noProof="0" dirty="0" err="1"/>
              <a:t>text</a:t>
            </a:r>
            <a:r>
              <a:rPr lang="es-ES_tradnl" noProof="0" dirty="0"/>
              <a:t> </a:t>
            </a:r>
            <a:r>
              <a:rPr lang="es-ES_tradnl" noProof="0" dirty="0" err="1"/>
              <a:t>styles</a:t>
            </a:r>
            <a:endParaRPr lang="es-ES_tradnl" noProof="0" dirty="0"/>
          </a:p>
          <a:p>
            <a:pPr lvl="1"/>
            <a:r>
              <a:rPr lang="es-ES_tradnl" noProof="0" dirty="0" err="1"/>
              <a:t>Second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2"/>
            <a:r>
              <a:rPr lang="es-ES_tradnl" noProof="0" dirty="0" err="1"/>
              <a:t>Third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3"/>
            <a:r>
              <a:rPr lang="es-ES_tradnl" noProof="0" dirty="0" err="1"/>
              <a:t>Fourth</a:t>
            </a:r>
            <a:r>
              <a:rPr lang="es-ES_tradnl" noProof="0" dirty="0"/>
              <a:t> </a:t>
            </a:r>
            <a:r>
              <a:rPr lang="es-ES_tradnl" noProof="0" dirty="0" err="1"/>
              <a:t>level</a:t>
            </a:r>
            <a:endParaRPr lang="es-ES_tradnl" noProof="0" dirty="0"/>
          </a:p>
          <a:p>
            <a:pPr lvl="4"/>
            <a:endParaRPr lang="es-ES_trad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D256D-82DF-0642-BA05-69590CD9FAE6}" type="datetime1">
              <a:rPr lang="es-MX" smtClean="0"/>
              <a:t>03/12/19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594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FEE64-3B51-9549-A23C-C220405A668B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9" name="Picture 8" descr="descarga.jpeg"/>
          <p:cNvPicPr>
            <a:picLocks noChangeAspect="1"/>
          </p:cNvPicPr>
          <p:nvPr userDrawn="1"/>
        </p:nvPicPr>
        <p:blipFill rotWithShape="1">
          <a:blip r:embed="rId1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4" t="4348" r="7987" b="-7460"/>
          <a:stretch/>
        </p:blipFill>
        <p:spPr>
          <a:xfrm>
            <a:off x="8147699" y="5742680"/>
            <a:ext cx="805801" cy="1132090"/>
          </a:xfrm>
          <a:prstGeom prst="rect">
            <a:avLst/>
          </a:prstGeom>
        </p:spPr>
      </p:pic>
      <p:pic>
        <p:nvPicPr>
          <p:cNvPr id="10" name="Picture 9" descr="descarga.jpeg"/>
          <p:cNvPicPr>
            <a:picLocks noChangeAspect="1"/>
          </p:cNvPicPr>
          <p:nvPr userDrawn="1"/>
        </p:nvPicPr>
        <p:blipFill rotWithShape="1">
          <a:blip r:embed="rId13">
            <a:alphaModFix am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03" t="2236" r="9048" b="4338"/>
          <a:stretch/>
        </p:blipFill>
        <p:spPr>
          <a:xfrm>
            <a:off x="0" y="1277766"/>
            <a:ext cx="2404559" cy="484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44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i="1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bramirez@uv.mx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lbramirez@uv.m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Plantilla para la presentación de protocolos de investigación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dirty="0"/>
              <a:t>Alberto Ramírez </a:t>
            </a:r>
            <a:r>
              <a:rPr lang="es-ES_tradnl" dirty="0" err="1"/>
              <a:t>Martinell</a:t>
            </a:r>
            <a:endParaRPr lang="es-ES_tradnl" dirty="0"/>
          </a:p>
          <a:p>
            <a:r>
              <a:rPr lang="es-ES_tradnl" sz="2500" dirty="0">
                <a:hlinkClick r:id="rId2"/>
              </a:rPr>
              <a:t>albramirez@uv.mx</a:t>
            </a:r>
            <a:endParaRPr lang="es-ES_tradnl" sz="2500" dirty="0"/>
          </a:p>
          <a:p>
            <a:endParaRPr lang="es-ES_tradnl" sz="2500" dirty="0"/>
          </a:p>
          <a:p>
            <a:r>
              <a:rPr lang="es-ES_tradnl" sz="2500" dirty="0"/>
              <a:t>Fecha</a:t>
            </a:r>
          </a:p>
          <a:p>
            <a:endParaRPr lang="es-ES_tradnl" sz="2500" dirty="0"/>
          </a:p>
          <a:p>
            <a:r>
              <a:rPr lang="es-ES_tradnl" sz="2500" dirty="0"/>
              <a:t>(1 minuto)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137C16-A809-BD48-862B-499115D7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9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Referencias (1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793" y="1600200"/>
            <a:ext cx="8589363" cy="4755630"/>
          </a:xfrm>
        </p:spPr>
        <p:txBody>
          <a:bodyPr>
            <a:noAutofit/>
          </a:bodyPr>
          <a:lstStyle/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Casillas, M. A., y Ramírez, A. (2015). Génesis de las TIC en la Universidad Veracruzana: Ensayo de periodización. México: Productora de Contenidos Culturales </a:t>
            </a:r>
            <a:r>
              <a:rPr lang="es-ES_tradnl" sz="1550" dirty="0" err="1"/>
              <a:t>Sagahón</a:t>
            </a:r>
            <a:r>
              <a:rPr lang="es-ES_tradnl" sz="1550" dirty="0"/>
              <a:t> </a:t>
            </a:r>
            <a:r>
              <a:rPr lang="es-ES_tradnl" sz="1550" dirty="0" err="1"/>
              <a:t>Repoll</a:t>
            </a:r>
            <a:r>
              <a:rPr lang="es-ES_tradnl" sz="1550" dirty="0"/>
              <a:t>. | Editorial </a:t>
            </a:r>
            <a:r>
              <a:rPr lang="es-ES_tradnl" sz="1550" dirty="0" err="1"/>
              <a:t>Tintable</a:t>
            </a:r>
            <a:r>
              <a:rPr lang="es-ES_tradnl" sz="1550" dirty="0"/>
              <a:t>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Casillas, M. A., y Ramírez, A. (2018). El </a:t>
            </a:r>
            <a:r>
              <a:rPr lang="es-ES_tradnl" sz="1550" dirty="0" err="1"/>
              <a:t>habitus</a:t>
            </a:r>
            <a:r>
              <a:rPr lang="es-ES_tradnl" sz="1550" dirty="0"/>
              <a:t> digital: una propuesta para su observación. In R. Castro, y H. J. Suárez, Pierre Bourdieu en la sociología latinoamericana: el uso de campo y </a:t>
            </a:r>
            <a:r>
              <a:rPr lang="es-ES_tradnl" sz="1550" dirty="0" err="1"/>
              <a:t>habitus</a:t>
            </a:r>
            <a:r>
              <a:rPr lang="es-ES_tradnl" sz="1550" dirty="0"/>
              <a:t> en la investigación (pp. 317-342). Cuernavaca, Morelos, México: Universidad Nacional Autónoma de México, Centro Regional de Investigaciones Multidisciplinarias.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Casillas, M. A., Ramírez, A. y Ortega, J. C. (2016). Afinidad tecnológica de los estudiantes universitarios. Revista Innovación Educativa del Instituto Politécnico Nacional, 16(70), 151-175. 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Casillas, M. A., Ramírez, A., y Ortiz, V. (2014). El capital tecnológico una nueva especie del capital cultural: Una propuesta para su medición. En A. Ramírez </a:t>
            </a:r>
            <a:r>
              <a:rPr lang="es-ES_tradnl" sz="1550" dirty="0" err="1"/>
              <a:t>Martinell</a:t>
            </a:r>
            <a:r>
              <a:rPr lang="es-ES_tradnl" sz="1550" dirty="0"/>
              <a:t> y M. A. Casillas Alvarado (Eds.), Háblame de TIC: Tecnología Digital en la Educación Superior. Argentina: Brujas.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Casillas, M.A, Ramírez, A., y Ortega, J.C (2015). Percepciones y valoraciones de los estudiantes universitarios sobre las TIC. En Memorias del XIII Congreso Nacional de Investigación Educativa, Chihuahua. México.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Morales, T. A., y Ramírez, A. (2014). Afinidad Tecnológica del Profesor Universitario. Revista Ensayos Pedagógicos, 9(1).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Ramírez, A., y Casillas, M. A. (2015). Los saberes digitales de los universitarios. En J. </a:t>
            </a:r>
            <a:r>
              <a:rPr lang="es-ES_tradnl" sz="1550" dirty="0" err="1"/>
              <a:t>Michelli</a:t>
            </a:r>
            <a:r>
              <a:rPr lang="es-ES_tradnl" sz="1550" dirty="0"/>
              <a:t> (Ed.), Educación virtual y universidad, un modelo de evolución (pp. 77-106). México: UAM.</a:t>
            </a:r>
          </a:p>
          <a:p>
            <a:pPr marL="540000" indent="-457200">
              <a:spcBef>
                <a:spcPts val="0"/>
              </a:spcBef>
              <a:buNone/>
            </a:pPr>
            <a:r>
              <a:rPr lang="es-ES_tradnl" sz="1550" dirty="0"/>
              <a:t>Ramírez, A., Morales, A. T. y Olguín, P. A. (2015). Marcos de referencia de Saberes Digitales. </a:t>
            </a:r>
            <a:r>
              <a:rPr lang="es-ES_tradnl" sz="1550" i="1" dirty="0" err="1"/>
              <a:t>Edmetic</a:t>
            </a:r>
            <a:r>
              <a:rPr lang="es-ES_tradnl" sz="1550" i="1" dirty="0"/>
              <a:t>: Revista de Educación Mediática y TIC, 4</a:t>
            </a:r>
            <a:r>
              <a:rPr lang="es-ES_tradnl" sz="1550" dirty="0"/>
              <a:t>(2), 112,136.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4854C8-1CA5-9047-9269-3B2119EE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88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1433"/>
            <a:ext cx="7772400" cy="1470025"/>
          </a:xfrm>
        </p:spPr>
        <p:txBody>
          <a:bodyPr/>
          <a:lstStyle/>
          <a:p>
            <a:pPr algn="ctr"/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Plantilla para la presentación de protocolos de investigación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01977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/>
              <a:t>Alberto Ramírez </a:t>
            </a:r>
            <a:r>
              <a:rPr lang="es-ES_tradnl" dirty="0" err="1"/>
              <a:t>Martinell</a:t>
            </a:r>
            <a:endParaRPr lang="es-ES_tradnl" dirty="0"/>
          </a:p>
          <a:p>
            <a:r>
              <a:rPr lang="es-ES_tradnl" sz="2500" dirty="0">
                <a:hlinkClick r:id="rId2"/>
              </a:rPr>
              <a:t>albramirez@uv.mx</a:t>
            </a:r>
            <a:endParaRPr lang="es-ES_tradnl" sz="2500" dirty="0"/>
          </a:p>
          <a:p>
            <a:endParaRPr lang="es-ES_tradnl" sz="2500" dirty="0"/>
          </a:p>
          <a:p>
            <a:r>
              <a:rPr lang="es-ES_tradnl" sz="2500" dirty="0"/>
              <a:t>Fecha</a:t>
            </a:r>
          </a:p>
          <a:p>
            <a:endParaRPr lang="es-ES_tradnl" sz="25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9A6010-D4B0-8548-B88C-62D30439EE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695" y="5443928"/>
            <a:ext cx="1128634" cy="112863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A7D8398-D842-0C42-A7C5-A3D0BAA8326E}"/>
              </a:ext>
            </a:extLst>
          </p:cNvPr>
          <p:cNvSpPr txBox="1"/>
          <p:nvPr/>
        </p:nvSpPr>
        <p:spPr>
          <a:xfrm>
            <a:off x="3117329" y="5863459"/>
            <a:ext cx="3895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Descarga del Protocolo de Investigación</a:t>
            </a:r>
          </a:p>
          <a:p>
            <a:r>
              <a:rPr lang="es-MX" dirty="0"/>
              <a:t>http://www.uv.mx/personal/albramirez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8D2BD6-B7F7-2346-A7AB-65355C21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3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Planteamiento del problema (2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</a:t>
            </a:r>
            <a:r>
              <a:rPr lang="fr-FR" dirty="0" err="1"/>
              <a:t>tempor</a:t>
            </a:r>
            <a:r>
              <a:rPr lang="fr-FR" dirty="0"/>
              <a:t> </a:t>
            </a:r>
            <a:r>
              <a:rPr lang="fr-FR" dirty="0" err="1"/>
              <a:t>incididunt</a:t>
            </a:r>
            <a:r>
              <a:rPr lang="fr-FR" dirty="0"/>
              <a:t> ut </a:t>
            </a:r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</a:t>
            </a:r>
            <a:r>
              <a:rPr lang="fr-FR" dirty="0"/>
              <a:t>. Ut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exercitation</a:t>
            </a:r>
            <a:r>
              <a:rPr lang="fr-FR" dirty="0"/>
              <a:t> </a:t>
            </a:r>
            <a:r>
              <a:rPr lang="fr-FR" dirty="0" err="1"/>
              <a:t>ullamco</a:t>
            </a:r>
            <a:r>
              <a:rPr lang="fr-FR" dirty="0"/>
              <a:t> </a:t>
            </a:r>
            <a:r>
              <a:rPr lang="fr-FR" dirty="0" err="1"/>
              <a:t>laboris</a:t>
            </a:r>
            <a:r>
              <a:rPr lang="fr-FR" dirty="0"/>
              <a:t> </a:t>
            </a:r>
            <a:r>
              <a:rPr lang="fr-FR" dirty="0" err="1"/>
              <a:t>nisi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"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cillum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pariatur</a:t>
            </a:r>
            <a:r>
              <a:rPr lang="fr-F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520697-307F-9E45-8987-E5333BD7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9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Justificación (1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</a:t>
            </a:r>
            <a:r>
              <a:rPr lang="fr-FR" dirty="0" err="1"/>
              <a:t>tempor</a:t>
            </a:r>
            <a:r>
              <a:rPr lang="fr-FR" dirty="0"/>
              <a:t> </a:t>
            </a:r>
            <a:r>
              <a:rPr lang="fr-FR" dirty="0" err="1"/>
              <a:t>incididunt</a:t>
            </a:r>
            <a:r>
              <a:rPr lang="fr-FR" dirty="0"/>
              <a:t> ut </a:t>
            </a:r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</a:t>
            </a:r>
            <a:r>
              <a:rPr lang="fr-FR" dirty="0"/>
              <a:t>. Ut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exercitation</a:t>
            </a:r>
            <a:r>
              <a:rPr lang="fr-FR" dirty="0"/>
              <a:t> </a:t>
            </a:r>
            <a:r>
              <a:rPr lang="fr-FR" dirty="0" err="1"/>
              <a:t>ullamco</a:t>
            </a:r>
            <a:r>
              <a:rPr lang="fr-FR" dirty="0"/>
              <a:t> </a:t>
            </a:r>
            <a:r>
              <a:rPr lang="fr-FR" dirty="0" err="1"/>
              <a:t>laboris</a:t>
            </a:r>
            <a:r>
              <a:rPr lang="fr-FR" dirty="0"/>
              <a:t> </a:t>
            </a:r>
            <a:r>
              <a:rPr lang="fr-FR" dirty="0" err="1"/>
              <a:t>nisi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"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cillum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pariatur</a:t>
            </a:r>
            <a:r>
              <a:rPr lang="fr-F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5F655B1-9A81-7447-9DB1-D70270A5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70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Marco contextual (2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:</a:t>
            </a:r>
          </a:p>
          <a:p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</a:t>
            </a:r>
            <a:r>
              <a:rPr lang="fr-FR" dirty="0" err="1"/>
              <a:t>tempor</a:t>
            </a:r>
            <a:endParaRPr lang="fr-FR" dirty="0"/>
          </a:p>
          <a:p>
            <a:r>
              <a:rPr lang="fr-FR" dirty="0" err="1"/>
              <a:t>Incididunt</a:t>
            </a:r>
            <a:r>
              <a:rPr lang="fr-FR" dirty="0"/>
              <a:t> ut </a:t>
            </a:r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</a:p>
          <a:p>
            <a:r>
              <a:rPr lang="fr-FR" dirty="0" err="1"/>
              <a:t>Aliqua</a:t>
            </a:r>
            <a:r>
              <a:rPr lang="fr-FR" dirty="0"/>
              <a:t>. </a:t>
            </a:r>
          </a:p>
          <a:p>
            <a:r>
              <a:rPr lang="fr-FR" dirty="0"/>
              <a:t>Ut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exercitation</a:t>
            </a:r>
            <a:r>
              <a:rPr lang="fr-FR" dirty="0"/>
              <a:t> </a:t>
            </a:r>
            <a:r>
              <a:rPr lang="fr-FR" dirty="0" err="1"/>
              <a:t>ullamco</a:t>
            </a:r>
            <a:r>
              <a:rPr lang="fr-FR" dirty="0"/>
              <a:t> </a:t>
            </a:r>
            <a:r>
              <a:rPr lang="fr-FR" dirty="0" err="1"/>
              <a:t>laboris</a:t>
            </a:r>
            <a:r>
              <a:rPr lang="fr-FR" dirty="0"/>
              <a:t> </a:t>
            </a:r>
            <a:r>
              <a:rPr lang="fr-FR" dirty="0" err="1"/>
              <a:t>nisi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"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cillum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pariatur</a:t>
            </a:r>
            <a:r>
              <a:rPr lang="fr-F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B14B21-EB1E-2544-890C-EFD3AF12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25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Marco teórico (2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</a:t>
            </a:r>
            <a:r>
              <a:rPr lang="fr-FR" dirty="0" err="1"/>
              <a:t>tempor</a:t>
            </a:r>
            <a:r>
              <a:rPr lang="fr-FR" dirty="0"/>
              <a:t> </a:t>
            </a:r>
            <a:r>
              <a:rPr lang="fr-FR" dirty="0" err="1"/>
              <a:t>incididunt</a:t>
            </a:r>
            <a:r>
              <a:rPr lang="fr-FR" dirty="0"/>
              <a:t> ut </a:t>
            </a:r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</a:t>
            </a:r>
            <a:r>
              <a:rPr lang="fr-FR" dirty="0"/>
              <a:t>. Ut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exercitation</a:t>
            </a:r>
            <a:r>
              <a:rPr lang="fr-FR" dirty="0"/>
              <a:t> </a:t>
            </a:r>
            <a:r>
              <a:rPr lang="fr-FR" dirty="0" err="1"/>
              <a:t>ullamco</a:t>
            </a:r>
            <a:r>
              <a:rPr lang="fr-FR" dirty="0"/>
              <a:t> </a:t>
            </a:r>
            <a:r>
              <a:rPr lang="fr-FR" dirty="0" err="1"/>
              <a:t>laboris</a:t>
            </a:r>
            <a:r>
              <a:rPr lang="fr-FR" dirty="0"/>
              <a:t> </a:t>
            </a:r>
            <a:r>
              <a:rPr lang="fr-FR" dirty="0" err="1"/>
              <a:t>nisi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"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cillum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pariatur</a:t>
            </a:r>
            <a:r>
              <a:rPr lang="fr-F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71065D-A886-3D42-A789-CC2733D1E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44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Marco metodológico</a:t>
            </a:r>
            <a:r>
              <a:rPr lang="es-ES_tradnl" dirty="0"/>
              <a:t> </a:t>
            </a:r>
            <a:r>
              <a:rPr lang="es-ES_tradnl" sz="2000" dirty="0"/>
              <a:t>(1/3) (1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Decripción</a:t>
            </a:r>
            <a:r>
              <a:rPr lang="es-ES_tradn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la metodología </a:t>
            </a:r>
          </a:p>
          <a:p>
            <a:pPr marL="0" indent="0">
              <a:buNone/>
            </a:pP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Lorem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ipsum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dolor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sit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consectetur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adipiscing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elit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sed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eiusmod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tempor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incididunt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ut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labore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et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dolore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magna </a:t>
            </a:r>
            <a:r>
              <a:rPr lang="fr-F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aliqua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s-ES_tradn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« Pregunta de Investigación »</a:t>
            </a:r>
            <a:endParaRPr lang="es-ES_tradnl" b="1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5502438-390A-184E-B9B5-041959E9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1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Marco metodológico </a:t>
            </a:r>
            <a:r>
              <a:rPr lang="es-ES_tradnl" sz="2000" dirty="0"/>
              <a:t>(2/3) (2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33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_tradnl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Operacionalización</a:t>
            </a:r>
            <a:r>
              <a:rPr lang="es-ES_tradn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variables</a:t>
            </a:r>
          </a:p>
          <a:p>
            <a:endParaRPr lang="en-US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418BBED-3A18-A142-B770-D3518A20E3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40855"/>
              </p:ext>
            </p:extLst>
          </p:nvPr>
        </p:nvGraphicFramePr>
        <p:xfrm>
          <a:off x="579620" y="2491282"/>
          <a:ext cx="7799883" cy="2684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961">
                  <a:extLst>
                    <a:ext uri="{9D8B030D-6E8A-4147-A177-3AD203B41FA5}">
                      <a16:colId xmlns:a16="http://schemas.microsoft.com/office/drawing/2014/main" val="1621737884"/>
                    </a:ext>
                  </a:extLst>
                </a:gridCol>
                <a:gridCol w="2599961">
                  <a:extLst>
                    <a:ext uri="{9D8B030D-6E8A-4147-A177-3AD203B41FA5}">
                      <a16:colId xmlns:a16="http://schemas.microsoft.com/office/drawing/2014/main" val="3520909824"/>
                    </a:ext>
                  </a:extLst>
                </a:gridCol>
                <a:gridCol w="2599961">
                  <a:extLst>
                    <a:ext uri="{9D8B030D-6E8A-4147-A177-3AD203B41FA5}">
                      <a16:colId xmlns:a16="http://schemas.microsoft.com/office/drawing/2014/main" val="1317662818"/>
                    </a:ext>
                  </a:extLst>
                </a:gridCol>
              </a:tblGrid>
              <a:tr h="46178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Dimensiones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Variables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Indicadores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894304"/>
                  </a:ext>
                </a:extLst>
              </a:tr>
              <a:tr h="1111563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D1. Afinidad Tecnológica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I1.1.1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759725"/>
                  </a:ext>
                </a:extLst>
              </a:tr>
              <a:tr h="1111563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D2. Trayectoria Escolar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29861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CB8527F7-0688-CF4D-B252-F24188D50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20" y="5447235"/>
            <a:ext cx="1128634" cy="112863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60D26F0-78D2-7642-AE1C-E51D9E44B744}"/>
              </a:ext>
            </a:extLst>
          </p:cNvPr>
          <p:cNvSpPr txBox="1"/>
          <p:nvPr/>
        </p:nvSpPr>
        <p:spPr>
          <a:xfrm>
            <a:off x="1708254" y="5806998"/>
            <a:ext cx="5325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Tabla completa de dimensiones variables e indicadores</a:t>
            </a:r>
          </a:p>
          <a:p>
            <a:r>
              <a:rPr lang="es-MX" dirty="0"/>
              <a:t>http://www.uv.mx/personal/albramirez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9342CB-883C-7F44-B24C-0A1853BE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Marco metodológico </a:t>
            </a:r>
            <a:r>
              <a:rPr lang="es-ES_tradnl" sz="2000" dirty="0"/>
              <a:t>(3/3) (2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Instrumentos </a:t>
            </a:r>
          </a:p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Encuesta</a:t>
            </a:r>
            <a:r>
              <a:rPr lang="es-ES_tradn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Observación</a:t>
            </a:r>
          </a:p>
          <a:p>
            <a:pPr marL="0" indent="0">
              <a:buNone/>
            </a:pPr>
            <a:r>
              <a:rPr lang="es-ES_tradnl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 de Análisis</a:t>
            </a:r>
          </a:p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temporal. </a:t>
            </a:r>
          </a:p>
          <a:p>
            <a:pPr marL="0" indent="0" algn="ctr">
              <a:buNone/>
            </a:pPr>
            <a:r>
              <a:rPr lang="fr-FR" dirty="0"/>
              <a:t>i= V</a:t>
            </a:r>
            <a:r>
              <a:rPr lang="fr-FR" baseline="-25000" dirty="0"/>
              <a:t>11</a:t>
            </a:r>
            <a:r>
              <a:rPr lang="fr-FR" dirty="0"/>
              <a:t>+V</a:t>
            </a:r>
            <a:r>
              <a:rPr lang="fr-FR" baseline="-25000" dirty="0"/>
              <a:t>21</a:t>
            </a:r>
            <a:r>
              <a:rPr lang="fr-FR" dirty="0"/>
              <a:t>+V</a:t>
            </a:r>
            <a:r>
              <a:rPr lang="fr-FR" baseline="-25000" dirty="0"/>
              <a:t>32</a:t>
            </a:r>
            <a:endParaRPr lang="en-US" baseline="-2500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D7072B-2B74-5C4C-9113-B9B529570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Hallazgos esperados (1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do </a:t>
            </a:r>
            <a:r>
              <a:rPr lang="fr-FR" dirty="0" err="1"/>
              <a:t>eiusmod</a:t>
            </a:r>
            <a:r>
              <a:rPr lang="fr-FR" dirty="0"/>
              <a:t> </a:t>
            </a:r>
            <a:r>
              <a:rPr lang="fr-FR" dirty="0" err="1"/>
              <a:t>tempor</a:t>
            </a:r>
            <a:r>
              <a:rPr lang="fr-FR" dirty="0"/>
              <a:t> </a:t>
            </a:r>
            <a:r>
              <a:rPr lang="fr-FR" dirty="0" err="1"/>
              <a:t>incididunt</a:t>
            </a:r>
            <a:r>
              <a:rPr lang="fr-FR" dirty="0"/>
              <a:t> ut </a:t>
            </a:r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</a:t>
            </a:r>
            <a:r>
              <a:rPr lang="fr-FR" dirty="0"/>
              <a:t>. Ut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exercitation</a:t>
            </a:r>
            <a:r>
              <a:rPr lang="fr-FR" dirty="0"/>
              <a:t> </a:t>
            </a:r>
            <a:r>
              <a:rPr lang="fr-FR" dirty="0" err="1"/>
              <a:t>ullamco</a:t>
            </a:r>
            <a:r>
              <a:rPr lang="fr-FR" dirty="0"/>
              <a:t> </a:t>
            </a:r>
            <a:r>
              <a:rPr lang="fr-FR" dirty="0" err="1"/>
              <a:t>laboris</a:t>
            </a:r>
            <a:r>
              <a:rPr lang="fr-FR" dirty="0"/>
              <a:t> </a:t>
            </a:r>
            <a:r>
              <a:rPr lang="fr-FR" dirty="0" err="1"/>
              <a:t>nisi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"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cillum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pariatur</a:t>
            </a:r>
            <a:r>
              <a:rPr lang="fr-F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D2B330-F161-8A45-A8A7-F340D045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6A50-5057-5640-B94B-AC4DD1DFAE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2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853</Words>
  <Application>Microsoft Macintosh PowerPoint</Application>
  <PresentationFormat>Presentación en pantalla (4:3)</PresentationFormat>
  <Paragraphs>74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Plantilla para la presentación de protocolos de investigación</vt:lpstr>
      <vt:lpstr>Planteamiento del problema (2 min)</vt:lpstr>
      <vt:lpstr>Justificación (1 min)</vt:lpstr>
      <vt:lpstr>Marco contextual (2 min)</vt:lpstr>
      <vt:lpstr>Marco teórico (2 min)</vt:lpstr>
      <vt:lpstr>Marco metodológico (1/3) (1 min)</vt:lpstr>
      <vt:lpstr>Marco metodológico (2/3) (2 min)</vt:lpstr>
      <vt:lpstr>Marco metodológico (3/3) (2 min)</vt:lpstr>
      <vt:lpstr>Hallazgos esperados (1 min)</vt:lpstr>
      <vt:lpstr>Referencias (1 min)</vt:lpstr>
      <vt:lpstr>Plantilla para la presentación de protocolos de investigación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para presentación</dc:title>
  <dc:creator>Microsoft Office User</dc:creator>
  <cp:lastModifiedBy>Ramirez Martinell Alberto</cp:lastModifiedBy>
  <cp:revision>24</cp:revision>
  <dcterms:created xsi:type="dcterms:W3CDTF">2019-11-26T20:13:58Z</dcterms:created>
  <dcterms:modified xsi:type="dcterms:W3CDTF">2019-12-03T19:24:39Z</dcterms:modified>
</cp:coreProperties>
</file>