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6" r:id="rId2"/>
    <p:sldId id="308" r:id="rId3"/>
    <p:sldId id="277" r:id="rId4"/>
    <p:sldId id="294" r:id="rId5"/>
    <p:sldId id="284" r:id="rId6"/>
    <p:sldId id="283" r:id="rId7"/>
    <p:sldId id="295" r:id="rId8"/>
    <p:sldId id="282" r:id="rId9"/>
    <p:sldId id="285" r:id="rId10"/>
    <p:sldId id="286" r:id="rId11"/>
    <p:sldId id="288" r:id="rId12"/>
    <p:sldId id="287" r:id="rId13"/>
    <p:sldId id="296" r:id="rId14"/>
    <p:sldId id="292" r:id="rId15"/>
    <p:sldId id="279" r:id="rId16"/>
    <p:sldId id="280" r:id="rId17"/>
    <p:sldId id="293" r:id="rId18"/>
    <p:sldId id="290" r:id="rId19"/>
    <p:sldId id="281" r:id="rId20"/>
    <p:sldId id="297" r:id="rId21"/>
    <p:sldId id="273" r:id="rId22"/>
    <p:sldId id="301" r:id="rId23"/>
    <p:sldId id="257" r:id="rId24"/>
    <p:sldId id="298" r:id="rId25"/>
    <p:sldId id="263" r:id="rId26"/>
    <p:sldId id="266" r:id="rId27"/>
    <p:sldId id="260" r:id="rId28"/>
    <p:sldId id="267" r:id="rId29"/>
    <p:sldId id="258" r:id="rId30"/>
    <p:sldId id="268" r:id="rId31"/>
    <p:sldId id="262" r:id="rId32"/>
    <p:sldId id="269" r:id="rId33"/>
    <p:sldId id="264" r:id="rId34"/>
    <p:sldId id="270" r:id="rId35"/>
    <p:sldId id="303" r:id="rId36"/>
    <p:sldId id="304" r:id="rId37"/>
    <p:sldId id="305" r:id="rId38"/>
    <p:sldId id="275" r:id="rId39"/>
    <p:sldId id="302" r:id="rId40"/>
    <p:sldId id="30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F18F"/>
    <a:srgbClr val="78FF00"/>
    <a:srgbClr val="15AD45"/>
    <a:srgbClr val="5EAE97"/>
    <a:srgbClr val="1925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784" y="-104"/>
      </p:cViewPr>
      <p:guideLst>
        <p:guide orient="horz" pos="2160"/>
        <p:guide pos="2880"/>
      </p:guideLst>
    </p:cSldViewPr>
  </p:slideViewPr>
  <p:notesTextViewPr>
    <p:cViewPr>
      <p:scale>
        <a:sx n="100" d="100"/>
        <a:sy n="100" d="100"/>
      </p:scale>
      <p:origin x="0" y="0"/>
    </p:cViewPr>
  </p:notesTextViewPr>
  <p:sorterViewPr>
    <p:cViewPr>
      <p:scale>
        <a:sx n="327" d="100"/>
        <a:sy n="327"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r">
              <a:buNone/>
              <a:defRPr sz="20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noProof="0" dirty="0" smtClean="0"/>
              <a:t>Click to edit Master subtitle style</a:t>
            </a:r>
            <a:endParaRPr lang="es-MX" noProof="0"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2A4C15-49FC-154E-96D8-B8938B302AB3}" type="datetimeFigureOut">
              <a:rPr lang="en-US" smtClean="0"/>
              <a:t>05/09/19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F3402-53AC-FA4F-AAF4-FBC98BF7FE90}" type="slidenum">
              <a:rPr lang="en-US" smtClean="0"/>
              <a:t>‹#›</a:t>
            </a:fld>
            <a:endParaRPr lang="en-US"/>
          </a:p>
        </p:txBody>
      </p:sp>
    </p:spTree>
    <p:extLst>
      <p:ext uri="{BB962C8B-B14F-4D97-AF65-F5344CB8AC3E}">
        <p14:creationId xmlns:p14="http://schemas.microsoft.com/office/powerpoint/2010/main" val="88168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2A4C15-49FC-154E-96D8-B8938B302AB3}" type="datetimeFigureOut">
              <a:rPr lang="en-US" smtClean="0"/>
              <a:t>05/09/19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F3402-53AC-FA4F-AAF4-FBC98BF7FE90}" type="slidenum">
              <a:rPr lang="en-US" smtClean="0"/>
              <a:t>‹#›</a:t>
            </a:fld>
            <a:endParaRPr lang="en-US"/>
          </a:p>
        </p:txBody>
      </p:sp>
    </p:spTree>
    <p:extLst>
      <p:ext uri="{BB962C8B-B14F-4D97-AF65-F5344CB8AC3E}">
        <p14:creationId xmlns:p14="http://schemas.microsoft.com/office/powerpoint/2010/main" val="51569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2A4C15-49FC-154E-96D8-B8938B302AB3}" type="datetimeFigureOut">
              <a:rPr lang="en-US" smtClean="0"/>
              <a:t>05/09/19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F3402-53AC-FA4F-AAF4-FBC98BF7FE90}" type="slidenum">
              <a:rPr lang="en-US" smtClean="0"/>
              <a:t>‹#›</a:t>
            </a:fld>
            <a:endParaRPr lang="en-US"/>
          </a:p>
        </p:txBody>
      </p:sp>
    </p:spTree>
    <p:extLst>
      <p:ext uri="{BB962C8B-B14F-4D97-AF65-F5344CB8AC3E}">
        <p14:creationId xmlns:p14="http://schemas.microsoft.com/office/powerpoint/2010/main" val="300679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2A4C15-49FC-154E-96D8-B8938B302AB3}" type="datetimeFigureOut">
              <a:rPr lang="en-US" smtClean="0"/>
              <a:t>05/09/19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F3402-53AC-FA4F-AAF4-FBC98BF7FE90}" type="slidenum">
              <a:rPr lang="en-US" smtClean="0"/>
              <a:t>‹#›</a:t>
            </a:fld>
            <a:endParaRPr lang="en-US"/>
          </a:p>
        </p:txBody>
      </p:sp>
    </p:spTree>
    <p:extLst>
      <p:ext uri="{BB962C8B-B14F-4D97-AF65-F5344CB8AC3E}">
        <p14:creationId xmlns:p14="http://schemas.microsoft.com/office/powerpoint/2010/main" val="227303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2A4C15-49FC-154E-96D8-B8938B302AB3}" type="datetimeFigureOut">
              <a:rPr lang="en-US" smtClean="0"/>
              <a:t>05/09/19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F3402-53AC-FA4F-AAF4-FBC98BF7FE90}" type="slidenum">
              <a:rPr lang="en-US" smtClean="0"/>
              <a:t>‹#›</a:t>
            </a:fld>
            <a:endParaRPr lang="en-US"/>
          </a:p>
        </p:txBody>
      </p:sp>
    </p:spTree>
    <p:extLst>
      <p:ext uri="{BB962C8B-B14F-4D97-AF65-F5344CB8AC3E}">
        <p14:creationId xmlns:p14="http://schemas.microsoft.com/office/powerpoint/2010/main" val="13905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2A4C15-49FC-154E-96D8-B8938B302AB3}" type="datetimeFigureOut">
              <a:rPr lang="en-US" smtClean="0"/>
              <a:t>05/09/19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F3402-53AC-FA4F-AAF4-FBC98BF7FE90}" type="slidenum">
              <a:rPr lang="en-US" smtClean="0"/>
              <a:t>‹#›</a:t>
            </a:fld>
            <a:endParaRPr lang="en-US"/>
          </a:p>
        </p:txBody>
      </p:sp>
    </p:spTree>
    <p:extLst>
      <p:ext uri="{BB962C8B-B14F-4D97-AF65-F5344CB8AC3E}">
        <p14:creationId xmlns:p14="http://schemas.microsoft.com/office/powerpoint/2010/main" val="411380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32A4C15-49FC-154E-96D8-B8938B302AB3}" type="datetimeFigureOut">
              <a:rPr lang="en-US" smtClean="0"/>
              <a:t>05/09/19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BF3402-53AC-FA4F-AAF4-FBC98BF7FE90}" type="slidenum">
              <a:rPr lang="en-US" smtClean="0"/>
              <a:t>‹#›</a:t>
            </a:fld>
            <a:endParaRPr lang="en-US"/>
          </a:p>
        </p:txBody>
      </p:sp>
    </p:spTree>
    <p:extLst>
      <p:ext uri="{BB962C8B-B14F-4D97-AF65-F5344CB8AC3E}">
        <p14:creationId xmlns:p14="http://schemas.microsoft.com/office/powerpoint/2010/main" val="195650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32A4C15-49FC-154E-96D8-B8938B302AB3}" type="datetimeFigureOut">
              <a:rPr lang="en-US" smtClean="0"/>
              <a:t>05/09/19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BF3402-53AC-FA4F-AAF4-FBC98BF7FE90}" type="slidenum">
              <a:rPr lang="en-US" smtClean="0"/>
              <a:t>‹#›</a:t>
            </a:fld>
            <a:endParaRPr lang="en-US"/>
          </a:p>
        </p:txBody>
      </p:sp>
    </p:spTree>
    <p:extLst>
      <p:ext uri="{BB962C8B-B14F-4D97-AF65-F5344CB8AC3E}">
        <p14:creationId xmlns:p14="http://schemas.microsoft.com/office/powerpoint/2010/main" val="99759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2A4C15-49FC-154E-96D8-B8938B302AB3}" type="datetimeFigureOut">
              <a:rPr lang="en-US" smtClean="0"/>
              <a:t>05/09/19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BF3402-53AC-FA4F-AAF4-FBC98BF7FE90}" type="slidenum">
              <a:rPr lang="en-US" smtClean="0"/>
              <a:t>‹#›</a:t>
            </a:fld>
            <a:endParaRPr lang="en-US"/>
          </a:p>
        </p:txBody>
      </p:sp>
    </p:spTree>
    <p:extLst>
      <p:ext uri="{BB962C8B-B14F-4D97-AF65-F5344CB8AC3E}">
        <p14:creationId xmlns:p14="http://schemas.microsoft.com/office/powerpoint/2010/main" val="91333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2A4C15-49FC-154E-96D8-B8938B302AB3}" type="datetimeFigureOut">
              <a:rPr lang="en-US" smtClean="0"/>
              <a:t>05/09/19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F3402-53AC-FA4F-AAF4-FBC98BF7FE90}" type="slidenum">
              <a:rPr lang="en-US" smtClean="0"/>
              <a:t>‹#›</a:t>
            </a:fld>
            <a:endParaRPr lang="en-US"/>
          </a:p>
        </p:txBody>
      </p:sp>
    </p:spTree>
    <p:extLst>
      <p:ext uri="{BB962C8B-B14F-4D97-AF65-F5344CB8AC3E}">
        <p14:creationId xmlns:p14="http://schemas.microsoft.com/office/powerpoint/2010/main" val="327553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2A4C15-49FC-154E-96D8-B8938B302AB3}" type="datetimeFigureOut">
              <a:rPr lang="en-US" smtClean="0"/>
              <a:t>05/09/19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F3402-53AC-FA4F-AAF4-FBC98BF7FE90}" type="slidenum">
              <a:rPr lang="en-US" smtClean="0"/>
              <a:t>‹#›</a:t>
            </a:fld>
            <a:endParaRPr lang="en-US"/>
          </a:p>
        </p:txBody>
      </p:sp>
    </p:spTree>
    <p:extLst>
      <p:ext uri="{BB962C8B-B14F-4D97-AF65-F5344CB8AC3E}">
        <p14:creationId xmlns:p14="http://schemas.microsoft.com/office/powerpoint/2010/main" val="12904682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255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22450"/>
          </a:xfrm>
          <a:prstGeom prst="rect">
            <a:avLst/>
          </a:prstGeom>
        </p:spPr>
        <p:txBody>
          <a:bodyPr vert="horz" lIns="91440" tIns="45720" rIns="91440" bIns="45720" rtlCol="0" anchor="ctr">
            <a:normAutofit/>
          </a:bodyPr>
          <a:lstStyle/>
          <a:p>
            <a:r>
              <a:rPr lang="es-ES_tradnl" dirty="0" smtClean="0"/>
              <a:t>// </a:t>
            </a:r>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Text Placeholder 2"/>
          <p:cNvSpPr>
            <a:spLocks noGrp="1"/>
          </p:cNvSpPr>
          <p:nvPr>
            <p:ph type="body" idx="1"/>
          </p:nvPr>
        </p:nvSpPr>
        <p:spPr>
          <a:xfrm>
            <a:off x="457200" y="918678"/>
            <a:ext cx="8229600" cy="5207485"/>
          </a:xfrm>
          <a:prstGeom prst="rect">
            <a:avLst/>
          </a:prstGeom>
        </p:spPr>
        <p:txBody>
          <a:bodyPr vert="horz" lIns="91440" tIns="45720" rIns="91440" bIns="45720" rtlCol="0">
            <a:normAutofit/>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5" name="Footer Placeholder 4"/>
          <p:cNvSpPr>
            <a:spLocks noGrp="1"/>
          </p:cNvSpPr>
          <p:nvPr>
            <p:ph type="ftr" sz="quarter" idx="3"/>
          </p:nvPr>
        </p:nvSpPr>
        <p:spPr>
          <a:xfrm>
            <a:off x="457200" y="63397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F3402-53AC-FA4F-AAF4-FBC98BF7FE90}" type="slidenum">
              <a:rPr lang="en-US" smtClean="0"/>
              <a:t>‹#›</a:t>
            </a:fld>
            <a:endParaRPr lang="en-US" dirty="0"/>
          </a:p>
        </p:txBody>
      </p:sp>
      <p:sp>
        <p:nvSpPr>
          <p:cNvPr id="7" name="Rectangle 6"/>
          <p:cNvSpPr/>
          <p:nvPr userDrawn="1"/>
        </p:nvSpPr>
        <p:spPr>
          <a:xfrm>
            <a:off x="6042990" y="0"/>
            <a:ext cx="2291037" cy="276999"/>
          </a:xfrm>
          <a:prstGeom prst="rect">
            <a:avLst/>
          </a:prstGeom>
        </p:spPr>
        <p:txBody>
          <a:bodyPr wrap="none">
            <a:spAutoFit/>
          </a:bodyPr>
          <a:lstStyle/>
          <a:p>
            <a:r>
              <a:rPr lang="en-US" sz="1200" i="1" dirty="0" smtClean="0">
                <a:solidFill>
                  <a:schemeClr val="accent1">
                    <a:lumMod val="60000"/>
                    <a:lumOff val="40000"/>
                  </a:schemeClr>
                </a:solidFill>
              </a:rPr>
              <a:t>www.uv.mx/personal/albramirez</a:t>
            </a:r>
            <a:endParaRPr lang="en-US" sz="1200" i="1" dirty="0">
              <a:solidFill>
                <a:schemeClr val="accent1">
                  <a:lumMod val="60000"/>
                  <a:lumOff val="40000"/>
                </a:schemeClr>
              </a:solidFill>
            </a:endParaRPr>
          </a:p>
        </p:txBody>
      </p:sp>
    </p:spTree>
    <p:extLst>
      <p:ext uri="{BB962C8B-B14F-4D97-AF65-F5344CB8AC3E}">
        <p14:creationId xmlns:p14="http://schemas.microsoft.com/office/powerpoint/2010/main" val="190310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1800" b="1" i="1" kern="1200">
          <a:solidFill>
            <a:srgbClr val="DDD9C3"/>
          </a:solidFill>
          <a:latin typeface="Arial Rounded MT Bold"/>
          <a:ea typeface="+mj-ea"/>
          <a:cs typeface="Arial Rounded MT Bold"/>
        </a:defRPr>
      </a:lvl1pPr>
    </p:titleStyle>
    <p:bodyStyle>
      <a:lvl1pPr marL="342900" indent="-342900" algn="l" defTabSz="457200" rtl="0" eaLnBrk="1" latinLnBrk="0" hangingPunct="1">
        <a:spcBef>
          <a:spcPct val="20000"/>
        </a:spcBef>
        <a:buFont typeface="Arial"/>
        <a:buChar char="•"/>
        <a:defRPr sz="3200" kern="1200">
          <a:solidFill>
            <a:schemeClr val="bg1">
              <a:lumMod val="8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8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lumMod val="8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lumMod val="8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030159"/>
            <a:ext cx="7772400" cy="2609849"/>
          </a:xfrm>
        </p:spPr>
        <p:txBody>
          <a:bodyPr>
            <a:normAutofit/>
          </a:bodyPr>
          <a:lstStyle/>
          <a:p>
            <a:pPr algn="ctr"/>
            <a:r>
              <a:rPr lang="es-ES_tradnl" sz="4000" b="0" i="0" dirty="0"/>
              <a:t>Tecnologías de la Información y de la Comunicación y Disciplinas Académicas Universitarias</a:t>
            </a:r>
          </a:p>
        </p:txBody>
      </p:sp>
      <p:sp>
        <p:nvSpPr>
          <p:cNvPr id="4" name="Rectangle 3"/>
          <p:cNvSpPr/>
          <p:nvPr/>
        </p:nvSpPr>
        <p:spPr>
          <a:xfrm>
            <a:off x="3508890" y="4924025"/>
            <a:ext cx="5635110" cy="170160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Captura de pantalla 2019-09-05 a las 17.55.11.png"/>
          <p:cNvPicPr>
            <a:picLocks noChangeAspect="1"/>
          </p:cNvPicPr>
          <p:nvPr/>
        </p:nvPicPr>
        <p:blipFill rotWithShape="1">
          <a:blip r:embed="rId2">
            <a:extLst>
              <a:ext uri="{28A0092B-C50C-407E-A947-70E740481C1C}">
                <a14:useLocalDpi xmlns:a14="http://schemas.microsoft.com/office/drawing/2010/main" val="0"/>
              </a:ext>
            </a:extLst>
          </a:blip>
          <a:srcRect t="14795" b="11733"/>
          <a:stretch/>
        </p:blipFill>
        <p:spPr>
          <a:xfrm>
            <a:off x="-1" y="4924025"/>
            <a:ext cx="6812135" cy="1701609"/>
          </a:xfrm>
          <a:prstGeom prst="rect">
            <a:avLst/>
          </a:prstGeom>
          <a:ln>
            <a:solidFill>
              <a:schemeClr val="bg1"/>
            </a:solidFill>
          </a:ln>
        </p:spPr>
      </p:pic>
      <p:sp>
        <p:nvSpPr>
          <p:cNvPr id="7" name="Subtitle 4"/>
          <p:cNvSpPr txBox="1">
            <a:spLocks/>
          </p:cNvSpPr>
          <p:nvPr/>
        </p:nvSpPr>
        <p:spPr>
          <a:xfrm>
            <a:off x="2779410" y="4995646"/>
            <a:ext cx="6130664" cy="1269837"/>
          </a:xfrm>
          <a:prstGeom prst="rect">
            <a:avLst/>
          </a:prstGeom>
        </p:spPr>
        <p:txBody>
          <a:bodyPr vert="horz" lIns="91440" tIns="45720" rIns="91440" bIns="45720" rtlCol="0">
            <a:normAutofit fontScale="92500" lnSpcReduction="20000"/>
          </a:bodyPr>
          <a:lstStyle>
            <a:lvl1pPr marL="0" indent="0" algn="r" defTabSz="457200" rtl="0" eaLnBrk="1" latinLnBrk="0" hangingPunct="1">
              <a:spcBef>
                <a:spcPct val="20000"/>
              </a:spcBef>
              <a:buFont typeface="Arial"/>
              <a:buNone/>
              <a:defRPr sz="2000" kern="1200">
                <a:solidFill>
                  <a:schemeClr val="bg1">
                    <a:lumMod val="8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dirty="0" smtClean="0">
                <a:solidFill>
                  <a:srgbClr val="000000"/>
                </a:solidFill>
              </a:rPr>
              <a:t>Dr. Alberto Ramírez Martinell </a:t>
            </a:r>
          </a:p>
          <a:p>
            <a:pPr>
              <a:spcBef>
                <a:spcPts val="0"/>
              </a:spcBef>
            </a:pPr>
            <a:r>
              <a:rPr lang="en-US" dirty="0" smtClean="0">
                <a:solidFill>
                  <a:srgbClr val="000000"/>
                </a:solidFill>
              </a:rPr>
              <a:t>Dr. Miguel </a:t>
            </a:r>
            <a:r>
              <a:rPr lang="en-US" dirty="0" err="1" smtClean="0">
                <a:solidFill>
                  <a:srgbClr val="000000"/>
                </a:solidFill>
              </a:rPr>
              <a:t>Casillas</a:t>
            </a:r>
            <a:endParaRPr lang="en-US" dirty="0" smtClean="0">
              <a:solidFill>
                <a:srgbClr val="000000"/>
              </a:solidFill>
            </a:endParaRPr>
          </a:p>
          <a:p>
            <a:pPr>
              <a:spcBef>
                <a:spcPts val="0"/>
              </a:spcBef>
            </a:pPr>
            <a:endParaRPr lang="en-US" sz="1800" dirty="0" smtClean="0">
              <a:solidFill>
                <a:schemeClr val="tx1">
                  <a:lumMod val="50000"/>
                  <a:lumOff val="50000"/>
                </a:schemeClr>
              </a:solidFill>
            </a:endParaRPr>
          </a:p>
          <a:p>
            <a:pPr>
              <a:spcBef>
                <a:spcPts val="0"/>
              </a:spcBef>
            </a:pPr>
            <a:r>
              <a:rPr lang="en-US" sz="1800" dirty="0" smtClean="0">
                <a:solidFill>
                  <a:schemeClr val="tx1">
                    <a:lumMod val="50000"/>
                    <a:lumOff val="50000"/>
                  </a:schemeClr>
                </a:solidFill>
              </a:rPr>
              <a:t>albramirez@uv.mx    |   @armartinell</a:t>
            </a:r>
          </a:p>
          <a:p>
            <a:pPr>
              <a:spcBef>
                <a:spcPts val="0"/>
              </a:spcBef>
            </a:pPr>
            <a:r>
              <a:rPr lang="en-US" sz="2100" dirty="0" smtClean="0">
                <a:solidFill>
                  <a:schemeClr val="tx1"/>
                </a:solidFill>
              </a:rPr>
              <a:t>Universidad Veracruzana, México</a:t>
            </a:r>
          </a:p>
          <a:p>
            <a:pPr>
              <a:spcBef>
                <a:spcPts val="0"/>
              </a:spcBef>
            </a:pPr>
            <a:endParaRPr lang="en-US" dirty="0">
              <a:solidFill>
                <a:schemeClr val="tx1">
                  <a:lumMod val="50000"/>
                  <a:lumOff val="50000"/>
                </a:schemeClr>
              </a:solidFill>
            </a:endParaRPr>
          </a:p>
        </p:txBody>
      </p:sp>
      <p:pic>
        <p:nvPicPr>
          <p:cNvPr id="8" name="Picture 7"/>
          <p:cNvPicPr>
            <a:picLocks noChangeAspect="1"/>
          </p:cNvPicPr>
          <p:nvPr/>
        </p:nvPicPr>
        <p:blipFill>
          <a:blip r:embed="rId3"/>
          <a:stretch>
            <a:fillRect/>
          </a:stretch>
        </p:blipFill>
        <p:spPr>
          <a:xfrm>
            <a:off x="7981157" y="6265483"/>
            <a:ext cx="954086" cy="360151"/>
          </a:xfrm>
          <a:prstGeom prst="rect">
            <a:avLst/>
          </a:prstGeom>
        </p:spPr>
      </p:pic>
    </p:spTree>
    <p:extLst>
      <p:ext uri="{BB962C8B-B14F-4D97-AF65-F5344CB8AC3E}">
        <p14:creationId xmlns:p14="http://schemas.microsoft.com/office/powerpoint/2010/main" val="316791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smtClean="0"/>
              <a:t>// TIC </a:t>
            </a:r>
            <a:r>
              <a:rPr lang="es-ES" dirty="0"/>
              <a:t>en la </a:t>
            </a:r>
            <a:r>
              <a:rPr lang="es-ES" dirty="0" smtClean="0"/>
              <a:t>Universidad: </a:t>
            </a:r>
            <a:r>
              <a:rPr lang="es-ES" i="0" dirty="0" smtClean="0"/>
              <a:t>Infraestructura Tecnológica</a:t>
            </a:r>
            <a:endParaRPr lang="es-ES" i="0" dirty="0"/>
          </a:p>
        </p:txBody>
      </p:sp>
      <p:sp>
        <p:nvSpPr>
          <p:cNvPr id="3" name="Marcador de contenido 2"/>
          <p:cNvSpPr>
            <a:spLocks noGrp="1"/>
          </p:cNvSpPr>
          <p:nvPr>
            <p:ph idx="1"/>
          </p:nvPr>
        </p:nvSpPr>
        <p:spPr/>
        <p:txBody>
          <a:bodyPr>
            <a:normAutofit/>
          </a:bodyPr>
          <a:lstStyle/>
          <a:p>
            <a:pPr algn="just"/>
            <a:r>
              <a:rPr lang="es-ES_tradnl" dirty="0" smtClean="0"/>
              <a:t>Características tecnológicas de </a:t>
            </a:r>
            <a:r>
              <a:rPr lang="es-ES_tradnl" dirty="0"/>
              <a:t>la </a:t>
            </a:r>
            <a:r>
              <a:rPr lang="es-ES_tradnl" b="1" dirty="0"/>
              <a:t>infraestructura </a:t>
            </a:r>
            <a:r>
              <a:rPr lang="es-ES_tradnl" dirty="0" smtClean="0"/>
              <a:t>institucional</a:t>
            </a:r>
            <a:endParaRPr lang="es-ES_tradnl" dirty="0"/>
          </a:p>
          <a:p>
            <a:pPr lvl="1" algn="just"/>
            <a:r>
              <a:rPr lang="es-ES_tradnl" dirty="0" smtClean="0"/>
              <a:t>Conectividad  </a:t>
            </a:r>
          </a:p>
          <a:p>
            <a:pPr lvl="1" algn="just"/>
            <a:r>
              <a:rPr lang="es-ES_tradnl" dirty="0"/>
              <a:t>Especificaciones técnicas de los equipos de </a:t>
            </a:r>
            <a:r>
              <a:rPr lang="es-ES_tradnl" dirty="0" smtClean="0"/>
              <a:t>cómputo</a:t>
            </a:r>
          </a:p>
          <a:p>
            <a:pPr lvl="1" algn="just"/>
            <a:r>
              <a:rPr lang="es-ES_tradnl" dirty="0" smtClean="0"/>
              <a:t>Dispositivos digitales complementarios</a:t>
            </a:r>
          </a:p>
          <a:p>
            <a:pPr lvl="2" algn="just"/>
            <a:r>
              <a:rPr lang="es-ES_tradnl" dirty="0" smtClean="0"/>
              <a:t>Impresoras</a:t>
            </a:r>
          </a:p>
          <a:p>
            <a:pPr lvl="2" algn="just"/>
            <a:r>
              <a:rPr lang="es-ES_tradnl" dirty="0" smtClean="0"/>
              <a:t>Digitalizadores</a:t>
            </a:r>
          </a:p>
          <a:p>
            <a:pPr lvl="1" algn="just"/>
            <a:r>
              <a:rPr lang="es-ES_tradnl" dirty="0" smtClean="0"/>
              <a:t>Licencias </a:t>
            </a:r>
            <a:r>
              <a:rPr lang="es-ES_tradnl" dirty="0"/>
              <a:t>de software</a:t>
            </a:r>
          </a:p>
          <a:p>
            <a:pPr lvl="1" algn="just"/>
            <a:endParaRPr lang="es-ES_tradnl" dirty="0"/>
          </a:p>
        </p:txBody>
      </p:sp>
    </p:spTree>
    <p:extLst>
      <p:ext uri="{BB962C8B-B14F-4D97-AF65-F5344CB8AC3E}">
        <p14:creationId xmlns:p14="http://schemas.microsoft.com/office/powerpoint/2010/main" val="58264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smtClean="0"/>
              <a:t>// TIC </a:t>
            </a:r>
            <a:r>
              <a:rPr lang="es-ES" dirty="0"/>
              <a:t>en la </a:t>
            </a:r>
            <a:r>
              <a:rPr lang="es-ES" dirty="0" smtClean="0"/>
              <a:t>Universidad: </a:t>
            </a:r>
            <a:r>
              <a:rPr lang="es-ES" i="0" dirty="0" smtClean="0"/>
              <a:t>Saberes Digitales de los Estudiantes</a:t>
            </a:r>
            <a:endParaRPr lang="es-ES" i="0" dirty="0"/>
          </a:p>
        </p:txBody>
      </p:sp>
      <p:sp>
        <p:nvSpPr>
          <p:cNvPr id="3" name="Marcador de contenido 2"/>
          <p:cNvSpPr>
            <a:spLocks noGrp="1"/>
          </p:cNvSpPr>
          <p:nvPr>
            <p:ph idx="1"/>
          </p:nvPr>
        </p:nvSpPr>
        <p:spPr/>
        <p:txBody>
          <a:bodyPr>
            <a:normAutofit/>
          </a:bodyPr>
          <a:lstStyle/>
          <a:p>
            <a:pPr algn="just"/>
            <a:r>
              <a:rPr lang="es-ES_tradnl" dirty="0" smtClean="0"/>
              <a:t>Enfoque Disciplinario de las TIC</a:t>
            </a:r>
            <a:endParaRPr lang="es-ES_tradnl" dirty="0"/>
          </a:p>
          <a:p>
            <a:pPr lvl="1" algn="just"/>
            <a:r>
              <a:rPr lang="es-ES_tradnl" dirty="0" smtClean="0"/>
              <a:t>Perfil </a:t>
            </a:r>
            <a:r>
              <a:rPr lang="es-ES_tradnl" dirty="0"/>
              <a:t>tecnológico de egreso de los </a:t>
            </a:r>
            <a:r>
              <a:rPr lang="es-ES_tradnl" b="1" dirty="0" smtClean="0"/>
              <a:t>estudiantes</a:t>
            </a:r>
          </a:p>
          <a:p>
            <a:pPr lvl="1" algn="just"/>
            <a:r>
              <a:rPr lang="es-ES_tradnl" b="1" dirty="0" smtClean="0"/>
              <a:t>TIC para profesionistas</a:t>
            </a:r>
          </a:p>
          <a:p>
            <a:pPr lvl="2" algn="just"/>
            <a:r>
              <a:rPr lang="es-ES_tradnl" b="1" dirty="0" smtClean="0"/>
              <a:t>TIC para Biólogos</a:t>
            </a:r>
          </a:p>
          <a:p>
            <a:pPr lvl="2" algn="just"/>
            <a:r>
              <a:rPr lang="es-ES_tradnl" b="1" dirty="0" smtClean="0"/>
              <a:t>TIC para Ingenieros Civiles</a:t>
            </a:r>
          </a:p>
          <a:p>
            <a:pPr lvl="2" algn="just"/>
            <a:r>
              <a:rPr lang="es-ES_tradnl" b="1" dirty="0" smtClean="0"/>
              <a:t>TIC para ingenieros Mecánicos</a:t>
            </a:r>
          </a:p>
          <a:p>
            <a:pPr lvl="2" algn="just"/>
            <a:r>
              <a:rPr lang="es-ES_tradnl" b="1" dirty="0" smtClean="0"/>
              <a:t>TIC para Filósofos</a:t>
            </a:r>
          </a:p>
          <a:p>
            <a:pPr lvl="1" algn="just"/>
            <a:endParaRPr lang="es-ES_tradnl" dirty="0" smtClean="0"/>
          </a:p>
        </p:txBody>
      </p:sp>
    </p:spTree>
    <p:extLst>
      <p:ext uri="{BB962C8B-B14F-4D97-AF65-F5344CB8AC3E}">
        <p14:creationId xmlns:p14="http://schemas.microsoft.com/office/powerpoint/2010/main" val="349277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smtClean="0"/>
              <a:t>// TIC en la Universidad: </a:t>
            </a:r>
            <a:r>
              <a:rPr lang="es-ES" i="0" dirty="0" smtClean="0"/>
              <a:t>Habilitación Tecnológica de Profesores</a:t>
            </a:r>
            <a:endParaRPr lang="es-ES" i="0" dirty="0"/>
          </a:p>
        </p:txBody>
      </p:sp>
      <p:sp>
        <p:nvSpPr>
          <p:cNvPr id="3" name="Marcador de contenido 2"/>
          <p:cNvSpPr>
            <a:spLocks noGrp="1"/>
          </p:cNvSpPr>
          <p:nvPr>
            <p:ph idx="1"/>
          </p:nvPr>
        </p:nvSpPr>
        <p:spPr/>
        <p:txBody>
          <a:bodyPr>
            <a:normAutofit/>
          </a:bodyPr>
          <a:lstStyle/>
          <a:p>
            <a:pPr algn="just"/>
            <a:r>
              <a:rPr lang="es-ES_tradnl" sz="3600" dirty="0" smtClean="0"/>
              <a:t>Movilización de los Saberes digitales de los </a:t>
            </a:r>
            <a:r>
              <a:rPr lang="es-ES_tradnl" sz="3600" b="1" dirty="0" smtClean="0"/>
              <a:t>profesores universitarios</a:t>
            </a:r>
          </a:p>
          <a:p>
            <a:pPr algn="just"/>
            <a:r>
              <a:rPr lang="es-ES_tradnl" sz="3600" dirty="0" smtClean="0"/>
              <a:t>Saberes Digitales Disciplinarios</a:t>
            </a:r>
          </a:p>
          <a:p>
            <a:pPr lvl="1" algn="just"/>
            <a:r>
              <a:rPr lang="es-ES_tradnl" sz="3200" dirty="0" smtClean="0"/>
              <a:t>Para definir el tipo de equipos, licencias de software, suscripción a bases de dato. </a:t>
            </a:r>
          </a:p>
        </p:txBody>
      </p:sp>
    </p:spTree>
    <p:extLst>
      <p:ext uri="{BB962C8B-B14F-4D97-AF65-F5344CB8AC3E}">
        <p14:creationId xmlns:p14="http://schemas.microsoft.com/office/powerpoint/2010/main" val="582640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ctr"/>
            <a:r>
              <a:rPr lang="es-ES" sz="4400" b="0" i="0" dirty="0" smtClean="0"/>
              <a:t>Incorporación de las TIC</a:t>
            </a:r>
            <a:br>
              <a:rPr lang="es-ES" sz="4400" b="0" i="0" dirty="0" smtClean="0"/>
            </a:br>
            <a:r>
              <a:rPr lang="es-ES" sz="4400" b="0" i="0" dirty="0" smtClean="0"/>
              <a:t>sensible al contexto</a:t>
            </a:r>
            <a:endParaRPr lang="es-ES" sz="4400" b="0" i="0" dirty="0"/>
          </a:p>
        </p:txBody>
      </p:sp>
    </p:spTree>
    <p:extLst>
      <p:ext uri="{BB962C8B-B14F-4D97-AF65-F5344CB8AC3E}">
        <p14:creationId xmlns:p14="http://schemas.microsoft.com/office/powerpoint/2010/main" val="31117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ES_tradnl" dirty="0" smtClean="0"/>
              <a:t>La </a:t>
            </a:r>
            <a:r>
              <a:rPr lang="es-ES_tradnl" dirty="0"/>
              <a:t>incorporación de las TIC </a:t>
            </a:r>
            <a:r>
              <a:rPr lang="es-ES_tradnl" dirty="0" smtClean="0"/>
              <a:t>a las IES ha sido azarosa</a:t>
            </a:r>
            <a:r>
              <a:rPr lang="es-ES_tradnl" dirty="0"/>
              <a:t>, sin planeación, sin </a:t>
            </a:r>
            <a:r>
              <a:rPr lang="es-ES_tradnl" dirty="0" smtClean="0"/>
              <a:t>diagnóstico</a:t>
            </a:r>
            <a:r>
              <a:rPr lang="es-ES_tradnl" dirty="0"/>
              <a:t> </a:t>
            </a:r>
            <a:r>
              <a:rPr lang="es-ES_tradnl" dirty="0" smtClean="0"/>
              <a:t>y sin </a:t>
            </a:r>
            <a:r>
              <a:rPr lang="es-ES_tradnl" dirty="0"/>
              <a:t>políticas </a:t>
            </a:r>
            <a:r>
              <a:rPr lang="es-ES_tradnl" dirty="0" smtClean="0"/>
              <a:t>coherentes ni en lo administrativo ni en lo académico.</a:t>
            </a:r>
          </a:p>
          <a:p>
            <a:pPr marL="0" indent="0" algn="just">
              <a:buNone/>
            </a:pPr>
            <a:r>
              <a:rPr lang="es-ES_tradnl" dirty="0" smtClean="0"/>
              <a:t>En </a:t>
            </a:r>
            <a:r>
              <a:rPr lang="es-ES_tradnl" dirty="0"/>
              <a:t>relación con la enseñanza, de modo predominante en el medio universitario todavía no sabemos cuánto deben saber de TIC nuestros egresados en cada programa de estudio, no hemos acordado qué enseñar, con qué </a:t>
            </a:r>
            <a:r>
              <a:rPr lang="es-ES_tradnl" dirty="0" smtClean="0"/>
              <a:t>graduación</a:t>
            </a:r>
            <a:r>
              <a:rPr lang="es-ES_tradnl" dirty="0"/>
              <a:t>.</a:t>
            </a:r>
            <a:endParaRPr lang="es-ES" dirty="0"/>
          </a:p>
        </p:txBody>
      </p:sp>
      <p:sp>
        <p:nvSpPr>
          <p:cNvPr id="6" name="Título 1"/>
          <p:cNvSpPr>
            <a:spLocks noGrp="1"/>
          </p:cNvSpPr>
          <p:nvPr>
            <p:ph type="title"/>
          </p:nvPr>
        </p:nvSpPr>
        <p:spPr>
          <a:xfrm>
            <a:off x="457200" y="274638"/>
            <a:ext cx="8229600" cy="535960"/>
          </a:xfrm>
        </p:spPr>
        <p:txBody>
          <a:bodyPr>
            <a:normAutofit/>
          </a:bodyPr>
          <a:lstStyle/>
          <a:p>
            <a:r>
              <a:rPr lang="es-ES" dirty="0" smtClean="0"/>
              <a:t>// Incorporación de las TIC  en la Universidad</a:t>
            </a:r>
            <a:endParaRPr lang="es-ES" dirty="0"/>
          </a:p>
        </p:txBody>
      </p:sp>
    </p:spTree>
    <p:extLst>
      <p:ext uri="{BB962C8B-B14F-4D97-AF65-F5344CB8AC3E}">
        <p14:creationId xmlns:p14="http://schemas.microsoft.com/office/powerpoint/2010/main" val="3398775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ES_tradnl" dirty="0" smtClean="0"/>
              <a:t>Las </a:t>
            </a:r>
            <a:r>
              <a:rPr lang="es-ES_tradnl" dirty="0"/>
              <a:t>universidades son epicentro de una revolución </a:t>
            </a:r>
            <a:r>
              <a:rPr lang="es-ES_tradnl" dirty="0" smtClean="0"/>
              <a:t>tecnológica</a:t>
            </a:r>
            <a:r>
              <a:rPr lang="es-ES_tradnl" dirty="0"/>
              <a:t> </a:t>
            </a:r>
            <a:r>
              <a:rPr lang="es-ES_tradnl" dirty="0" smtClean="0"/>
              <a:t>que promueve</a:t>
            </a:r>
          </a:p>
          <a:p>
            <a:pPr algn="just"/>
            <a:r>
              <a:rPr lang="es-ES_tradnl" dirty="0" smtClean="0"/>
              <a:t>el uso genérico de las TIC; y</a:t>
            </a:r>
          </a:p>
          <a:p>
            <a:pPr algn="just"/>
            <a:r>
              <a:rPr lang="es-ES_tradnl" dirty="0" smtClean="0"/>
              <a:t>el desarrollo fuentes </a:t>
            </a:r>
            <a:r>
              <a:rPr lang="es-ES_tradnl" dirty="0"/>
              <a:t>de </a:t>
            </a:r>
            <a:r>
              <a:rPr lang="es-ES_tradnl" dirty="0" smtClean="0"/>
              <a:t>información, software </a:t>
            </a:r>
            <a:r>
              <a:rPr lang="es-ES_tradnl" dirty="0"/>
              <a:t>especializado y de dispositivos </a:t>
            </a:r>
            <a:r>
              <a:rPr lang="es-ES_tradnl" dirty="0" smtClean="0"/>
              <a:t>digitales </a:t>
            </a:r>
            <a:r>
              <a:rPr lang="es-ES_tradnl" dirty="0"/>
              <a:t>propio </a:t>
            </a:r>
            <a:r>
              <a:rPr lang="es-ES_tradnl" dirty="0" smtClean="0"/>
              <a:t>de orientación específica.</a:t>
            </a:r>
          </a:p>
          <a:p>
            <a:pPr algn="just"/>
            <a:endParaRPr lang="es-ES" dirty="0"/>
          </a:p>
        </p:txBody>
      </p:sp>
      <p:sp>
        <p:nvSpPr>
          <p:cNvPr id="5" name="Título 1"/>
          <p:cNvSpPr>
            <a:spLocks noGrp="1"/>
          </p:cNvSpPr>
          <p:nvPr>
            <p:ph type="title"/>
          </p:nvPr>
        </p:nvSpPr>
        <p:spPr>
          <a:xfrm>
            <a:off x="457200" y="274638"/>
            <a:ext cx="8229600" cy="535960"/>
          </a:xfrm>
        </p:spPr>
        <p:txBody>
          <a:bodyPr>
            <a:normAutofit/>
          </a:bodyPr>
          <a:lstStyle/>
          <a:p>
            <a:r>
              <a:rPr lang="es-ES" dirty="0" smtClean="0"/>
              <a:t>// Incorporación de las TIC  en la Universidad</a:t>
            </a:r>
            <a:endParaRPr lang="es-ES" dirty="0"/>
          </a:p>
        </p:txBody>
      </p:sp>
    </p:spTree>
    <p:extLst>
      <p:ext uri="{BB962C8B-B14F-4D97-AF65-F5344CB8AC3E}">
        <p14:creationId xmlns:p14="http://schemas.microsoft.com/office/powerpoint/2010/main" val="2919067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810598"/>
            <a:ext cx="8229600" cy="5525579"/>
          </a:xfrm>
        </p:spPr>
        <p:txBody>
          <a:bodyPr>
            <a:normAutofit fontScale="92500" lnSpcReduction="20000"/>
          </a:bodyPr>
          <a:lstStyle/>
          <a:p>
            <a:r>
              <a:rPr lang="es-MX" dirty="0" smtClean="0"/>
              <a:t>Ha sido un </a:t>
            </a:r>
            <a:r>
              <a:rPr lang="es-MX" i="1" dirty="0" smtClean="0"/>
              <a:t>grupo de tecnócratas </a:t>
            </a:r>
            <a:r>
              <a:rPr lang="es-MX" dirty="0" smtClean="0"/>
              <a:t>usualmente alejado de las aulas al que se le encomendó inicialmente conducir la incorporación de las TIC a las Universidades.</a:t>
            </a:r>
          </a:p>
          <a:p>
            <a:r>
              <a:rPr lang="es-MX" dirty="0" smtClean="0"/>
              <a:t>Pero se hizo con medidas orientadas a la </a:t>
            </a:r>
          </a:p>
          <a:p>
            <a:pPr lvl="1"/>
            <a:r>
              <a:rPr lang="es-MX" dirty="0" smtClean="0"/>
              <a:t>La </a:t>
            </a:r>
            <a:r>
              <a:rPr lang="es-MX" i="1" dirty="0" smtClean="0"/>
              <a:t>compra masiva de equipo </a:t>
            </a:r>
            <a:r>
              <a:rPr lang="es-MX" dirty="0" smtClean="0"/>
              <a:t>de cómputo genérico</a:t>
            </a:r>
          </a:p>
          <a:p>
            <a:pPr lvl="1"/>
            <a:r>
              <a:rPr lang="en-US" dirty="0" smtClean="0"/>
              <a:t>A</a:t>
            </a:r>
            <a:r>
              <a:rPr lang="es-ES_tradnl" dirty="0" smtClean="0"/>
              <a:t>l </a:t>
            </a:r>
            <a:r>
              <a:rPr lang="es-MX" i="1" dirty="0" smtClean="0"/>
              <a:t>licenciamiento de software de oficina </a:t>
            </a:r>
            <a:r>
              <a:rPr lang="es-MX" dirty="0" smtClean="0"/>
              <a:t>y sistemas operativos comerciales.</a:t>
            </a:r>
          </a:p>
          <a:p>
            <a:r>
              <a:rPr lang="es-MX" dirty="0" smtClean="0"/>
              <a:t>Para el acceso a la información especializada </a:t>
            </a:r>
          </a:p>
          <a:p>
            <a:pPr lvl="1"/>
            <a:r>
              <a:rPr lang="es-MX" dirty="0" smtClean="0"/>
              <a:t>Han sido las Bibliotecas las encargadas de gestionar las suscripciones a revistas </a:t>
            </a:r>
          </a:p>
          <a:p>
            <a:r>
              <a:rPr lang="es-MX" dirty="0" smtClean="0"/>
              <a:t>El enfoque de estas medidas ha sido superado por la </a:t>
            </a:r>
            <a:r>
              <a:rPr lang="es-MX" i="1" dirty="0" smtClean="0"/>
              <a:t>disciplinarización de las TIC</a:t>
            </a:r>
            <a:endParaRPr lang="es-MX" i="1" dirty="0"/>
          </a:p>
        </p:txBody>
      </p:sp>
      <p:sp>
        <p:nvSpPr>
          <p:cNvPr id="6" name="Título 1"/>
          <p:cNvSpPr>
            <a:spLocks noGrp="1"/>
          </p:cNvSpPr>
          <p:nvPr>
            <p:ph type="title"/>
          </p:nvPr>
        </p:nvSpPr>
        <p:spPr>
          <a:xfrm>
            <a:off x="457200" y="274638"/>
            <a:ext cx="8229600" cy="535960"/>
          </a:xfrm>
        </p:spPr>
        <p:txBody>
          <a:bodyPr>
            <a:normAutofit/>
          </a:bodyPr>
          <a:lstStyle/>
          <a:p>
            <a:r>
              <a:rPr lang="es-ES" dirty="0" smtClean="0"/>
              <a:t>// Incorporación de las TIC  en la Universidad</a:t>
            </a:r>
            <a:endParaRPr lang="es-ES" dirty="0"/>
          </a:p>
        </p:txBody>
      </p:sp>
    </p:spTree>
    <p:extLst>
      <p:ext uri="{BB962C8B-B14F-4D97-AF65-F5344CB8AC3E}">
        <p14:creationId xmlns:p14="http://schemas.microsoft.com/office/powerpoint/2010/main" val="2007867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MX" dirty="0" smtClean="0"/>
              <a:t>La incorporación de </a:t>
            </a:r>
            <a:r>
              <a:rPr lang="es-MX" dirty="0"/>
              <a:t>las TIC </a:t>
            </a:r>
            <a:r>
              <a:rPr lang="es-MX" dirty="0" smtClean="0"/>
              <a:t>en la Universidad no </a:t>
            </a:r>
            <a:r>
              <a:rPr lang="es-MX" dirty="0"/>
              <a:t>es un proceso homogéneo en todos los campos profesionales; dada la naturaleza del trabajo académico (Clark, 1987) y la diversidad institucional que enmarca las </a:t>
            </a:r>
            <a:r>
              <a:rPr lang="es-MX" dirty="0" smtClean="0"/>
              <a:t>disciplinas.  </a:t>
            </a:r>
          </a:p>
          <a:p>
            <a:pPr marL="0" indent="0" algn="just">
              <a:buNone/>
            </a:pPr>
            <a:r>
              <a:rPr lang="es-MX" dirty="0" smtClean="0"/>
              <a:t>La incorporación de las TIC sucede de manera diferenciada por lo que hay </a:t>
            </a:r>
            <a:r>
              <a:rPr lang="es-MX" dirty="0"/>
              <a:t>campos del conocimiento altamente tecnologizados y otros con diversos grados de consolidación de su perfil tecnológico.</a:t>
            </a:r>
          </a:p>
          <a:p>
            <a:endParaRPr lang="es-ES" dirty="0"/>
          </a:p>
        </p:txBody>
      </p:sp>
      <p:sp>
        <p:nvSpPr>
          <p:cNvPr id="6" name="Título 1"/>
          <p:cNvSpPr>
            <a:spLocks noGrp="1"/>
          </p:cNvSpPr>
          <p:nvPr>
            <p:ph type="title"/>
          </p:nvPr>
        </p:nvSpPr>
        <p:spPr>
          <a:xfrm>
            <a:off x="457200" y="274638"/>
            <a:ext cx="8229600" cy="535960"/>
          </a:xfrm>
        </p:spPr>
        <p:txBody>
          <a:bodyPr>
            <a:normAutofit/>
          </a:bodyPr>
          <a:lstStyle/>
          <a:p>
            <a:r>
              <a:rPr lang="es-ES" dirty="0" smtClean="0"/>
              <a:t>// Incorporación de las TIC  en la Universidad</a:t>
            </a:r>
            <a:endParaRPr lang="es-ES" dirty="0"/>
          </a:p>
        </p:txBody>
      </p:sp>
    </p:spTree>
    <p:extLst>
      <p:ext uri="{BB962C8B-B14F-4D97-AF65-F5344CB8AC3E}">
        <p14:creationId xmlns:p14="http://schemas.microsoft.com/office/powerpoint/2010/main" val="863274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189715"/>
            <a:ext cx="8229600" cy="4735977"/>
          </a:xfrm>
        </p:spPr>
        <p:txBody>
          <a:bodyPr>
            <a:normAutofit/>
          </a:bodyPr>
          <a:lstStyle/>
          <a:p>
            <a:pPr lvl="1"/>
            <a:r>
              <a:rPr lang="es-ES_tradnl" dirty="0" smtClean="0"/>
              <a:t>AutoCAD para los arquitectos</a:t>
            </a:r>
          </a:p>
          <a:p>
            <a:pPr lvl="1"/>
            <a:r>
              <a:rPr lang="es-ES_tradnl" dirty="0" err="1" smtClean="0"/>
              <a:t>MathLab</a:t>
            </a:r>
            <a:r>
              <a:rPr lang="es-ES_tradnl" dirty="0" smtClean="0"/>
              <a:t> para los matemáticos</a:t>
            </a:r>
          </a:p>
          <a:p>
            <a:pPr lvl="1"/>
            <a:r>
              <a:rPr lang="es-ES_tradnl" dirty="0" err="1"/>
              <a:t>Electronic</a:t>
            </a:r>
            <a:r>
              <a:rPr lang="es-ES_tradnl" dirty="0"/>
              <a:t> </a:t>
            </a:r>
            <a:r>
              <a:rPr lang="es-ES_tradnl" dirty="0" err="1"/>
              <a:t>WorkBench</a:t>
            </a:r>
            <a:r>
              <a:rPr lang="es-ES_tradnl" dirty="0"/>
              <a:t> para Diseñadores Digitales</a:t>
            </a:r>
          </a:p>
          <a:p>
            <a:pPr lvl="1"/>
            <a:r>
              <a:rPr lang="es-ES_tradnl" dirty="0" err="1"/>
              <a:t>ArcGIS</a:t>
            </a:r>
            <a:r>
              <a:rPr lang="es-ES_tradnl" dirty="0"/>
              <a:t> para geógrafos</a:t>
            </a:r>
          </a:p>
          <a:p>
            <a:pPr lvl="1"/>
            <a:r>
              <a:rPr lang="es-ES_tradnl" dirty="0"/>
              <a:t>COMSOL </a:t>
            </a:r>
            <a:r>
              <a:rPr lang="es-ES_tradnl" dirty="0" err="1"/>
              <a:t>Multiphysics</a:t>
            </a:r>
            <a:r>
              <a:rPr lang="es-ES_tradnl" dirty="0"/>
              <a:t> para </a:t>
            </a:r>
            <a:r>
              <a:rPr lang="es-ES_tradnl" dirty="0" smtClean="0"/>
              <a:t>físicos</a:t>
            </a:r>
          </a:p>
          <a:p>
            <a:pPr lvl="1"/>
            <a:r>
              <a:rPr lang="es-ES_tradnl" dirty="0" err="1"/>
              <a:t>Chemsketch</a:t>
            </a:r>
            <a:r>
              <a:rPr lang="es-ES_tradnl" dirty="0"/>
              <a:t> </a:t>
            </a:r>
            <a:r>
              <a:rPr lang="es-ES_tradnl" dirty="0" smtClean="0"/>
              <a:t>para Químico Farmacéutico</a:t>
            </a:r>
            <a:endParaRPr lang="es-ES_tradnl" dirty="0"/>
          </a:p>
          <a:p>
            <a:pPr lvl="1"/>
            <a:r>
              <a:rPr lang="es-ES_tradnl" dirty="0" smtClean="0"/>
              <a:t>MOODLE para los educadores</a:t>
            </a:r>
          </a:p>
          <a:p>
            <a:pPr lvl="1"/>
            <a:r>
              <a:rPr lang="es-ES_tradnl" dirty="0"/>
              <a:t>SPSS para sociólogos</a:t>
            </a:r>
          </a:p>
          <a:p>
            <a:pPr lvl="1"/>
            <a:r>
              <a:rPr lang="es-ES_tradnl" dirty="0" err="1" smtClean="0"/>
              <a:t>Celtx</a:t>
            </a:r>
            <a:r>
              <a:rPr lang="es-ES_tradnl" dirty="0" smtClean="0"/>
              <a:t> para dramaturgos</a:t>
            </a:r>
          </a:p>
          <a:p>
            <a:pPr lvl="1"/>
            <a:endParaRPr lang="es-ES_tradnl" dirty="0" smtClean="0"/>
          </a:p>
          <a:p>
            <a:pPr lvl="1"/>
            <a:endParaRPr lang="es-ES_tradnl" dirty="0" smtClean="0"/>
          </a:p>
          <a:p>
            <a:endParaRPr lang="es-MX" dirty="0"/>
          </a:p>
        </p:txBody>
      </p:sp>
      <p:sp>
        <p:nvSpPr>
          <p:cNvPr id="7" name="Título 1"/>
          <p:cNvSpPr>
            <a:spLocks noGrp="1"/>
          </p:cNvSpPr>
          <p:nvPr>
            <p:ph type="title"/>
          </p:nvPr>
        </p:nvSpPr>
        <p:spPr>
          <a:xfrm>
            <a:off x="457200" y="274638"/>
            <a:ext cx="8229600" cy="535960"/>
          </a:xfrm>
        </p:spPr>
        <p:txBody>
          <a:bodyPr>
            <a:normAutofit/>
          </a:bodyPr>
          <a:lstStyle/>
          <a:p>
            <a:r>
              <a:rPr lang="es-ES" dirty="0" smtClean="0"/>
              <a:t>// Incorporación de las TIC  en la Universidad</a:t>
            </a:r>
            <a:endParaRPr lang="es-ES" dirty="0"/>
          </a:p>
        </p:txBody>
      </p:sp>
    </p:spTree>
    <p:extLst>
      <p:ext uri="{BB962C8B-B14F-4D97-AF65-F5344CB8AC3E}">
        <p14:creationId xmlns:p14="http://schemas.microsoft.com/office/powerpoint/2010/main" val="4168020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85000" lnSpcReduction="10000"/>
          </a:bodyPr>
          <a:lstStyle/>
          <a:p>
            <a:r>
              <a:rPr lang="es-MX" dirty="0"/>
              <a:t>En el campo universitario y el profesional el </a:t>
            </a:r>
            <a:r>
              <a:rPr lang="es-MX" i="1" dirty="0"/>
              <a:t>habitus</a:t>
            </a:r>
            <a:r>
              <a:rPr lang="es-MX" dirty="0"/>
              <a:t> digital considera al sentido práctico con que los los profesores universitarios y los profesionistas en activo están utilizando las TIC en el ejercicio de la profesión</a:t>
            </a:r>
            <a:r>
              <a:rPr lang="es-MX" dirty="0" smtClean="0"/>
              <a:t>.</a:t>
            </a:r>
          </a:p>
          <a:p>
            <a:r>
              <a:rPr lang="es-MX" dirty="0" smtClean="0"/>
              <a:t> </a:t>
            </a:r>
            <a:r>
              <a:rPr lang="es-MX" dirty="0"/>
              <a:t>Además de la universalización del dominio básico del software de oficina, hay una explosión de programas, sitios, bibliotecas digitales, repositorios, páginas web, blogs, que reflejan la intensa división del trabajo que acompaña la incesante especialización en los oficios y profesiones, que se expresan en lo que hemos llamado la dimensión de las disciplinas académicas </a:t>
            </a:r>
            <a:endParaRPr lang="es-ES" dirty="0"/>
          </a:p>
        </p:txBody>
      </p:sp>
      <p:sp>
        <p:nvSpPr>
          <p:cNvPr id="4" name="Título 1"/>
          <p:cNvSpPr>
            <a:spLocks noGrp="1"/>
          </p:cNvSpPr>
          <p:nvPr>
            <p:ph type="title"/>
          </p:nvPr>
        </p:nvSpPr>
        <p:spPr>
          <a:xfrm>
            <a:off x="457200" y="274638"/>
            <a:ext cx="8229600" cy="535960"/>
          </a:xfrm>
        </p:spPr>
        <p:txBody>
          <a:bodyPr>
            <a:normAutofit/>
          </a:bodyPr>
          <a:lstStyle/>
          <a:p>
            <a:r>
              <a:rPr lang="es-ES" dirty="0" smtClean="0"/>
              <a:t>// Incorporación de las TIC  en la Universidad</a:t>
            </a:r>
            <a:endParaRPr lang="es-ES" dirty="0"/>
          </a:p>
        </p:txBody>
      </p:sp>
    </p:spTree>
    <p:extLst>
      <p:ext uri="{BB962C8B-B14F-4D97-AF65-F5344CB8AC3E}">
        <p14:creationId xmlns:p14="http://schemas.microsoft.com/office/powerpoint/2010/main" val="7827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Agenda</a:t>
            </a:r>
            <a:endParaRPr lang="en-US" dirty="0"/>
          </a:p>
        </p:txBody>
      </p:sp>
      <p:sp>
        <p:nvSpPr>
          <p:cNvPr id="3" name="Content Placeholder 2"/>
          <p:cNvSpPr>
            <a:spLocks noGrp="1"/>
          </p:cNvSpPr>
          <p:nvPr>
            <p:ph idx="1"/>
          </p:nvPr>
        </p:nvSpPr>
        <p:spPr/>
        <p:txBody>
          <a:bodyPr>
            <a:normAutofit/>
          </a:bodyPr>
          <a:lstStyle/>
          <a:p>
            <a:r>
              <a:rPr lang="es-MX" sz="3000" dirty="0" smtClean="0"/>
              <a:t>Noción de Saber Computación</a:t>
            </a:r>
          </a:p>
          <a:p>
            <a:r>
              <a:rPr lang="es-MX" sz="3000" dirty="0" smtClean="0"/>
              <a:t>TIC en Educación Superior</a:t>
            </a:r>
          </a:p>
          <a:p>
            <a:r>
              <a:rPr lang="es-MX" sz="3000" dirty="0" smtClean="0"/>
              <a:t>Incorporación de las TIC sensible al contexto</a:t>
            </a:r>
          </a:p>
          <a:p>
            <a:r>
              <a:rPr lang="es-MX" sz="3000" dirty="0" smtClean="0"/>
              <a:t>TIC y Disciplinas Académicas</a:t>
            </a:r>
          </a:p>
          <a:p>
            <a:r>
              <a:rPr lang="es-MX" sz="3000" dirty="0" smtClean="0"/>
              <a:t>Discusión y Trabajos Pendientes</a:t>
            </a:r>
          </a:p>
          <a:p>
            <a:endParaRPr lang="es-MX" sz="3000" dirty="0"/>
          </a:p>
        </p:txBody>
      </p:sp>
    </p:spTree>
    <p:extLst>
      <p:ext uri="{BB962C8B-B14F-4D97-AF65-F5344CB8AC3E}">
        <p14:creationId xmlns:p14="http://schemas.microsoft.com/office/powerpoint/2010/main" val="75398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2408926"/>
          </a:xfrm>
        </p:spPr>
        <p:txBody>
          <a:bodyPr>
            <a:normAutofit/>
          </a:bodyPr>
          <a:lstStyle/>
          <a:p>
            <a:pPr algn="ctr"/>
            <a:r>
              <a:rPr lang="es-ES" sz="4000" b="0" i="0" dirty="0" smtClean="0"/>
              <a:t>TIC  y Disciplinas </a:t>
            </a:r>
            <a:br>
              <a:rPr lang="es-ES" sz="4000" b="0" i="0" dirty="0" smtClean="0"/>
            </a:br>
            <a:r>
              <a:rPr lang="es-ES" sz="4000" b="0" i="0" dirty="0" smtClean="0"/>
              <a:t>Académicas</a:t>
            </a:r>
            <a:endParaRPr lang="es-ES" sz="4000" b="0" i="0" dirty="0"/>
          </a:p>
        </p:txBody>
      </p:sp>
    </p:spTree>
    <p:extLst>
      <p:ext uri="{BB962C8B-B14F-4D97-AF65-F5344CB8AC3E}">
        <p14:creationId xmlns:p14="http://schemas.microsoft.com/office/powerpoint/2010/main" val="282837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chemeClr val="bg2">
                    <a:lumMod val="90000"/>
                  </a:schemeClr>
                </a:solidFill>
              </a:rPr>
              <a:t>// TIC y disciplina académica: </a:t>
            </a:r>
            <a:r>
              <a:rPr lang="es-MX" i="0" dirty="0" smtClean="0">
                <a:solidFill>
                  <a:schemeClr val="bg2">
                    <a:lumMod val="90000"/>
                  </a:schemeClr>
                </a:solidFill>
              </a:rPr>
              <a:t>Software de uso general</a:t>
            </a:r>
            <a:endParaRPr lang="es-MX" i="0" dirty="0"/>
          </a:p>
        </p:txBody>
      </p:sp>
      <p:sp>
        <p:nvSpPr>
          <p:cNvPr id="4" name="Content Placeholder 3"/>
          <p:cNvSpPr>
            <a:spLocks noGrp="1"/>
          </p:cNvSpPr>
          <p:nvPr>
            <p:ph sz="half" idx="2"/>
          </p:nvPr>
        </p:nvSpPr>
        <p:spPr>
          <a:xfrm>
            <a:off x="457200" y="1141615"/>
            <a:ext cx="4040188" cy="4336068"/>
          </a:xfrm>
        </p:spPr>
        <p:txBody>
          <a:bodyPr>
            <a:normAutofit/>
          </a:bodyPr>
          <a:lstStyle/>
          <a:p>
            <a:r>
              <a:rPr lang="en-US" dirty="0" smtClean="0"/>
              <a:t>Office</a:t>
            </a:r>
          </a:p>
          <a:p>
            <a:pPr lvl="1"/>
            <a:r>
              <a:rPr lang="en-US" dirty="0" smtClean="0"/>
              <a:t>Word</a:t>
            </a:r>
          </a:p>
          <a:p>
            <a:pPr lvl="1"/>
            <a:r>
              <a:rPr lang="en-US" dirty="0" smtClean="0"/>
              <a:t>Excel</a:t>
            </a:r>
          </a:p>
          <a:p>
            <a:pPr lvl="1"/>
            <a:r>
              <a:rPr lang="en-US" dirty="0" smtClean="0"/>
              <a:t>PowerPoint</a:t>
            </a:r>
          </a:p>
          <a:p>
            <a:pPr lvl="1"/>
            <a:r>
              <a:rPr lang="en-US" dirty="0" smtClean="0"/>
              <a:t>Pages</a:t>
            </a:r>
          </a:p>
          <a:p>
            <a:pPr lvl="1"/>
            <a:r>
              <a:rPr lang="en-US" dirty="0" smtClean="0"/>
              <a:t>Adobe Acrobat Reader</a:t>
            </a:r>
          </a:p>
          <a:p>
            <a:pPr lvl="1"/>
            <a:r>
              <a:rPr lang="en-US" dirty="0" err="1" smtClean="0"/>
              <a:t>Prezi</a:t>
            </a:r>
            <a:endParaRPr lang="en-US" dirty="0" smtClean="0"/>
          </a:p>
          <a:p>
            <a:r>
              <a:rPr lang="es-MX" dirty="0" smtClean="0"/>
              <a:t>Sistema Operativo</a:t>
            </a:r>
          </a:p>
          <a:p>
            <a:pPr lvl="1"/>
            <a:r>
              <a:rPr lang="en-US" dirty="0" smtClean="0"/>
              <a:t>Paint</a:t>
            </a:r>
          </a:p>
          <a:p>
            <a:pPr lvl="1"/>
            <a:r>
              <a:rPr lang="en-US" dirty="0" smtClean="0"/>
              <a:t>WinRAR</a:t>
            </a:r>
          </a:p>
          <a:p>
            <a:pPr lvl="1"/>
            <a:r>
              <a:rPr lang="en-US" dirty="0" smtClean="0"/>
              <a:t>Bloc de </a:t>
            </a:r>
            <a:r>
              <a:rPr lang="en-US" dirty="0" err="1" smtClean="0"/>
              <a:t>Notas</a:t>
            </a:r>
            <a:endParaRPr lang="en-US" dirty="0" smtClean="0"/>
          </a:p>
          <a:p>
            <a:pPr lvl="1"/>
            <a:endParaRPr lang="en-US" dirty="0" smtClean="0"/>
          </a:p>
          <a:p>
            <a:pPr lvl="1"/>
            <a:endParaRPr lang="en-US" dirty="0" smtClean="0"/>
          </a:p>
        </p:txBody>
      </p:sp>
      <p:sp>
        <p:nvSpPr>
          <p:cNvPr id="8" name="Content Placeholder 3"/>
          <p:cNvSpPr txBox="1">
            <a:spLocks/>
          </p:cNvSpPr>
          <p:nvPr/>
        </p:nvSpPr>
        <p:spPr>
          <a:xfrm>
            <a:off x="4497388" y="1141615"/>
            <a:ext cx="4368422" cy="43676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bg1">
                    <a:lumMod val="8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8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8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8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smtClean="0"/>
              <a:t>Internet</a:t>
            </a:r>
          </a:p>
          <a:p>
            <a:pPr lvl="1"/>
            <a:r>
              <a:rPr lang="en-US" dirty="0" smtClean="0"/>
              <a:t>Google</a:t>
            </a:r>
          </a:p>
          <a:p>
            <a:pPr lvl="1"/>
            <a:r>
              <a:rPr lang="en-US" dirty="0" smtClean="0"/>
              <a:t>Google Scholar</a:t>
            </a:r>
          </a:p>
          <a:p>
            <a:pPr lvl="1"/>
            <a:r>
              <a:rPr lang="en-US" dirty="0" smtClean="0"/>
              <a:t>Google Translator</a:t>
            </a:r>
          </a:p>
          <a:p>
            <a:pPr lvl="1"/>
            <a:r>
              <a:rPr lang="en-US" dirty="0" smtClean="0"/>
              <a:t>Gmail</a:t>
            </a:r>
          </a:p>
          <a:p>
            <a:pPr lvl="1"/>
            <a:r>
              <a:rPr lang="en-US" dirty="0" smtClean="0"/>
              <a:t>Eminus</a:t>
            </a:r>
          </a:p>
          <a:p>
            <a:pPr lvl="1"/>
            <a:r>
              <a:rPr lang="en-US" dirty="0" smtClean="0"/>
              <a:t>Firefox, Explorer, Chrome, Opera</a:t>
            </a:r>
          </a:p>
          <a:p>
            <a:pPr lvl="1"/>
            <a:r>
              <a:rPr lang="en-US" dirty="0" err="1" smtClean="0"/>
              <a:t>aTube</a:t>
            </a:r>
            <a:r>
              <a:rPr lang="en-US" dirty="0" smtClean="0"/>
              <a:t> Catcher</a:t>
            </a:r>
          </a:p>
          <a:p>
            <a:pPr lvl="1"/>
            <a:r>
              <a:rPr lang="en-US" dirty="0" smtClean="0"/>
              <a:t>Wikipedia</a:t>
            </a:r>
          </a:p>
          <a:p>
            <a:pPr lvl="1"/>
            <a:r>
              <a:rPr lang="en-US" dirty="0" smtClean="0"/>
              <a:t>MacAfee</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705729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MX" dirty="0" smtClean="0"/>
              <a:t>// Intervención</a:t>
            </a:r>
            <a:endParaRPr lang="es-MX" dirty="0"/>
          </a:p>
        </p:txBody>
      </p:sp>
      <p:sp>
        <p:nvSpPr>
          <p:cNvPr id="11" name="Content Placeholder 10"/>
          <p:cNvSpPr>
            <a:spLocks noGrp="1"/>
          </p:cNvSpPr>
          <p:nvPr>
            <p:ph idx="1"/>
          </p:nvPr>
        </p:nvSpPr>
        <p:spPr>
          <a:xfrm>
            <a:off x="457200" y="918679"/>
            <a:ext cx="8369278" cy="2621762"/>
          </a:xfrm>
        </p:spPr>
        <p:txBody>
          <a:bodyPr>
            <a:noAutofit/>
          </a:bodyPr>
          <a:lstStyle/>
          <a:p>
            <a:pPr marL="0" indent="0">
              <a:buNone/>
            </a:pPr>
            <a:r>
              <a:rPr lang="es-MX" sz="2200" dirty="0" smtClean="0"/>
              <a:t>Entre 2015 y 2016 aplicamos una encuesta en línea a profesores y estudiantes de las seis áreas académicas de la Universdiad Veracruzana. En este trabajo analizamos la pregunta:</a:t>
            </a:r>
          </a:p>
          <a:p>
            <a:pPr marL="0" indent="0">
              <a:buNone/>
            </a:pPr>
            <a:r>
              <a:rPr lang="es-MX" sz="2200" i="1" dirty="0" smtClean="0"/>
              <a:t>Además de el software de oficina menciona tres programas informáticos especializados que se usan en tu carrera.</a:t>
            </a:r>
            <a:endParaRPr lang="es-MX" sz="2200" i="1" dirty="0"/>
          </a:p>
        </p:txBody>
      </p:sp>
      <p:pic>
        <p:nvPicPr>
          <p:cNvPr id="16" name="Picture 15" descr="Captura de pantalla 2019-09-02 a las 20.00.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893" y="3450646"/>
            <a:ext cx="4301046" cy="2052429"/>
          </a:xfrm>
          <a:prstGeom prst="rect">
            <a:avLst/>
          </a:prstGeom>
        </p:spPr>
      </p:pic>
    </p:spTree>
    <p:extLst>
      <p:ext uri="{BB962C8B-B14F-4D97-AF65-F5344CB8AC3E}">
        <p14:creationId xmlns:p14="http://schemas.microsoft.com/office/powerpoint/2010/main" val="1277200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0523" t="17022" r="11084" b="14776"/>
          <a:stretch/>
        </p:blipFill>
        <p:spPr>
          <a:xfrm>
            <a:off x="0" y="705521"/>
            <a:ext cx="9141619" cy="5964874"/>
          </a:xfrm>
          <a:prstGeom prst="rect">
            <a:avLst/>
          </a:prstGeom>
        </p:spPr>
      </p:pic>
      <p:sp>
        <p:nvSpPr>
          <p:cNvPr id="2" name="Title 1"/>
          <p:cNvSpPr>
            <a:spLocks noGrp="1"/>
          </p:cNvSpPr>
          <p:nvPr>
            <p:ph type="title"/>
          </p:nvPr>
        </p:nvSpPr>
        <p:spPr/>
        <p:txBody>
          <a:bodyPr/>
          <a:lstStyle/>
          <a:p>
            <a:pPr algn="l"/>
            <a:r>
              <a:rPr lang="es-MX" dirty="0" smtClean="0">
                <a:solidFill>
                  <a:schemeClr val="bg2">
                    <a:lumMod val="90000"/>
                  </a:schemeClr>
                </a:solidFill>
                <a:latin typeface="Arial Rounded MT Bold"/>
                <a:cs typeface="Arial Rounded MT Bold"/>
              </a:rPr>
              <a:t>// Área Académica de Artes</a:t>
            </a:r>
            <a:endParaRPr lang="es-MX" dirty="0">
              <a:solidFill>
                <a:schemeClr val="bg2">
                  <a:lumMod val="90000"/>
                </a:schemeClr>
              </a:solidFill>
              <a:latin typeface="Arial Rounded MT Bold"/>
              <a:cs typeface="Arial Rounded MT Bold"/>
            </a:endParaRPr>
          </a:p>
        </p:txBody>
      </p:sp>
    </p:spTree>
    <p:extLst>
      <p:ext uri="{BB962C8B-B14F-4D97-AF65-F5344CB8AC3E}">
        <p14:creationId xmlns:p14="http://schemas.microsoft.com/office/powerpoint/2010/main" val="3529531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solidFill>
                  <a:schemeClr val="bg2">
                    <a:lumMod val="90000"/>
                  </a:schemeClr>
                </a:solidFill>
              </a:rPr>
              <a:t>// Área Académica de Artes</a:t>
            </a:r>
            <a:endParaRPr lang="en-US" dirty="0">
              <a:solidFill>
                <a:schemeClr val="bg2">
                  <a:lumMod val="90000"/>
                </a:schemeClr>
              </a:solidFill>
              <a:latin typeface="Arial Rounded MT Bold"/>
              <a:cs typeface="Arial Rounded MT Bold"/>
            </a:endParaRPr>
          </a:p>
        </p:txBody>
      </p:sp>
      <p:pic>
        <p:nvPicPr>
          <p:cNvPr id="8" name="Picture 7"/>
          <p:cNvPicPr>
            <a:picLocks noChangeAspect="1"/>
          </p:cNvPicPr>
          <p:nvPr/>
        </p:nvPicPr>
        <p:blipFill rotWithShape="1">
          <a:blip r:embed="rId2"/>
          <a:srcRect l="15092" t="22435" r="14124" b="22368"/>
          <a:stretch/>
        </p:blipFill>
        <p:spPr>
          <a:xfrm>
            <a:off x="4972287" y="1197230"/>
            <a:ext cx="4167142" cy="2955685"/>
          </a:xfrm>
          <a:prstGeom prst="rect">
            <a:avLst/>
          </a:prstGeom>
        </p:spPr>
      </p:pic>
      <p:pic>
        <p:nvPicPr>
          <p:cNvPr id="9" name="Picture 8" descr="Captura de pantalla 2019-08-19 a las 11.18.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16" y="1271888"/>
            <a:ext cx="4764213" cy="2731116"/>
          </a:xfrm>
          <a:prstGeom prst="rect">
            <a:avLst/>
          </a:prstGeom>
        </p:spPr>
      </p:pic>
      <p:sp>
        <p:nvSpPr>
          <p:cNvPr id="11" name="TextBox 10"/>
          <p:cNvSpPr txBox="1"/>
          <p:nvPr/>
        </p:nvSpPr>
        <p:spPr>
          <a:xfrm>
            <a:off x="262116" y="4353410"/>
            <a:ext cx="4764213" cy="553998"/>
          </a:xfrm>
          <a:prstGeom prst="rect">
            <a:avLst/>
          </a:prstGeom>
          <a:noFill/>
        </p:spPr>
        <p:txBody>
          <a:bodyPr wrap="square" rtlCol="0">
            <a:spAutoFit/>
          </a:bodyPr>
          <a:lstStyle/>
          <a:p>
            <a:r>
              <a:rPr lang="es-ES_tradnl" sz="1500" dirty="0" smtClean="0">
                <a:solidFill>
                  <a:srgbClr val="DDD9C3"/>
                </a:solidFill>
                <a:latin typeface=""/>
                <a:cs typeface=""/>
              </a:rPr>
              <a:t>Office 6% - bajo</a:t>
            </a:r>
          </a:p>
          <a:p>
            <a:r>
              <a:rPr lang="es-ES_tradnl" sz="1500" dirty="0" smtClean="0">
                <a:solidFill>
                  <a:srgbClr val="DDD9C3"/>
                </a:solidFill>
                <a:latin typeface=""/>
                <a:cs typeface=""/>
              </a:rPr>
              <a:t>Presencia de </a:t>
            </a:r>
            <a:r>
              <a:rPr lang="es-ES_tradnl" sz="1500" dirty="0">
                <a:solidFill>
                  <a:srgbClr val="DDD9C3"/>
                </a:solidFill>
                <a:latin typeface=""/>
                <a:cs typeface=""/>
              </a:rPr>
              <a:t>s</a:t>
            </a:r>
            <a:r>
              <a:rPr lang="es-ES_tradnl" sz="1500" dirty="0" smtClean="0">
                <a:solidFill>
                  <a:srgbClr val="DDD9C3"/>
                </a:solidFill>
                <a:latin typeface=""/>
                <a:cs typeface=""/>
              </a:rPr>
              <a:t>oftware disciplinario 41% - alto</a:t>
            </a:r>
            <a:endParaRPr lang="es-ES_tradnl" sz="1500" dirty="0">
              <a:latin typeface=""/>
              <a:cs typeface=""/>
            </a:endParaRPr>
          </a:p>
        </p:txBody>
      </p:sp>
    </p:spTree>
    <p:extLst>
      <p:ext uri="{BB962C8B-B14F-4D97-AF65-F5344CB8AC3E}">
        <p14:creationId xmlns:p14="http://schemas.microsoft.com/office/powerpoint/2010/main" val="721666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6135" t="18705" r="11785" b="19827"/>
          <a:stretch/>
        </p:blipFill>
        <p:spPr>
          <a:xfrm>
            <a:off x="0" y="797088"/>
            <a:ext cx="9122835" cy="5834824"/>
          </a:xfrm>
          <a:prstGeom prst="rect">
            <a:avLst/>
          </a:prstGeom>
        </p:spPr>
      </p:pic>
      <p:sp>
        <p:nvSpPr>
          <p:cNvPr id="2" name="Title 1"/>
          <p:cNvSpPr>
            <a:spLocks noGrp="1"/>
          </p:cNvSpPr>
          <p:nvPr>
            <p:ph type="title"/>
          </p:nvPr>
        </p:nvSpPr>
        <p:spPr/>
        <p:txBody>
          <a:bodyPr/>
          <a:lstStyle/>
          <a:p>
            <a:pPr algn="l"/>
            <a:r>
              <a:rPr lang="es-ES_tradnl" dirty="0" smtClean="0">
                <a:solidFill>
                  <a:schemeClr val="bg2">
                    <a:lumMod val="90000"/>
                  </a:schemeClr>
                </a:solidFill>
                <a:latin typeface="Arial Rounded MT Bold"/>
                <a:cs typeface="Arial Rounded MT Bold"/>
              </a:rPr>
              <a:t>// Área Académica de Humanidades</a:t>
            </a:r>
            <a:endParaRPr lang="en-US" dirty="0">
              <a:solidFill>
                <a:schemeClr val="bg2">
                  <a:lumMod val="90000"/>
                </a:schemeClr>
              </a:solidFill>
              <a:latin typeface="Arial Rounded MT Bold"/>
              <a:cs typeface="Arial Rounded MT Bold"/>
            </a:endParaRPr>
          </a:p>
        </p:txBody>
      </p:sp>
    </p:spTree>
    <p:extLst>
      <p:ext uri="{BB962C8B-B14F-4D97-AF65-F5344CB8AC3E}">
        <p14:creationId xmlns:p14="http://schemas.microsoft.com/office/powerpoint/2010/main" val="2540235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431" t="24215" r="19732" b="23259"/>
          <a:stretch/>
        </p:blipFill>
        <p:spPr>
          <a:xfrm>
            <a:off x="5004348" y="1237875"/>
            <a:ext cx="3992737" cy="2210189"/>
          </a:xfrm>
          <a:prstGeom prst="rect">
            <a:avLst/>
          </a:prstGeom>
        </p:spPr>
      </p:pic>
      <p:sp>
        <p:nvSpPr>
          <p:cNvPr id="2" name="Title 1"/>
          <p:cNvSpPr>
            <a:spLocks noGrp="1"/>
          </p:cNvSpPr>
          <p:nvPr>
            <p:ph type="title"/>
          </p:nvPr>
        </p:nvSpPr>
        <p:spPr/>
        <p:txBody>
          <a:bodyPr/>
          <a:lstStyle/>
          <a:p>
            <a:r>
              <a:rPr lang="es-ES_tradnl" dirty="0">
                <a:solidFill>
                  <a:schemeClr val="bg2">
                    <a:lumMod val="90000"/>
                  </a:schemeClr>
                </a:solidFill>
              </a:rPr>
              <a:t>// Área Académica de Humanidades</a:t>
            </a:r>
            <a:endParaRPr lang="en-US" dirty="0">
              <a:solidFill>
                <a:schemeClr val="bg2">
                  <a:lumMod val="90000"/>
                </a:schemeClr>
              </a:solidFill>
              <a:latin typeface="Arial Rounded MT Bold"/>
              <a:cs typeface="Arial Rounded MT Bold"/>
            </a:endParaRPr>
          </a:p>
        </p:txBody>
      </p:sp>
      <p:pic>
        <p:nvPicPr>
          <p:cNvPr id="4" name="Picture 3" descr="Captura de pantalla 2019-08-19 a las 11.17.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25" y="1237875"/>
            <a:ext cx="4845583" cy="2089107"/>
          </a:xfrm>
          <a:prstGeom prst="rect">
            <a:avLst/>
          </a:prstGeom>
        </p:spPr>
      </p:pic>
      <p:sp>
        <p:nvSpPr>
          <p:cNvPr id="6" name="TextBox 5"/>
          <p:cNvSpPr txBox="1"/>
          <p:nvPr/>
        </p:nvSpPr>
        <p:spPr>
          <a:xfrm>
            <a:off x="262116" y="4380476"/>
            <a:ext cx="4267615" cy="584776"/>
          </a:xfrm>
          <a:prstGeom prst="rect">
            <a:avLst/>
          </a:prstGeom>
          <a:noFill/>
        </p:spPr>
        <p:txBody>
          <a:bodyPr wrap="none" rtlCol="0">
            <a:spAutoFit/>
          </a:bodyPr>
          <a:lstStyle/>
          <a:p>
            <a:r>
              <a:rPr lang="es-ES_tradnl" sz="1600" dirty="0" smtClean="0">
                <a:solidFill>
                  <a:srgbClr val="DDD9C3"/>
                </a:solidFill>
                <a:latin typeface=""/>
                <a:cs typeface=""/>
              </a:rPr>
              <a:t>Office 33% - medio</a:t>
            </a:r>
          </a:p>
          <a:p>
            <a:r>
              <a:rPr lang="es-ES_tradnl" sz="1600" dirty="0" smtClean="0">
                <a:solidFill>
                  <a:srgbClr val="DDD9C3"/>
                </a:solidFill>
                <a:latin typeface=""/>
                <a:cs typeface=""/>
              </a:rPr>
              <a:t>Presencia de software disciplinario 3% - bajo</a:t>
            </a:r>
            <a:endParaRPr lang="es-ES_tradnl" sz="1600" dirty="0">
              <a:latin typeface=""/>
              <a:cs typeface=""/>
            </a:endParaRPr>
          </a:p>
        </p:txBody>
      </p:sp>
      <p:sp>
        <p:nvSpPr>
          <p:cNvPr id="7" name="Rectangle 6"/>
          <p:cNvSpPr/>
          <p:nvPr/>
        </p:nvSpPr>
        <p:spPr>
          <a:xfrm>
            <a:off x="362856" y="5346095"/>
            <a:ext cx="8323943" cy="1169551"/>
          </a:xfrm>
          <a:prstGeom prst="rect">
            <a:avLst/>
          </a:prstGeom>
        </p:spPr>
        <p:txBody>
          <a:bodyPr wrap="square">
            <a:spAutoFit/>
          </a:bodyPr>
          <a:lstStyle/>
          <a:p>
            <a:r>
              <a:rPr lang="es-ES_tradnl" sz="1400" dirty="0" smtClean="0">
                <a:solidFill>
                  <a:srgbClr val="DDD9C3"/>
                </a:solidFill>
              </a:rPr>
              <a:t>Programas de la disciplina mencionados por los informantes:</a:t>
            </a:r>
          </a:p>
          <a:p>
            <a:r>
              <a:rPr lang="es-ES_tradnl" sz="1400" dirty="0" err="1" smtClean="0">
                <a:solidFill>
                  <a:srgbClr val="DDD9C3"/>
                </a:solidFill>
              </a:rPr>
              <a:t>Ableton</a:t>
            </a:r>
            <a:r>
              <a:rPr lang="es-ES_tradnl" sz="1400" dirty="0">
                <a:solidFill>
                  <a:srgbClr val="DDD9C3"/>
                </a:solidFill>
              </a:rPr>
              <a:t>, </a:t>
            </a:r>
            <a:r>
              <a:rPr lang="es-ES_tradnl" sz="1400" dirty="0" err="1">
                <a:solidFill>
                  <a:srgbClr val="DDD9C3"/>
                </a:solidFill>
              </a:rPr>
              <a:t>Argumentative</a:t>
            </a:r>
            <a:r>
              <a:rPr lang="es-ES_tradnl" sz="1400" dirty="0">
                <a:solidFill>
                  <a:srgbClr val="DDD9C3"/>
                </a:solidFill>
              </a:rPr>
              <a:t>, </a:t>
            </a:r>
            <a:r>
              <a:rPr lang="es-ES_tradnl" sz="1400" dirty="0" err="1">
                <a:solidFill>
                  <a:srgbClr val="DDD9C3"/>
                </a:solidFill>
              </a:rPr>
              <a:t>Atlas.ti</a:t>
            </a:r>
            <a:r>
              <a:rPr lang="es-ES_tradnl" sz="1400" dirty="0">
                <a:solidFill>
                  <a:srgbClr val="DDD9C3"/>
                </a:solidFill>
              </a:rPr>
              <a:t>, Babel, </a:t>
            </a:r>
            <a:r>
              <a:rPr lang="es-ES_tradnl" sz="1400" dirty="0" err="1">
                <a:solidFill>
                  <a:srgbClr val="DDD9C3"/>
                </a:solidFill>
              </a:rPr>
              <a:t>Bonjour</a:t>
            </a:r>
            <a:r>
              <a:rPr lang="es-ES_tradnl" sz="1400" dirty="0">
                <a:solidFill>
                  <a:srgbClr val="DDD9C3"/>
                </a:solidFill>
              </a:rPr>
              <a:t> de France, Cambridge &amp; Oxford diccionarios, </a:t>
            </a:r>
            <a:r>
              <a:rPr lang="es-ES_tradnl" sz="1400" dirty="0" err="1">
                <a:solidFill>
                  <a:srgbClr val="DDD9C3"/>
                </a:solidFill>
              </a:rPr>
              <a:t>cartografia</a:t>
            </a:r>
            <a:r>
              <a:rPr lang="es-ES_tradnl" sz="1400" dirty="0">
                <a:solidFill>
                  <a:srgbClr val="DDD9C3"/>
                </a:solidFill>
              </a:rPr>
              <a:t>, </a:t>
            </a:r>
            <a:r>
              <a:rPr lang="es-ES_tradnl" sz="1400" dirty="0" err="1">
                <a:solidFill>
                  <a:srgbClr val="DDD9C3"/>
                </a:solidFill>
              </a:rPr>
              <a:t>Celestia</a:t>
            </a:r>
            <a:r>
              <a:rPr lang="es-ES_tradnl" sz="1400" dirty="0">
                <a:solidFill>
                  <a:srgbClr val="DDD9C3"/>
                </a:solidFill>
              </a:rPr>
              <a:t>, Chrome, </a:t>
            </a:r>
            <a:r>
              <a:rPr lang="es-ES_tradnl" sz="1400" dirty="0" err="1">
                <a:solidFill>
                  <a:srgbClr val="DDD9C3"/>
                </a:solidFill>
              </a:rPr>
              <a:t>Cuadernia</a:t>
            </a:r>
            <a:r>
              <a:rPr lang="es-ES_tradnl" sz="1400" dirty="0">
                <a:solidFill>
                  <a:srgbClr val="DDD9C3"/>
                </a:solidFill>
              </a:rPr>
              <a:t>, </a:t>
            </a:r>
            <a:r>
              <a:rPr lang="es-ES_tradnl" sz="1400" dirty="0" err="1">
                <a:solidFill>
                  <a:srgbClr val="DDD9C3"/>
                </a:solidFill>
              </a:rPr>
              <a:t>Edmodo</a:t>
            </a:r>
            <a:r>
              <a:rPr lang="es-ES_tradnl" sz="1400" dirty="0">
                <a:solidFill>
                  <a:srgbClr val="DDD9C3"/>
                </a:solidFill>
              </a:rPr>
              <a:t>, </a:t>
            </a:r>
            <a:r>
              <a:rPr lang="es-ES_tradnl" sz="1400" dirty="0" err="1">
                <a:solidFill>
                  <a:srgbClr val="DDD9C3"/>
                </a:solidFill>
              </a:rPr>
              <a:t>Educaplay</a:t>
            </a:r>
            <a:r>
              <a:rPr lang="es-ES_tradnl" sz="1400" dirty="0">
                <a:solidFill>
                  <a:srgbClr val="DDD9C3"/>
                </a:solidFill>
              </a:rPr>
              <a:t>, </a:t>
            </a:r>
            <a:r>
              <a:rPr lang="es-ES_tradnl" sz="1400" dirty="0" err="1">
                <a:solidFill>
                  <a:srgbClr val="DDD9C3"/>
                </a:solidFill>
              </a:rPr>
              <a:t>emuss</a:t>
            </a:r>
            <a:r>
              <a:rPr lang="es-ES_tradnl" sz="1400" dirty="0">
                <a:solidFill>
                  <a:srgbClr val="DDD9C3"/>
                </a:solidFill>
              </a:rPr>
              <a:t>, </a:t>
            </a:r>
            <a:r>
              <a:rPr lang="es-ES_tradnl" sz="1400" dirty="0" err="1">
                <a:solidFill>
                  <a:srgbClr val="DDD9C3"/>
                </a:solidFill>
              </a:rPr>
              <a:t>evernote</a:t>
            </a:r>
            <a:r>
              <a:rPr lang="es-ES_tradnl" sz="1400" dirty="0">
                <a:solidFill>
                  <a:srgbClr val="DDD9C3"/>
                </a:solidFill>
              </a:rPr>
              <a:t>, </a:t>
            </a:r>
            <a:r>
              <a:rPr lang="es-ES_tradnl" sz="1400" dirty="0" err="1">
                <a:solidFill>
                  <a:srgbClr val="DDD9C3"/>
                </a:solidFill>
              </a:rPr>
              <a:t>ExeLearning</a:t>
            </a:r>
            <a:r>
              <a:rPr lang="es-ES_tradnl" sz="1400" dirty="0">
                <a:solidFill>
                  <a:srgbClr val="DDD9C3"/>
                </a:solidFill>
              </a:rPr>
              <a:t>, </a:t>
            </a:r>
            <a:r>
              <a:rPr lang="es-ES_tradnl" sz="1400" dirty="0" err="1">
                <a:solidFill>
                  <a:srgbClr val="DDD9C3"/>
                </a:solidFill>
              </a:rPr>
              <a:t>Flashcards</a:t>
            </a:r>
            <a:r>
              <a:rPr lang="es-ES_tradnl" sz="1400" dirty="0">
                <a:solidFill>
                  <a:srgbClr val="DDD9C3"/>
                </a:solidFill>
              </a:rPr>
              <a:t>, </a:t>
            </a:r>
            <a:r>
              <a:rPr lang="es-ES_tradnl" sz="1400" dirty="0" err="1">
                <a:solidFill>
                  <a:srgbClr val="DDD9C3"/>
                </a:solidFill>
              </a:rPr>
              <a:t>FLStudio</a:t>
            </a:r>
            <a:r>
              <a:rPr lang="es-ES_tradnl" sz="1400" dirty="0">
                <a:solidFill>
                  <a:srgbClr val="DDD9C3"/>
                </a:solidFill>
              </a:rPr>
              <a:t>, </a:t>
            </a:r>
            <a:r>
              <a:rPr lang="es-ES_tradnl" sz="1400" dirty="0" err="1">
                <a:solidFill>
                  <a:srgbClr val="DDD9C3"/>
                </a:solidFill>
              </a:rPr>
              <a:t>FluentU</a:t>
            </a:r>
            <a:r>
              <a:rPr lang="es-ES_tradnl" sz="1400" dirty="0">
                <a:solidFill>
                  <a:srgbClr val="DDD9C3"/>
                </a:solidFill>
              </a:rPr>
              <a:t>, Hot </a:t>
            </a:r>
            <a:r>
              <a:rPr lang="es-ES_tradnl" sz="1400" dirty="0" err="1">
                <a:solidFill>
                  <a:srgbClr val="DDD9C3"/>
                </a:solidFill>
              </a:rPr>
              <a:t>potatoes</a:t>
            </a:r>
            <a:r>
              <a:rPr lang="es-ES_tradnl" sz="1400" dirty="0">
                <a:solidFill>
                  <a:srgbClr val="DDD9C3"/>
                </a:solidFill>
              </a:rPr>
              <a:t>, </a:t>
            </a:r>
            <a:r>
              <a:rPr lang="es-ES_tradnl" sz="1400" dirty="0" err="1">
                <a:solidFill>
                  <a:srgbClr val="DDD9C3"/>
                </a:solidFill>
              </a:rPr>
              <a:t>Howjsay</a:t>
            </a:r>
            <a:r>
              <a:rPr lang="es-ES_tradnl" sz="1400" dirty="0">
                <a:solidFill>
                  <a:srgbClr val="DDD9C3"/>
                </a:solidFill>
              </a:rPr>
              <a:t>, </a:t>
            </a:r>
            <a:r>
              <a:rPr lang="es-ES_tradnl" sz="1400" dirty="0" err="1">
                <a:solidFill>
                  <a:srgbClr val="DDD9C3"/>
                </a:solidFill>
              </a:rPr>
              <a:t>Jclic</a:t>
            </a:r>
            <a:r>
              <a:rPr lang="es-ES_tradnl" sz="1400" dirty="0">
                <a:solidFill>
                  <a:srgbClr val="DDD9C3"/>
                </a:solidFill>
              </a:rPr>
              <a:t>, </a:t>
            </a:r>
            <a:r>
              <a:rPr lang="es-ES_tradnl" sz="1400" dirty="0" err="1">
                <a:solidFill>
                  <a:srgbClr val="DDD9C3"/>
                </a:solidFill>
              </a:rPr>
              <a:t>Kahoot</a:t>
            </a:r>
            <a:r>
              <a:rPr lang="es-ES_tradnl" sz="1400" dirty="0">
                <a:solidFill>
                  <a:srgbClr val="DDD9C3"/>
                </a:solidFill>
              </a:rPr>
              <a:t>, </a:t>
            </a:r>
            <a:r>
              <a:rPr lang="es-ES_tradnl" sz="1400" dirty="0" err="1">
                <a:solidFill>
                  <a:srgbClr val="DDD9C3"/>
                </a:solidFill>
              </a:rPr>
              <a:t>KLettres</a:t>
            </a:r>
            <a:r>
              <a:rPr lang="es-ES_tradnl" sz="1400" dirty="0">
                <a:solidFill>
                  <a:srgbClr val="DDD9C3"/>
                </a:solidFill>
              </a:rPr>
              <a:t>, </a:t>
            </a:r>
            <a:r>
              <a:rPr lang="es-ES_tradnl" sz="1400" dirty="0" err="1">
                <a:solidFill>
                  <a:srgbClr val="DDD9C3"/>
                </a:solidFill>
              </a:rPr>
              <a:t>magix</a:t>
            </a:r>
            <a:r>
              <a:rPr lang="es-ES_tradnl" sz="1400" dirty="0">
                <a:solidFill>
                  <a:srgbClr val="DDD9C3"/>
                </a:solidFill>
              </a:rPr>
              <a:t>, </a:t>
            </a:r>
            <a:r>
              <a:rPr lang="es-ES_tradnl" sz="1400" dirty="0" err="1">
                <a:solidFill>
                  <a:srgbClr val="DDD9C3"/>
                </a:solidFill>
              </a:rPr>
              <a:t>MaxQDA</a:t>
            </a:r>
            <a:r>
              <a:rPr lang="es-ES_tradnl" sz="1400" dirty="0">
                <a:solidFill>
                  <a:srgbClr val="DDD9C3"/>
                </a:solidFill>
              </a:rPr>
              <a:t>, </a:t>
            </a:r>
            <a:r>
              <a:rPr lang="es-ES_tradnl" sz="1400" dirty="0" err="1">
                <a:solidFill>
                  <a:srgbClr val="DDD9C3"/>
                </a:solidFill>
              </a:rPr>
              <a:t>Memrise</a:t>
            </a:r>
            <a:r>
              <a:rPr lang="es-ES_tradnl" sz="1400" dirty="0">
                <a:solidFill>
                  <a:srgbClr val="DDD9C3"/>
                </a:solidFill>
              </a:rPr>
              <a:t>, </a:t>
            </a:r>
            <a:r>
              <a:rPr lang="es-ES_tradnl" sz="1400" dirty="0" err="1">
                <a:solidFill>
                  <a:srgbClr val="DDD9C3"/>
                </a:solidFill>
              </a:rPr>
              <a:t>Mendeley</a:t>
            </a:r>
            <a:r>
              <a:rPr lang="es-ES_tradnl" sz="1400" dirty="0">
                <a:solidFill>
                  <a:srgbClr val="DDD9C3"/>
                </a:solidFill>
              </a:rPr>
              <a:t>, mind42, </a:t>
            </a:r>
            <a:r>
              <a:rPr lang="es-ES_tradnl" sz="1400" dirty="0" err="1">
                <a:solidFill>
                  <a:srgbClr val="DDD9C3"/>
                </a:solidFill>
              </a:rPr>
              <a:t>Moodle</a:t>
            </a:r>
            <a:r>
              <a:rPr lang="es-ES_tradnl" sz="1400" dirty="0">
                <a:solidFill>
                  <a:srgbClr val="DDD9C3"/>
                </a:solidFill>
              </a:rPr>
              <a:t>, </a:t>
            </a:r>
            <a:r>
              <a:rPr lang="es-ES_tradnl" sz="1400" dirty="0" err="1">
                <a:solidFill>
                  <a:srgbClr val="DDD9C3"/>
                </a:solidFill>
              </a:rPr>
              <a:t>onedrive</a:t>
            </a:r>
            <a:r>
              <a:rPr lang="es-ES_tradnl" sz="1400" dirty="0">
                <a:solidFill>
                  <a:srgbClr val="DDD9C3"/>
                </a:solidFill>
              </a:rPr>
              <a:t>, </a:t>
            </a:r>
            <a:r>
              <a:rPr lang="es-ES_tradnl" sz="1400" dirty="0" err="1">
                <a:solidFill>
                  <a:srgbClr val="DDD9C3"/>
                </a:solidFill>
              </a:rPr>
              <a:t>onenote</a:t>
            </a:r>
            <a:r>
              <a:rPr lang="es-ES_tradnl" sz="1400" dirty="0">
                <a:solidFill>
                  <a:srgbClr val="DDD9C3"/>
                </a:solidFill>
              </a:rPr>
              <a:t>, </a:t>
            </a:r>
            <a:r>
              <a:rPr lang="es-ES_tradnl" sz="1400" dirty="0" err="1">
                <a:solidFill>
                  <a:srgbClr val="DDD9C3"/>
                </a:solidFill>
              </a:rPr>
              <a:t>Padlet</a:t>
            </a:r>
            <a:r>
              <a:rPr lang="es-ES_tradnl" sz="1400" dirty="0">
                <a:solidFill>
                  <a:srgbClr val="DDD9C3"/>
                </a:solidFill>
              </a:rPr>
              <a:t>, </a:t>
            </a:r>
            <a:r>
              <a:rPr lang="es-ES_tradnl" sz="1400" dirty="0" err="1">
                <a:solidFill>
                  <a:srgbClr val="DDD9C3"/>
                </a:solidFill>
              </a:rPr>
              <a:t>praat</a:t>
            </a:r>
            <a:r>
              <a:rPr lang="es-ES_tradnl" sz="1400" dirty="0">
                <a:solidFill>
                  <a:srgbClr val="DDD9C3"/>
                </a:solidFill>
              </a:rPr>
              <a:t>, </a:t>
            </a:r>
            <a:r>
              <a:rPr lang="es-ES_tradnl" sz="1400" dirty="0" err="1">
                <a:solidFill>
                  <a:srgbClr val="DDD9C3"/>
                </a:solidFill>
              </a:rPr>
              <a:t>qgis</a:t>
            </a:r>
            <a:r>
              <a:rPr lang="es-ES_tradnl" sz="1400" dirty="0">
                <a:solidFill>
                  <a:srgbClr val="DDD9C3"/>
                </a:solidFill>
              </a:rPr>
              <a:t>, </a:t>
            </a:r>
            <a:r>
              <a:rPr lang="es-ES_tradnl" sz="1400" dirty="0" err="1">
                <a:solidFill>
                  <a:srgbClr val="DDD9C3"/>
                </a:solidFill>
              </a:rPr>
              <a:t>quizizz</a:t>
            </a:r>
            <a:r>
              <a:rPr lang="es-ES_tradnl" sz="1400" dirty="0">
                <a:solidFill>
                  <a:srgbClr val="DDD9C3"/>
                </a:solidFill>
              </a:rPr>
              <a:t>, </a:t>
            </a:r>
            <a:r>
              <a:rPr lang="es-ES_tradnl" sz="1400" dirty="0" err="1">
                <a:solidFill>
                  <a:srgbClr val="DDD9C3"/>
                </a:solidFill>
              </a:rPr>
              <a:t>Sounds</a:t>
            </a:r>
            <a:r>
              <a:rPr lang="es-ES_tradnl" sz="1400" dirty="0">
                <a:solidFill>
                  <a:srgbClr val="DDD9C3"/>
                </a:solidFill>
              </a:rPr>
              <a:t>, SPSS, </a:t>
            </a:r>
            <a:r>
              <a:rPr lang="es-ES_tradnl" sz="1400" dirty="0" err="1">
                <a:solidFill>
                  <a:srgbClr val="DDD9C3"/>
                </a:solidFill>
              </a:rPr>
              <a:t>Statistic</a:t>
            </a:r>
            <a:r>
              <a:rPr lang="es-ES_tradnl" sz="1400" dirty="0">
                <a:solidFill>
                  <a:srgbClr val="DDD9C3"/>
                </a:solidFill>
              </a:rPr>
              <a:t>, </a:t>
            </a:r>
            <a:r>
              <a:rPr lang="es-ES_tradnl" sz="1400" dirty="0" err="1">
                <a:solidFill>
                  <a:srgbClr val="DDD9C3"/>
                </a:solidFill>
              </a:rPr>
              <a:t>Statistica</a:t>
            </a:r>
            <a:r>
              <a:rPr lang="es-ES_tradnl" sz="1400" dirty="0">
                <a:solidFill>
                  <a:srgbClr val="DDD9C3"/>
                </a:solidFill>
              </a:rPr>
              <a:t>, </a:t>
            </a:r>
            <a:r>
              <a:rPr lang="es-ES_tradnl" sz="1400" dirty="0" err="1">
                <a:solidFill>
                  <a:srgbClr val="DDD9C3"/>
                </a:solidFill>
              </a:rPr>
              <a:t>Sways</a:t>
            </a:r>
            <a:r>
              <a:rPr lang="es-ES_tradnl" sz="1400" dirty="0">
                <a:solidFill>
                  <a:srgbClr val="DDD9C3"/>
                </a:solidFill>
              </a:rPr>
              <a:t>, </a:t>
            </a:r>
            <a:r>
              <a:rPr lang="es-ES_tradnl" sz="1400" dirty="0" err="1">
                <a:solidFill>
                  <a:srgbClr val="DDD9C3"/>
                </a:solidFill>
              </a:rPr>
              <a:t>winplot</a:t>
            </a:r>
            <a:r>
              <a:rPr lang="es-ES_tradnl" sz="1400" dirty="0">
                <a:solidFill>
                  <a:srgbClr val="DDD9C3"/>
                </a:solidFill>
              </a:rPr>
              <a:t>, WIX.</a:t>
            </a:r>
          </a:p>
        </p:txBody>
      </p:sp>
    </p:spTree>
    <p:extLst>
      <p:ext uri="{BB962C8B-B14F-4D97-AF65-F5344CB8AC3E}">
        <p14:creationId xmlns:p14="http://schemas.microsoft.com/office/powerpoint/2010/main" val="953984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4030" t="20013" r="14170" b="21698"/>
          <a:stretch/>
        </p:blipFill>
        <p:spPr>
          <a:xfrm>
            <a:off x="-1" y="797088"/>
            <a:ext cx="9056355" cy="5514132"/>
          </a:xfrm>
          <a:prstGeom prst="rect">
            <a:avLst/>
          </a:prstGeom>
        </p:spPr>
      </p:pic>
      <p:sp>
        <p:nvSpPr>
          <p:cNvPr id="2" name="Title 1"/>
          <p:cNvSpPr>
            <a:spLocks noGrp="1"/>
          </p:cNvSpPr>
          <p:nvPr>
            <p:ph type="title"/>
          </p:nvPr>
        </p:nvSpPr>
        <p:spPr/>
        <p:txBody>
          <a:bodyPr>
            <a:normAutofit/>
          </a:bodyPr>
          <a:lstStyle/>
          <a:p>
            <a:pPr algn="l"/>
            <a:r>
              <a:rPr lang="es-MX" dirty="0" smtClean="0">
                <a:solidFill>
                  <a:schemeClr val="bg2">
                    <a:lumMod val="90000"/>
                  </a:schemeClr>
                </a:solidFill>
                <a:latin typeface="Arial Rounded MT Bold"/>
                <a:cs typeface="Arial Rounded MT Bold"/>
              </a:rPr>
              <a:t>// Área Económico Adminsitrativa</a:t>
            </a:r>
            <a:endParaRPr lang="es-MX" dirty="0">
              <a:solidFill>
                <a:schemeClr val="bg2">
                  <a:lumMod val="90000"/>
                </a:schemeClr>
              </a:solidFill>
              <a:latin typeface="Arial Rounded MT Bold"/>
              <a:cs typeface="Arial Rounded MT Bold"/>
            </a:endParaRPr>
          </a:p>
        </p:txBody>
      </p:sp>
    </p:spTree>
    <p:extLst>
      <p:ext uri="{BB962C8B-B14F-4D97-AF65-F5344CB8AC3E}">
        <p14:creationId xmlns:p14="http://schemas.microsoft.com/office/powerpoint/2010/main" val="2104387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756" t="20671" r="15326" b="22011"/>
          <a:stretch/>
        </p:blipFill>
        <p:spPr>
          <a:xfrm>
            <a:off x="4970428" y="1290011"/>
            <a:ext cx="3997256" cy="2770332"/>
          </a:xfrm>
          <a:prstGeom prst="rect">
            <a:avLst/>
          </a:prstGeom>
        </p:spPr>
      </p:pic>
      <p:sp>
        <p:nvSpPr>
          <p:cNvPr id="2" name="Title 1"/>
          <p:cNvSpPr>
            <a:spLocks noGrp="1"/>
          </p:cNvSpPr>
          <p:nvPr>
            <p:ph type="title"/>
          </p:nvPr>
        </p:nvSpPr>
        <p:spPr/>
        <p:txBody>
          <a:bodyPr>
            <a:normAutofit/>
          </a:bodyPr>
          <a:lstStyle/>
          <a:p>
            <a:r>
              <a:rPr lang="es-MX" dirty="0">
                <a:solidFill>
                  <a:schemeClr val="bg2">
                    <a:lumMod val="90000"/>
                  </a:schemeClr>
                </a:solidFill>
              </a:rPr>
              <a:t>// Área Económico Adminsitrativa</a:t>
            </a:r>
            <a:endParaRPr lang="en-US" dirty="0">
              <a:solidFill>
                <a:schemeClr val="bg2">
                  <a:lumMod val="90000"/>
                </a:schemeClr>
              </a:solidFill>
              <a:latin typeface="Arial Rounded MT Bold"/>
              <a:cs typeface="Arial Rounded MT Bold"/>
            </a:endParaRPr>
          </a:p>
        </p:txBody>
      </p:sp>
      <p:pic>
        <p:nvPicPr>
          <p:cNvPr id="4" name="Picture 3" descr="Captura de pantalla 2019-08-19 a las 11.17.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22" y="1290010"/>
            <a:ext cx="4750606" cy="2770332"/>
          </a:xfrm>
          <a:prstGeom prst="rect">
            <a:avLst/>
          </a:prstGeom>
        </p:spPr>
      </p:pic>
      <p:sp>
        <p:nvSpPr>
          <p:cNvPr id="6" name="TextBox 5"/>
          <p:cNvSpPr txBox="1"/>
          <p:nvPr/>
        </p:nvSpPr>
        <p:spPr>
          <a:xfrm>
            <a:off x="262116" y="4907510"/>
            <a:ext cx="4552648" cy="584776"/>
          </a:xfrm>
          <a:prstGeom prst="rect">
            <a:avLst/>
          </a:prstGeom>
          <a:noFill/>
        </p:spPr>
        <p:txBody>
          <a:bodyPr wrap="none" rtlCol="0">
            <a:spAutoFit/>
          </a:bodyPr>
          <a:lstStyle/>
          <a:p>
            <a:r>
              <a:rPr lang="es-ES_tradnl" sz="1600" dirty="0" smtClean="0">
                <a:solidFill>
                  <a:srgbClr val="DDD9C3"/>
                </a:solidFill>
                <a:latin typeface=""/>
                <a:cs typeface=""/>
              </a:rPr>
              <a:t>Office 22% - medio</a:t>
            </a:r>
          </a:p>
          <a:p>
            <a:r>
              <a:rPr lang="es-ES_tradnl" sz="1600" dirty="0" smtClean="0">
                <a:solidFill>
                  <a:srgbClr val="DDD9C3"/>
                </a:solidFill>
                <a:latin typeface=""/>
                <a:cs typeface=""/>
              </a:rPr>
              <a:t>Presencia de software disciplinario 15% - medio</a:t>
            </a:r>
            <a:endParaRPr lang="es-ES_tradnl" sz="1600" dirty="0">
              <a:latin typeface=""/>
              <a:cs typeface=""/>
            </a:endParaRPr>
          </a:p>
        </p:txBody>
      </p:sp>
    </p:spTree>
    <p:extLst>
      <p:ext uri="{BB962C8B-B14F-4D97-AF65-F5344CB8AC3E}">
        <p14:creationId xmlns:p14="http://schemas.microsoft.com/office/powerpoint/2010/main" val="72664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2205" t="19079" r="14732" b="20388"/>
          <a:stretch/>
        </p:blipFill>
        <p:spPr>
          <a:xfrm>
            <a:off x="0" y="1039041"/>
            <a:ext cx="9044574" cy="5620180"/>
          </a:xfrm>
          <a:prstGeom prst="rect">
            <a:avLst/>
          </a:prstGeom>
        </p:spPr>
      </p:pic>
      <p:sp>
        <p:nvSpPr>
          <p:cNvPr id="2" name="Title 1"/>
          <p:cNvSpPr>
            <a:spLocks noGrp="1"/>
          </p:cNvSpPr>
          <p:nvPr>
            <p:ph type="title"/>
          </p:nvPr>
        </p:nvSpPr>
        <p:spPr/>
        <p:txBody>
          <a:bodyPr/>
          <a:lstStyle/>
          <a:p>
            <a:pPr algn="l"/>
            <a:r>
              <a:rPr lang="es-MX" dirty="0" smtClean="0">
                <a:solidFill>
                  <a:schemeClr val="bg2">
                    <a:lumMod val="90000"/>
                  </a:schemeClr>
                </a:solidFill>
                <a:latin typeface="Arial Rounded MT Bold"/>
                <a:cs typeface="Arial Rounded MT Bold"/>
              </a:rPr>
              <a:t>// Área Académica Técnica </a:t>
            </a:r>
            <a:endParaRPr lang="es-MX" dirty="0">
              <a:solidFill>
                <a:schemeClr val="bg2">
                  <a:lumMod val="90000"/>
                </a:schemeClr>
              </a:solidFill>
              <a:latin typeface="Arial Rounded MT Bold"/>
              <a:cs typeface="Arial Rounded MT Bold"/>
            </a:endParaRPr>
          </a:p>
        </p:txBody>
      </p:sp>
    </p:spTree>
    <p:extLst>
      <p:ext uri="{BB962C8B-B14F-4D97-AF65-F5344CB8AC3E}">
        <p14:creationId xmlns:p14="http://schemas.microsoft.com/office/powerpoint/2010/main" val="253958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ctr"/>
            <a:r>
              <a:rPr lang="es-ES" sz="4400" i="0" dirty="0" smtClean="0"/>
              <a:t>Noción de </a:t>
            </a:r>
            <a:br>
              <a:rPr lang="es-ES" sz="4400" i="0" dirty="0" smtClean="0"/>
            </a:br>
            <a:r>
              <a:rPr lang="es-ES" sz="4400" i="0" dirty="0" smtClean="0"/>
              <a:t>Saber Computación</a:t>
            </a:r>
            <a:endParaRPr lang="es-ES" sz="4400" i="0" dirty="0"/>
          </a:p>
        </p:txBody>
      </p:sp>
    </p:spTree>
    <p:extLst>
      <p:ext uri="{BB962C8B-B14F-4D97-AF65-F5344CB8AC3E}">
        <p14:creationId xmlns:p14="http://schemas.microsoft.com/office/powerpoint/2010/main" val="1248639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6294" t="23503" r="16394" b="24327"/>
          <a:stretch/>
        </p:blipFill>
        <p:spPr>
          <a:xfrm>
            <a:off x="5287949" y="1248245"/>
            <a:ext cx="3856051" cy="2773508"/>
          </a:xfrm>
          <a:prstGeom prst="rect">
            <a:avLst/>
          </a:prstGeom>
        </p:spPr>
      </p:pic>
      <p:sp>
        <p:nvSpPr>
          <p:cNvPr id="2" name="Title 1"/>
          <p:cNvSpPr>
            <a:spLocks noGrp="1"/>
          </p:cNvSpPr>
          <p:nvPr>
            <p:ph type="title"/>
          </p:nvPr>
        </p:nvSpPr>
        <p:spPr/>
        <p:txBody>
          <a:bodyPr/>
          <a:lstStyle/>
          <a:p>
            <a:r>
              <a:rPr lang="es-MX" dirty="0">
                <a:solidFill>
                  <a:schemeClr val="bg2">
                    <a:lumMod val="90000"/>
                  </a:schemeClr>
                </a:solidFill>
              </a:rPr>
              <a:t>// Área Académica Técnica </a:t>
            </a:r>
            <a:endParaRPr lang="en-US" dirty="0">
              <a:solidFill>
                <a:schemeClr val="bg2">
                  <a:lumMod val="90000"/>
                </a:schemeClr>
              </a:solidFill>
              <a:latin typeface="Arial Rounded MT Bold"/>
              <a:cs typeface="Arial Rounded MT Bold"/>
            </a:endParaRPr>
          </a:p>
        </p:txBody>
      </p:sp>
      <p:pic>
        <p:nvPicPr>
          <p:cNvPr id="5" name="Picture 4" descr="Captura de pantalla 2019-08-19 a las 11.24.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99" y="1248244"/>
            <a:ext cx="5016150" cy="2773508"/>
          </a:xfrm>
          <a:prstGeom prst="rect">
            <a:avLst/>
          </a:prstGeom>
        </p:spPr>
      </p:pic>
      <p:sp>
        <p:nvSpPr>
          <p:cNvPr id="6" name="TextBox 5"/>
          <p:cNvSpPr txBox="1"/>
          <p:nvPr/>
        </p:nvSpPr>
        <p:spPr>
          <a:xfrm>
            <a:off x="262116" y="4871225"/>
            <a:ext cx="4552648" cy="584776"/>
          </a:xfrm>
          <a:prstGeom prst="rect">
            <a:avLst/>
          </a:prstGeom>
          <a:noFill/>
        </p:spPr>
        <p:txBody>
          <a:bodyPr wrap="none" rtlCol="0">
            <a:spAutoFit/>
          </a:bodyPr>
          <a:lstStyle/>
          <a:p>
            <a:r>
              <a:rPr lang="es-ES_tradnl" sz="1600" dirty="0" smtClean="0">
                <a:solidFill>
                  <a:srgbClr val="DDD9C3"/>
                </a:solidFill>
                <a:latin typeface=""/>
                <a:cs typeface=""/>
              </a:rPr>
              <a:t>Office 14% - bajo</a:t>
            </a:r>
          </a:p>
          <a:p>
            <a:r>
              <a:rPr lang="es-ES_tradnl" sz="1600" dirty="0" smtClean="0">
                <a:solidFill>
                  <a:srgbClr val="DDD9C3"/>
                </a:solidFill>
                <a:latin typeface=""/>
                <a:cs typeface=""/>
              </a:rPr>
              <a:t>Presencia de software disciplinario 35% - medio</a:t>
            </a:r>
            <a:endParaRPr lang="es-ES_tradnl" sz="1600" dirty="0">
              <a:latin typeface=""/>
              <a:cs typeface=""/>
            </a:endParaRPr>
          </a:p>
        </p:txBody>
      </p:sp>
    </p:spTree>
    <p:extLst>
      <p:ext uri="{BB962C8B-B14F-4D97-AF65-F5344CB8AC3E}">
        <p14:creationId xmlns:p14="http://schemas.microsoft.com/office/powerpoint/2010/main" val="1742853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5757" t="20550" r="18239" b="21698"/>
          <a:stretch/>
        </p:blipFill>
        <p:spPr>
          <a:xfrm>
            <a:off x="0" y="797088"/>
            <a:ext cx="9144000" cy="6000690"/>
          </a:xfrm>
          <a:prstGeom prst="rect">
            <a:avLst/>
          </a:prstGeom>
        </p:spPr>
      </p:pic>
      <p:sp>
        <p:nvSpPr>
          <p:cNvPr id="2" name="Title 1"/>
          <p:cNvSpPr>
            <a:spLocks noGrp="1"/>
          </p:cNvSpPr>
          <p:nvPr>
            <p:ph type="title"/>
          </p:nvPr>
        </p:nvSpPr>
        <p:spPr/>
        <p:txBody>
          <a:bodyPr>
            <a:normAutofit/>
          </a:bodyPr>
          <a:lstStyle/>
          <a:p>
            <a:pPr algn="l"/>
            <a:r>
              <a:rPr lang="es-MX" sz="1600" dirty="0" smtClean="0">
                <a:solidFill>
                  <a:schemeClr val="bg2">
                    <a:lumMod val="90000"/>
                  </a:schemeClr>
                </a:solidFill>
                <a:latin typeface="Arial Rounded MT Bold"/>
                <a:cs typeface="Arial Rounded MT Bold"/>
              </a:rPr>
              <a:t>// Área Biológico Agropecuaria</a:t>
            </a:r>
          </a:p>
        </p:txBody>
      </p:sp>
    </p:spTree>
    <p:extLst>
      <p:ext uri="{BB962C8B-B14F-4D97-AF65-F5344CB8AC3E}">
        <p14:creationId xmlns:p14="http://schemas.microsoft.com/office/powerpoint/2010/main" val="233181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297" t="23681" r="20669" b="22368"/>
          <a:stretch/>
        </p:blipFill>
        <p:spPr>
          <a:xfrm>
            <a:off x="5349624" y="1171056"/>
            <a:ext cx="3794376" cy="2222401"/>
          </a:xfrm>
          <a:prstGeom prst="rect">
            <a:avLst/>
          </a:prstGeom>
        </p:spPr>
      </p:pic>
      <p:sp>
        <p:nvSpPr>
          <p:cNvPr id="2" name="Title 1"/>
          <p:cNvSpPr>
            <a:spLocks noGrp="1"/>
          </p:cNvSpPr>
          <p:nvPr>
            <p:ph type="title"/>
          </p:nvPr>
        </p:nvSpPr>
        <p:spPr/>
        <p:txBody>
          <a:bodyPr>
            <a:normAutofit/>
          </a:bodyPr>
          <a:lstStyle/>
          <a:p>
            <a:r>
              <a:rPr lang="es-MX" sz="1600" dirty="0">
                <a:solidFill>
                  <a:schemeClr val="bg2">
                    <a:lumMod val="90000"/>
                  </a:schemeClr>
                </a:solidFill>
              </a:rPr>
              <a:t>// Área Biológico Agropecuaria</a:t>
            </a:r>
            <a:endParaRPr lang="en-US" sz="1600" dirty="0" smtClean="0">
              <a:solidFill>
                <a:schemeClr val="bg2">
                  <a:lumMod val="90000"/>
                </a:schemeClr>
              </a:solidFill>
            </a:endParaRPr>
          </a:p>
        </p:txBody>
      </p:sp>
      <p:pic>
        <p:nvPicPr>
          <p:cNvPr id="4" name="Picture 3" descr="Captura de pantalla 2019-08-19 a las 11.36.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60" y="1171056"/>
            <a:ext cx="5135231" cy="1990392"/>
          </a:xfrm>
          <a:prstGeom prst="rect">
            <a:avLst/>
          </a:prstGeom>
        </p:spPr>
      </p:pic>
      <p:sp>
        <p:nvSpPr>
          <p:cNvPr id="5" name="TextBox 4"/>
          <p:cNvSpPr txBox="1"/>
          <p:nvPr/>
        </p:nvSpPr>
        <p:spPr>
          <a:xfrm>
            <a:off x="274211" y="3170387"/>
            <a:ext cx="4404471" cy="830997"/>
          </a:xfrm>
          <a:prstGeom prst="rect">
            <a:avLst/>
          </a:prstGeom>
          <a:noFill/>
        </p:spPr>
        <p:txBody>
          <a:bodyPr wrap="none" rtlCol="0">
            <a:spAutoFit/>
          </a:bodyPr>
          <a:lstStyle/>
          <a:p>
            <a:r>
              <a:rPr lang="en-US" sz="1600" dirty="0" smtClean="0">
                <a:solidFill>
                  <a:srgbClr val="DDD9C3"/>
                </a:solidFill>
                <a:latin typeface="Arial"/>
                <a:cs typeface="Arial"/>
              </a:rPr>
              <a:t>Office 41% - alto</a:t>
            </a:r>
          </a:p>
          <a:p>
            <a:r>
              <a:rPr lang="es-ES_tradnl" sz="1600" dirty="0" smtClean="0">
                <a:solidFill>
                  <a:srgbClr val="DDD9C3"/>
                </a:solidFill>
                <a:latin typeface="Arial"/>
                <a:cs typeface="Arial"/>
              </a:rPr>
              <a:t>Presencia de software disciplinario 5% - bajo</a:t>
            </a:r>
          </a:p>
          <a:p>
            <a:endParaRPr lang="en-US" sz="1600" dirty="0">
              <a:latin typeface="Arial"/>
              <a:cs typeface="Arial"/>
            </a:endParaRPr>
          </a:p>
        </p:txBody>
      </p:sp>
      <p:sp>
        <p:nvSpPr>
          <p:cNvPr id="6" name="Rectangle 5"/>
          <p:cNvSpPr/>
          <p:nvPr/>
        </p:nvSpPr>
        <p:spPr>
          <a:xfrm>
            <a:off x="362856" y="5346095"/>
            <a:ext cx="8323943" cy="523220"/>
          </a:xfrm>
          <a:prstGeom prst="rect">
            <a:avLst/>
          </a:prstGeom>
        </p:spPr>
        <p:txBody>
          <a:bodyPr wrap="square">
            <a:spAutoFit/>
          </a:bodyPr>
          <a:lstStyle/>
          <a:p>
            <a:r>
              <a:rPr lang="es-ES_tradnl" sz="1400" dirty="0" smtClean="0">
                <a:solidFill>
                  <a:srgbClr val="DDD9C3"/>
                </a:solidFill>
              </a:rPr>
              <a:t>Programas de la disciplina mencionados por los informantes:</a:t>
            </a:r>
          </a:p>
          <a:p>
            <a:r>
              <a:rPr lang="hu-HU" sz="1400" dirty="0" smtClean="0">
                <a:solidFill>
                  <a:srgbClr val="DDD9C3"/>
                </a:solidFill>
              </a:rPr>
              <a:t>ArcGIS, c++, Cmap, Gingko, QGIS, Quip, WRPlot</a:t>
            </a:r>
            <a:endParaRPr lang="es-ES_tradnl" sz="1400" dirty="0">
              <a:solidFill>
                <a:srgbClr val="DDD9C3"/>
              </a:solidFill>
            </a:endParaRPr>
          </a:p>
        </p:txBody>
      </p:sp>
    </p:spTree>
    <p:extLst>
      <p:ext uri="{BB962C8B-B14F-4D97-AF65-F5344CB8AC3E}">
        <p14:creationId xmlns:p14="http://schemas.microsoft.com/office/powerpoint/2010/main" val="4130741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9221" t="20950" r="20484" b="21884"/>
          <a:stretch/>
        </p:blipFill>
        <p:spPr>
          <a:xfrm>
            <a:off x="245198" y="581988"/>
            <a:ext cx="8569894" cy="6093934"/>
          </a:xfrm>
          <a:prstGeom prst="rect">
            <a:avLst/>
          </a:prstGeom>
        </p:spPr>
      </p:pic>
      <p:sp>
        <p:nvSpPr>
          <p:cNvPr id="2" name="Title 1"/>
          <p:cNvSpPr>
            <a:spLocks noGrp="1"/>
          </p:cNvSpPr>
          <p:nvPr>
            <p:ph type="title"/>
          </p:nvPr>
        </p:nvSpPr>
        <p:spPr/>
        <p:txBody>
          <a:bodyPr>
            <a:normAutofit/>
          </a:bodyPr>
          <a:lstStyle/>
          <a:p>
            <a:pPr algn="l"/>
            <a:r>
              <a:rPr lang="es-ES_tradnl" sz="1600" dirty="0" smtClean="0">
                <a:solidFill>
                  <a:schemeClr val="bg2">
                    <a:lumMod val="90000"/>
                  </a:schemeClr>
                </a:solidFill>
              </a:rPr>
              <a:t>// Área Académica de Ciencias de la Salud</a:t>
            </a:r>
            <a:endParaRPr lang="en-US" sz="1600" dirty="0">
              <a:solidFill>
                <a:schemeClr val="bg2">
                  <a:lumMod val="90000"/>
                </a:schemeClr>
              </a:solidFill>
            </a:endParaRPr>
          </a:p>
        </p:txBody>
      </p:sp>
    </p:spTree>
    <p:extLst>
      <p:ext uri="{BB962C8B-B14F-4D97-AF65-F5344CB8AC3E}">
        <p14:creationId xmlns:p14="http://schemas.microsoft.com/office/powerpoint/2010/main" val="970761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9499" t="23504" r="21068" b="21833"/>
          <a:stretch/>
        </p:blipFill>
        <p:spPr>
          <a:xfrm>
            <a:off x="5185439" y="1438380"/>
            <a:ext cx="3810253" cy="2222402"/>
          </a:xfrm>
          <a:prstGeom prst="rect">
            <a:avLst/>
          </a:prstGeom>
        </p:spPr>
      </p:pic>
      <p:sp>
        <p:nvSpPr>
          <p:cNvPr id="2" name="Title 1"/>
          <p:cNvSpPr>
            <a:spLocks noGrp="1"/>
          </p:cNvSpPr>
          <p:nvPr>
            <p:ph type="title"/>
          </p:nvPr>
        </p:nvSpPr>
        <p:spPr/>
        <p:txBody>
          <a:bodyPr/>
          <a:lstStyle/>
          <a:p>
            <a:r>
              <a:rPr lang="es-ES_tradnl" dirty="0">
                <a:solidFill>
                  <a:schemeClr val="bg2">
                    <a:lumMod val="90000"/>
                  </a:schemeClr>
                </a:solidFill>
              </a:rPr>
              <a:t>// Área Académica de Ciencias de la Salud</a:t>
            </a:r>
            <a:endParaRPr lang="en-US" dirty="0">
              <a:solidFill>
                <a:schemeClr val="bg2">
                  <a:lumMod val="90000"/>
                </a:schemeClr>
              </a:solidFill>
              <a:latin typeface="Arial Rounded MT Bold"/>
              <a:cs typeface="Arial Rounded MT Bold"/>
            </a:endParaRPr>
          </a:p>
        </p:txBody>
      </p:sp>
      <p:pic>
        <p:nvPicPr>
          <p:cNvPr id="3" name="Picture 2" descr="Captura de pantalla 2019-08-19 a las 11.39.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50" y="1545762"/>
            <a:ext cx="5031489" cy="1736477"/>
          </a:xfrm>
          <a:prstGeom prst="rect">
            <a:avLst/>
          </a:prstGeom>
        </p:spPr>
      </p:pic>
      <p:sp>
        <p:nvSpPr>
          <p:cNvPr id="5" name="TextBox 4"/>
          <p:cNvSpPr txBox="1"/>
          <p:nvPr/>
        </p:nvSpPr>
        <p:spPr>
          <a:xfrm>
            <a:off x="184852" y="3301331"/>
            <a:ext cx="4267615" cy="830997"/>
          </a:xfrm>
          <a:prstGeom prst="rect">
            <a:avLst/>
          </a:prstGeom>
          <a:noFill/>
        </p:spPr>
        <p:txBody>
          <a:bodyPr wrap="none" rtlCol="0">
            <a:spAutoFit/>
          </a:bodyPr>
          <a:lstStyle/>
          <a:p>
            <a:r>
              <a:rPr lang="es-ES_tradnl" sz="1600" dirty="0" smtClean="0">
                <a:solidFill>
                  <a:srgbClr val="DDD9C3"/>
                </a:solidFill>
                <a:latin typeface="Arial"/>
                <a:cs typeface="Arial"/>
              </a:rPr>
              <a:t>Office 39% - alto</a:t>
            </a:r>
          </a:p>
          <a:p>
            <a:r>
              <a:rPr lang="es-ES_tradnl" sz="1600" dirty="0" smtClean="0">
                <a:solidFill>
                  <a:srgbClr val="DDD9C3"/>
                </a:solidFill>
                <a:latin typeface="Arial"/>
                <a:cs typeface="Arial"/>
              </a:rPr>
              <a:t>Presencia de software disciplinario 8% - bajo</a:t>
            </a:r>
          </a:p>
          <a:p>
            <a:endParaRPr lang="es-ES_tradnl" sz="1600" dirty="0">
              <a:latin typeface="Arial"/>
              <a:cs typeface="Arial"/>
            </a:endParaRPr>
          </a:p>
        </p:txBody>
      </p:sp>
      <p:sp>
        <p:nvSpPr>
          <p:cNvPr id="9" name="Rectangle 8"/>
          <p:cNvSpPr/>
          <p:nvPr/>
        </p:nvSpPr>
        <p:spPr>
          <a:xfrm>
            <a:off x="362856" y="5346095"/>
            <a:ext cx="8323943" cy="954107"/>
          </a:xfrm>
          <a:prstGeom prst="rect">
            <a:avLst/>
          </a:prstGeom>
        </p:spPr>
        <p:txBody>
          <a:bodyPr wrap="square">
            <a:spAutoFit/>
          </a:bodyPr>
          <a:lstStyle/>
          <a:p>
            <a:r>
              <a:rPr lang="es-ES_tradnl" sz="1400" dirty="0" smtClean="0">
                <a:solidFill>
                  <a:srgbClr val="DDD9C3"/>
                </a:solidFill>
              </a:rPr>
              <a:t>Programas de la disciplina mencionados por los informantes:</a:t>
            </a:r>
          </a:p>
          <a:p>
            <a:r>
              <a:rPr lang="es-ES_tradnl" sz="1400" dirty="0" smtClean="0">
                <a:solidFill>
                  <a:srgbClr val="DDD9C3"/>
                </a:solidFill>
              </a:rPr>
              <a:t>Atlas, </a:t>
            </a:r>
            <a:r>
              <a:rPr lang="es-ES_tradnl" sz="1400" dirty="0" err="1" smtClean="0">
                <a:solidFill>
                  <a:srgbClr val="DDD9C3"/>
                </a:solidFill>
              </a:rPr>
              <a:t>Astra</a:t>
            </a:r>
            <a:r>
              <a:rPr lang="es-ES_tradnl" sz="1400" dirty="0" smtClean="0">
                <a:solidFill>
                  <a:srgbClr val="DDD9C3"/>
                </a:solidFill>
              </a:rPr>
              <a:t> Seneca, AutoCAD 360, </a:t>
            </a:r>
            <a:r>
              <a:rPr lang="es-ES_tradnl" sz="1400" dirty="0" err="1" smtClean="0">
                <a:solidFill>
                  <a:srgbClr val="DDD9C3"/>
                </a:solidFill>
              </a:rPr>
              <a:t>camscanner</a:t>
            </a:r>
            <a:r>
              <a:rPr lang="es-ES_tradnl" sz="1400" dirty="0" smtClean="0">
                <a:solidFill>
                  <a:srgbClr val="DDD9C3"/>
                </a:solidFill>
              </a:rPr>
              <a:t>, </a:t>
            </a:r>
            <a:r>
              <a:rPr lang="es-ES_tradnl" sz="1400" dirty="0" err="1" smtClean="0">
                <a:solidFill>
                  <a:srgbClr val="DDD9C3"/>
                </a:solidFill>
              </a:rPr>
              <a:t>Clinical</a:t>
            </a:r>
            <a:r>
              <a:rPr lang="es-ES_tradnl" sz="1400" dirty="0" smtClean="0">
                <a:solidFill>
                  <a:srgbClr val="DDD9C3"/>
                </a:solidFill>
              </a:rPr>
              <a:t> </a:t>
            </a:r>
            <a:r>
              <a:rPr lang="es-ES_tradnl" sz="1400" dirty="0" err="1" smtClean="0">
                <a:solidFill>
                  <a:srgbClr val="DDD9C3"/>
                </a:solidFill>
              </a:rPr>
              <a:t>Chemistry</a:t>
            </a:r>
            <a:r>
              <a:rPr lang="es-ES_tradnl" sz="1400" dirty="0" smtClean="0">
                <a:solidFill>
                  <a:srgbClr val="DDD9C3"/>
                </a:solidFill>
              </a:rPr>
              <a:t> Control, </a:t>
            </a:r>
            <a:r>
              <a:rPr lang="es-ES_tradnl" sz="1400" dirty="0" err="1" smtClean="0">
                <a:solidFill>
                  <a:srgbClr val="DDD9C3"/>
                </a:solidFill>
              </a:rPr>
              <a:t>ChemSketch</a:t>
            </a:r>
            <a:r>
              <a:rPr lang="es-ES_tradnl" sz="1400" dirty="0" smtClean="0">
                <a:solidFill>
                  <a:srgbClr val="DDD9C3"/>
                </a:solidFill>
              </a:rPr>
              <a:t>, </a:t>
            </a:r>
            <a:r>
              <a:rPr lang="es-ES_tradnl" sz="1400" dirty="0" err="1" smtClean="0">
                <a:solidFill>
                  <a:srgbClr val="DDD9C3"/>
                </a:solidFill>
              </a:rPr>
              <a:t>Clinical</a:t>
            </a:r>
            <a:r>
              <a:rPr lang="es-ES_tradnl" sz="1400" dirty="0" smtClean="0">
                <a:solidFill>
                  <a:srgbClr val="DDD9C3"/>
                </a:solidFill>
              </a:rPr>
              <a:t> </a:t>
            </a:r>
            <a:r>
              <a:rPr lang="es-ES_tradnl" sz="1400" dirty="0" err="1" smtClean="0">
                <a:solidFill>
                  <a:srgbClr val="DDD9C3"/>
                </a:solidFill>
              </a:rPr>
              <a:t>Lab</a:t>
            </a:r>
            <a:r>
              <a:rPr lang="es-ES_tradnl" sz="1400" dirty="0" smtClean="0">
                <a:solidFill>
                  <a:srgbClr val="DDD9C3"/>
                </a:solidFill>
              </a:rPr>
              <a:t> QC, </a:t>
            </a:r>
            <a:r>
              <a:rPr lang="es-ES_tradnl" sz="1400" dirty="0" err="1" smtClean="0">
                <a:solidFill>
                  <a:srgbClr val="DDD9C3"/>
                </a:solidFill>
              </a:rPr>
              <a:t>Epidat</a:t>
            </a:r>
            <a:r>
              <a:rPr lang="es-ES_tradnl" sz="1400" dirty="0" smtClean="0">
                <a:solidFill>
                  <a:srgbClr val="DDD9C3"/>
                </a:solidFill>
              </a:rPr>
              <a:t>, Farmacología, farmacopea, </a:t>
            </a:r>
            <a:r>
              <a:rPr lang="es-ES_tradnl" sz="1400" dirty="0" err="1" smtClean="0">
                <a:solidFill>
                  <a:srgbClr val="DDD9C3"/>
                </a:solidFill>
              </a:rPr>
              <a:t>GeoGebra</a:t>
            </a:r>
            <a:r>
              <a:rPr lang="es-ES_tradnl" sz="1400" dirty="0" smtClean="0">
                <a:solidFill>
                  <a:srgbClr val="DDD9C3"/>
                </a:solidFill>
              </a:rPr>
              <a:t>, JMP, </a:t>
            </a:r>
            <a:r>
              <a:rPr lang="es-ES_tradnl" sz="1400" dirty="0" err="1" smtClean="0">
                <a:solidFill>
                  <a:srgbClr val="DDD9C3"/>
                </a:solidFill>
              </a:rPr>
              <a:t>Latex</a:t>
            </a:r>
            <a:r>
              <a:rPr lang="es-ES_tradnl" sz="1400" dirty="0" smtClean="0">
                <a:solidFill>
                  <a:srgbClr val="DDD9C3"/>
                </a:solidFill>
              </a:rPr>
              <a:t>, </a:t>
            </a:r>
            <a:r>
              <a:rPr lang="es-ES_tradnl" sz="1400" dirty="0" err="1" smtClean="0">
                <a:solidFill>
                  <a:srgbClr val="DDD9C3"/>
                </a:solidFill>
              </a:rPr>
              <a:t>Matlab</a:t>
            </a:r>
            <a:r>
              <a:rPr lang="es-ES_tradnl" sz="1400" dirty="0" smtClean="0">
                <a:solidFill>
                  <a:srgbClr val="DDD9C3"/>
                </a:solidFill>
              </a:rPr>
              <a:t>, </a:t>
            </a:r>
            <a:r>
              <a:rPr lang="es-ES_tradnl" sz="1400" dirty="0" err="1" smtClean="0">
                <a:solidFill>
                  <a:srgbClr val="DDD9C3"/>
                </a:solidFill>
              </a:rPr>
              <a:t>Mendeley</a:t>
            </a:r>
            <a:r>
              <a:rPr lang="es-ES_tradnl" sz="1400" dirty="0" smtClean="0">
                <a:solidFill>
                  <a:srgbClr val="DDD9C3"/>
                </a:solidFill>
              </a:rPr>
              <a:t>, </a:t>
            </a:r>
            <a:r>
              <a:rPr lang="es-ES_tradnl" sz="1400" dirty="0" err="1" smtClean="0">
                <a:solidFill>
                  <a:srgbClr val="DDD9C3"/>
                </a:solidFill>
              </a:rPr>
              <a:t>Minitab</a:t>
            </a:r>
            <a:r>
              <a:rPr lang="es-ES_tradnl" sz="1400" dirty="0" smtClean="0">
                <a:solidFill>
                  <a:srgbClr val="DDD9C3"/>
                </a:solidFill>
              </a:rPr>
              <a:t>, </a:t>
            </a:r>
            <a:r>
              <a:rPr lang="es-ES_tradnl" sz="1400" dirty="0" err="1" smtClean="0">
                <a:solidFill>
                  <a:srgbClr val="DDD9C3"/>
                </a:solidFill>
              </a:rPr>
              <a:t>NeuroScan</a:t>
            </a:r>
            <a:r>
              <a:rPr lang="es-ES_tradnl" sz="1400" dirty="0" smtClean="0">
                <a:solidFill>
                  <a:srgbClr val="DDD9C3"/>
                </a:solidFill>
              </a:rPr>
              <a:t>, </a:t>
            </a:r>
            <a:r>
              <a:rPr lang="es-ES_tradnl" sz="1400" dirty="0" err="1" smtClean="0">
                <a:solidFill>
                  <a:srgbClr val="DDD9C3"/>
                </a:solidFill>
              </a:rPr>
              <a:t>Numbers</a:t>
            </a:r>
            <a:r>
              <a:rPr lang="es-ES_tradnl" sz="1400" dirty="0" smtClean="0">
                <a:solidFill>
                  <a:srgbClr val="DDD9C3"/>
                </a:solidFill>
              </a:rPr>
              <a:t>, </a:t>
            </a:r>
            <a:r>
              <a:rPr lang="es-ES_tradnl" sz="1400" dirty="0" err="1" smtClean="0">
                <a:solidFill>
                  <a:srgbClr val="DDD9C3"/>
                </a:solidFill>
              </a:rPr>
              <a:t>OmniGraff</a:t>
            </a:r>
            <a:r>
              <a:rPr lang="es-ES_tradnl" sz="1400" dirty="0" smtClean="0">
                <a:solidFill>
                  <a:srgbClr val="DDD9C3"/>
                </a:solidFill>
              </a:rPr>
              <a:t>, OneNote, R, </a:t>
            </a:r>
            <a:r>
              <a:rPr lang="es-ES_tradnl" sz="1400" dirty="0" err="1" smtClean="0">
                <a:solidFill>
                  <a:srgbClr val="DDD9C3"/>
                </a:solidFill>
              </a:rPr>
              <a:t>SuperLab</a:t>
            </a:r>
            <a:r>
              <a:rPr lang="es-ES_tradnl" sz="1400" dirty="0" smtClean="0">
                <a:solidFill>
                  <a:srgbClr val="DDD9C3"/>
                </a:solidFill>
              </a:rPr>
              <a:t>, </a:t>
            </a:r>
            <a:r>
              <a:rPr lang="es-ES_tradnl" sz="1400" dirty="0" err="1" smtClean="0">
                <a:solidFill>
                  <a:srgbClr val="DDD9C3"/>
                </a:solidFill>
              </a:rPr>
              <a:t>Tesi</a:t>
            </a:r>
            <a:r>
              <a:rPr lang="es-ES_tradnl" sz="1400" dirty="0" smtClean="0">
                <a:solidFill>
                  <a:srgbClr val="DDD9C3"/>
                </a:solidFill>
              </a:rPr>
              <a:t>, </a:t>
            </a:r>
            <a:r>
              <a:rPr lang="es-ES_tradnl" sz="1400" dirty="0" err="1" smtClean="0">
                <a:solidFill>
                  <a:srgbClr val="DDD9C3"/>
                </a:solidFill>
              </a:rPr>
              <a:t>Timeline</a:t>
            </a:r>
            <a:r>
              <a:rPr lang="es-ES_tradnl" sz="1400" dirty="0" smtClean="0">
                <a:solidFill>
                  <a:srgbClr val="DDD9C3"/>
                </a:solidFill>
              </a:rPr>
              <a:t> </a:t>
            </a:r>
            <a:r>
              <a:rPr lang="es-ES_tradnl" sz="1400" dirty="0" err="1" smtClean="0">
                <a:solidFill>
                  <a:srgbClr val="DDD9C3"/>
                </a:solidFill>
              </a:rPr>
              <a:t>maker</a:t>
            </a:r>
            <a:r>
              <a:rPr lang="es-ES_tradnl" sz="1400" dirty="0" smtClean="0">
                <a:solidFill>
                  <a:srgbClr val="DDD9C3"/>
                </a:solidFill>
              </a:rPr>
              <a:t>, Visible </a:t>
            </a:r>
            <a:r>
              <a:rPr lang="es-ES_tradnl" sz="1400" dirty="0" err="1" smtClean="0">
                <a:solidFill>
                  <a:srgbClr val="DDD9C3"/>
                </a:solidFill>
              </a:rPr>
              <a:t>Body</a:t>
            </a:r>
            <a:r>
              <a:rPr lang="es-ES_tradnl" sz="1400" dirty="0" smtClean="0">
                <a:solidFill>
                  <a:srgbClr val="DDD9C3"/>
                </a:solidFill>
              </a:rPr>
              <a:t> Atlas </a:t>
            </a:r>
            <a:r>
              <a:rPr lang="es-ES_tradnl" sz="1400" dirty="0" err="1" smtClean="0">
                <a:solidFill>
                  <a:srgbClr val="DDD9C3"/>
                </a:solidFill>
              </a:rPr>
              <a:t>Anatomy</a:t>
            </a:r>
            <a:r>
              <a:rPr lang="es-ES_tradnl" sz="1400" dirty="0" smtClean="0">
                <a:solidFill>
                  <a:srgbClr val="DDD9C3"/>
                </a:solidFill>
              </a:rPr>
              <a:t>, </a:t>
            </a:r>
            <a:r>
              <a:rPr lang="es-ES_tradnl" sz="1400" dirty="0" err="1" smtClean="0">
                <a:solidFill>
                  <a:srgbClr val="DDD9C3"/>
                </a:solidFill>
              </a:rPr>
              <a:t>VisualStudio</a:t>
            </a:r>
            <a:r>
              <a:rPr lang="es-ES_tradnl" sz="1400" dirty="0" smtClean="0">
                <a:solidFill>
                  <a:srgbClr val="DDD9C3"/>
                </a:solidFill>
              </a:rPr>
              <a:t>, </a:t>
            </a:r>
            <a:r>
              <a:rPr lang="es-ES_tradnl" sz="1400" dirty="0" err="1" smtClean="0">
                <a:solidFill>
                  <a:srgbClr val="DDD9C3"/>
                </a:solidFill>
              </a:rPr>
              <a:t>WinLab</a:t>
            </a:r>
            <a:endParaRPr lang="es-ES_tradnl" sz="1400" dirty="0" smtClean="0">
              <a:solidFill>
                <a:srgbClr val="DDD9C3"/>
              </a:solidFill>
            </a:endParaRPr>
          </a:p>
        </p:txBody>
      </p:sp>
    </p:spTree>
    <p:extLst>
      <p:ext uri="{BB962C8B-B14F-4D97-AF65-F5344CB8AC3E}">
        <p14:creationId xmlns:p14="http://schemas.microsoft.com/office/powerpoint/2010/main" val="1252991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2408926"/>
          </a:xfrm>
        </p:spPr>
        <p:txBody>
          <a:bodyPr>
            <a:normAutofit/>
          </a:bodyPr>
          <a:lstStyle/>
          <a:p>
            <a:pPr algn="ctr"/>
            <a:r>
              <a:rPr lang="es-ES" sz="4000" b="0" i="0" dirty="0" smtClean="0"/>
              <a:t>Discusión y </a:t>
            </a:r>
            <a:br>
              <a:rPr lang="es-ES" sz="4000" b="0" i="0" dirty="0" smtClean="0"/>
            </a:br>
            <a:r>
              <a:rPr lang="es-ES" sz="4000" b="0" i="0" dirty="0" smtClean="0"/>
              <a:t>Trabajo Pendiente</a:t>
            </a:r>
            <a:endParaRPr lang="es-ES" sz="4000" b="0" i="0" dirty="0"/>
          </a:p>
        </p:txBody>
      </p:sp>
    </p:spTree>
    <p:extLst>
      <p:ext uri="{BB962C8B-B14F-4D97-AF65-F5344CB8AC3E}">
        <p14:creationId xmlns:p14="http://schemas.microsoft.com/office/powerpoint/2010/main" val="1262311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 Discusión y Trabajo Futuro</a:t>
            </a:r>
            <a:endParaRPr lang="es-MX" dirty="0"/>
          </a:p>
        </p:txBody>
      </p:sp>
      <p:sp>
        <p:nvSpPr>
          <p:cNvPr id="3" name="Content Placeholder 2"/>
          <p:cNvSpPr>
            <a:spLocks noGrp="1"/>
          </p:cNvSpPr>
          <p:nvPr>
            <p:ph idx="1"/>
          </p:nvPr>
        </p:nvSpPr>
        <p:spPr/>
        <p:txBody>
          <a:bodyPr>
            <a:normAutofit lnSpcReduction="10000"/>
          </a:bodyPr>
          <a:lstStyle/>
          <a:p>
            <a:r>
              <a:rPr lang="es-MX" dirty="0" smtClean="0"/>
              <a:t>Nubes de palabras</a:t>
            </a:r>
          </a:p>
          <a:p>
            <a:pPr lvl="1"/>
            <a:r>
              <a:rPr lang="es-MX" dirty="0" smtClean="0"/>
              <a:t>Algunas nubes de palabras están ancladas al software de oficina </a:t>
            </a:r>
          </a:p>
          <a:p>
            <a:pPr lvl="1"/>
            <a:r>
              <a:rPr lang="es-MX" dirty="0" smtClean="0"/>
              <a:t>Otras nubes combinan al software de oficina con el software especializado</a:t>
            </a:r>
          </a:p>
          <a:p>
            <a:pPr lvl="1"/>
            <a:r>
              <a:rPr lang="es-MX" dirty="0" smtClean="0"/>
              <a:t>Unas más valoran ampliamente el software especializado</a:t>
            </a:r>
          </a:p>
          <a:p>
            <a:r>
              <a:rPr lang="es-MX" dirty="0"/>
              <a:t>Al interior de cada área académica hay diferencias entre programas educativos y no todos los programas son necesarios para todos los universitarios del área</a:t>
            </a:r>
            <a:r>
              <a:rPr lang="es-MX" dirty="0" smtClean="0"/>
              <a:t>.</a:t>
            </a:r>
            <a:endParaRPr lang="es-MX" dirty="0"/>
          </a:p>
        </p:txBody>
      </p:sp>
    </p:spTree>
    <p:extLst>
      <p:ext uri="{BB962C8B-B14F-4D97-AF65-F5344CB8AC3E}">
        <p14:creationId xmlns:p14="http://schemas.microsoft.com/office/powerpoint/2010/main" val="3484585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9601" t="23681" r="21701" b="22368"/>
          <a:stretch/>
        </p:blipFill>
        <p:spPr>
          <a:xfrm>
            <a:off x="1006168" y="4558348"/>
            <a:ext cx="3446869" cy="2247262"/>
          </a:xfrm>
          <a:prstGeom prst="rect">
            <a:avLst/>
          </a:prstGeom>
        </p:spPr>
      </p:pic>
      <p:pic>
        <p:nvPicPr>
          <p:cNvPr id="8" name="Picture 7"/>
          <p:cNvPicPr>
            <a:picLocks noChangeAspect="1"/>
          </p:cNvPicPr>
          <p:nvPr/>
        </p:nvPicPr>
        <p:blipFill rotWithShape="1">
          <a:blip r:embed="rId3"/>
          <a:srcRect l="21889" t="23815" r="23674" b="21833"/>
          <a:stretch/>
        </p:blipFill>
        <p:spPr>
          <a:xfrm>
            <a:off x="4280840" y="4442500"/>
            <a:ext cx="3732113" cy="2363110"/>
          </a:xfrm>
          <a:prstGeom prst="rect">
            <a:avLst/>
          </a:prstGeom>
        </p:spPr>
      </p:pic>
      <p:pic>
        <p:nvPicPr>
          <p:cNvPr id="4" name="Picture 3"/>
          <p:cNvPicPr>
            <a:picLocks noChangeAspect="1"/>
          </p:cNvPicPr>
          <p:nvPr/>
        </p:nvPicPr>
        <p:blipFill rotWithShape="1">
          <a:blip r:embed="rId4"/>
          <a:srcRect l="15092" t="24604" r="14124" b="24684"/>
          <a:stretch/>
        </p:blipFill>
        <p:spPr>
          <a:xfrm>
            <a:off x="4514274" y="268505"/>
            <a:ext cx="3180745" cy="2072722"/>
          </a:xfrm>
          <a:prstGeom prst="rect">
            <a:avLst/>
          </a:prstGeom>
        </p:spPr>
      </p:pic>
      <p:pic>
        <p:nvPicPr>
          <p:cNvPr id="5" name="Picture 4"/>
          <p:cNvPicPr>
            <a:picLocks noChangeAspect="1"/>
          </p:cNvPicPr>
          <p:nvPr/>
        </p:nvPicPr>
        <p:blipFill rotWithShape="1">
          <a:blip r:embed="rId5"/>
          <a:srcRect l="18431" t="24215" r="19732" b="23259"/>
          <a:stretch/>
        </p:blipFill>
        <p:spPr>
          <a:xfrm>
            <a:off x="833971" y="252241"/>
            <a:ext cx="3702189" cy="2049356"/>
          </a:xfrm>
          <a:prstGeom prst="rect">
            <a:avLst/>
          </a:prstGeom>
        </p:spPr>
      </p:pic>
      <p:pic>
        <p:nvPicPr>
          <p:cNvPr id="6" name="Picture 5"/>
          <p:cNvPicPr>
            <a:picLocks noChangeAspect="1"/>
          </p:cNvPicPr>
          <p:nvPr/>
        </p:nvPicPr>
        <p:blipFill rotWithShape="1">
          <a:blip r:embed="rId6"/>
          <a:srcRect l="16921" t="24749" r="15326" b="24646"/>
          <a:stretch/>
        </p:blipFill>
        <p:spPr>
          <a:xfrm>
            <a:off x="1006168" y="2220537"/>
            <a:ext cx="3529992" cy="2260843"/>
          </a:xfrm>
          <a:prstGeom prst="rect">
            <a:avLst/>
          </a:prstGeom>
        </p:spPr>
      </p:pic>
      <p:pic>
        <p:nvPicPr>
          <p:cNvPr id="9" name="Picture 8"/>
          <p:cNvPicPr>
            <a:picLocks noChangeAspect="1"/>
          </p:cNvPicPr>
          <p:nvPr/>
        </p:nvPicPr>
        <p:blipFill rotWithShape="1">
          <a:blip r:embed="rId7"/>
          <a:srcRect l="16294" t="24433" r="16394" b="24327"/>
          <a:stretch/>
        </p:blipFill>
        <p:spPr>
          <a:xfrm>
            <a:off x="4514274" y="2341227"/>
            <a:ext cx="3410444" cy="2217121"/>
          </a:xfrm>
          <a:prstGeom prst="rect">
            <a:avLst/>
          </a:prstGeom>
        </p:spPr>
      </p:pic>
    </p:spTree>
    <p:extLst>
      <p:ext uri="{BB962C8B-B14F-4D97-AF65-F5344CB8AC3E}">
        <p14:creationId xmlns:p14="http://schemas.microsoft.com/office/powerpoint/2010/main" val="2626726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 TIC Disciplinarias</a:t>
            </a:r>
            <a:endParaRPr lang="es-MX" dirty="0"/>
          </a:p>
        </p:txBody>
      </p:sp>
      <p:cxnSp>
        <p:nvCxnSpPr>
          <p:cNvPr id="8" name="Straight Arrow Connector 7"/>
          <p:cNvCxnSpPr/>
          <p:nvPr/>
        </p:nvCxnSpPr>
        <p:spPr>
          <a:xfrm>
            <a:off x="1886850" y="5382387"/>
            <a:ext cx="5210224" cy="0"/>
          </a:xfrm>
          <a:prstGeom prst="straightConnector1">
            <a:avLst/>
          </a:prstGeom>
          <a:ln w="38100" cmpd="sng">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2331283" y="1596572"/>
            <a:ext cx="0" cy="4010783"/>
          </a:xfrm>
          <a:prstGeom prst="straightConnector1">
            <a:avLst/>
          </a:prstGeom>
          <a:ln w="38100" cmpd="sng">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027902" y="4252693"/>
            <a:ext cx="4829790" cy="0"/>
          </a:xfrm>
          <a:prstGeom prst="straightConnector1">
            <a:avLst/>
          </a:prstGeom>
          <a:ln w="12700" cmpd="sng">
            <a:solidFill>
              <a:schemeClr val="bg2"/>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2024063" y="3075466"/>
            <a:ext cx="4833629" cy="32132"/>
          </a:xfrm>
          <a:prstGeom prst="straightConnector1">
            <a:avLst/>
          </a:prstGeom>
          <a:ln w="12700" cmpd="sng">
            <a:solidFill>
              <a:schemeClr val="bg2"/>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024063" y="1899284"/>
            <a:ext cx="4833629" cy="15038"/>
          </a:xfrm>
          <a:prstGeom prst="straightConnector1">
            <a:avLst/>
          </a:prstGeom>
          <a:ln w="12700" cmpd="sng">
            <a:solidFill>
              <a:schemeClr val="bg2"/>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80" name="Group 79"/>
          <p:cNvGrpSpPr/>
          <p:nvPr/>
        </p:nvGrpSpPr>
        <p:grpSpPr>
          <a:xfrm>
            <a:off x="6857692" y="5832930"/>
            <a:ext cx="449034" cy="380496"/>
            <a:chOff x="6857692" y="5832930"/>
            <a:chExt cx="449034" cy="380496"/>
          </a:xfrm>
        </p:grpSpPr>
        <p:sp>
          <p:nvSpPr>
            <p:cNvPr id="14" name="Rectangle 13"/>
            <p:cNvSpPr/>
            <p:nvPr/>
          </p:nvSpPr>
          <p:spPr>
            <a:xfrm>
              <a:off x="6857692" y="5832930"/>
              <a:ext cx="209652" cy="17689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097074" y="5832930"/>
              <a:ext cx="209652" cy="176894"/>
            </a:xfrm>
            <a:prstGeom prst="rect">
              <a:avLst/>
            </a:prstGeom>
            <a:solidFill>
              <a:srgbClr val="15AD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857692" y="6036532"/>
              <a:ext cx="209652" cy="176894"/>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097074" y="6036532"/>
              <a:ext cx="209652" cy="17689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1414925" y="1751906"/>
            <a:ext cx="411132" cy="427687"/>
            <a:chOff x="1414925" y="1751906"/>
            <a:chExt cx="411132" cy="427687"/>
          </a:xfrm>
        </p:grpSpPr>
        <p:sp>
          <p:nvSpPr>
            <p:cNvPr id="18" name="Rectangle 17"/>
            <p:cNvSpPr/>
            <p:nvPr/>
          </p:nvSpPr>
          <p:spPr>
            <a:xfrm flipV="1">
              <a:off x="1414925" y="1864493"/>
              <a:ext cx="86986" cy="89566"/>
            </a:xfrm>
            <a:prstGeom prst="rect">
              <a:avLst/>
            </a:prstGeom>
            <a:solidFill>
              <a:srgbClr val="78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8FF00"/>
                </a:solidFill>
              </a:endParaRPr>
            </a:p>
          </p:txBody>
        </p:sp>
        <p:sp>
          <p:nvSpPr>
            <p:cNvPr id="19" name="Rectangle 18"/>
            <p:cNvSpPr/>
            <p:nvPr/>
          </p:nvSpPr>
          <p:spPr>
            <a:xfrm flipV="1">
              <a:off x="1520957" y="1864493"/>
              <a:ext cx="86986" cy="89566"/>
            </a:xfrm>
            <a:prstGeom prst="rect">
              <a:avLst/>
            </a:prstGeom>
            <a:solidFill>
              <a:srgbClr val="15AD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flipV="1">
              <a:off x="1414925" y="1978529"/>
              <a:ext cx="86986" cy="89566"/>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flipV="1">
              <a:off x="1520957" y="1978529"/>
              <a:ext cx="86986" cy="89566"/>
            </a:xfrm>
            <a:prstGeom prst="rect">
              <a:avLst/>
            </a:prstGeom>
            <a:solidFill>
              <a:srgbClr val="C1F1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flipV="1">
              <a:off x="1626689" y="1751906"/>
              <a:ext cx="86986" cy="89566"/>
            </a:xfrm>
            <a:prstGeom prst="rect">
              <a:avLst/>
            </a:prstGeom>
            <a:solidFill>
              <a:srgbClr val="78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8FF00"/>
                </a:solidFill>
              </a:endParaRPr>
            </a:p>
          </p:txBody>
        </p:sp>
        <p:sp>
          <p:nvSpPr>
            <p:cNvPr id="23" name="Rectangle 22"/>
            <p:cNvSpPr/>
            <p:nvPr/>
          </p:nvSpPr>
          <p:spPr>
            <a:xfrm flipV="1">
              <a:off x="1739071" y="1751906"/>
              <a:ext cx="86986" cy="89566"/>
            </a:xfrm>
            <a:prstGeom prst="rect">
              <a:avLst/>
            </a:prstGeom>
            <a:solidFill>
              <a:srgbClr val="15AD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flipV="1">
              <a:off x="1626689" y="1865942"/>
              <a:ext cx="86986" cy="89566"/>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flipV="1">
              <a:off x="1739071" y="1865942"/>
              <a:ext cx="86986" cy="89566"/>
            </a:xfrm>
            <a:prstGeom prst="rect">
              <a:avLst/>
            </a:prstGeom>
            <a:solidFill>
              <a:srgbClr val="C1F1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flipV="1">
              <a:off x="1736601" y="1975991"/>
              <a:ext cx="86986" cy="89566"/>
            </a:xfrm>
            <a:prstGeom prst="rect">
              <a:avLst/>
            </a:prstGeom>
            <a:solidFill>
              <a:srgbClr val="15AD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flipV="1">
              <a:off x="1624219" y="2090027"/>
              <a:ext cx="86986" cy="89566"/>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flipV="1">
              <a:off x="1736601" y="2090027"/>
              <a:ext cx="86986" cy="89566"/>
            </a:xfrm>
            <a:prstGeom prst="rect">
              <a:avLst/>
            </a:prstGeom>
            <a:solidFill>
              <a:srgbClr val="C1F1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flipV="1">
              <a:off x="1414925" y="2090027"/>
              <a:ext cx="86986" cy="89566"/>
            </a:xfrm>
            <a:prstGeom prst="rect">
              <a:avLst/>
            </a:prstGeom>
            <a:solidFill>
              <a:srgbClr val="78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8FF00"/>
                </a:solidFill>
              </a:endParaRPr>
            </a:p>
          </p:txBody>
        </p:sp>
      </p:grpSp>
      <p:sp>
        <p:nvSpPr>
          <p:cNvPr id="34" name="Rectangle 33"/>
          <p:cNvSpPr/>
          <p:nvPr/>
        </p:nvSpPr>
        <p:spPr>
          <a:xfrm>
            <a:off x="5871650" y="5851866"/>
            <a:ext cx="986042" cy="369332"/>
          </a:xfrm>
          <a:prstGeom prst="rect">
            <a:avLst/>
          </a:prstGeom>
        </p:spPr>
        <p:txBody>
          <a:bodyPr wrap="none">
            <a:spAutoFit/>
          </a:bodyPr>
          <a:lstStyle/>
          <a:p>
            <a:r>
              <a:rPr lang="en-US" dirty="0" smtClean="0">
                <a:solidFill>
                  <a:schemeClr val="bg2">
                    <a:lumMod val="90000"/>
                  </a:schemeClr>
                </a:solidFill>
                <a:latin typeface="Arial Rounded MT Bold"/>
                <a:cs typeface="Arial Rounded MT Bold"/>
              </a:rPr>
              <a:t>Oficina</a:t>
            </a:r>
            <a:endParaRPr lang="en-US" dirty="0">
              <a:solidFill>
                <a:schemeClr val="bg2">
                  <a:lumMod val="90000"/>
                </a:schemeClr>
              </a:solidFill>
              <a:latin typeface="Arial Rounded MT Bold"/>
              <a:cs typeface="Arial Rounded MT Bold"/>
            </a:endParaRPr>
          </a:p>
        </p:txBody>
      </p:sp>
      <p:sp>
        <p:nvSpPr>
          <p:cNvPr id="35" name="Rectangle 34"/>
          <p:cNvSpPr/>
          <p:nvPr/>
        </p:nvSpPr>
        <p:spPr>
          <a:xfrm rot="16200000">
            <a:off x="278092" y="3423911"/>
            <a:ext cx="2659702" cy="369332"/>
          </a:xfrm>
          <a:prstGeom prst="rect">
            <a:avLst/>
          </a:prstGeom>
        </p:spPr>
        <p:txBody>
          <a:bodyPr wrap="none">
            <a:spAutoFit/>
          </a:bodyPr>
          <a:lstStyle/>
          <a:p>
            <a:r>
              <a:rPr lang="en-US" dirty="0" smtClean="0">
                <a:solidFill>
                  <a:schemeClr val="bg2">
                    <a:lumMod val="90000"/>
                  </a:schemeClr>
                </a:solidFill>
                <a:latin typeface="Arial Rounded MT Bold"/>
                <a:cs typeface="Arial Rounded MT Bold"/>
              </a:rPr>
              <a:t>Software Disciplinario</a:t>
            </a:r>
            <a:endParaRPr lang="en-US" dirty="0">
              <a:solidFill>
                <a:schemeClr val="bg2">
                  <a:lumMod val="90000"/>
                </a:schemeClr>
              </a:solidFill>
              <a:latin typeface="Arial Rounded MT Bold"/>
              <a:cs typeface="Arial Rounded MT Bold"/>
            </a:endParaRPr>
          </a:p>
        </p:txBody>
      </p:sp>
      <p:grpSp>
        <p:nvGrpSpPr>
          <p:cNvPr id="37" name="Group 36"/>
          <p:cNvGrpSpPr/>
          <p:nvPr/>
        </p:nvGrpSpPr>
        <p:grpSpPr>
          <a:xfrm>
            <a:off x="2415315" y="1914322"/>
            <a:ext cx="1161143" cy="1161143"/>
            <a:chOff x="3302000" y="2159000"/>
            <a:chExt cx="1161143" cy="1161143"/>
          </a:xfrm>
        </p:grpSpPr>
        <p:pic>
          <p:nvPicPr>
            <p:cNvPr id="6" name="Picture 5"/>
            <p:cNvPicPr>
              <a:picLocks noChangeAspect="1"/>
            </p:cNvPicPr>
            <p:nvPr/>
          </p:nvPicPr>
          <p:blipFill>
            <a:blip r:embed="rId2">
              <a:duotone>
                <a:schemeClr val="bg2">
                  <a:shade val="45000"/>
                  <a:satMod val="135000"/>
                </a:schemeClr>
                <a:prstClr val="white"/>
              </a:duotone>
            </a:blip>
            <a:stretch>
              <a:fillRect/>
            </a:stretch>
          </p:blipFill>
          <p:spPr>
            <a:xfrm>
              <a:off x="3302000" y="2159000"/>
              <a:ext cx="1161143" cy="1161143"/>
            </a:xfrm>
            <a:prstGeom prst="rect">
              <a:avLst/>
            </a:prstGeom>
          </p:spPr>
        </p:pic>
        <p:sp>
          <p:nvSpPr>
            <p:cNvPr id="36" name="Rectangle 35"/>
            <p:cNvSpPr/>
            <p:nvPr/>
          </p:nvSpPr>
          <p:spPr>
            <a:xfrm>
              <a:off x="3508248" y="2608277"/>
              <a:ext cx="769750" cy="369332"/>
            </a:xfrm>
            <a:prstGeom prst="rect">
              <a:avLst/>
            </a:prstGeom>
          </p:spPr>
          <p:txBody>
            <a:bodyPr wrap="none">
              <a:spAutoFit/>
            </a:bodyPr>
            <a:lstStyle/>
            <a:p>
              <a:r>
                <a:rPr lang="en-US" dirty="0" smtClean="0">
                  <a:solidFill>
                    <a:schemeClr val="bg2">
                      <a:lumMod val="90000"/>
                    </a:schemeClr>
                  </a:solidFill>
                  <a:latin typeface="Arial Rounded MT Bold"/>
                  <a:cs typeface="Arial Rounded MT Bold"/>
                </a:rPr>
                <a:t>artes</a:t>
              </a:r>
              <a:endParaRPr lang="en-US" dirty="0">
                <a:solidFill>
                  <a:schemeClr val="bg2">
                    <a:lumMod val="90000"/>
                  </a:schemeClr>
                </a:solidFill>
                <a:latin typeface="Arial Rounded MT Bold"/>
                <a:cs typeface="Arial Rounded MT Bold"/>
              </a:endParaRPr>
            </a:p>
          </p:txBody>
        </p:sp>
      </p:grpSp>
      <p:cxnSp>
        <p:nvCxnSpPr>
          <p:cNvPr id="38" name="Straight Arrow Connector 37"/>
          <p:cNvCxnSpPr/>
          <p:nvPr/>
        </p:nvCxnSpPr>
        <p:spPr>
          <a:xfrm flipV="1">
            <a:off x="3697507" y="1751906"/>
            <a:ext cx="0" cy="3739341"/>
          </a:xfrm>
          <a:prstGeom prst="straightConnector1">
            <a:avLst/>
          </a:prstGeom>
          <a:ln w="12700" cmpd="sng">
            <a:solidFill>
              <a:schemeClr val="bg2"/>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5132002" y="1751906"/>
            <a:ext cx="0" cy="3715108"/>
          </a:xfrm>
          <a:prstGeom prst="straightConnector1">
            <a:avLst/>
          </a:prstGeom>
          <a:ln w="12700" cmpd="sng">
            <a:solidFill>
              <a:schemeClr val="bg2"/>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6547145" y="1751906"/>
            <a:ext cx="0" cy="3729649"/>
          </a:xfrm>
          <a:prstGeom prst="straightConnector1">
            <a:avLst/>
          </a:prstGeom>
          <a:ln w="12700" cmpd="sng">
            <a:solidFill>
              <a:schemeClr val="bg2"/>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2534836" y="5459026"/>
            <a:ext cx="506945" cy="276999"/>
          </a:xfrm>
          <a:prstGeom prst="rect">
            <a:avLst/>
          </a:prstGeom>
        </p:spPr>
        <p:txBody>
          <a:bodyPr wrap="none">
            <a:spAutoFit/>
          </a:bodyPr>
          <a:lstStyle/>
          <a:p>
            <a:r>
              <a:rPr lang="es-ES_tradnl" sz="1200" dirty="0" smtClean="0">
                <a:solidFill>
                  <a:schemeClr val="bg2">
                    <a:lumMod val="90000"/>
                  </a:schemeClr>
                </a:solidFill>
                <a:latin typeface="Arial Rounded MT Bold"/>
                <a:cs typeface="Arial Rounded MT Bold"/>
              </a:rPr>
              <a:t>bajo</a:t>
            </a:r>
            <a:endParaRPr lang="es-ES_tradnl" sz="1200" dirty="0"/>
          </a:p>
        </p:txBody>
      </p:sp>
      <p:sp>
        <p:nvSpPr>
          <p:cNvPr id="44" name="Rectangle 43"/>
          <p:cNvSpPr/>
          <p:nvPr/>
        </p:nvSpPr>
        <p:spPr>
          <a:xfrm rot="16200000">
            <a:off x="1909090" y="4643810"/>
            <a:ext cx="506945" cy="276999"/>
          </a:xfrm>
          <a:prstGeom prst="rect">
            <a:avLst/>
          </a:prstGeom>
        </p:spPr>
        <p:txBody>
          <a:bodyPr wrap="none">
            <a:spAutoFit/>
          </a:bodyPr>
          <a:lstStyle/>
          <a:p>
            <a:r>
              <a:rPr lang="es-ES_tradnl" sz="1200" dirty="0" smtClean="0">
                <a:solidFill>
                  <a:schemeClr val="bg2">
                    <a:lumMod val="90000"/>
                  </a:schemeClr>
                </a:solidFill>
                <a:latin typeface="Arial Rounded MT Bold"/>
                <a:cs typeface="Arial Rounded MT Bold"/>
              </a:rPr>
              <a:t>bajo</a:t>
            </a:r>
            <a:endParaRPr lang="es-ES_tradnl" sz="1200" dirty="0"/>
          </a:p>
        </p:txBody>
      </p:sp>
      <p:sp>
        <p:nvSpPr>
          <p:cNvPr id="45" name="Rectangle 44"/>
          <p:cNvSpPr/>
          <p:nvPr/>
        </p:nvSpPr>
        <p:spPr>
          <a:xfrm>
            <a:off x="3935167" y="5474234"/>
            <a:ext cx="646331" cy="276999"/>
          </a:xfrm>
          <a:prstGeom prst="rect">
            <a:avLst/>
          </a:prstGeom>
        </p:spPr>
        <p:txBody>
          <a:bodyPr wrap="none">
            <a:spAutoFit/>
          </a:bodyPr>
          <a:lstStyle/>
          <a:p>
            <a:r>
              <a:rPr lang="es-ES_tradnl" sz="1200" dirty="0" smtClean="0">
                <a:solidFill>
                  <a:schemeClr val="bg2">
                    <a:lumMod val="90000"/>
                  </a:schemeClr>
                </a:solidFill>
                <a:latin typeface="Arial Rounded MT Bold"/>
                <a:cs typeface="Arial Rounded MT Bold"/>
              </a:rPr>
              <a:t>medio</a:t>
            </a:r>
            <a:endParaRPr lang="es-ES_tradnl" sz="1200" dirty="0"/>
          </a:p>
        </p:txBody>
      </p:sp>
      <p:sp>
        <p:nvSpPr>
          <p:cNvPr id="46" name="Rectangle 45"/>
          <p:cNvSpPr/>
          <p:nvPr/>
        </p:nvSpPr>
        <p:spPr>
          <a:xfrm rot="16200000">
            <a:off x="1839397" y="3630918"/>
            <a:ext cx="646331" cy="276999"/>
          </a:xfrm>
          <a:prstGeom prst="rect">
            <a:avLst/>
          </a:prstGeom>
        </p:spPr>
        <p:txBody>
          <a:bodyPr wrap="none">
            <a:spAutoFit/>
          </a:bodyPr>
          <a:lstStyle/>
          <a:p>
            <a:r>
              <a:rPr lang="es-ES_tradnl" sz="1200" dirty="0" smtClean="0">
                <a:solidFill>
                  <a:schemeClr val="bg2">
                    <a:lumMod val="90000"/>
                  </a:schemeClr>
                </a:solidFill>
                <a:latin typeface="Arial Rounded MT Bold"/>
                <a:cs typeface="Arial Rounded MT Bold"/>
              </a:rPr>
              <a:t>medio</a:t>
            </a:r>
            <a:endParaRPr lang="es-ES_tradnl" sz="1200" dirty="0"/>
          </a:p>
        </p:txBody>
      </p:sp>
      <p:sp>
        <p:nvSpPr>
          <p:cNvPr id="47" name="Rectangle 46"/>
          <p:cNvSpPr/>
          <p:nvPr/>
        </p:nvSpPr>
        <p:spPr>
          <a:xfrm>
            <a:off x="5514805" y="5526395"/>
            <a:ext cx="466794" cy="276999"/>
          </a:xfrm>
          <a:prstGeom prst="rect">
            <a:avLst/>
          </a:prstGeom>
        </p:spPr>
        <p:txBody>
          <a:bodyPr wrap="none">
            <a:spAutoFit/>
          </a:bodyPr>
          <a:lstStyle/>
          <a:p>
            <a:r>
              <a:rPr lang="es-ES_tradnl" sz="1200" dirty="0" smtClean="0">
                <a:solidFill>
                  <a:schemeClr val="bg2">
                    <a:lumMod val="90000"/>
                  </a:schemeClr>
                </a:solidFill>
                <a:latin typeface="Arial Rounded MT Bold"/>
                <a:cs typeface="Arial Rounded MT Bold"/>
              </a:rPr>
              <a:t>alto</a:t>
            </a:r>
            <a:endParaRPr lang="es-ES_tradnl" sz="1200" dirty="0"/>
          </a:p>
        </p:txBody>
      </p:sp>
      <p:sp>
        <p:nvSpPr>
          <p:cNvPr id="48" name="Rectangle 47"/>
          <p:cNvSpPr/>
          <p:nvPr/>
        </p:nvSpPr>
        <p:spPr>
          <a:xfrm rot="16200000">
            <a:off x="1933005" y="2360756"/>
            <a:ext cx="466794" cy="276999"/>
          </a:xfrm>
          <a:prstGeom prst="rect">
            <a:avLst/>
          </a:prstGeom>
        </p:spPr>
        <p:txBody>
          <a:bodyPr wrap="none">
            <a:spAutoFit/>
          </a:bodyPr>
          <a:lstStyle/>
          <a:p>
            <a:r>
              <a:rPr lang="es-ES_tradnl" sz="1200" dirty="0" smtClean="0">
                <a:solidFill>
                  <a:schemeClr val="bg2">
                    <a:lumMod val="90000"/>
                  </a:schemeClr>
                </a:solidFill>
                <a:latin typeface="Arial Rounded MT Bold"/>
                <a:cs typeface="Arial Rounded MT Bold"/>
              </a:rPr>
              <a:t>alto</a:t>
            </a:r>
            <a:endParaRPr lang="es-ES_tradnl" sz="1200" dirty="0"/>
          </a:p>
        </p:txBody>
      </p:sp>
      <p:grpSp>
        <p:nvGrpSpPr>
          <p:cNvPr id="53" name="Group 52"/>
          <p:cNvGrpSpPr/>
          <p:nvPr/>
        </p:nvGrpSpPr>
        <p:grpSpPr>
          <a:xfrm flipH="1">
            <a:off x="5048511" y="4116773"/>
            <a:ext cx="1230061" cy="942220"/>
            <a:chOff x="3196588" y="2171095"/>
            <a:chExt cx="1338063" cy="1161143"/>
          </a:xfrm>
        </p:grpSpPr>
        <p:pic>
          <p:nvPicPr>
            <p:cNvPr id="54" name="Picture 53"/>
            <p:cNvPicPr>
              <a:picLocks noChangeAspect="1"/>
            </p:cNvPicPr>
            <p:nvPr/>
          </p:nvPicPr>
          <p:blipFill>
            <a:blip r:embed="rId2">
              <a:duotone>
                <a:schemeClr val="bg2">
                  <a:shade val="45000"/>
                  <a:satMod val="135000"/>
                </a:schemeClr>
                <a:prstClr val="white"/>
              </a:duotone>
            </a:blip>
            <a:stretch>
              <a:fillRect/>
            </a:stretch>
          </p:blipFill>
          <p:spPr>
            <a:xfrm>
              <a:off x="3289905" y="2171095"/>
              <a:ext cx="1161143" cy="1161143"/>
            </a:xfrm>
            <a:prstGeom prst="rect">
              <a:avLst/>
            </a:prstGeom>
          </p:spPr>
        </p:pic>
        <p:sp>
          <p:nvSpPr>
            <p:cNvPr id="55" name="Rectangle 54"/>
            <p:cNvSpPr/>
            <p:nvPr/>
          </p:nvSpPr>
          <p:spPr>
            <a:xfrm>
              <a:off x="3196588" y="2624036"/>
              <a:ext cx="1338063" cy="323165"/>
            </a:xfrm>
            <a:prstGeom prst="rect">
              <a:avLst/>
            </a:prstGeom>
          </p:spPr>
          <p:txBody>
            <a:bodyPr wrap="square">
              <a:spAutoFit/>
            </a:bodyPr>
            <a:lstStyle/>
            <a:p>
              <a:pPr algn="ctr"/>
              <a:r>
                <a:rPr lang="es-ES_tradnl" sz="1500" dirty="0" smtClean="0">
                  <a:solidFill>
                    <a:schemeClr val="bg2">
                      <a:lumMod val="90000"/>
                    </a:schemeClr>
                  </a:solidFill>
                  <a:latin typeface="Arial Narrow"/>
                  <a:cs typeface="Arial Narrow"/>
                </a:rPr>
                <a:t>biológico </a:t>
              </a:r>
              <a:endParaRPr lang="es-ES_tradnl" sz="1500" dirty="0">
                <a:solidFill>
                  <a:schemeClr val="bg2">
                    <a:lumMod val="90000"/>
                  </a:schemeClr>
                </a:solidFill>
                <a:latin typeface="Arial Narrow"/>
                <a:cs typeface="Arial Narrow"/>
              </a:endParaRPr>
            </a:p>
          </p:txBody>
        </p:sp>
      </p:grpSp>
      <p:grpSp>
        <p:nvGrpSpPr>
          <p:cNvPr id="57" name="Group 56"/>
          <p:cNvGrpSpPr/>
          <p:nvPr/>
        </p:nvGrpSpPr>
        <p:grpSpPr>
          <a:xfrm>
            <a:off x="5499416" y="4673981"/>
            <a:ext cx="1157512" cy="847784"/>
            <a:chOff x="3277810" y="2159000"/>
            <a:chExt cx="1338063" cy="1161143"/>
          </a:xfrm>
        </p:grpSpPr>
        <p:pic>
          <p:nvPicPr>
            <p:cNvPr id="58" name="Picture 57"/>
            <p:cNvPicPr>
              <a:picLocks noChangeAspect="1"/>
            </p:cNvPicPr>
            <p:nvPr/>
          </p:nvPicPr>
          <p:blipFill>
            <a:blip r:embed="rId2">
              <a:duotone>
                <a:schemeClr val="bg2">
                  <a:shade val="45000"/>
                  <a:satMod val="135000"/>
                </a:schemeClr>
                <a:prstClr val="white"/>
              </a:duotone>
            </a:blip>
            <a:stretch>
              <a:fillRect/>
            </a:stretch>
          </p:blipFill>
          <p:spPr>
            <a:xfrm>
              <a:off x="3302000" y="2159000"/>
              <a:ext cx="1161143" cy="1161143"/>
            </a:xfrm>
            <a:prstGeom prst="rect">
              <a:avLst/>
            </a:prstGeom>
          </p:spPr>
        </p:pic>
        <p:sp>
          <p:nvSpPr>
            <p:cNvPr id="59" name="Rectangle 58"/>
            <p:cNvSpPr/>
            <p:nvPr/>
          </p:nvSpPr>
          <p:spPr>
            <a:xfrm>
              <a:off x="3277810" y="2585925"/>
              <a:ext cx="1338063" cy="292388"/>
            </a:xfrm>
            <a:prstGeom prst="rect">
              <a:avLst/>
            </a:prstGeom>
          </p:spPr>
          <p:txBody>
            <a:bodyPr wrap="square">
              <a:spAutoFit/>
            </a:bodyPr>
            <a:lstStyle/>
            <a:p>
              <a:pPr algn="ctr"/>
              <a:r>
                <a:rPr lang="es-ES_tradnl" sz="1300" dirty="0" smtClean="0">
                  <a:solidFill>
                    <a:schemeClr val="bg2">
                      <a:lumMod val="90000"/>
                    </a:schemeClr>
                  </a:solidFill>
                  <a:latin typeface="Arial Rounded MT Bold"/>
                  <a:cs typeface="Arial Rounded MT Bold"/>
                </a:rPr>
                <a:t>salud</a:t>
              </a:r>
              <a:endParaRPr lang="es-ES_tradnl" sz="1300" dirty="0">
                <a:solidFill>
                  <a:schemeClr val="bg2">
                    <a:lumMod val="90000"/>
                  </a:schemeClr>
                </a:solidFill>
                <a:latin typeface="Arial Rounded MT Bold"/>
                <a:cs typeface="Arial Rounded MT Bold"/>
              </a:endParaRPr>
            </a:p>
          </p:txBody>
        </p:sp>
      </p:grpSp>
      <p:grpSp>
        <p:nvGrpSpPr>
          <p:cNvPr id="60" name="Group 59"/>
          <p:cNvGrpSpPr/>
          <p:nvPr/>
        </p:nvGrpSpPr>
        <p:grpSpPr>
          <a:xfrm>
            <a:off x="2352354" y="3155878"/>
            <a:ext cx="1338063" cy="1161143"/>
            <a:chOff x="3277810" y="2159000"/>
            <a:chExt cx="1338063" cy="1161143"/>
          </a:xfrm>
        </p:grpSpPr>
        <p:pic>
          <p:nvPicPr>
            <p:cNvPr id="61" name="Picture 60"/>
            <p:cNvPicPr>
              <a:picLocks noChangeAspect="1"/>
            </p:cNvPicPr>
            <p:nvPr/>
          </p:nvPicPr>
          <p:blipFill>
            <a:blip r:embed="rId2">
              <a:duotone>
                <a:schemeClr val="bg2">
                  <a:shade val="45000"/>
                  <a:satMod val="135000"/>
                </a:schemeClr>
                <a:prstClr val="white"/>
              </a:duotone>
            </a:blip>
            <a:stretch>
              <a:fillRect/>
            </a:stretch>
          </p:blipFill>
          <p:spPr>
            <a:xfrm>
              <a:off x="3302000" y="2159000"/>
              <a:ext cx="1161143" cy="1161143"/>
            </a:xfrm>
            <a:prstGeom prst="rect">
              <a:avLst/>
            </a:prstGeom>
          </p:spPr>
        </p:pic>
        <p:sp>
          <p:nvSpPr>
            <p:cNvPr id="62" name="Rectangle 61"/>
            <p:cNvSpPr/>
            <p:nvPr/>
          </p:nvSpPr>
          <p:spPr>
            <a:xfrm>
              <a:off x="3277810" y="2668752"/>
              <a:ext cx="1338063" cy="292388"/>
            </a:xfrm>
            <a:prstGeom prst="rect">
              <a:avLst/>
            </a:prstGeom>
          </p:spPr>
          <p:txBody>
            <a:bodyPr wrap="square">
              <a:spAutoFit/>
            </a:bodyPr>
            <a:lstStyle/>
            <a:p>
              <a:pPr algn="ctr"/>
              <a:r>
                <a:rPr lang="es-ES_tradnl" sz="1300" dirty="0" smtClean="0">
                  <a:solidFill>
                    <a:schemeClr val="bg2">
                      <a:lumMod val="90000"/>
                    </a:schemeClr>
                  </a:solidFill>
                  <a:latin typeface="Arial Rounded MT Bold"/>
                  <a:cs typeface="Arial Rounded MT Bold"/>
                </a:rPr>
                <a:t>técnica</a:t>
              </a:r>
              <a:endParaRPr lang="es-ES_tradnl" sz="1300" dirty="0">
                <a:solidFill>
                  <a:schemeClr val="bg2">
                    <a:lumMod val="90000"/>
                  </a:schemeClr>
                </a:solidFill>
                <a:latin typeface="Arial Rounded MT Bold"/>
                <a:cs typeface="Arial Rounded MT Bold"/>
              </a:endParaRPr>
            </a:p>
          </p:txBody>
        </p:sp>
      </p:grpSp>
      <p:grpSp>
        <p:nvGrpSpPr>
          <p:cNvPr id="66" name="Group 65"/>
          <p:cNvGrpSpPr/>
          <p:nvPr/>
        </p:nvGrpSpPr>
        <p:grpSpPr>
          <a:xfrm>
            <a:off x="3876181" y="4252693"/>
            <a:ext cx="1410633" cy="1161143"/>
            <a:chOff x="3302000" y="2159000"/>
            <a:chExt cx="1410633" cy="1161143"/>
          </a:xfrm>
        </p:grpSpPr>
        <p:pic>
          <p:nvPicPr>
            <p:cNvPr id="67" name="Picture 66"/>
            <p:cNvPicPr>
              <a:picLocks noChangeAspect="1"/>
            </p:cNvPicPr>
            <p:nvPr/>
          </p:nvPicPr>
          <p:blipFill>
            <a:blip r:embed="rId2">
              <a:duotone>
                <a:schemeClr val="bg2">
                  <a:shade val="45000"/>
                  <a:satMod val="135000"/>
                </a:schemeClr>
                <a:prstClr val="white"/>
              </a:duotone>
            </a:blip>
            <a:stretch>
              <a:fillRect/>
            </a:stretch>
          </p:blipFill>
          <p:spPr>
            <a:xfrm>
              <a:off x="3302000" y="2159000"/>
              <a:ext cx="1161143" cy="1161143"/>
            </a:xfrm>
            <a:prstGeom prst="rect">
              <a:avLst/>
            </a:prstGeom>
          </p:spPr>
        </p:pic>
        <p:sp>
          <p:nvSpPr>
            <p:cNvPr id="68" name="Rectangle 67"/>
            <p:cNvSpPr/>
            <p:nvPr/>
          </p:nvSpPr>
          <p:spPr>
            <a:xfrm>
              <a:off x="3374570" y="2668752"/>
              <a:ext cx="1338063" cy="292388"/>
            </a:xfrm>
            <a:prstGeom prst="rect">
              <a:avLst/>
            </a:prstGeom>
          </p:spPr>
          <p:txBody>
            <a:bodyPr wrap="square">
              <a:spAutoFit/>
            </a:bodyPr>
            <a:lstStyle/>
            <a:p>
              <a:r>
                <a:rPr lang="es-ES_tradnl" sz="1300" dirty="0" smtClean="0">
                  <a:solidFill>
                    <a:schemeClr val="bg2">
                      <a:lumMod val="90000"/>
                    </a:schemeClr>
                  </a:solidFill>
                  <a:latin typeface="Arial Narrow"/>
                  <a:cs typeface="Arial Narrow"/>
                </a:rPr>
                <a:t>humanidades</a:t>
              </a:r>
              <a:endParaRPr lang="es-ES_tradnl" sz="1300" dirty="0">
                <a:solidFill>
                  <a:schemeClr val="bg2">
                    <a:lumMod val="90000"/>
                  </a:schemeClr>
                </a:solidFill>
                <a:latin typeface="Arial Narrow"/>
                <a:cs typeface="Arial Narrow"/>
              </a:endParaRPr>
            </a:p>
          </p:txBody>
        </p:sp>
      </p:grpSp>
      <p:grpSp>
        <p:nvGrpSpPr>
          <p:cNvPr id="69" name="Group 68"/>
          <p:cNvGrpSpPr/>
          <p:nvPr/>
        </p:nvGrpSpPr>
        <p:grpSpPr>
          <a:xfrm>
            <a:off x="3710448" y="3165197"/>
            <a:ext cx="1338063" cy="1161143"/>
            <a:chOff x="3209167" y="2159000"/>
            <a:chExt cx="1338063" cy="1161143"/>
          </a:xfrm>
        </p:grpSpPr>
        <p:pic>
          <p:nvPicPr>
            <p:cNvPr id="70" name="Picture 69"/>
            <p:cNvPicPr>
              <a:picLocks noChangeAspect="1"/>
            </p:cNvPicPr>
            <p:nvPr/>
          </p:nvPicPr>
          <p:blipFill>
            <a:blip r:embed="rId2">
              <a:duotone>
                <a:schemeClr val="bg2">
                  <a:shade val="45000"/>
                  <a:satMod val="135000"/>
                </a:schemeClr>
                <a:prstClr val="white"/>
              </a:duotone>
            </a:blip>
            <a:stretch>
              <a:fillRect/>
            </a:stretch>
          </p:blipFill>
          <p:spPr>
            <a:xfrm>
              <a:off x="3302000" y="2159000"/>
              <a:ext cx="1161143" cy="1161143"/>
            </a:xfrm>
            <a:prstGeom prst="rect">
              <a:avLst/>
            </a:prstGeom>
          </p:spPr>
        </p:pic>
        <p:sp>
          <p:nvSpPr>
            <p:cNvPr id="71" name="Rectangle 70"/>
            <p:cNvSpPr/>
            <p:nvPr/>
          </p:nvSpPr>
          <p:spPr>
            <a:xfrm>
              <a:off x="3209167" y="2668752"/>
              <a:ext cx="1338063" cy="323165"/>
            </a:xfrm>
            <a:prstGeom prst="rect">
              <a:avLst/>
            </a:prstGeom>
          </p:spPr>
          <p:txBody>
            <a:bodyPr wrap="square">
              <a:spAutoFit/>
            </a:bodyPr>
            <a:lstStyle/>
            <a:p>
              <a:pPr algn="ctr"/>
              <a:r>
                <a:rPr lang="es-ES_tradnl" sz="1500" dirty="0" smtClean="0">
                  <a:solidFill>
                    <a:schemeClr val="bg2">
                      <a:lumMod val="90000"/>
                    </a:schemeClr>
                  </a:solidFill>
                  <a:latin typeface="Arial Narrow"/>
                  <a:cs typeface="Arial Narrow"/>
                </a:rPr>
                <a:t>económico</a:t>
              </a:r>
              <a:endParaRPr lang="es-ES_tradnl" sz="1500" dirty="0">
                <a:solidFill>
                  <a:schemeClr val="bg2">
                    <a:lumMod val="90000"/>
                  </a:schemeClr>
                </a:solidFill>
                <a:latin typeface="Arial Narrow"/>
                <a:cs typeface="Arial Narrow"/>
              </a:endParaRPr>
            </a:p>
          </p:txBody>
        </p:sp>
      </p:grpSp>
    </p:spTree>
    <p:extLst>
      <p:ext uri="{BB962C8B-B14F-4D97-AF65-F5344CB8AC3E}">
        <p14:creationId xmlns:p14="http://schemas.microsoft.com/office/powerpoint/2010/main" val="3495805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 Trabajo pendiente</a:t>
            </a:r>
            <a:endParaRPr lang="es-MX" dirty="0"/>
          </a:p>
        </p:txBody>
      </p:sp>
      <p:pic>
        <p:nvPicPr>
          <p:cNvPr id="5" name="Picture 4" descr="IMG_0038.jpg"/>
          <p:cNvPicPr>
            <a:picLocks noChangeAspect="1"/>
          </p:cNvPicPr>
          <p:nvPr/>
        </p:nvPicPr>
        <p:blipFill rotWithShape="1">
          <a:blip r:embed="rId2">
            <a:extLst>
              <a:ext uri="{28A0092B-C50C-407E-A947-70E740481C1C}">
                <a14:useLocalDpi xmlns:a14="http://schemas.microsoft.com/office/drawing/2010/main" val="0"/>
              </a:ext>
            </a:extLst>
          </a:blip>
          <a:srcRect r="4051"/>
          <a:stretch/>
        </p:blipFill>
        <p:spPr>
          <a:xfrm>
            <a:off x="628629" y="3745259"/>
            <a:ext cx="7954093" cy="2912309"/>
          </a:xfrm>
          <a:prstGeom prst="rect">
            <a:avLst/>
          </a:prstGeom>
        </p:spPr>
      </p:pic>
      <p:sp>
        <p:nvSpPr>
          <p:cNvPr id="7" name="Content Placeholder 10"/>
          <p:cNvSpPr>
            <a:spLocks noGrp="1"/>
          </p:cNvSpPr>
          <p:nvPr>
            <p:ph idx="1"/>
          </p:nvPr>
        </p:nvSpPr>
        <p:spPr>
          <a:xfrm>
            <a:off x="457200" y="918679"/>
            <a:ext cx="8369278" cy="2621762"/>
          </a:xfrm>
        </p:spPr>
        <p:txBody>
          <a:bodyPr>
            <a:noAutofit/>
          </a:bodyPr>
          <a:lstStyle/>
          <a:p>
            <a:pPr marL="0" indent="0">
              <a:buNone/>
            </a:pPr>
            <a:r>
              <a:rPr lang="es-MX" sz="2000" dirty="0" smtClean="0"/>
              <a:t>En 2018 iniciamos con una aproximación a profesores e investigadores para captar el cambio y afinar la mirada en materia de:</a:t>
            </a:r>
          </a:p>
          <a:p>
            <a:r>
              <a:rPr lang="es-MX" sz="2000" dirty="0" smtClean="0"/>
              <a:t>Software especializado</a:t>
            </a:r>
          </a:p>
          <a:p>
            <a:r>
              <a:rPr lang="es-MX" sz="2000" dirty="0" smtClean="0"/>
              <a:t>Bases de datos especializadas</a:t>
            </a:r>
          </a:p>
          <a:p>
            <a:r>
              <a:rPr lang="es-MX" sz="2000" dirty="0" smtClean="0"/>
              <a:t>Dispositivos digitales propios de la disciplina </a:t>
            </a:r>
          </a:p>
          <a:p>
            <a:pPr marL="0" indent="0">
              <a:buNone/>
            </a:pPr>
            <a:r>
              <a:rPr lang="es-MX" sz="2000" dirty="0" smtClean="0"/>
              <a:t>Cubrimos 60 programas educativos ofrecidos en la UV (cerca de 70% de la oferta) a través de 150 grupos focales con 480 profesores.</a:t>
            </a:r>
          </a:p>
        </p:txBody>
      </p:sp>
    </p:spTree>
    <p:extLst>
      <p:ext uri="{BB962C8B-B14F-4D97-AF65-F5344CB8AC3E}">
        <p14:creationId xmlns:p14="http://schemas.microsoft.com/office/powerpoint/2010/main" val="960111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 Noción de Saber Computación</a:t>
            </a:r>
            <a:endParaRPr lang="es-ES" dirty="0"/>
          </a:p>
        </p:txBody>
      </p:sp>
      <p:sp>
        <p:nvSpPr>
          <p:cNvPr id="5" name="Content Placeholder 4"/>
          <p:cNvSpPr>
            <a:spLocks noGrp="1"/>
          </p:cNvSpPr>
          <p:nvPr>
            <p:ph sz="half" idx="2"/>
          </p:nvPr>
        </p:nvSpPr>
        <p:spPr>
          <a:xfrm>
            <a:off x="2705100" y="932188"/>
            <a:ext cx="5981700" cy="5193975"/>
          </a:xfrm>
        </p:spPr>
        <p:txBody>
          <a:bodyPr/>
          <a:lstStyle/>
          <a:p>
            <a:r>
              <a:rPr lang="es-ES_tradnl" dirty="0" smtClean="0"/>
              <a:t>El manejo del Sistema Operativo Windows y de software de oficina se posicionaron como el estándar de saber computación. </a:t>
            </a:r>
          </a:p>
          <a:p>
            <a:endParaRPr lang="es-ES_tradnl" dirty="0" smtClean="0"/>
          </a:p>
          <a:p>
            <a:r>
              <a:rPr lang="es-ES_tradnl" dirty="0" smtClean="0"/>
              <a:t>A la noción inicial se adicionaron funciones básicas de operación en Internet y así se mantuvo por años.</a:t>
            </a:r>
            <a:endParaRPr lang="es-ES_tradnl" dirty="0"/>
          </a:p>
        </p:txBody>
      </p:sp>
      <p:grpSp>
        <p:nvGrpSpPr>
          <p:cNvPr id="6" name="Group 5"/>
          <p:cNvGrpSpPr/>
          <p:nvPr/>
        </p:nvGrpSpPr>
        <p:grpSpPr>
          <a:xfrm>
            <a:off x="761333" y="1175523"/>
            <a:ext cx="996403" cy="1037770"/>
            <a:chOff x="6857692" y="5832930"/>
            <a:chExt cx="449034" cy="380496"/>
          </a:xfrm>
        </p:grpSpPr>
        <p:sp>
          <p:nvSpPr>
            <p:cNvPr id="7" name="Rectangle 6"/>
            <p:cNvSpPr/>
            <p:nvPr/>
          </p:nvSpPr>
          <p:spPr>
            <a:xfrm>
              <a:off x="6857692" y="5832930"/>
              <a:ext cx="209652" cy="17689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097074" y="5832930"/>
              <a:ext cx="209652" cy="176894"/>
            </a:xfrm>
            <a:prstGeom prst="rect">
              <a:avLst/>
            </a:prstGeom>
            <a:solidFill>
              <a:srgbClr val="15AD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57692" y="6036532"/>
              <a:ext cx="209652" cy="176894"/>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097074" y="6036532"/>
              <a:ext cx="209652" cy="17689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26530" y="3395022"/>
            <a:ext cx="1031207" cy="841961"/>
            <a:chOff x="722182" y="3081086"/>
            <a:chExt cx="1031207" cy="841961"/>
          </a:xfrm>
        </p:grpSpPr>
        <p:sp>
          <p:nvSpPr>
            <p:cNvPr id="11" name="Pentagon 10"/>
            <p:cNvSpPr/>
            <p:nvPr/>
          </p:nvSpPr>
          <p:spPr>
            <a:xfrm rot="16200000">
              <a:off x="905078" y="3077244"/>
              <a:ext cx="662907" cy="1028700"/>
            </a:xfrm>
            <a:prstGeom prst="homePlate">
              <a:avLst>
                <a:gd name="adj" fmla="val 15515"/>
              </a:avLst>
            </a:prstGeom>
            <a:solidFill>
              <a:schemeClr val="bg2"/>
            </a:solidFill>
            <a:ln w="57150" cmpd="sng">
              <a:solidFill>
                <a:srgbClr val="948A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entagon 11"/>
            <p:cNvSpPr/>
            <p:nvPr/>
          </p:nvSpPr>
          <p:spPr>
            <a:xfrm rot="5400000">
              <a:off x="907585" y="2898190"/>
              <a:ext cx="662907" cy="1028700"/>
            </a:xfrm>
            <a:prstGeom prst="homePlate">
              <a:avLst/>
            </a:prstGeom>
            <a:solidFill>
              <a:schemeClr val="bg2"/>
            </a:solidFill>
            <a:ln w="57150"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96746" y="4403336"/>
            <a:ext cx="1191548" cy="533400"/>
            <a:chOff x="688052" y="4419600"/>
            <a:chExt cx="1191548" cy="533400"/>
          </a:xfrm>
        </p:grpSpPr>
        <p:sp>
          <p:nvSpPr>
            <p:cNvPr id="14" name="Rectangle 13"/>
            <p:cNvSpPr/>
            <p:nvPr/>
          </p:nvSpPr>
          <p:spPr>
            <a:xfrm>
              <a:off x="722182" y="4419600"/>
              <a:ext cx="1031208" cy="533400"/>
            </a:xfrm>
            <a:prstGeom prst="rect">
              <a:avLst/>
            </a:prstGeom>
            <a:solidFill>
              <a:srgbClr val="EEECE1"/>
            </a:solidFill>
            <a:ln w="57150" cmpd="sng">
              <a:solidFill>
                <a:srgbClr val="948A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88052" y="4419600"/>
              <a:ext cx="1191548" cy="477054"/>
            </a:xfrm>
            <a:prstGeom prst="rect">
              <a:avLst/>
            </a:prstGeom>
            <a:noFill/>
          </p:spPr>
          <p:txBody>
            <a:bodyPr wrap="square" rtlCol="0">
              <a:spAutoFit/>
            </a:bodyPr>
            <a:lstStyle/>
            <a:p>
              <a:r>
                <a:rPr lang="en-US" sz="2500" dirty="0" smtClean="0">
                  <a:solidFill>
                    <a:schemeClr val="bg2">
                      <a:lumMod val="50000"/>
                    </a:schemeClr>
                  </a:solidFill>
                </a:rPr>
                <a:t>//www</a:t>
              </a:r>
              <a:endParaRPr lang="en-US" sz="2500" dirty="0">
                <a:solidFill>
                  <a:schemeClr val="bg2">
                    <a:lumMod val="50000"/>
                  </a:schemeClr>
                </a:solidFill>
              </a:endParaRPr>
            </a:p>
          </p:txBody>
        </p:sp>
      </p:grpSp>
    </p:spTree>
    <p:extLst>
      <p:ext uri="{BB962C8B-B14F-4D97-AF65-F5344CB8AC3E}">
        <p14:creationId xmlns:p14="http://schemas.microsoft.com/office/powerpoint/2010/main" val="3622578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030159"/>
            <a:ext cx="7772400" cy="2609849"/>
          </a:xfrm>
        </p:spPr>
        <p:txBody>
          <a:bodyPr>
            <a:normAutofit/>
          </a:bodyPr>
          <a:lstStyle/>
          <a:p>
            <a:pPr algn="ctr"/>
            <a:r>
              <a:rPr lang="es-ES_tradnl" sz="4000" b="0" i="0" dirty="0"/>
              <a:t>Tecnologías de la Información y de la Comunicación y Disciplinas Académicas Universitarias</a:t>
            </a:r>
          </a:p>
        </p:txBody>
      </p:sp>
      <p:sp>
        <p:nvSpPr>
          <p:cNvPr id="5" name="Subtitle 4"/>
          <p:cNvSpPr>
            <a:spLocks noGrp="1"/>
          </p:cNvSpPr>
          <p:nvPr>
            <p:ph type="subTitle" idx="1"/>
          </p:nvPr>
        </p:nvSpPr>
        <p:spPr>
          <a:xfrm>
            <a:off x="1371600" y="4413089"/>
            <a:ext cx="6400800" cy="1752600"/>
          </a:xfrm>
        </p:spPr>
        <p:txBody>
          <a:bodyPr>
            <a:normAutofit/>
          </a:bodyPr>
          <a:lstStyle/>
          <a:p>
            <a:pPr algn="r">
              <a:spcBef>
                <a:spcPts val="0"/>
              </a:spcBef>
            </a:pPr>
            <a:r>
              <a:rPr lang="en-US" sz="2000" dirty="0" smtClean="0"/>
              <a:t>Alberto Ramírez Martinell </a:t>
            </a:r>
          </a:p>
          <a:p>
            <a:pPr algn="r">
              <a:spcBef>
                <a:spcPts val="0"/>
              </a:spcBef>
            </a:pPr>
            <a:r>
              <a:rPr lang="en-US" sz="1800" dirty="0" smtClean="0">
                <a:solidFill>
                  <a:schemeClr val="tx2">
                    <a:lumMod val="60000"/>
                    <a:lumOff val="40000"/>
                  </a:schemeClr>
                </a:solidFill>
              </a:rPr>
              <a:t>albramirez@uv.mx    |   @armartinell</a:t>
            </a:r>
          </a:p>
          <a:p>
            <a:pPr algn="r">
              <a:spcBef>
                <a:spcPts val="0"/>
              </a:spcBef>
            </a:pPr>
            <a:r>
              <a:rPr lang="en-US" sz="2000" dirty="0" smtClean="0"/>
              <a:t>Miguel </a:t>
            </a:r>
            <a:r>
              <a:rPr lang="en-US" sz="2000" dirty="0" err="1" smtClean="0"/>
              <a:t>Casillas</a:t>
            </a:r>
            <a:endParaRPr lang="en-US" sz="2000" dirty="0" smtClean="0"/>
          </a:p>
          <a:p>
            <a:pPr algn="r">
              <a:spcBef>
                <a:spcPts val="0"/>
              </a:spcBef>
            </a:pPr>
            <a:r>
              <a:rPr lang="en-US" sz="1800" dirty="0" smtClean="0">
                <a:solidFill>
                  <a:srgbClr val="558ED5"/>
                </a:solidFill>
              </a:rPr>
              <a:t>mcasillas@uv.mx</a:t>
            </a:r>
          </a:p>
          <a:p>
            <a:pPr algn="r">
              <a:spcBef>
                <a:spcPts val="0"/>
              </a:spcBef>
            </a:pPr>
            <a:r>
              <a:rPr lang="en-US" sz="2000" dirty="0" smtClean="0"/>
              <a:t>Universidad Veracruzana, México</a:t>
            </a:r>
            <a:endParaRPr lang="en-US" sz="2000" dirty="0"/>
          </a:p>
        </p:txBody>
      </p:sp>
    </p:spTree>
    <p:extLst>
      <p:ext uri="{BB962C8B-B14F-4D97-AF65-F5344CB8AC3E}">
        <p14:creationId xmlns:p14="http://schemas.microsoft.com/office/powerpoint/2010/main" val="31679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 Noción de Saber Computación</a:t>
            </a:r>
            <a:endParaRPr lang="es-ES" dirty="0"/>
          </a:p>
        </p:txBody>
      </p:sp>
      <p:sp>
        <p:nvSpPr>
          <p:cNvPr id="5" name="Content Placeholder 4"/>
          <p:cNvSpPr>
            <a:spLocks noGrp="1"/>
          </p:cNvSpPr>
          <p:nvPr>
            <p:ph sz="half" idx="2"/>
          </p:nvPr>
        </p:nvSpPr>
        <p:spPr>
          <a:xfrm>
            <a:off x="2705100" y="1013248"/>
            <a:ext cx="5981700" cy="5112916"/>
          </a:xfrm>
        </p:spPr>
        <p:txBody>
          <a:bodyPr/>
          <a:lstStyle/>
          <a:p>
            <a:r>
              <a:rPr lang="es-ES_tradnl" dirty="0" smtClean="0"/>
              <a:t>Redes sociales, mensajeros instantáneos, aplicaciones móviles y dispositivos portátiles no se incorporaron a la noción.</a:t>
            </a:r>
          </a:p>
          <a:p>
            <a:r>
              <a:rPr lang="es-ES_tradnl" dirty="0" smtClean="0"/>
              <a:t>Por el contrario, son distractores, intrusos e indeseables </a:t>
            </a:r>
          </a:p>
        </p:txBody>
      </p:sp>
      <p:sp>
        <p:nvSpPr>
          <p:cNvPr id="11" name="Pentagon 10"/>
          <p:cNvSpPr/>
          <p:nvPr/>
        </p:nvSpPr>
        <p:spPr>
          <a:xfrm rot="16200000">
            <a:off x="435940" y="3064187"/>
            <a:ext cx="1601185" cy="1028700"/>
          </a:xfrm>
          <a:prstGeom prst="homePlate">
            <a:avLst>
              <a:gd name="adj" fmla="val 0"/>
            </a:avLst>
          </a:prstGeom>
          <a:solidFill>
            <a:schemeClr val="bg2"/>
          </a:solidFill>
          <a:ln w="57150" cmpd="sng">
            <a:solidFill>
              <a:srgbClr val="948A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726529" y="4015486"/>
            <a:ext cx="1031208" cy="400110"/>
            <a:chOff x="722182" y="4589355"/>
            <a:chExt cx="1031208" cy="400110"/>
          </a:xfrm>
        </p:grpSpPr>
        <p:sp>
          <p:nvSpPr>
            <p:cNvPr id="14" name="Rectangle 13"/>
            <p:cNvSpPr/>
            <p:nvPr/>
          </p:nvSpPr>
          <p:spPr>
            <a:xfrm>
              <a:off x="722182" y="4706056"/>
              <a:ext cx="1031208" cy="246943"/>
            </a:xfrm>
            <a:prstGeom prst="rect">
              <a:avLst/>
            </a:prstGeom>
            <a:solidFill>
              <a:srgbClr val="EEECE1"/>
            </a:solidFill>
            <a:ln w="57150" cmpd="sng">
              <a:solidFill>
                <a:srgbClr val="948A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092200" y="4589355"/>
              <a:ext cx="372363" cy="400110"/>
            </a:xfrm>
            <a:prstGeom prst="rect">
              <a:avLst/>
            </a:prstGeom>
            <a:noFill/>
          </p:spPr>
          <p:txBody>
            <a:bodyPr wrap="square" rtlCol="0">
              <a:spAutoFit/>
            </a:bodyPr>
            <a:lstStyle/>
            <a:p>
              <a:r>
                <a:rPr lang="en-US" sz="2000" dirty="0" smtClean="0">
                  <a:solidFill>
                    <a:schemeClr val="bg2">
                      <a:lumMod val="50000"/>
                    </a:schemeClr>
                  </a:solidFill>
                </a:rPr>
                <a:t>o</a:t>
              </a:r>
              <a:endParaRPr lang="en-US" sz="2000" dirty="0">
                <a:solidFill>
                  <a:schemeClr val="bg2">
                    <a:lumMod val="50000"/>
                  </a:schemeClr>
                </a:solidFill>
              </a:endParaRPr>
            </a:p>
          </p:txBody>
        </p:sp>
      </p:grpSp>
      <p:grpSp>
        <p:nvGrpSpPr>
          <p:cNvPr id="4" name="Group 3"/>
          <p:cNvGrpSpPr/>
          <p:nvPr/>
        </p:nvGrpSpPr>
        <p:grpSpPr>
          <a:xfrm>
            <a:off x="756986" y="1186731"/>
            <a:ext cx="1133970" cy="1111428"/>
            <a:chOff x="756985" y="1664673"/>
            <a:chExt cx="1133970" cy="1111428"/>
          </a:xfrm>
        </p:grpSpPr>
        <p:sp>
          <p:nvSpPr>
            <p:cNvPr id="7" name="Rectangle 6"/>
            <p:cNvSpPr/>
            <p:nvPr/>
          </p:nvSpPr>
          <p:spPr>
            <a:xfrm>
              <a:off x="756985" y="1730830"/>
              <a:ext cx="465216" cy="482463"/>
            </a:xfrm>
            <a:prstGeom prst="rect">
              <a:avLst/>
            </a:prstGeom>
            <a:solidFill>
              <a:schemeClr val="tx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288172" y="1730830"/>
              <a:ext cx="465216" cy="482463"/>
            </a:xfrm>
            <a:prstGeom prst="rect">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56985" y="2286137"/>
              <a:ext cx="465216" cy="482463"/>
            </a:xfrm>
            <a:prstGeom prst="rect">
              <a:avLst/>
            </a:prstGeom>
            <a:solidFill>
              <a:schemeClr val="tx2">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88172" y="2286137"/>
              <a:ext cx="465216" cy="482463"/>
            </a:xfrm>
            <a:prstGeom prst="rect">
              <a:avLst/>
            </a:prstGeom>
            <a:solidFill>
              <a:srgbClr val="78FF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67946" y="1729661"/>
              <a:ext cx="351378" cy="523220"/>
            </a:xfrm>
            <a:prstGeom prst="rect">
              <a:avLst/>
            </a:prstGeom>
            <a:noFill/>
          </p:spPr>
          <p:txBody>
            <a:bodyPr wrap="none" rtlCol="0">
              <a:spAutoFit/>
            </a:bodyPr>
            <a:lstStyle/>
            <a:p>
              <a:r>
                <a:rPr lang="en-US" sz="2800" b="1" dirty="0" smtClean="0">
                  <a:solidFill>
                    <a:schemeClr val="bg1"/>
                  </a:solidFill>
                  <a:latin typeface="Arial Rounded MT Bold"/>
                  <a:cs typeface="Arial Rounded MT Bold"/>
                </a:rPr>
                <a:t>f</a:t>
              </a:r>
              <a:endParaRPr lang="en-US" sz="2800" b="1" dirty="0">
                <a:solidFill>
                  <a:schemeClr val="bg1"/>
                </a:solidFill>
                <a:latin typeface="Arial Rounded MT Bold"/>
                <a:cs typeface="Arial Rounded MT Bold"/>
              </a:endParaRPr>
            </a:p>
          </p:txBody>
        </p:sp>
        <p:sp>
          <p:nvSpPr>
            <p:cNvPr id="17" name="TextBox 16"/>
            <p:cNvSpPr txBox="1"/>
            <p:nvPr/>
          </p:nvSpPr>
          <p:spPr>
            <a:xfrm>
              <a:off x="1311101" y="1664673"/>
              <a:ext cx="579854" cy="523220"/>
            </a:xfrm>
            <a:prstGeom prst="rect">
              <a:avLst/>
            </a:prstGeom>
            <a:noFill/>
          </p:spPr>
          <p:txBody>
            <a:bodyPr wrap="square" rtlCol="0">
              <a:spAutoFit/>
            </a:bodyPr>
            <a:lstStyle/>
            <a:p>
              <a:r>
                <a:rPr lang="en-US" sz="2800" b="1" i="1" dirty="0">
                  <a:solidFill>
                    <a:schemeClr val="bg1"/>
                  </a:solidFill>
                  <a:latin typeface="Arial Rounded MT Bold"/>
                  <a:cs typeface="Arial Rounded MT Bold"/>
                </a:rPr>
                <a:t>p</a:t>
              </a:r>
            </a:p>
          </p:txBody>
        </p:sp>
        <p:sp>
          <p:nvSpPr>
            <p:cNvPr id="18" name="TextBox 17"/>
            <p:cNvSpPr txBox="1"/>
            <p:nvPr/>
          </p:nvSpPr>
          <p:spPr>
            <a:xfrm>
              <a:off x="858709" y="2252881"/>
              <a:ext cx="351378" cy="523220"/>
            </a:xfrm>
            <a:prstGeom prst="rect">
              <a:avLst/>
            </a:prstGeom>
            <a:noFill/>
          </p:spPr>
          <p:txBody>
            <a:bodyPr wrap="none" rtlCol="0">
              <a:spAutoFit/>
            </a:bodyPr>
            <a:lstStyle/>
            <a:p>
              <a:r>
                <a:rPr lang="en-US" sz="2800" b="1" dirty="0" smtClean="0">
                  <a:solidFill>
                    <a:schemeClr val="bg1"/>
                  </a:solidFill>
                  <a:latin typeface="Arial Rounded MT Bold"/>
                  <a:cs typeface="Arial Rounded MT Bold"/>
                </a:rPr>
                <a:t>t</a:t>
              </a:r>
              <a:endParaRPr lang="en-US" sz="2800" b="1" dirty="0">
                <a:solidFill>
                  <a:schemeClr val="bg1"/>
                </a:solidFill>
                <a:latin typeface="Arial Rounded MT Bold"/>
                <a:cs typeface="Arial Rounded MT Bold"/>
              </a:endParaRPr>
            </a:p>
          </p:txBody>
        </p:sp>
        <p:sp>
          <p:nvSpPr>
            <p:cNvPr id="19" name="TextBox 18"/>
            <p:cNvSpPr txBox="1"/>
            <p:nvPr/>
          </p:nvSpPr>
          <p:spPr>
            <a:xfrm>
              <a:off x="1380009" y="2225993"/>
              <a:ext cx="184666" cy="523220"/>
            </a:xfrm>
            <a:prstGeom prst="rect">
              <a:avLst/>
            </a:prstGeom>
            <a:noFill/>
          </p:spPr>
          <p:txBody>
            <a:bodyPr wrap="none" rtlCol="0">
              <a:spAutoFit/>
            </a:bodyPr>
            <a:lstStyle/>
            <a:p>
              <a:endParaRPr lang="en-US" sz="2800" b="1" dirty="0">
                <a:solidFill>
                  <a:schemeClr val="bg1"/>
                </a:solidFill>
                <a:latin typeface="Avenir Black "/>
                <a:cs typeface="Avenir Black "/>
              </a:endParaRPr>
            </a:p>
          </p:txBody>
        </p:sp>
      </p:grpSp>
      <p:grpSp>
        <p:nvGrpSpPr>
          <p:cNvPr id="21" name="Group 20"/>
          <p:cNvGrpSpPr/>
          <p:nvPr/>
        </p:nvGrpSpPr>
        <p:grpSpPr>
          <a:xfrm>
            <a:off x="718886" y="2681986"/>
            <a:ext cx="1031208" cy="400110"/>
            <a:chOff x="722182" y="4589355"/>
            <a:chExt cx="1031208" cy="400110"/>
          </a:xfrm>
        </p:grpSpPr>
        <p:sp>
          <p:nvSpPr>
            <p:cNvPr id="22" name="Rectangle 21"/>
            <p:cNvSpPr/>
            <p:nvPr/>
          </p:nvSpPr>
          <p:spPr>
            <a:xfrm>
              <a:off x="722182" y="4706056"/>
              <a:ext cx="1031208" cy="246943"/>
            </a:xfrm>
            <a:prstGeom prst="rect">
              <a:avLst/>
            </a:prstGeom>
            <a:solidFill>
              <a:srgbClr val="EEECE1"/>
            </a:solidFill>
            <a:ln w="57150" cmpd="sng">
              <a:solidFill>
                <a:srgbClr val="948A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092200" y="4589355"/>
              <a:ext cx="372363" cy="400110"/>
            </a:xfrm>
            <a:prstGeom prst="rect">
              <a:avLst/>
            </a:prstGeom>
            <a:noFill/>
          </p:spPr>
          <p:txBody>
            <a:bodyPr wrap="square" rtlCol="0">
              <a:spAutoFit/>
            </a:bodyPr>
            <a:lstStyle/>
            <a:p>
              <a:r>
                <a:rPr lang="en-US" sz="2000" dirty="0" smtClean="0">
                  <a:solidFill>
                    <a:schemeClr val="bg2">
                      <a:lumMod val="50000"/>
                    </a:schemeClr>
                  </a:solidFill>
                </a:rPr>
                <a:t>-</a:t>
              </a:r>
              <a:endParaRPr lang="en-US" sz="2000" dirty="0">
                <a:solidFill>
                  <a:schemeClr val="bg2">
                    <a:lumMod val="50000"/>
                  </a:schemeClr>
                </a:solidFill>
              </a:endParaRPr>
            </a:p>
          </p:txBody>
        </p:sp>
      </p:grpSp>
      <p:sp>
        <p:nvSpPr>
          <p:cNvPr id="25" name="Oval Callout 24"/>
          <p:cNvSpPr/>
          <p:nvPr/>
        </p:nvSpPr>
        <p:spPr>
          <a:xfrm>
            <a:off x="1389773" y="1902013"/>
            <a:ext cx="276503" cy="212996"/>
          </a:xfrm>
          <a:prstGeom prst="wedgeEllipseCallout">
            <a:avLst>
              <a:gd name="adj1" fmla="val -38916"/>
              <a:gd name="adj2" fmla="val 104754"/>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66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BEBA8EAE-BF5A-486C-A8C5-ECC9F3942E4B}">
                <a14:imgProps xmlns:a14="http://schemas.microsoft.com/office/drawing/2010/main">
                  <a14:imgLayer r:embed="rId3">
                    <a14:imgEffect>
                      <a14:artisticTexturizer trans="85000" scaling="63"/>
                    </a14:imgEffect>
                  </a14:imgLayer>
                </a14:imgProps>
              </a:ext>
            </a:extLst>
          </a:blip>
          <a:stretch>
            <a:fillRect/>
          </a:stretch>
        </p:blipFill>
        <p:spPr>
          <a:xfrm>
            <a:off x="2070100" y="3077740"/>
            <a:ext cx="5003800" cy="3352800"/>
          </a:xfrm>
          <a:prstGeom prst="rect">
            <a:avLst/>
          </a:prstGeom>
        </p:spPr>
      </p:pic>
      <p:sp>
        <p:nvSpPr>
          <p:cNvPr id="2" name="Título 1"/>
          <p:cNvSpPr>
            <a:spLocks noGrp="1"/>
          </p:cNvSpPr>
          <p:nvPr>
            <p:ph type="title"/>
          </p:nvPr>
        </p:nvSpPr>
        <p:spPr/>
        <p:txBody>
          <a:bodyPr>
            <a:normAutofit/>
          </a:bodyPr>
          <a:lstStyle/>
          <a:p>
            <a:r>
              <a:rPr lang="es-ES" dirty="0" smtClean="0"/>
              <a:t>// Noción de Saber Computación</a:t>
            </a:r>
            <a:endParaRPr lang="es-ES" dirty="0"/>
          </a:p>
        </p:txBody>
      </p:sp>
      <p:sp>
        <p:nvSpPr>
          <p:cNvPr id="5" name="Content Placeholder 4"/>
          <p:cNvSpPr>
            <a:spLocks noGrp="1"/>
          </p:cNvSpPr>
          <p:nvPr>
            <p:ph sz="half" idx="2"/>
          </p:nvPr>
        </p:nvSpPr>
        <p:spPr>
          <a:xfrm>
            <a:off x="756653" y="932188"/>
            <a:ext cx="7930146" cy="2581669"/>
          </a:xfrm>
        </p:spPr>
        <p:txBody>
          <a:bodyPr>
            <a:normAutofit/>
          </a:bodyPr>
          <a:lstStyle/>
          <a:p>
            <a:pPr marL="0" indent="0">
              <a:buNone/>
            </a:pPr>
            <a:r>
              <a:rPr lang="es-ES_tradnl" dirty="0" smtClean="0"/>
              <a:t>La división de Saberes Digitales formales y aptos para la escuela y aquellos que son indeseables porque distraen a los estudiantes ha atrasado una ampliación de la noción de Saber Computación</a:t>
            </a:r>
            <a:endParaRPr lang="es-ES_tradnl" dirty="0"/>
          </a:p>
        </p:txBody>
      </p:sp>
      <p:sp>
        <p:nvSpPr>
          <p:cNvPr id="38" name="Pentagon 37"/>
          <p:cNvSpPr/>
          <p:nvPr/>
        </p:nvSpPr>
        <p:spPr>
          <a:xfrm rot="16200000">
            <a:off x="5010966" y="4810382"/>
            <a:ext cx="1601185" cy="1028700"/>
          </a:xfrm>
          <a:prstGeom prst="homePlate">
            <a:avLst>
              <a:gd name="adj" fmla="val 0"/>
            </a:avLst>
          </a:prstGeom>
          <a:solidFill>
            <a:schemeClr val="bg2"/>
          </a:solidFill>
          <a:ln w="57150" cmpd="sng">
            <a:solidFill>
              <a:srgbClr val="948A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5301555" y="5761681"/>
            <a:ext cx="1031208" cy="400110"/>
            <a:chOff x="722182" y="4589355"/>
            <a:chExt cx="1031208" cy="400110"/>
          </a:xfrm>
        </p:grpSpPr>
        <p:sp>
          <p:nvSpPr>
            <p:cNvPr id="40" name="Rectangle 39"/>
            <p:cNvSpPr/>
            <p:nvPr/>
          </p:nvSpPr>
          <p:spPr>
            <a:xfrm>
              <a:off x="722182" y="4706056"/>
              <a:ext cx="1031208" cy="246943"/>
            </a:xfrm>
            <a:prstGeom prst="rect">
              <a:avLst/>
            </a:prstGeom>
            <a:solidFill>
              <a:srgbClr val="EEECE1"/>
            </a:solidFill>
            <a:ln w="57150" cmpd="sng">
              <a:solidFill>
                <a:srgbClr val="948A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1092200" y="4589355"/>
              <a:ext cx="372363" cy="400110"/>
            </a:xfrm>
            <a:prstGeom prst="rect">
              <a:avLst/>
            </a:prstGeom>
            <a:noFill/>
          </p:spPr>
          <p:txBody>
            <a:bodyPr wrap="square" rtlCol="0">
              <a:spAutoFit/>
            </a:bodyPr>
            <a:lstStyle/>
            <a:p>
              <a:r>
                <a:rPr lang="en-US" sz="2000" dirty="0" smtClean="0">
                  <a:solidFill>
                    <a:schemeClr val="bg2">
                      <a:lumMod val="50000"/>
                    </a:schemeClr>
                  </a:solidFill>
                </a:rPr>
                <a:t>o</a:t>
              </a:r>
              <a:endParaRPr lang="en-US" sz="2000" dirty="0">
                <a:solidFill>
                  <a:schemeClr val="bg2">
                    <a:lumMod val="50000"/>
                  </a:schemeClr>
                </a:solidFill>
              </a:endParaRPr>
            </a:p>
          </p:txBody>
        </p:sp>
      </p:grpSp>
      <p:grpSp>
        <p:nvGrpSpPr>
          <p:cNvPr id="42" name="Group 41"/>
          <p:cNvGrpSpPr/>
          <p:nvPr/>
        </p:nvGrpSpPr>
        <p:grpSpPr>
          <a:xfrm>
            <a:off x="5332012" y="3162596"/>
            <a:ext cx="1133970" cy="1111428"/>
            <a:chOff x="756985" y="1664673"/>
            <a:chExt cx="1133970" cy="1111428"/>
          </a:xfrm>
        </p:grpSpPr>
        <p:sp>
          <p:nvSpPr>
            <p:cNvPr id="43" name="Rectangle 42"/>
            <p:cNvSpPr/>
            <p:nvPr/>
          </p:nvSpPr>
          <p:spPr>
            <a:xfrm>
              <a:off x="756985" y="1730830"/>
              <a:ext cx="465216" cy="482463"/>
            </a:xfrm>
            <a:prstGeom prst="rect">
              <a:avLst/>
            </a:prstGeom>
            <a:solidFill>
              <a:schemeClr val="tx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288172" y="1730830"/>
              <a:ext cx="465216" cy="482463"/>
            </a:xfrm>
            <a:prstGeom prst="rect">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756985" y="2286137"/>
              <a:ext cx="465216" cy="482463"/>
            </a:xfrm>
            <a:prstGeom prst="rect">
              <a:avLst/>
            </a:prstGeom>
            <a:solidFill>
              <a:schemeClr val="tx2">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288172" y="2286137"/>
              <a:ext cx="465216" cy="482463"/>
            </a:xfrm>
            <a:prstGeom prst="rect">
              <a:avLst/>
            </a:prstGeom>
            <a:solidFill>
              <a:srgbClr val="78FF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867946" y="1729661"/>
              <a:ext cx="351378" cy="523220"/>
            </a:xfrm>
            <a:prstGeom prst="rect">
              <a:avLst/>
            </a:prstGeom>
            <a:noFill/>
          </p:spPr>
          <p:txBody>
            <a:bodyPr wrap="none" rtlCol="0">
              <a:spAutoFit/>
            </a:bodyPr>
            <a:lstStyle/>
            <a:p>
              <a:r>
                <a:rPr lang="en-US" sz="2800" b="1" dirty="0" smtClean="0">
                  <a:solidFill>
                    <a:schemeClr val="bg1"/>
                  </a:solidFill>
                  <a:latin typeface="Arial Rounded MT Bold"/>
                  <a:cs typeface="Arial Rounded MT Bold"/>
                </a:rPr>
                <a:t>f</a:t>
              </a:r>
              <a:endParaRPr lang="en-US" sz="2800" b="1" dirty="0">
                <a:solidFill>
                  <a:schemeClr val="bg1"/>
                </a:solidFill>
                <a:latin typeface="Arial Rounded MT Bold"/>
                <a:cs typeface="Arial Rounded MT Bold"/>
              </a:endParaRPr>
            </a:p>
          </p:txBody>
        </p:sp>
        <p:sp>
          <p:nvSpPr>
            <p:cNvPr id="48" name="TextBox 47"/>
            <p:cNvSpPr txBox="1"/>
            <p:nvPr/>
          </p:nvSpPr>
          <p:spPr>
            <a:xfrm>
              <a:off x="1311101" y="1664673"/>
              <a:ext cx="579854" cy="523220"/>
            </a:xfrm>
            <a:prstGeom prst="rect">
              <a:avLst/>
            </a:prstGeom>
            <a:noFill/>
          </p:spPr>
          <p:txBody>
            <a:bodyPr wrap="square" rtlCol="0">
              <a:spAutoFit/>
            </a:bodyPr>
            <a:lstStyle/>
            <a:p>
              <a:r>
                <a:rPr lang="en-US" sz="2800" b="1" i="1" dirty="0">
                  <a:solidFill>
                    <a:schemeClr val="bg1"/>
                  </a:solidFill>
                  <a:latin typeface="Arial Rounded MT Bold"/>
                  <a:cs typeface="Arial Rounded MT Bold"/>
                </a:rPr>
                <a:t>p</a:t>
              </a:r>
            </a:p>
          </p:txBody>
        </p:sp>
        <p:sp>
          <p:nvSpPr>
            <p:cNvPr id="49" name="TextBox 48"/>
            <p:cNvSpPr txBox="1"/>
            <p:nvPr/>
          </p:nvSpPr>
          <p:spPr>
            <a:xfrm>
              <a:off x="858709" y="2252881"/>
              <a:ext cx="351378" cy="523220"/>
            </a:xfrm>
            <a:prstGeom prst="rect">
              <a:avLst/>
            </a:prstGeom>
            <a:noFill/>
          </p:spPr>
          <p:txBody>
            <a:bodyPr wrap="none" rtlCol="0">
              <a:spAutoFit/>
            </a:bodyPr>
            <a:lstStyle/>
            <a:p>
              <a:r>
                <a:rPr lang="en-US" sz="2800" b="1" dirty="0" smtClean="0">
                  <a:solidFill>
                    <a:schemeClr val="bg1"/>
                  </a:solidFill>
                  <a:latin typeface="Arial Rounded MT Bold"/>
                  <a:cs typeface="Arial Rounded MT Bold"/>
                </a:rPr>
                <a:t>t</a:t>
              </a:r>
              <a:endParaRPr lang="en-US" sz="2800" b="1" dirty="0">
                <a:solidFill>
                  <a:schemeClr val="bg1"/>
                </a:solidFill>
                <a:latin typeface="Arial Rounded MT Bold"/>
                <a:cs typeface="Arial Rounded MT Bold"/>
              </a:endParaRPr>
            </a:p>
          </p:txBody>
        </p:sp>
        <p:sp>
          <p:nvSpPr>
            <p:cNvPr id="50" name="TextBox 49"/>
            <p:cNvSpPr txBox="1"/>
            <p:nvPr/>
          </p:nvSpPr>
          <p:spPr>
            <a:xfrm>
              <a:off x="1380009" y="2225993"/>
              <a:ext cx="184666" cy="523220"/>
            </a:xfrm>
            <a:prstGeom prst="rect">
              <a:avLst/>
            </a:prstGeom>
            <a:noFill/>
          </p:spPr>
          <p:txBody>
            <a:bodyPr wrap="none" rtlCol="0">
              <a:spAutoFit/>
            </a:bodyPr>
            <a:lstStyle/>
            <a:p>
              <a:endParaRPr lang="en-US" sz="2800" b="1" dirty="0">
                <a:solidFill>
                  <a:schemeClr val="bg1"/>
                </a:solidFill>
                <a:latin typeface="Avenir Black "/>
                <a:cs typeface="Avenir Black "/>
              </a:endParaRPr>
            </a:p>
          </p:txBody>
        </p:sp>
      </p:grpSp>
      <p:grpSp>
        <p:nvGrpSpPr>
          <p:cNvPr id="51" name="Group 50"/>
          <p:cNvGrpSpPr/>
          <p:nvPr/>
        </p:nvGrpSpPr>
        <p:grpSpPr>
          <a:xfrm>
            <a:off x="5293912" y="4428181"/>
            <a:ext cx="1031208" cy="400110"/>
            <a:chOff x="722182" y="4589355"/>
            <a:chExt cx="1031208" cy="400110"/>
          </a:xfrm>
        </p:grpSpPr>
        <p:sp>
          <p:nvSpPr>
            <p:cNvPr id="52" name="Rectangle 51"/>
            <p:cNvSpPr/>
            <p:nvPr/>
          </p:nvSpPr>
          <p:spPr>
            <a:xfrm>
              <a:off x="722182" y="4706056"/>
              <a:ext cx="1031208" cy="246943"/>
            </a:xfrm>
            <a:prstGeom prst="rect">
              <a:avLst/>
            </a:prstGeom>
            <a:solidFill>
              <a:srgbClr val="EEECE1"/>
            </a:solidFill>
            <a:ln w="57150" cmpd="sng">
              <a:solidFill>
                <a:srgbClr val="948A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1092200" y="4589355"/>
              <a:ext cx="372363" cy="400110"/>
            </a:xfrm>
            <a:prstGeom prst="rect">
              <a:avLst/>
            </a:prstGeom>
            <a:noFill/>
          </p:spPr>
          <p:txBody>
            <a:bodyPr wrap="square" rtlCol="0">
              <a:spAutoFit/>
            </a:bodyPr>
            <a:lstStyle/>
            <a:p>
              <a:r>
                <a:rPr lang="en-US" sz="2000" dirty="0" smtClean="0">
                  <a:solidFill>
                    <a:schemeClr val="bg2">
                      <a:lumMod val="50000"/>
                    </a:schemeClr>
                  </a:solidFill>
                </a:rPr>
                <a:t>-</a:t>
              </a:r>
              <a:endParaRPr lang="en-US" sz="2000" dirty="0">
                <a:solidFill>
                  <a:schemeClr val="bg2">
                    <a:lumMod val="50000"/>
                  </a:schemeClr>
                </a:solidFill>
              </a:endParaRPr>
            </a:p>
          </p:txBody>
        </p:sp>
      </p:grpSp>
      <p:sp>
        <p:nvSpPr>
          <p:cNvPr id="54" name="Oval Callout 53"/>
          <p:cNvSpPr/>
          <p:nvPr/>
        </p:nvSpPr>
        <p:spPr>
          <a:xfrm>
            <a:off x="5964799" y="3877878"/>
            <a:ext cx="276503" cy="212996"/>
          </a:xfrm>
          <a:prstGeom prst="wedgeEllipseCallout">
            <a:avLst>
              <a:gd name="adj1" fmla="val -38916"/>
              <a:gd name="adj2" fmla="val 104754"/>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5" name="Group 54"/>
          <p:cNvGrpSpPr/>
          <p:nvPr/>
        </p:nvGrpSpPr>
        <p:grpSpPr>
          <a:xfrm>
            <a:off x="2953964" y="3264423"/>
            <a:ext cx="996403" cy="1037770"/>
            <a:chOff x="6857692" y="5832930"/>
            <a:chExt cx="449034" cy="380496"/>
          </a:xfrm>
        </p:grpSpPr>
        <p:sp>
          <p:nvSpPr>
            <p:cNvPr id="56" name="Rectangle 55"/>
            <p:cNvSpPr/>
            <p:nvPr/>
          </p:nvSpPr>
          <p:spPr>
            <a:xfrm>
              <a:off x="6857692" y="5832930"/>
              <a:ext cx="209652" cy="17689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097074" y="5832930"/>
              <a:ext cx="209652" cy="176894"/>
            </a:xfrm>
            <a:prstGeom prst="rect">
              <a:avLst/>
            </a:prstGeom>
            <a:solidFill>
              <a:srgbClr val="15AD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6857692" y="6036532"/>
              <a:ext cx="209652" cy="176894"/>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7097074" y="6036532"/>
              <a:ext cx="209652" cy="17689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2919161" y="4563602"/>
            <a:ext cx="1031207" cy="841961"/>
            <a:chOff x="722182" y="3081086"/>
            <a:chExt cx="1031207" cy="841961"/>
          </a:xfrm>
        </p:grpSpPr>
        <p:sp>
          <p:nvSpPr>
            <p:cNvPr id="61" name="Pentagon 60"/>
            <p:cNvSpPr/>
            <p:nvPr/>
          </p:nvSpPr>
          <p:spPr>
            <a:xfrm rot="16200000">
              <a:off x="905078" y="3077244"/>
              <a:ext cx="662907" cy="1028700"/>
            </a:xfrm>
            <a:prstGeom prst="homePlate">
              <a:avLst>
                <a:gd name="adj" fmla="val 15515"/>
              </a:avLst>
            </a:prstGeom>
            <a:solidFill>
              <a:schemeClr val="bg2"/>
            </a:solidFill>
            <a:ln w="57150" cmpd="sng">
              <a:solidFill>
                <a:srgbClr val="948A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Pentagon 61"/>
            <p:cNvSpPr/>
            <p:nvPr/>
          </p:nvSpPr>
          <p:spPr>
            <a:xfrm rot="5400000">
              <a:off x="907585" y="2898190"/>
              <a:ext cx="662907" cy="1028700"/>
            </a:xfrm>
            <a:prstGeom prst="homePlate">
              <a:avLst/>
            </a:prstGeom>
            <a:solidFill>
              <a:schemeClr val="bg2"/>
            </a:solidFill>
            <a:ln w="57150"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2889377" y="5612446"/>
            <a:ext cx="1191548" cy="533400"/>
            <a:chOff x="688052" y="4419600"/>
            <a:chExt cx="1191548" cy="533400"/>
          </a:xfrm>
        </p:grpSpPr>
        <p:sp>
          <p:nvSpPr>
            <p:cNvPr id="64" name="Rectangle 63"/>
            <p:cNvSpPr/>
            <p:nvPr/>
          </p:nvSpPr>
          <p:spPr>
            <a:xfrm>
              <a:off x="722182" y="4419600"/>
              <a:ext cx="1031208" cy="533400"/>
            </a:xfrm>
            <a:prstGeom prst="rect">
              <a:avLst/>
            </a:prstGeom>
            <a:solidFill>
              <a:srgbClr val="EEECE1"/>
            </a:solidFill>
            <a:ln w="57150" cmpd="sng">
              <a:solidFill>
                <a:srgbClr val="948A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688052" y="4419600"/>
              <a:ext cx="1191548" cy="477054"/>
            </a:xfrm>
            <a:prstGeom prst="rect">
              <a:avLst/>
            </a:prstGeom>
            <a:noFill/>
          </p:spPr>
          <p:txBody>
            <a:bodyPr wrap="square" rtlCol="0">
              <a:spAutoFit/>
            </a:bodyPr>
            <a:lstStyle/>
            <a:p>
              <a:r>
                <a:rPr lang="en-US" sz="2500" dirty="0" smtClean="0">
                  <a:solidFill>
                    <a:schemeClr val="bg2">
                      <a:lumMod val="50000"/>
                    </a:schemeClr>
                  </a:solidFill>
                </a:rPr>
                <a:t>//www</a:t>
              </a:r>
              <a:endParaRPr lang="en-US" sz="2500" dirty="0">
                <a:solidFill>
                  <a:schemeClr val="bg2">
                    <a:lumMod val="50000"/>
                  </a:schemeClr>
                </a:solidFill>
              </a:endParaRPr>
            </a:p>
          </p:txBody>
        </p:sp>
      </p:grpSp>
      <p:pic>
        <p:nvPicPr>
          <p:cNvPr id="70" name="Picture 69"/>
          <p:cNvPicPr>
            <a:picLocks noChangeAspect="1"/>
          </p:cNvPicPr>
          <p:nvPr/>
        </p:nvPicPr>
        <p:blipFill>
          <a:blip r:embed="rId4"/>
          <a:stretch>
            <a:fillRect/>
          </a:stretch>
        </p:blipFill>
        <p:spPr>
          <a:xfrm rot="3370037">
            <a:off x="3605595" y="3961359"/>
            <a:ext cx="2219142" cy="1521326"/>
          </a:xfrm>
          <a:prstGeom prst="rect">
            <a:avLst/>
          </a:prstGeom>
        </p:spPr>
      </p:pic>
    </p:spTree>
    <p:extLst>
      <p:ext uri="{BB962C8B-B14F-4D97-AF65-F5344CB8AC3E}">
        <p14:creationId xmlns:p14="http://schemas.microsoft.com/office/powerpoint/2010/main" val="376928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ctr"/>
            <a:r>
              <a:rPr lang="es-ES" sz="4400" b="0" i="0" dirty="0" smtClean="0"/>
              <a:t>TIC en </a:t>
            </a:r>
            <a:br>
              <a:rPr lang="es-ES" sz="4400" b="0" i="0" dirty="0" smtClean="0"/>
            </a:br>
            <a:r>
              <a:rPr lang="es-ES" sz="4400" b="0" i="0" dirty="0" smtClean="0"/>
              <a:t>Educación Superior</a:t>
            </a:r>
            <a:endParaRPr lang="es-ES" sz="4400" b="0" i="0" dirty="0"/>
          </a:p>
        </p:txBody>
      </p:sp>
    </p:spTree>
    <p:extLst>
      <p:ext uri="{BB962C8B-B14F-4D97-AF65-F5344CB8AC3E}">
        <p14:creationId xmlns:p14="http://schemas.microsoft.com/office/powerpoint/2010/main" val="2068094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TIC en Educación Superior </a:t>
            </a:r>
            <a:endParaRPr lang="es-ES" dirty="0"/>
          </a:p>
        </p:txBody>
      </p:sp>
      <p:sp>
        <p:nvSpPr>
          <p:cNvPr id="3" name="Marcador de contenido 2"/>
          <p:cNvSpPr>
            <a:spLocks noGrp="1"/>
          </p:cNvSpPr>
          <p:nvPr>
            <p:ph idx="1"/>
          </p:nvPr>
        </p:nvSpPr>
        <p:spPr/>
        <p:txBody>
          <a:bodyPr>
            <a:normAutofit lnSpcReduction="10000"/>
          </a:bodyPr>
          <a:lstStyle/>
          <a:p>
            <a:pPr marL="0" indent="0" algn="just">
              <a:buNone/>
            </a:pPr>
            <a:r>
              <a:rPr lang="es-ES_tradnl" dirty="0" smtClean="0"/>
              <a:t>Las Tecnologías de la Información y de la Comunicación (TIC) han impulsado cambios en las Instituciones de Educación Superior</a:t>
            </a:r>
          </a:p>
          <a:p>
            <a:pPr algn="just"/>
            <a:r>
              <a:rPr lang="en-US" dirty="0" smtClean="0"/>
              <a:t>E</a:t>
            </a:r>
            <a:r>
              <a:rPr lang="es-ES_tradnl" dirty="0" smtClean="0"/>
              <a:t>n los </a:t>
            </a:r>
            <a:r>
              <a:rPr lang="es-ES_tradnl" dirty="0"/>
              <a:t>p</a:t>
            </a:r>
            <a:r>
              <a:rPr lang="es-ES_tradnl" dirty="0" smtClean="0"/>
              <a:t>rocesos de </a:t>
            </a:r>
            <a:r>
              <a:rPr lang="es-ES_tradnl" b="1" dirty="0" smtClean="0"/>
              <a:t>gestión</a:t>
            </a:r>
          </a:p>
          <a:p>
            <a:pPr algn="just"/>
            <a:r>
              <a:rPr lang="es-ES_tradnl" dirty="0" smtClean="0"/>
              <a:t>En </a:t>
            </a:r>
            <a:r>
              <a:rPr lang="es-ES_tradnl" dirty="0"/>
              <a:t>las características de la </a:t>
            </a:r>
            <a:r>
              <a:rPr lang="es-ES_tradnl" b="1" dirty="0"/>
              <a:t>infraestructura tecnológica </a:t>
            </a:r>
          </a:p>
          <a:p>
            <a:pPr algn="just"/>
            <a:r>
              <a:rPr lang="es-ES_tradnl" dirty="0" smtClean="0"/>
              <a:t>En el perfil tecnológico de egreso de los </a:t>
            </a:r>
            <a:r>
              <a:rPr lang="es-ES_tradnl" b="1" dirty="0" smtClean="0"/>
              <a:t>estudiantes</a:t>
            </a:r>
          </a:p>
          <a:p>
            <a:pPr algn="just"/>
            <a:r>
              <a:rPr lang="es-ES_tradnl" dirty="0"/>
              <a:t>En las necesidades de saberes digitales de los </a:t>
            </a:r>
            <a:r>
              <a:rPr lang="es-ES_tradnl" b="1" dirty="0" smtClean="0"/>
              <a:t>profesores</a:t>
            </a:r>
            <a:endParaRPr lang="es-ES_tradnl" b="1" dirty="0"/>
          </a:p>
        </p:txBody>
      </p:sp>
    </p:spTree>
    <p:extLst>
      <p:ext uri="{BB962C8B-B14F-4D97-AF65-F5344CB8AC3E}">
        <p14:creationId xmlns:p14="http://schemas.microsoft.com/office/powerpoint/2010/main" val="66811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a:t>// TIC en Educación </a:t>
            </a:r>
            <a:r>
              <a:rPr lang="es-ES" dirty="0" smtClean="0"/>
              <a:t>Superior: </a:t>
            </a:r>
            <a:r>
              <a:rPr lang="es-ES" i="0" dirty="0" smtClean="0"/>
              <a:t>TIC en los procesos de gestión</a:t>
            </a:r>
            <a:endParaRPr lang="es-ES" i="0" dirty="0"/>
          </a:p>
        </p:txBody>
      </p:sp>
      <p:sp>
        <p:nvSpPr>
          <p:cNvPr id="3" name="Marcador de contenido 2"/>
          <p:cNvSpPr>
            <a:spLocks noGrp="1"/>
          </p:cNvSpPr>
          <p:nvPr>
            <p:ph idx="1"/>
          </p:nvPr>
        </p:nvSpPr>
        <p:spPr/>
        <p:txBody>
          <a:bodyPr>
            <a:normAutofit/>
          </a:bodyPr>
          <a:lstStyle/>
          <a:p>
            <a:pPr algn="just"/>
            <a:r>
              <a:rPr lang="en-US" dirty="0" smtClean="0"/>
              <a:t>TIC e</a:t>
            </a:r>
            <a:r>
              <a:rPr lang="es-ES_tradnl" dirty="0" smtClean="0"/>
              <a:t>n los </a:t>
            </a:r>
            <a:r>
              <a:rPr lang="es-ES_tradnl" dirty="0"/>
              <a:t>p</a:t>
            </a:r>
            <a:r>
              <a:rPr lang="es-ES_tradnl" dirty="0" smtClean="0"/>
              <a:t>rocesos de </a:t>
            </a:r>
            <a:r>
              <a:rPr lang="es-ES_tradnl" b="1" dirty="0" smtClean="0"/>
              <a:t>gestión </a:t>
            </a:r>
            <a:r>
              <a:rPr lang="es-ES_tradnl" dirty="0" smtClean="0"/>
              <a:t>Universitaria</a:t>
            </a:r>
          </a:p>
          <a:p>
            <a:pPr lvl="1" algn="just"/>
            <a:r>
              <a:rPr lang="es-ES_tradnl" dirty="0" smtClean="0"/>
              <a:t>Nómina</a:t>
            </a:r>
          </a:p>
          <a:p>
            <a:pPr lvl="1" algn="just"/>
            <a:r>
              <a:rPr lang="es-ES_tradnl" dirty="0" smtClean="0"/>
              <a:t>Control escolar</a:t>
            </a:r>
          </a:p>
          <a:p>
            <a:pPr lvl="1" algn="just"/>
            <a:r>
              <a:rPr lang="es-ES_tradnl" dirty="0" smtClean="0"/>
              <a:t>Logística de horarios y salones</a:t>
            </a:r>
          </a:p>
          <a:p>
            <a:pPr lvl="1" algn="just"/>
            <a:r>
              <a:rPr lang="es-ES_tradnl" dirty="0" smtClean="0"/>
              <a:t>Sistemas de información</a:t>
            </a:r>
          </a:p>
          <a:p>
            <a:pPr lvl="1" algn="just"/>
            <a:r>
              <a:rPr lang="es-ES_tradnl" dirty="0" smtClean="0"/>
              <a:t>Inscripciones</a:t>
            </a:r>
          </a:p>
          <a:p>
            <a:pPr lvl="1" algn="just"/>
            <a:r>
              <a:rPr lang="es-ES_tradnl" dirty="0" err="1" smtClean="0"/>
              <a:t>Learning</a:t>
            </a:r>
            <a:r>
              <a:rPr lang="es-ES_tradnl" dirty="0" smtClean="0"/>
              <a:t> </a:t>
            </a:r>
            <a:r>
              <a:rPr lang="es-ES_tradnl" dirty="0" err="1" smtClean="0"/>
              <a:t>Analytics</a:t>
            </a:r>
            <a:endParaRPr lang="es-ES_tradnl" dirty="0" smtClean="0"/>
          </a:p>
        </p:txBody>
      </p:sp>
    </p:spTree>
    <p:extLst>
      <p:ext uri="{BB962C8B-B14F-4D97-AF65-F5344CB8AC3E}">
        <p14:creationId xmlns:p14="http://schemas.microsoft.com/office/powerpoint/2010/main" val="582640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23205</TotalTime>
  <Words>1470</Words>
  <Application>Microsoft Macintosh PowerPoint</Application>
  <PresentationFormat>On-screen Show (4:3)</PresentationFormat>
  <Paragraphs>193</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Tecnologías de la Información y de la Comunicación y Disciplinas Académicas Universitarias</vt:lpstr>
      <vt:lpstr>// Agenda</vt:lpstr>
      <vt:lpstr>Noción de  Saber Computación</vt:lpstr>
      <vt:lpstr>// Noción de Saber Computación</vt:lpstr>
      <vt:lpstr>// Noción de Saber Computación</vt:lpstr>
      <vt:lpstr>// Noción de Saber Computación</vt:lpstr>
      <vt:lpstr>TIC en  Educación Superior</vt:lpstr>
      <vt:lpstr>// TIC en Educación Superior </vt:lpstr>
      <vt:lpstr>// TIC en Educación Superior: TIC en los procesos de gestión</vt:lpstr>
      <vt:lpstr>// TIC en la Universidad: Infraestructura Tecnológica</vt:lpstr>
      <vt:lpstr>// TIC en la Universidad: Saberes Digitales de los Estudiantes</vt:lpstr>
      <vt:lpstr>// TIC en la Universidad: Habilitación Tecnológica de Profesores</vt:lpstr>
      <vt:lpstr>Incorporación de las TIC sensible al contexto</vt:lpstr>
      <vt:lpstr>// Incorporación de las TIC  en la Universidad</vt:lpstr>
      <vt:lpstr>// Incorporación de las TIC  en la Universidad</vt:lpstr>
      <vt:lpstr>// Incorporación de las TIC  en la Universidad</vt:lpstr>
      <vt:lpstr>// Incorporación de las TIC  en la Universidad</vt:lpstr>
      <vt:lpstr>// Incorporación de las TIC  en la Universidad</vt:lpstr>
      <vt:lpstr>// Incorporación de las TIC  en la Universidad</vt:lpstr>
      <vt:lpstr>TIC  y Disciplinas  Académicas</vt:lpstr>
      <vt:lpstr>// TIC y disciplina académica: Software de uso general</vt:lpstr>
      <vt:lpstr>// Intervención</vt:lpstr>
      <vt:lpstr>// Área Académica de Artes</vt:lpstr>
      <vt:lpstr>// Área Académica de Artes</vt:lpstr>
      <vt:lpstr>// Área Académica de Humanidades</vt:lpstr>
      <vt:lpstr>// Área Académica de Humanidades</vt:lpstr>
      <vt:lpstr>// Área Económico Adminsitrativa</vt:lpstr>
      <vt:lpstr>// Área Económico Adminsitrativa</vt:lpstr>
      <vt:lpstr>// Área Académica Técnica </vt:lpstr>
      <vt:lpstr>// Área Académica Técnica </vt:lpstr>
      <vt:lpstr>// Área Biológico Agropecuaria</vt:lpstr>
      <vt:lpstr>// Área Biológico Agropecuaria</vt:lpstr>
      <vt:lpstr>// Área Académica de Ciencias de la Salud</vt:lpstr>
      <vt:lpstr>// Área Académica de Ciencias de la Salud</vt:lpstr>
      <vt:lpstr>Discusión y  Trabajo Pendiente</vt:lpstr>
      <vt:lpstr>// Discusión y Trabajo Futuro</vt:lpstr>
      <vt:lpstr>PowerPoint Presentation</vt:lpstr>
      <vt:lpstr>// TIC Disciplinarias</vt:lpstr>
      <vt:lpstr>// Trabajo pendiente</vt:lpstr>
      <vt:lpstr>Tecnologías de la Información y de la Comunicación y Disciplinas Académicas Universitarias</vt:lpstr>
    </vt:vector>
  </TitlesOfParts>
  <Company>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 Name</dc:creator>
  <cp:lastModifiedBy>No Name</cp:lastModifiedBy>
  <cp:revision>424</cp:revision>
  <dcterms:created xsi:type="dcterms:W3CDTF">2019-08-16T01:03:01Z</dcterms:created>
  <dcterms:modified xsi:type="dcterms:W3CDTF">2019-09-05T23:04:24Z</dcterms:modified>
</cp:coreProperties>
</file>