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82" r:id="rId7"/>
    <p:sldId id="284" r:id="rId8"/>
    <p:sldId id="264" r:id="rId9"/>
    <p:sldId id="265" r:id="rId10"/>
    <p:sldId id="266" r:id="rId11"/>
    <p:sldId id="285" r:id="rId12"/>
    <p:sldId id="268" r:id="rId13"/>
    <p:sldId id="269" r:id="rId14"/>
    <p:sldId id="270" r:id="rId15"/>
    <p:sldId id="271" r:id="rId16"/>
    <p:sldId id="272" r:id="rId17"/>
    <p:sldId id="273" r:id="rId18"/>
    <p:sldId id="283" r:id="rId19"/>
    <p:sldId id="274" r:id="rId20"/>
    <p:sldId id="275" r:id="rId21"/>
    <p:sldId id="287" r:id="rId22"/>
    <p:sldId id="278" r:id="rId23"/>
    <p:sldId id="279" r:id="rId24"/>
    <p:sldId id="286" r:id="rId2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2F2F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25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937171E-F331-844C-9937-E52D15E71CF2}" type="datetimeFigureOut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4/21/19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92054" y="50657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21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A9410E-35D9-5F4D-BF95-AAD9BF4747DB}" type="slidenum">
              <a:rPr lang="en-US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2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25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A6F55B-C44D-6D4C-8C34-943A2468D1BC}" type="datetimeFigureOut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4/21/19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92054" y="50657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21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891DE0-AFF1-4849-9EE8-5F18AAB270E4}" type="slidenum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4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25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807AE-F60F-C14D-BB70-D9928AFDAB55}" type="datetimeFigureOut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4/21/19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92054" y="50657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21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E5EFEF-B486-E24C-9095-BDF755A81A26}" type="slidenum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7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25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038D81-4CD6-A541-851E-61F171E45E86}" type="datetimeFigureOut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4/21/19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92054" y="50657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21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7F1A2A-B1A6-FC47-B76D-9F1DC6D41ACA}" type="slidenum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25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180522-6F77-2644-8BC5-907977AA2560}" type="datetimeFigureOut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4/21/19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92054" y="50657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21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25595CF-CDB0-5A45-B3A4-9C65F0D40332}" type="slidenum">
              <a:rPr lang="en-US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8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25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3D7DE2-23AC-4F46-AC9F-EC7555218B7C}" type="datetimeFigureOut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4/21/19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92054" y="50657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21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675525-2717-C142-96FA-2588AEA4E3F1}" type="slidenum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1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>
          <a:xfrm>
            <a:off x="425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66353D-0B99-C846-B719-4745318C4B57}" type="datetimeFigureOut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4/21/19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92054" y="50657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21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0CA34F-0558-4143-BF19-64CAA6FAEBF9}" type="slidenum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5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>
          <a:xfrm>
            <a:off x="425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46D038-BBA7-0840-8C8F-415B6308CFB7}" type="datetimeFigureOut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4/21/19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92054" y="50657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21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4DC9B4-768B-2D41-8403-56B923B0E58C}" type="slidenum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0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>
          <a:xfrm>
            <a:off x="425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23D4875-16B2-0D47-977D-99795929AB68}" type="datetimeFigureOut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4/21/19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92054" y="50657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21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A51E2-46BF-5346-BD04-601CC3ECE6C5}" type="slidenum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3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25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814C31-8218-334E-9130-6719AD582B69}" type="datetimeFigureOut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4/21/19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92054" y="50657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21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C6BE16-3EB7-EC45-905B-18E8114D4FF3}" type="slidenum">
              <a:rPr lang="en-US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9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25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E9CF82-D72B-B745-9184-F58CDE29BFBF}" type="datetimeFigureOut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4/21/19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92054" y="50657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21054" y="50657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834152-BF85-F34B-9601-43F091C3CD28}" type="slidenum">
              <a:rPr lang="es-MX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MX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9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7.png"/><Relationship Id="rId21" Type="http://schemas.openxmlformats.org/officeDocument/2006/relationships/image" Target="../media/image8.png"/><Relationship Id="rId22" Type="http://schemas.openxmlformats.org/officeDocument/2006/relationships/image" Target="../media/image9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1826419" y="1600200"/>
            <a:ext cx="6860381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" y="1127125"/>
            <a:ext cx="9159479" cy="0"/>
          </a:xfrm>
          <a:prstGeom prst="line">
            <a:avLst/>
          </a:prstGeom>
          <a:ln w="57150" cmpd="sng">
            <a:gradFill flip="none" rotWithShape="1">
              <a:gsLst>
                <a:gs pos="0">
                  <a:srgbClr val="FFFF00"/>
                </a:gs>
                <a:gs pos="98000">
                  <a:srgbClr val="3333CC">
                    <a:alpha val="8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9" name="Picture 28" descr="Archivos100px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110" y="5921602"/>
            <a:ext cx="675084" cy="7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9" descr="Dispositivos100px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4013" y="5921602"/>
            <a:ext cx="675085" cy="7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0" descr="Programas100px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6013" y="5921602"/>
            <a:ext cx="675085" cy="7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1" descr="Texto100px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582" y="5921602"/>
            <a:ext cx="675085" cy="7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2" descr="Datos100px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247" y="5921602"/>
            <a:ext cx="675084" cy="7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3" descr="Multimedia100px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247" y="5921602"/>
            <a:ext cx="675084" cy="7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4" descr="Comunicacion100px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723" y="5921602"/>
            <a:ext cx="673894" cy="7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35" descr="Socializar100px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816" y="5921602"/>
            <a:ext cx="675084" cy="7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36" descr="Ciudadania100px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007" y="5921602"/>
            <a:ext cx="675085" cy="7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37" descr="Literacidad100px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007" y="5921602"/>
            <a:ext cx="675085" cy="7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97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F2F2"/>
          </a:solidFill>
          <a:latin typeface="Verdana"/>
          <a:ea typeface="MS PGothic" panose="020B0600070205080204" pitchFamily="34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Verdana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Verdana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Verdana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Verdana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F2F2"/>
          </a:solidFill>
          <a:latin typeface="Verdana"/>
          <a:ea typeface="MS PGothic" panose="020B0600070205080204" pitchFamily="34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F2F2"/>
          </a:solidFill>
          <a:latin typeface="Verdana"/>
          <a:ea typeface="MS PGothic" panose="020B0600070205080204" pitchFamily="34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F2F2"/>
          </a:solidFill>
          <a:latin typeface="Verdana"/>
          <a:ea typeface="MS PGothic" panose="020B0600070205080204" pitchFamily="34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F2F2"/>
          </a:solidFill>
          <a:latin typeface="Verdana"/>
          <a:ea typeface="MS PGothic" panose="020B0600070205080204" pitchFamily="34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F2F2"/>
          </a:solidFill>
          <a:latin typeface="Verdana"/>
          <a:ea typeface="MS PGothic" panose="020B0600070205080204" pitchFamily="34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v.mx/personal/albramirez/files/2015/02/sd_derechoshumanos.pdf" TargetMode="External"/><Relationship Id="rId3" Type="http://schemas.openxmlformats.org/officeDocument/2006/relationships/hyperlink" Target="https://www.uv.mx/personal/albramirez/files/2018/01/abogado-arm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697706" y="781644"/>
            <a:ext cx="8015288" cy="3091638"/>
          </a:xfrm>
        </p:spPr>
        <p:txBody>
          <a:bodyPr/>
          <a:lstStyle/>
          <a:p>
            <a:pPr algn="ctr"/>
            <a:r>
              <a:rPr lang="es-ES_tradnl" sz="5000" b="1" dirty="0" smtClean="0">
                <a:latin typeface="Calibri" charset="0"/>
                <a:ea typeface="MS PGothic" charset="0"/>
                <a:cs typeface="Calibri" charset="0"/>
              </a:rPr>
              <a:t>Saberes digitales de los p</a:t>
            </a:r>
            <a:r>
              <a:rPr lang="es-ES_tradnl" sz="5000" b="1" dirty="0" smtClean="0">
                <a:latin typeface="Calibri" charset="0"/>
                <a:ea typeface="MS PGothic" charset="0"/>
                <a:cs typeface="Calibri" charset="0"/>
              </a:rPr>
              <a:t>rofesionales del derecho</a:t>
            </a:r>
            <a:endParaRPr lang="es-ES" sz="5000" dirty="0"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4338" name="Marcador de contenido 6"/>
          <p:cNvSpPr txBox="1">
            <a:spLocks/>
          </p:cNvSpPr>
          <p:nvPr/>
        </p:nvSpPr>
        <p:spPr bwMode="auto">
          <a:xfrm>
            <a:off x="2137477" y="3666907"/>
            <a:ext cx="6569565" cy="87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MX" dirty="0" smtClean="0">
                <a:solidFill>
                  <a:srgbClr val="F2F2F2"/>
                </a:solidFill>
                <a:cs typeface="Calibri" charset="0"/>
              </a:rPr>
              <a:t>Dr</a:t>
            </a:r>
            <a:r>
              <a:rPr lang="es-MX" dirty="0">
                <a:solidFill>
                  <a:srgbClr val="F2F2F2"/>
                </a:solidFill>
                <a:cs typeface="Calibri" charset="0"/>
              </a:rPr>
              <a:t>. Alberto Ramírez Martinell | </a:t>
            </a:r>
            <a:r>
              <a:rPr lang="es-MX" dirty="0">
                <a:solidFill>
                  <a:srgbClr val="7F7F7F"/>
                </a:solidFill>
                <a:cs typeface="Calibri" charset="0"/>
              </a:rPr>
              <a:t>albramirez@</a:t>
            </a:r>
            <a:r>
              <a:rPr lang="es-MX" dirty="0" smtClean="0">
                <a:solidFill>
                  <a:srgbClr val="7F7F7F"/>
                </a:solidFill>
                <a:cs typeface="Calibri" charset="0"/>
              </a:rPr>
              <a:t>uv.mx</a:t>
            </a: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MX" dirty="0">
                <a:solidFill>
                  <a:srgbClr val="F2F2F2"/>
                </a:solidFill>
                <a:cs typeface="Calibri" charset="0"/>
              </a:rPr>
              <a:t>Dr. Miguel Casillas |    </a:t>
            </a:r>
            <a:r>
              <a:rPr lang="es-MX" dirty="0">
                <a:solidFill>
                  <a:srgbClr val="7F7F7F"/>
                </a:solidFill>
                <a:cs typeface="Calibri" charset="0"/>
              </a:rPr>
              <a:t>mcasillas@uv.mx</a:t>
            </a: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MX" dirty="0" smtClean="0">
                <a:solidFill>
                  <a:srgbClr val="F2F2F2"/>
                </a:solidFill>
                <a:cs typeface="Calibri" charset="0"/>
              </a:rPr>
              <a:t>  </a:t>
            </a: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MX" sz="2200" dirty="0" smtClean="0">
                <a:solidFill>
                  <a:srgbClr val="F2F2F2"/>
                </a:solidFill>
                <a:cs typeface="Calibri" charset="0"/>
              </a:rPr>
              <a:t>  </a:t>
            </a:r>
            <a:endParaRPr lang="es-MX" sz="2200" dirty="0">
              <a:solidFill>
                <a:srgbClr val="F2F2F2"/>
              </a:solidFill>
              <a:cs typeface="Calibri" charset="0"/>
            </a:endParaRP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s-MX" sz="1900" dirty="0" smtClean="0">
              <a:solidFill>
                <a:srgbClr val="F2F2F2"/>
              </a:solidFill>
              <a:cs typeface="Calibri" charset="0"/>
            </a:endParaRP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MX" sz="1900" dirty="0" smtClean="0">
                <a:solidFill>
                  <a:srgbClr val="F2F2F2"/>
                </a:solidFill>
                <a:cs typeface="Calibri" charset="0"/>
              </a:rPr>
              <a:t>Centro </a:t>
            </a:r>
            <a:r>
              <a:rPr lang="es-MX" sz="1900" dirty="0">
                <a:solidFill>
                  <a:srgbClr val="F2F2F2"/>
                </a:solidFill>
                <a:cs typeface="Calibri" charset="0"/>
              </a:rPr>
              <a:t>de Investigación e Innovación en Educación Superior, UV</a:t>
            </a:r>
          </a:p>
          <a:p>
            <a:pPr algn="ctr" fontAlgn="base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s-MX" sz="2200" dirty="0">
              <a:solidFill>
                <a:srgbClr val="F2F2F2"/>
              </a:solidFill>
              <a:cs typeface="Calibri" charset="0"/>
            </a:endParaRPr>
          </a:p>
          <a:p>
            <a:pPr algn="ctr" fontAlgn="base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s-MX" sz="2200" dirty="0">
              <a:solidFill>
                <a:srgbClr val="F2F2F2"/>
              </a:solidFill>
              <a:cs typeface="Calibri" charset="0"/>
            </a:endParaRPr>
          </a:p>
          <a:p>
            <a:pPr algn="ctr" fontAlgn="base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s-MX" sz="2200" dirty="0">
              <a:solidFill>
                <a:srgbClr val="F2F2F2"/>
              </a:solidFill>
              <a:cs typeface="Calibri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7724905" y="4711768"/>
            <a:ext cx="979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solidFill>
                  <a:srgbClr val="F2F2F2"/>
                </a:solidFill>
                <a:latin typeface="Calibri" charset="0"/>
                <a:ea typeface="MS PGothic" charset="0"/>
                <a:cs typeface="Calibri" charset="0"/>
              </a:rPr>
              <a:t>Abril, 2019</a:t>
            </a:r>
            <a:endParaRPr lang="en-US" sz="1400" dirty="0">
              <a:solidFill>
                <a:srgbClr val="F2F2F2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1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0700"/>
          </a:xfrm>
        </p:spPr>
        <p:txBody>
          <a:bodyPr/>
          <a:lstStyle/>
          <a:p>
            <a:r>
              <a:rPr lang="es-ES_tradnl" sz="2400" b="1">
                <a:latin typeface="Verdana" charset="0"/>
                <a:ea typeface="MS PGothic" charset="0"/>
              </a:rPr>
              <a:t>3. Saber usar programas y sistemas de información especializados</a:t>
            </a:r>
            <a:r>
              <a:rPr lang="es-MX" sz="2400" b="1">
                <a:latin typeface="Verdana" charset="0"/>
                <a:ea typeface="MS PGothic" charset="0"/>
              </a:rPr>
              <a:t> </a:t>
            </a:r>
            <a:endParaRPr lang="es-ES" sz="2800" b="1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122266"/>
            <a:ext cx="9144000" cy="4949227"/>
          </a:xfrm>
        </p:spPr>
        <p:txBody>
          <a:bodyPr>
            <a:noAutofit/>
          </a:bodyPr>
          <a:lstStyle/>
          <a:p>
            <a:r>
              <a:rPr lang="es-ES_tradnl" sz="1800" dirty="0" smtClean="0"/>
              <a:t>Sitios </a:t>
            </a:r>
            <a:r>
              <a:rPr lang="es-ES_tradnl" sz="1800" dirty="0"/>
              <a:t>web oficiales nacionales (del dominio .</a:t>
            </a:r>
            <a:r>
              <a:rPr lang="es-ES_tradnl" sz="1800" dirty="0" err="1"/>
              <a:t>gob.mx</a:t>
            </a:r>
            <a:r>
              <a:rPr lang="es-ES_tradnl" sz="1800" dirty="0"/>
              <a:t>), designados para entidades gubernamentales mexicanas como el Gobierno federal, estatal y municipal, secretarías y dependencias, etcétera. Un listado ilustrativo, mas no exhaustivo, de las mismas es </a:t>
            </a:r>
            <a:r>
              <a:rPr lang="es-ES_tradnl" sz="1800" dirty="0" err="1"/>
              <a:t>www.scjn.gob.mx</a:t>
            </a:r>
            <a:r>
              <a:rPr lang="es-ES_tradnl" sz="1800" dirty="0"/>
              <a:t>, </a:t>
            </a:r>
            <a:r>
              <a:rPr lang="es-ES_tradnl" sz="1800" dirty="0" err="1"/>
              <a:t>www</a:t>
            </a:r>
            <a:r>
              <a:rPr lang="es-ES_tradnl" sz="1800" dirty="0"/>
              <a:t>. </a:t>
            </a:r>
            <a:r>
              <a:rPr lang="es-ES_tradnl" sz="1800" dirty="0" err="1"/>
              <a:t>segobver.gob.mx</a:t>
            </a:r>
            <a:r>
              <a:rPr lang="es-ES_tradnl" sz="1800" dirty="0"/>
              <a:t>, http://</a:t>
            </a:r>
            <a:r>
              <a:rPr lang="es-ES_tradnl" sz="1800" dirty="0" err="1"/>
              <a:t>www.ordenjuridico.gob.mx</a:t>
            </a:r>
            <a:r>
              <a:rPr lang="es-ES_tradnl" sz="1800" dirty="0"/>
              <a:t>/, http://</a:t>
            </a:r>
            <a:r>
              <a:rPr lang="es-ES_tradnl" sz="1800" dirty="0" err="1"/>
              <a:t>www.amij</a:t>
            </a:r>
            <a:r>
              <a:rPr lang="es-ES_tradnl" sz="1800" dirty="0"/>
              <a:t>. </a:t>
            </a:r>
            <a:r>
              <a:rPr lang="es-ES_tradnl" sz="1800" dirty="0" err="1"/>
              <a:t>org.mx</a:t>
            </a:r>
            <a:r>
              <a:rPr lang="es-ES_tradnl" sz="1800" dirty="0"/>
              <a:t>, http://</a:t>
            </a:r>
            <a:r>
              <a:rPr lang="es-ES_tradnl" sz="1800" dirty="0" err="1"/>
              <a:t>www.oas.org</a:t>
            </a:r>
            <a:r>
              <a:rPr lang="es-ES_tradnl" sz="1800" dirty="0"/>
              <a:t>/es/</a:t>
            </a:r>
            <a:r>
              <a:rPr lang="es-ES_tradnl" sz="1800" dirty="0" err="1"/>
              <a:t>cidh</a:t>
            </a:r>
            <a:r>
              <a:rPr lang="es-ES_tradnl" sz="1800" dirty="0"/>
              <a:t>/. </a:t>
            </a:r>
            <a:endParaRPr lang="es-ES_tradnl" sz="1800" dirty="0" smtClean="0"/>
          </a:p>
          <a:p>
            <a:r>
              <a:rPr lang="es-ES_tradnl" sz="1800" dirty="0"/>
              <a:t>S</a:t>
            </a:r>
            <a:r>
              <a:rPr lang="es-ES_tradnl" sz="1800" dirty="0" smtClean="0"/>
              <a:t>itios </a:t>
            </a:r>
            <a:r>
              <a:rPr lang="es-ES_tradnl" sz="1800" dirty="0"/>
              <a:t>web oficiales de organismos nacionales e internacionales, como http://</a:t>
            </a:r>
            <a:r>
              <a:rPr lang="es-ES_tradnl" sz="1800" dirty="0" err="1"/>
              <a:t>www.cndh.org.mx</a:t>
            </a:r>
            <a:r>
              <a:rPr lang="es-ES_tradnl" sz="1800" dirty="0"/>
              <a:t>/, http://</a:t>
            </a:r>
            <a:r>
              <a:rPr lang="es-ES_tradnl" sz="1800" dirty="0" err="1"/>
              <a:t>www.corteidh.or.cr</a:t>
            </a:r>
            <a:r>
              <a:rPr lang="es-ES_tradnl" sz="1800" dirty="0"/>
              <a:t>/ </a:t>
            </a:r>
            <a:r>
              <a:rPr lang="es-ES_tradnl" sz="1800" dirty="0" err="1"/>
              <a:t>https</a:t>
            </a:r>
            <a:r>
              <a:rPr lang="es-ES_tradnl" sz="1800" dirty="0"/>
              <a:t>://</a:t>
            </a:r>
            <a:r>
              <a:rPr lang="es-ES_tradnl" sz="1800" dirty="0" err="1"/>
              <a:t>www.amnesty.org</a:t>
            </a:r>
            <a:r>
              <a:rPr lang="es-ES_tradnl" sz="1800" dirty="0"/>
              <a:t>/es/ y http://</a:t>
            </a:r>
            <a:r>
              <a:rPr lang="es-ES_tradnl" sz="1800" dirty="0" err="1"/>
              <a:t>www.oas.org</a:t>
            </a:r>
            <a:r>
              <a:rPr lang="es-ES_tradnl" sz="1800" dirty="0"/>
              <a:t>/es/</a:t>
            </a:r>
            <a:r>
              <a:rPr lang="es-ES_tradnl" sz="1800" dirty="0" err="1"/>
              <a:t>cidh</a:t>
            </a:r>
            <a:r>
              <a:rPr lang="es-ES_tradnl" sz="1800" dirty="0"/>
              <a:t>/ </a:t>
            </a:r>
          </a:p>
          <a:p>
            <a:r>
              <a:rPr lang="es-ES_tradnl" sz="1800" dirty="0" err="1" smtClean="0"/>
              <a:t>Newsletter</a:t>
            </a:r>
            <a:r>
              <a:rPr lang="es-ES_tradnl" sz="1800" dirty="0" smtClean="0"/>
              <a:t> </a:t>
            </a:r>
            <a:r>
              <a:rPr lang="es-ES_tradnl" sz="1800" dirty="0"/>
              <a:t>de sitios </a:t>
            </a:r>
            <a:r>
              <a:rPr lang="es-ES_tradnl" sz="1800" dirty="0" smtClean="0"/>
              <a:t>oficiales</a:t>
            </a:r>
          </a:p>
          <a:p>
            <a:r>
              <a:rPr lang="es-ES_tradnl" sz="1800" dirty="0" smtClean="0"/>
              <a:t>Bibliotecas </a:t>
            </a:r>
            <a:r>
              <a:rPr lang="es-ES_tradnl" sz="1800" dirty="0"/>
              <a:t>especializadas como la </a:t>
            </a:r>
            <a:r>
              <a:rPr lang="es-ES_tradnl" sz="1800" dirty="0" err="1"/>
              <a:t>Humans</a:t>
            </a:r>
            <a:r>
              <a:rPr lang="es-ES_tradnl" sz="1800" dirty="0"/>
              <a:t> </a:t>
            </a:r>
            <a:r>
              <a:rPr lang="es-ES_tradnl" sz="1800" dirty="0" err="1"/>
              <a:t>Rights</a:t>
            </a:r>
            <a:r>
              <a:rPr lang="es-ES_tradnl" sz="1800" dirty="0"/>
              <a:t> Library, de la Universidad de Minnesota; la Biblioteca Jurídica Virtual de la UNAM; la Biblioteca Digital de la Suprema Corte de Justicia de la Nación y la Biblioteca Virtual de la Corte </a:t>
            </a:r>
            <a:r>
              <a:rPr lang="es-ES_tradnl" sz="1800" dirty="0" err="1"/>
              <a:t>idh</a:t>
            </a:r>
            <a:r>
              <a:rPr lang="es-ES_tradnl" sz="1800" dirty="0"/>
              <a:t>. </a:t>
            </a:r>
            <a:endParaRPr lang="es-ES_tradnl" sz="1800" dirty="0" smtClean="0"/>
          </a:p>
          <a:p>
            <a:r>
              <a:rPr lang="es-ES_tradnl" sz="1800" dirty="0" smtClean="0"/>
              <a:t>Buscadores </a:t>
            </a:r>
            <a:r>
              <a:rPr lang="es-ES_tradnl" sz="1800" dirty="0"/>
              <a:t>genéricos como Google Académico y específicos como los ofrecidos en los sitios Web oficiales tanto nacionales como internacionales. </a:t>
            </a:r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194048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0700"/>
          </a:xfrm>
        </p:spPr>
        <p:txBody>
          <a:bodyPr/>
          <a:lstStyle/>
          <a:p>
            <a:r>
              <a:rPr lang="es-ES_tradnl" sz="2400" b="1">
                <a:latin typeface="Verdana" charset="0"/>
                <a:ea typeface="MS PGothic" charset="0"/>
              </a:rPr>
              <a:t>3. Saber usar programas y sistemas de información especializados</a:t>
            </a:r>
            <a:r>
              <a:rPr lang="es-MX" sz="2400" b="1">
                <a:latin typeface="Verdana" charset="0"/>
                <a:ea typeface="MS PGothic" charset="0"/>
              </a:rPr>
              <a:t> </a:t>
            </a:r>
            <a:endParaRPr lang="es-ES" sz="2800" b="1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204741"/>
            <a:ext cx="9144000" cy="433773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_tradnl" sz="1800" dirty="0" smtClean="0"/>
              <a:t>Revistas especializadas, como las que se encuentran en http://</a:t>
            </a:r>
            <a:r>
              <a:rPr lang="es-ES_tradnl" sz="1800" dirty="0" err="1" smtClean="0"/>
              <a:t>revistas.juridicas.unam.mx</a:t>
            </a:r>
            <a:r>
              <a:rPr lang="es-ES_tradnl" sz="1800" dirty="0" smtClean="0"/>
              <a:t>/, http://</a:t>
            </a:r>
            <a:r>
              <a:rPr lang="es-ES_tradnl" sz="1800" dirty="0" err="1" smtClean="0"/>
              <a:t>revistaidh.org</a:t>
            </a:r>
            <a:r>
              <a:rPr lang="es-ES_tradnl" sz="1800" dirty="0" smtClean="0"/>
              <a:t>/</a:t>
            </a:r>
            <a:r>
              <a:rPr lang="es-ES_tradnl" sz="1800" dirty="0" err="1" smtClean="0"/>
              <a:t>ridh</a:t>
            </a:r>
            <a:r>
              <a:rPr lang="es-ES_tradnl" sz="1800" dirty="0" smtClean="0"/>
              <a:t> o las del </a:t>
            </a:r>
            <a:r>
              <a:rPr lang="es-ES_tradnl" sz="1800" dirty="0" err="1" smtClean="0"/>
              <a:t>Conacyt</a:t>
            </a:r>
            <a:r>
              <a:rPr lang="es-ES_tradnl" sz="18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s-ES_tradnl" sz="1800" dirty="0" smtClean="0"/>
              <a:t>Sitios con estadísticas básicas como el </a:t>
            </a:r>
            <a:r>
              <a:rPr lang="es-ES_tradnl" sz="1800" dirty="0" err="1" smtClean="0"/>
              <a:t>inegi</a:t>
            </a:r>
            <a:r>
              <a:rPr lang="es-ES_tradnl" sz="1800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es-ES_tradnl" sz="1800" dirty="0" smtClean="0"/>
              <a:t>Plataformas especializadas de transparencia, como el Sistema de Información del Gobierno federal (</a:t>
            </a:r>
            <a:r>
              <a:rPr lang="es-ES_tradnl" sz="1800" dirty="0" err="1" smtClean="0"/>
              <a:t>Infomex</a:t>
            </a:r>
            <a:r>
              <a:rPr lang="es-ES_tradnl" sz="1800" dirty="0" smtClean="0"/>
              <a:t>). </a:t>
            </a:r>
          </a:p>
          <a:p>
            <a:pPr>
              <a:lnSpc>
                <a:spcPct val="110000"/>
              </a:lnSpc>
            </a:pPr>
            <a:r>
              <a:rPr lang="es-ES_tradnl" sz="1800" dirty="0" smtClean="0"/>
              <a:t>Blogs de académicos y operadores jurídicos reconocidos, así como blogs de organismos nacionales o internacionales especializados, como el blog de la Comisión Mexicana de Defensa y Promoción de los Derechos Humanos (</a:t>
            </a:r>
            <a:r>
              <a:rPr lang="es-ES_tradnl" sz="1800" dirty="0" err="1" smtClean="0"/>
              <a:t>cmdpdh</a:t>
            </a:r>
            <a:r>
              <a:rPr lang="es-ES_tradnl" sz="1800" dirty="0" smtClean="0"/>
              <a:t>). </a:t>
            </a:r>
            <a:r>
              <a:rPr lang="es-ES_tradnl" sz="1800" dirty="0" err="1" smtClean="0"/>
              <a:t>Podcast</a:t>
            </a:r>
            <a:r>
              <a:rPr lang="es-ES_tradnl" sz="1800" dirty="0" smtClean="0"/>
              <a:t> de Derecho, como </a:t>
            </a:r>
            <a:r>
              <a:rPr lang="es-ES_tradnl" sz="1800" u="sng" dirty="0" smtClean="0"/>
              <a:t>http://</a:t>
            </a:r>
            <a:r>
              <a:rPr lang="es-ES_tradnl" sz="1800" u="sng" dirty="0" err="1" smtClean="0"/>
              <a:t>podcast.unam.mx</a:t>
            </a:r>
            <a:r>
              <a:rPr lang="es-ES_tradnl" sz="18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s-ES_tradnl" sz="1800" dirty="0" smtClean="0"/>
              <a:t> </a:t>
            </a:r>
            <a:r>
              <a:rPr lang="es-ES_tradnl" sz="1800" dirty="0" err="1" smtClean="0"/>
              <a:t>Twitter</a:t>
            </a:r>
            <a:r>
              <a:rPr lang="es-ES_tradnl" sz="1800" dirty="0" smtClean="0"/>
              <a:t> </a:t>
            </a:r>
            <a:r>
              <a:rPr lang="es-ES_tradnl" sz="1800" dirty="0"/>
              <a:t>de organismos nacionales e internacionales, entre ellos @ONU_ derechos, @SCJN, @CNDH en México, @CIDH, @</a:t>
            </a:r>
            <a:r>
              <a:rPr lang="es-ES_tradnl" sz="1800" dirty="0" err="1"/>
              <a:t>CorteIDH</a:t>
            </a:r>
            <a:r>
              <a:rPr lang="es-ES_tradnl" sz="1800" dirty="0"/>
              <a:t>, etc. •</a:t>
            </a:r>
            <a:r>
              <a:rPr lang="es-ES_tradnl" sz="1800" dirty="0" err="1"/>
              <a:t>Twitter</a:t>
            </a:r>
            <a:r>
              <a:rPr lang="es-ES_tradnl" sz="1800" dirty="0"/>
              <a:t> de personajes importantes del área del Derecho, como @</a:t>
            </a:r>
            <a:r>
              <a:rPr lang="es-ES_tradnl" sz="1800" dirty="0" err="1"/>
              <a:t>JRCossio</a:t>
            </a:r>
            <a:r>
              <a:rPr lang="es-ES_tradnl" sz="1800" dirty="0"/>
              <a:t>, @</a:t>
            </a:r>
            <a:r>
              <a:rPr lang="es-ES_tradnl" sz="1800" dirty="0" err="1"/>
              <a:t>dvalades</a:t>
            </a:r>
            <a:r>
              <a:rPr lang="es-ES_tradnl" sz="1800" dirty="0"/>
              <a:t>, @</a:t>
            </a:r>
            <a:r>
              <a:rPr lang="es-ES_tradnl" sz="1800" dirty="0" err="1"/>
              <a:t>MiguelCarbonell</a:t>
            </a:r>
            <a:r>
              <a:rPr lang="es-ES_tradnl" sz="1800" dirty="0"/>
              <a:t> y @</a:t>
            </a:r>
            <a:r>
              <a:rPr lang="es-ES_tradnl" sz="1800" dirty="0" err="1"/>
              <a:t>CMPelayoMoller</a:t>
            </a:r>
            <a:endParaRPr lang="es-ES_tradnl" sz="1800" dirty="0"/>
          </a:p>
          <a:p>
            <a:pPr>
              <a:lnSpc>
                <a:spcPct val="110000"/>
              </a:lnSpc>
            </a:pP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91117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20700"/>
          </a:xfrm>
        </p:spPr>
        <p:txBody>
          <a:bodyPr/>
          <a:lstStyle/>
          <a:p>
            <a:r>
              <a:rPr lang="es-ES_tradnl" sz="2200" b="1" dirty="0">
                <a:latin typeface="Verdana" charset="0"/>
                <a:ea typeface="MS PGothic" charset="0"/>
              </a:rPr>
              <a:t>4. Saber crear y manipular texto y texto enriquecido</a:t>
            </a:r>
            <a:r>
              <a:rPr lang="es-MX" sz="2200" b="1" dirty="0">
                <a:latin typeface="Verdana" charset="0"/>
                <a:ea typeface="MS PGothic" charset="0"/>
              </a:rPr>
              <a:t> </a:t>
            </a:r>
            <a:endParaRPr lang="es-ES" sz="2200" b="1" dirty="0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8307" y="1282633"/>
            <a:ext cx="9005693" cy="4408558"/>
          </a:xfrm>
        </p:spPr>
        <p:txBody>
          <a:bodyPr>
            <a:noAutofit/>
          </a:bodyPr>
          <a:lstStyle/>
          <a:p>
            <a:pPr lvl="0"/>
            <a:r>
              <a:rPr lang="es-ES_tradnl" sz="2000" dirty="0" smtClean="0"/>
              <a:t>Dar </a:t>
            </a:r>
            <a:r>
              <a:rPr lang="es-ES_tradnl" sz="2000" b="1" dirty="0"/>
              <a:t>formato</a:t>
            </a:r>
            <a:r>
              <a:rPr lang="es-ES_tradnl" sz="2000" dirty="0"/>
              <a:t> (Negritas, cursivas, tipo y tamaño de letra) y editar un texto en procesadores de palabras (</a:t>
            </a:r>
            <a:r>
              <a:rPr lang="es-ES_tradnl" sz="2000" dirty="0" err="1"/>
              <a:t>word</a:t>
            </a:r>
            <a:r>
              <a:rPr lang="es-ES_tradnl" sz="2000" dirty="0"/>
              <a:t>); en blogs; administradores de diapositivas (PowerPoint, </a:t>
            </a:r>
            <a:r>
              <a:rPr lang="es-ES_tradnl" sz="2000" dirty="0" err="1"/>
              <a:t>Prezi</a:t>
            </a:r>
            <a:r>
              <a:rPr lang="es-ES_tradnl" sz="2000" dirty="0"/>
              <a:t>).</a:t>
            </a:r>
            <a:endParaRPr lang="es-ES_tradnl" sz="2000" dirty="0"/>
          </a:p>
          <a:p>
            <a:pPr lvl="0"/>
            <a:r>
              <a:rPr lang="es-ES_tradnl" sz="2000" dirty="0"/>
              <a:t>Realizar encabezados y píe de página; márgenes, aparato crítico; insertar imágenes; insertar vínculos; manejar tablas, gráficos; manejar control de cambios para la elaboración de demandas-oficios.</a:t>
            </a:r>
            <a:endParaRPr lang="es-ES_tradnl" sz="2000" dirty="0"/>
          </a:p>
          <a:p>
            <a:pPr lvl="0"/>
            <a:r>
              <a:rPr lang="es-ES_tradnl" sz="2000" dirty="0"/>
              <a:t>Vincular organizadores bibliográficos con el procesador de palabras para el manejo de referencias.    </a:t>
            </a:r>
            <a:endParaRPr lang="es-ES_tradnl" sz="2000" dirty="0"/>
          </a:p>
          <a:p>
            <a:pPr lvl="0"/>
            <a:r>
              <a:rPr lang="es-ES_tradnl" sz="2000" dirty="0"/>
              <a:t>Crear y editar </a:t>
            </a:r>
            <a:r>
              <a:rPr lang="es-ES_tradnl" sz="2000" b="1" dirty="0" smtClean="0"/>
              <a:t>documentos en línea </a:t>
            </a:r>
            <a:r>
              <a:rPr lang="es-ES_tradnl" sz="2000" dirty="0" smtClean="0"/>
              <a:t>para </a:t>
            </a:r>
            <a:r>
              <a:rPr lang="es-ES_tradnl" sz="2000" dirty="0"/>
              <a:t>la realización de trabajo colaborativo.</a:t>
            </a:r>
            <a:endParaRPr lang="es-ES_tradnl" sz="2000" dirty="0"/>
          </a:p>
          <a:p>
            <a:pPr lvl="0"/>
            <a:r>
              <a:rPr lang="es-ES_tradnl" sz="2000" dirty="0" smtClean="0"/>
              <a:t>Eliminar machotes establecidos. </a:t>
            </a:r>
            <a:endParaRPr lang="es-ES_tradnl" sz="2000" dirty="0"/>
          </a:p>
          <a:p>
            <a:pPr>
              <a:defRPr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68286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0700"/>
          </a:xfrm>
        </p:spPr>
        <p:txBody>
          <a:bodyPr/>
          <a:lstStyle/>
          <a:p>
            <a:r>
              <a:rPr lang="es-ES_tradnl" sz="2400" b="1" dirty="0">
                <a:latin typeface="Verdana" charset="0"/>
                <a:ea typeface="MS PGothic" charset="0"/>
              </a:rPr>
              <a:t>5. Saber crear y manipular conjuntos de datos</a:t>
            </a:r>
            <a:r>
              <a:rPr lang="es-MX" sz="2400" b="1" dirty="0">
                <a:latin typeface="Verdana" charset="0"/>
                <a:ea typeface="MS PGothic" charset="0"/>
              </a:rPr>
              <a:t> </a:t>
            </a:r>
            <a:endParaRPr lang="es-ES" sz="2400" b="1" dirty="0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028" y="1192216"/>
            <a:ext cx="8776228" cy="4484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000" dirty="0"/>
              <a:t>Respecto a crear y manipular conjunto de datos, se analizó que el egresado de la Maestría en Derechos Humanos no requiere poseer conocimientos y habilidades </a:t>
            </a:r>
            <a:r>
              <a:rPr lang="es-ES_tradnl" sz="2000" dirty="0" smtClean="0"/>
              <a:t>distintas a las mencionadas en las hojas de trabajo.</a:t>
            </a:r>
            <a:endParaRPr lang="es-ES_tradn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755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0700"/>
          </a:xfrm>
        </p:spPr>
        <p:txBody>
          <a:bodyPr/>
          <a:lstStyle/>
          <a:p>
            <a:r>
              <a:rPr lang="es-ES_tradnl" sz="2300" b="1" dirty="0">
                <a:latin typeface="Verdana" charset="0"/>
                <a:ea typeface="MS PGothic" charset="0"/>
              </a:rPr>
              <a:t>6. Saber crear y manipular medios y multimedia</a:t>
            </a:r>
            <a:r>
              <a:rPr lang="es-MX" sz="2300" b="1" dirty="0">
                <a:latin typeface="Verdana" charset="0"/>
                <a:ea typeface="MS PGothic" charset="0"/>
              </a:rPr>
              <a:t> </a:t>
            </a:r>
            <a:endParaRPr lang="es-ES" sz="2300" b="1" dirty="0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6320" y="1270000"/>
            <a:ext cx="8917679" cy="4437063"/>
          </a:xfrm>
        </p:spPr>
        <p:txBody>
          <a:bodyPr>
            <a:noAutofit/>
          </a:bodyPr>
          <a:lstStyle/>
          <a:p>
            <a:pPr lvl="0"/>
            <a:r>
              <a:rPr lang="es-ES_tradnl" sz="2200" b="1" dirty="0" smtClean="0"/>
              <a:t>Capturar </a:t>
            </a:r>
            <a:r>
              <a:rPr lang="es-ES_tradnl" sz="2200" b="1" dirty="0"/>
              <a:t>imágenes </a:t>
            </a:r>
            <a:r>
              <a:rPr lang="es-ES_tradnl" sz="2200" dirty="0"/>
              <a:t>con el </a:t>
            </a:r>
            <a:r>
              <a:rPr lang="es-ES_tradnl" sz="2200" dirty="0" smtClean="0"/>
              <a:t>tel</a:t>
            </a:r>
            <a:r>
              <a:rPr lang="es-ES_tradnl" sz="2200" dirty="0" smtClean="0"/>
              <a:t>éfono móvil</a:t>
            </a:r>
            <a:r>
              <a:rPr lang="es-ES_tradnl" sz="2200" dirty="0" smtClean="0"/>
              <a:t>, editarlas </a:t>
            </a:r>
            <a:r>
              <a:rPr lang="es-ES_tradnl" sz="2200" dirty="0"/>
              <a:t>y compartirlas.</a:t>
            </a:r>
            <a:endParaRPr lang="es-ES_tradnl" sz="2200" dirty="0"/>
          </a:p>
          <a:p>
            <a:pPr lvl="0"/>
            <a:r>
              <a:rPr lang="es-ES_tradnl" sz="2200" dirty="0"/>
              <a:t>Utilizar aplicaciones del teléfono como </a:t>
            </a:r>
            <a:r>
              <a:rPr lang="es-ES_tradnl" sz="2200" dirty="0" err="1"/>
              <a:t>SmartVoice</a:t>
            </a:r>
            <a:r>
              <a:rPr lang="es-ES_tradnl" sz="2200" dirty="0"/>
              <a:t> para </a:t>
            </a:r>
            <a:r>
              <a:rPr lang="es-ES_tradnl" sz="2200" dirty="0" smtClean="0"/>
              <a:t>grabar </a:t>
            </a:r>
            <a:r>
              <a:rPr lang="es-ES_tradnl" sz="2200" b="1" dirty="0" smtClean="0"/>
              <a:t>audio</a:t>
            </a:r>
            <a:r>
              <a:rPr lang="es-ES_tradnl" sz="2200" dirty="0" smtClean="0"/>
              <a:t> </a:t>
            </a:r>
            <a:r>
              <a:rPr lang="es-ES_tradnl" sz="2200" dirty="0"/>
              <a:t>y compartirlo. </a:t>
            </a:r>
            <a:endParaRPr lang="es-ES_tradnl" sz="2200" dirty="0"/>
          </a:p>
          <a:p>
            <a:pPr lvl="0"/>
            <a:r>
              <a:rPr lang="es-ES_tradnl" sz="2200" dirty="0"/>
              <a:t>Descargar </a:t>
            </a:r>
            <a:r>
              <a:rPr lang="es-ES_tradnl" sz="2200" dirty="0" smtClean="0"/>
              <a:t>sesiones de </a:t>
            </a:r>
            <a:r>
              <a:rPr lang="es-ES_tradnl" sz="2200" b="1" dirty="0" smtClean="0"/>
              <a:t>video</a:t>
            </a:r>
            <a:r>
              <a:rPr lang="es-ES_tradnl" sz="2200" dirty="0" smtClean="0"/>
              <a:t> </a:t>
            </a:r>
            <a:r>
              <a:rPr lang="es-ES_tradnl" sz="2200" dirty="0"/>
              <a:t>del Pleno. </a:t>
            </a:r>
            <a:endParaRPr lang="es-ES_tradnl" sz="2200" dirty="0"/>
          </a:p>
          <a:p>
            <a:pPr lvl="0"/>
            <a:r>
              <a:rPr lang="es-ES_tradnl" sz="2200" dirty="0" smtClean="0"/>
              <a:t>Reproducir videos</a:t>
            </a:r>
            <a:r>
              <a:rPr lang="es-ES_tradnl" sz="2200" dirty="0"/>
              <a:t>. </a:t>
            </a:r>
            <a:endParaRPr lang="es-ES_tradnl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409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0700"/>
          </a:xfrm>
        </p:spPr>
        <p:txBody>
          <a:bodyPr/>
          <a:lstStyle/>
          <a:p>
            <a:r>
              <a:rPr lang="es-ES_tradnl" sz="2600" b="1" dirty="0">
                <a:latin typeface="Verdana" charset="0"/>
                <a:ea typeface="MS PGothic" charset="0"/>
              </a:rPr>
              <a:t>7. Saber comunicarse en entornos digitales</a:t>
            </a:r>
            <a:r>
              <a:rPr lang="es-MX" sz="2600" b="1" dirty="0">
                <a:latin typeface="Verdana" charset="0"/>
                <a:ea typeface="MS PGothic" charset="0"/>
              </a:rPr>
              <a:t> </a:t>
            </a:r>
            <a:endParaRPr lang="es-ES" sz="2600" b="1" dirty="0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951" y="1238250"/>
            <a:ext cx="8923389" cy="4500563"/>
          </a:xfrm>
        </p:spPr>
        <p:txBody>
          <a:bodyPr>
            <a:normAutofit lnSpcReduction="10000"/>
          </a:bodyPr>
          <a:lstStyle/>
          <a:p>
            <a:pPr lvl="0"/>
            <a:r>
              <a:rPr lang="es-ES_tradnl" sz="1800" b="1" dirty="0" smtClean="0"/>
              <a:t>Conocer</a:t>
            </a:r>
            <a:r>
              <a:rPr lang="es-ES_tradnl" sz="1800" dirty="0" smtClean="0"/>
              <a:t> </a:t>
            </a:r>
            <a:r>
              <a:rPr lang="es-ES_tradnl" sz="1800" dirty="0"/>
              <a:t>los medios de comunicación digitales de mayor auge.</a:t>
            </a:r>
          </a:p>
          <a:p>
            <a:pPr lvl="0"/>
            <a:r>
              <a:rPr lang="es-ES_tradnl" sz="1800" dirty="0"/>
              <a:t>Saber crear y </a:t>
            </a:r>
            <a:r>
              <a:rPr lang="es-ES_tradnl" sz="1800" b="1" dirty="0"/>
              <a:t>mantener un perfil </a:t>
            </a:r>
            <a:r>
              <a:rPr lang="es-ES_tradnl" sz="1800" dirty="0"/>
              <a:t>profesional en medios digitales.</a:t>
            </a:r>
          </a:p>
          <a:p>
            <a:pPr lvl="0"/>
            <a:r>
              <a:rPr lang="es-ES_tradnl" sz="1800" b="1" dirty="0" smtClean="0"/>
              <a:t>Distinguir</a:t>
            </a:r>
            <a:r>
              <a:rPr lang="es-ES_tradnl" sz="1800" dirty="0" smtClean="0"/>
              <a:t> </a:t>
            </a:r>
            <a:r>
              <a:rPr lang="es-ES_tradnl" sz="1800" dirty="0"/>
              <a:t>entre medios de comunicación formal e informal, dado que debe procurar la formalidad en sus comunicaciones. </a:t>
            </a:r>
            <a:endParaRPr lang="es-ES_tradnl" sz="1800" dirty="0" smtClean="0"/>
          </a:p>
          <a:p>
            <a:pPr lvl="0"/>
            <a:r>
              <a:rPr lang="es-ES_tradnl" sz="1800" dirty="0" smtClean="0"/>
              <a:t>Debe </a:t>
            </a:r>
            <a:r>
              <a:rPr lang="es-ES_tradnl" sz="1800" dirty="0"/>
              <a:t>saber comunicarse mediante </a:t>
            </a:r>
            <a:r>
              <a:rPr lang="es-ES_tradnl" sz="1800" b="1" dirty="0" err="1"/>
              <a:t>videollamadas</a:t>
            </a:r>
            <a:r>
              <a:rPr lang="es-ES_tradnl" sz="1800" b="1" dirty="0"/>
              <a:t> o videoconferencias</a:t>
            </a:r>
            <a:r>
              <a:rPr lang="es-ES_tradnl" sz="1800" dirty="0"/>
              <a:t>, ya que esto puede ayudar a desarrollar y fortalecer habilidades de expresión oral; para cuando lleven casos a nivel global y deban trabajar con tribunales internacionales; aunque se señala lo complicado </a:t>
            </a:r>
            <a:r>
              <a:rPr lang="es-ES_tradnl" sz="1800" dirty="0" smtClean="0"/>
              <a:t>de su </a:t>
            </a:r>
            <a:r>
              <a:rPr lang="es-ES_tradnl" sz="1800" dirty="0"/>
              <a:t>uso en la práctica de casos jurídicos comunes pues el abogado siempre debe cuidar la información que se maneja con los clientes.</a:t>
            </a:r>
          </a:p>
          <a:p>
            <a:pPr lvl="0"/>
            <a:r>
              <a:rPr lang="es-ES_tradnl" sz="1800" dirty="0"/>
              <a:t>Saber los </a:t>
            </a:r>
            <a:r>
              <a:rPr lang="es-ES_tradnl" sz="1800" b="1" i="1" dirty="0"/>
              <a:t>lineamientos</a:t>
            </a:r>
            <a:r>
              <a:rPr lang="es-ES_tradnl" sz="1800" dirty="0"/>
              <a:t> para usar audio, videos e imágenes como herramientas jurídicas (evidencias).</a:t>
            </a:r>
          </a:p>
          <a:p>
            <a:r>
              <a:rPr lang="es-ES_tradnl" sz="1800" dirty="0"/>
              <a:t>Saber usar los medios digitales para comunicar información relevante a su campo de acción, tales como autores, páginas de instituciones, fuentes especializadas, sentencias de otras </a:t>
            </a:r>
            <a:r>
              <a:rPr lang="es-ES_tradnl" sz="1800" dirty="0" smtClean="0"/>
              <a:t>cortes.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345437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20700"/>
          </a:xfrm>
        </p:spPr>
        <p:txBody>
          <a:bodyPr/>
          <a:lstStyle/>
          <a:p>
            <a:r>
              <a:rPr lang="es-ES_tradnl" sz="2200" b="1" dirty="0">
                <a:latin typeface="Verdana" charset="0"/>
                <a:ea typeface="MS PGothic" charset="0"/>
              </a:rPr>
              <a:t>8. Saber socializar y colaborar en entornos digitales</a:t>
            </a:r>
            <a:r>
              <a:rPr lang="es-MX" sz="2200" b="1" dirty="0">
                <a:latin typeface="Verdana" charset="0"/>
                <a:ea typeface="MS PGothic" charset="0"/>
              </a:rPr>
              <a:t> </a:t>
            </a:r>
            <a:endParaRPr lang="es-ES" sz="2200" b="1" dirty="0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6321" y="1222377"/>
            <a:ext cx="8460479" cy="4109354"/>
          </a:xfrm>
        </p:spPr>
        <p:txBody>
          <a:bodyPr>
            <a:normAutofit/>
          </a:bodyPr>
          <a:lstStyle/>
          <a:p>
            <a:pPr lvl="0"/>
            <a:r>
              <a:rPr lang="es-ES_tradnl" sz="2000" dirty="0"/>
              <a:t>Saber </a:t>
            </a:r>
            <a:r>
              <a:rPr lang="es-ES_tradnl" sz="2000" b="1" dirty="0"/>
              <a:t>difundir</a:t>
            </a:r>
            <a:r>
              <a:rPr lang="es-ES_tradnl" sz="2000" dirty="0"/>
              <a:t> información en medios digitales con correcto uso de formas.</a:t>
            </a:r>
          </a:p>
          <a:p>
            <a:pPr lvl="0"/>
            <a:r>
              <a:rPr lang="es-ES_tradnl" sz="2000" dirty="0"/>
              <a:t>Saber utilizar el sistema de alertas Google</a:t>
            </a:r>
            <a:r>
              <a:rPr lang="es-ES_tradnl" sz="2000" b="1" dirty="0"/>
              <a:t>, </a:t>
            </a:r>
            <a:r>
              <a:rPr lang="es-ES_tradnl" sz="2000" b="1" dirty="0" err="1"/>
              <a:t>Think</a:t>
            </a:r>
            <a:r>
              <a:rPr lang="es-ES_tradnl" sz="2000" b="1" dirty="0"/>
              <a:t> </a:t>
            </a:r>
            <a:r>
              <a:rPr lang="es-ES_tradnl" sz="2000" b="1" dirty="0" err="1" smtClean="0"/>
              <a:t>Tanks</a:t>
            </a:r>
            <a:r>
              <a:rPr lang="es-ES_tradnl" sz="2000" b="1" dirty="0" smtClean="0"/>
              <a:t> </a:t>
            </a:r>
            <a:r>
              <a:rPr lang="es-ES_tradnl" sz="2000" dirty="0"/>
              <a:t>como </a:t>
            </a:r>
            <a:r>
              <a:rPr lang="es-ES_tradnl" sz="2000" dirty="0" err="1" smtClean="0"/>
              <a:t>Resources</a:t>
            </a:r>
            <a:r>
              <a:rPr lang="es-ES_tradnl" sz="2000" dirty="0" smtClean="0"/>
              <a:t> </a:t>
            </a:r>
            <a:r>
              <a:rPr lang="es-ES_tradnl" sz="2000" dirty="0" err="1"/>
              <a:t>for</a:t>
            </a:r>
            <a:r>
              <a:rPr lang="es-ES_tradnl" sz="2000" dirty="0"/>
              <a:t> </a:t>
            </a: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Future</a:t>
            </a:r>
            <a:r>
              <a:rPr lang="es-ES_tradnl" sz="2000" dirty="0"/>
              <a:t>, Center </a:t>
            </a:r>
            <a:r>
              <a:rPr lang="es-ES_tradnl" sz="2000" dirty="0" err="1"/>
              <a:t>for</a:t>
            </a:r>
            <a:r>
              <a:rPr lang="es-ES_tradnl" sz="2000" dirty="0"/>
              <a:t> American </a:t>
            </a:r>
            <a:r>
              <a:rPr lang="es-ES_tradnl" sz="2000" dirty="0" err="1"/>
              <a:t>Progress</a:t>
            </a:r>
            <a:r>
              <a:rPr lang="es-ES_tradnl" sz="2000" dirty="0"/>
              <a:t>, Cato </a:t>
            </a:r>
            <a:r>
              <a:rPr lang="es-ES_tradnl" sz="2000" dirty="0" err="1"/>
              <a:t>Institute</a:t>
            </a:r>
            <a:r>
              <a:rPr lang="es-ES_tradnl" sz="2000" dirty="0"/>
              <a:t>  para la actualización de información.</a:t>
            </a:r>
          </a:p>
          <a:p>
            <a:pPr lvl="0"/>
            <a:r>
              <a:rPr lang="es-ES_tradnl" sz="2000" dirty="0"/>
              <a:t>Saber trabajar de manera </a:t>
            </a:r>
            <a:r>
              <a:rPr lang="es-ES_tradnl" sz="2000" b="1" dirty="0"/>
              <a:t>colaborativa</a:t>
            </a:r>
            <a:r>
              <a:rPr lang="es-ES_tradnl" sz="2000" dirty="0"/>
              <a:t> en documentos como demandas, actas, etc</a:t>
            </a:r>
            <a:r>
              <a:rPr lang="es-ES_tradnl" sz="2000" dirty="0" smtClean="0"/>
              <a:t>.</a:t>
            </a:r>
          </a:p>
          <a:p>
            <a:r>
              <a:rPr lang="es-ES_tradnl" sz="2000" dirty="0"/>
              <a:t>Saber colaborar con abogados con jurisprudencias distintas.</a:t>
            </a:r>
          </a:p>
          <a:p>
            <a:pPr lvl="0"/>
            <a:r>
              <a:rPr lang="es-ES_tradnl" sz="2000" dirty="0" smtClean="0"/>
              <a:t>Saber </a:t>
            </a:r>
            <a:r>
              <a:rPr lang="es-ES_tradnl" sz="2000" dirty="0"/>
              <a:t>el alcance de los medios para fines de </a:t>
            </a:r>
            <a:r>
              <a:rPr lang="es-ES_tradnl" sz="2000" b="1" dirty="0" err="1"/>
              <a:t>ciberactivismo</a:t>
            </a:r>
            <a:r>
              <a:rPr lang="es-ES_tradnl" sz="2000" dirty="0"/>
              <a:t>.</a:t>
            </a:r>
          </a:p>
          <a:p>
            <a:pPr lvl="0"/>
            <a:r>
              <a:rPr lang="es-ES_tradnl" sz="2000" dirty="0" smtClean="0"/>
              <a:t>Saber </a:t>
            </a:r>
            <a:r>
              <a:rPr lang="es-ES_tradnl" sz="2000" b="1" dirty="0" smtClean="0"/>
              <a:t>argumentar </a:t>
            </a:r>
            <a:r>
              <a:rPr lang="es-ES_tradnl" sz="2000" dirty="0" smtClean="0"/>
              <a:t>(de manera neutral) en páginas/blogs de discusión de temas de derecho.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85773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20700"/>
          </a:xfrm>
        </p:spPr>
        <p:txBody>
          <a:bodyPr/>
          <a:lstStyle/>
          <a:p>
            <a:r>
              <a:rPr lang="es-ES_tradnl" sz="2400" b="1" dirty="0">
                <a:latin typeface="Verdana" charset="0"/>
                <a:ea typeface="MS PGothic" charset="0"/>
              </a:rPr>
              <a:t>9. Saber ejercer y respetar una ciudadanía digital</a:t>
            </a:r>
            <a:r>
              <a:rPr lang="es-MX" sz="2400" b="1" dirty="0">
                <a:latin typeface="Verdana" charset="0"/>
                <a:ea typeface="MS PGothic" charset="0"/>
              </a:rPr>
              <a:t> </a:t>
            </a:r>
            <a:endParaRPr lang="es-ES" sz="2400" b="1" dirty="0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0881" y="1106585"/>
            <a:ext cx="8880011" cy="4589816"/>
          </a:xfrm>
        </p:spPr>
        <p:txBody>
          <a:bodyPr>
            <a:noAutofit/>
          </a:bodyPr>
          <a:lstStyle/>
          <a:p>
            <a:pPr lvl="0"/>
            <a:r>
              <a:rPr lang="es-ES_tradnl" sz="1900" dirty="0" smtClean="0"/>
              <a:t>Tener </a:t>
            </a:r>
            <a:r>
              <a:rPr lang="es-ES_tradnl" sz="1900" dirty="0"/>
              <a:t>en cuenta el </a:t>
            </a:r>
            <a:r>
              <a:rPr lang="es-ES_tradnl" sz="1900" b="1" dirty="0"/>
              <a:t>correcto uso ortográfico </a:t>
            </a:r>
            <a:r>
              <a:rPr lang="es-ES_tradnl" sz="1900" dirty="0"/>
              <a:t>al realizar cualquier tipo de documento, ya sea correo electrónico, publicaciones en las diferentes redes sociales, mensajes por celular, etc. Siempre tomando en cuenta a quién va dirigido considerando la mayor formalidad posible.</a:t>
            </a:r>
          </a:p>
          <a:p>
            <a:pPr lvl="0"/>
            <a:r>
              <a:rPr lang="es-ES_tradnl" sz="1900" dirty="0"/>
              <a:t>Conocer las </a:t>
            </a:r>
            <a:r>
              <a:rPr lang="es-ES_tradnl" sz="1900" b="1" dirty="0"/>
              <a:t>diferentes licencias </a:t>
            </a:r>
            <a:r>
              <a:rPr lang="es-ES_tradnl" sz="1900" dirty="0"/>
              <a:t>de uso y manejo de derechos de autor que existen fuera y dentro de internet para hacer un uso correcto de los materiales tanto impresos como digitales a los que se puede acceder.</a:t>
            </a:r>
          </a:p>
          <a:p>
            <a:pPr lvl="0"/>
            <a:r>
              <a:rPr lang="es-ES_tradnl" sz="1900" dirty="0" smtClean="0"/>
              <a:t>Saber </a:t>
            </a:r>
            <a:r>
              <a:rPr lang="es-ES_tradnl" sz="1900" dirty="0"/>
              <a:t>manejar la información </a:t>
            </a:r>
            <a:r>
              <a:rPr lang="es-ES_tradnl" sz="1900" b="1" dirty="0"/>
              <a:t>privada</a:t>
            </a:r>
            <a:r>
              <a:rPr lang="es-ES_tradnl" sz="1900" dirty="0"/>
              <a:t> para no exponer información personal y o sensible</a:t>
            </a:r>
            <a:r>
              <a:rPr lang="es-ES_tradnl" sz="1900" dirty="0" smtClean="0"/>
              <a:t>.</a:t>
            </a:r>
          </a:p>
          <a:p>
            <a:r>
              <a:rPr lang="es-ES_tradnl" sz="1900" dirty="0"/>
              <a:t>Generar </a:t>
            </a:r>
            <a:r>
              <a:rPr lang="es-ES_tradnl" sz="1900" b="1" dirty="0"/>
              <a:t>ética </a:t>
            </a:r>
            <a:r>
              <a:rPr lang="es-ES_tradnl" sz="1900" b="1" dirty="0" smtClean="0"/>
              <a:t>en </a:t>
            </a:r>
            <a:r>
              <a:rPr lang="es-ES_tradnl" sz="1900" b="1" dirty="0"/>
              <a:t>la redacción </a:t>
            </a:r>
            <a:r>
              <a:rPr lang="es-ES_tradnl" sz="1900" dirty="0"/>
              <a:t>de textos.</a:t>
            </a:r>
          </a:p>
          <a:p>
            <a:pPr lvl="0"/>
            <a:r>
              <a:rPr lang="es-ES_tradnl" sz="1900" dirty="0"/>
              <a:t>Conocer los </a:t>
            </a:r>
            <a:r>
              <a:rPr lang="es-ES_tradnl" sz="1900" b="1" dirty="0"/>
              <a:t>estilos</a:t>
            </a:r>
            <a:r>
              <a:rPr lang="es-ES_tradnl" sz="1900" dirty="0"/>
              <a:t> y normas pertinentes para citar </a:t>
            </a:r>
          </a:p>
          <a:p>
            <a:pPr lvl="0"/>
            <a:endParaRPr lang="es-ES_tradnl" sz="1900" dirty="0"/>
          </a:p>
        </p:txBody>
      </p:sp>
    </p:spTree>
    <p:extLst>
      <p:ext uri="{BB962C8B-B14F-4D97-AF65-F5344CB8AC3E}">
        <p14:creationId xmlns:p14="http://schemas.microsoft.com/office/powerpoint/2010/main" val="262074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20700"/>
          </a:xfrm>
        </p:spPr>
        <p:txBody>
          <a:bodyPr/>
          <a:lstStyle/>
          <a:p>
            <a:r>
              <a:rPr lang="es-ES_tradnl" sz="2400" b="1" dirty="0">
                <a:latin typeface="Verdana" charset="0"/>
                <a:ea typeface="MS PGothic" charset="0"/>
              </a:rPr>
              <a:t>9. Saber ejercer y respetar una ciudadanía digital</a:t>
            </a:r>
            <a:r>
              <a:rPr lang="es-MX" sz="2400" b="1" dirty="0">
                <a:latin typeface="Verdana" charset="0"/>
                <a:ea typeface="MS PGothic" charset="0"/>
              </a:rPr>
              <a:t> </a:t>
            </a:r>
            <a:endParaRPr lang="es-ES" sz="2400" b="1" dirty="0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0881" y="1106585"/>
            <a:ext cx="8993119" cy="4589816"/>
          </a:xfrm>
        </p:spPr>
        <p:txBody>
          <a:bodyPr>
            <a:noAutofit/>
          </a:bodyPr>
          <a:lstStyle/>
          <a:p>
            <a:pPr lvl="0"/>
            <a:r>
              <a:rPr lang="es-ES_tradnl" sz="1900" b="1" dirty="0" smtClean="0"/>
              <a:t>Informarse</a:t>
            </a:r>
            <a:r>
              <a:rPr lang="es-ES_tradnl" sz="1900" dirty="0" smtClean="0"/>
              <a:t> </a:t>
            </a:r>
            <a:r>
              <a:rPr lang="es-ES_tradnl" sz="1900" dirty="0"/>
              <a:t>sobre los derechos que uno tiene para proteger y protegerse del </a:t>
            </a:r>
            <a:r>
              <a:rPr lang="es-ES_tradnl" sz="1900" dirty="0" err="1"/>
              <a:t>ciberacoso</a:t>
            </a:r>
            <a:r>
              <a:rPr lang="es-ES_tradnl" sz="1900" dirty="0"/>
              <a:t> o </a:t>
            </a:r>
            <a:r>
              <a:rPr lang="es-ES_tradnl" sz="1900" dirty="0" err="1"/>
              <a:t>ciberbullying</a:t>
            </a:r>
            <a:r>
              <a:rPr lang="es-ES_tradnl" sz="1900" dirty="0"/>
              <a:t>.</a:t>
            </a:r>
          </a:p>
          <a:p>
            <a:pPr lvl="0"/>
            <a:r>
              <a:rPr lang="es-ES_tradnl" sz="1900" dirty="0"/>
              <a:t>Tomar el cuenta el tema de </a:t>
            </a:r>
            <a:r>
              <a:rPr lang="es-ES_tradnl" sz="1900" b="1" dirty="0"/>
              <a:t>Derecho de olvido </a:t>
            </a:r>
            <a:r>
              <a:rPr lang="es-ES_tradnl" sz="1900" dirty="0"/>
              <a:t>para realizar una petición de “eliminar” de la red cierta información sensible para el afectado.</a:t>
            </a:r>
          </a:p>
          <a:p>
            <a:pPr lvl="0"/>
            <a:r>
              <a:rPr lang="es-ES_tradnl" sz="1900" dirty="0"/>
              <a:t>Conocer las aplicaciones que tiene la </a:t>
            </a:r>
            <a:r>
              <a:rPr lang="es-ES_tradnl" sz="1900" b="1" dirty="0"/>
              <a:t>informática forense </a:t>
            </a:r>
            <a:r>
              <a:rPr lang="es-ES_tradnl" sz="1900" dirty="0"/>
              <a:t>para tener las herramientas necesarias al momento de exigir justicia en temas que involucren medios digitales como pruebas legales.</a:t>
            </a:r>
          </a:p>
          <a:p>
            <a:pPr lvl="0"/>
            <a:r>
              <a:rPr lang="es-ES_tradnl" sz="1900" dirty="0"/>
              <a:t>Propiciar una </a:t>
            </a:r>
            <a:r>
              <a:rPr lang="es-ES_tradnl" sz="1900" b="1" dirty="0"/>
              <a:t>postura neutral </a:t>
            </a:r>
            <a:r>
              <a:rPr lang="es-ES_tradnl" sz="1900" dirty="0"/>
              <a:t>y profesional en temas </a:t>
            </a:r>
            <a:r>
              <a:rPr lang="es-ES_tradnl" sz="1900" dirty="0" smtClean="0"/>
              <a:t>controversiales, </a:t>
            </a:r>
            <a:r>
              <a:rPr lang="es-ES_tradnl" sz="1900" dirty="0"/>
              <a:t>creando siempre un ambiente que no infrinja los derechos humanos de los demás.</a:t>
            </a:r>
          </a:p>
          <a:p>
            <a:pPr lvl="0"/>
            <a:r>
              <a:rPr lang="es-ES_tradnl" sz="1900" dirty="0"/>
              <a:t>Propiciar el respeto y la tolerancia al interactuar con la información que se publica en los medios digitales por otros usuarios, participando de una forma objetiva.</a:t>
            </a:r>
          </a:p>
        </p:txBody>
      </p:sp>
    </p:spTree>
    <p:extLst>
      <p:ext uri="{BB962C8B-B14F-4D97-AF65-F5344CB8AC3E}">
        <p14:creationId xmlns:p14="http://schemas.microsoft.com/office/powerpoint/2010/main" val="172987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0700"/>
          </a:xfrm>
        </p:spPr>
        <p:txBody>
          <a:bodyPr/>
          <a:lstStyle/>
          <a:p>
            <a:r>
              <a:rPr lang="es-ES_tradnl" sz="2800" b="1">
                <a:latin typeface="Verdana" charset="0"/>
                <a:ea typeface="MS PGothic" charset="0"/>
              </a:rPr>
              <a:t>10. Literacidad digital</a:t>
            </a:r>
            <a:r>
              <a:rPr lang="es-MX" sz="2800" b="1">
                <a:latin typeface="Verdana" charset="0"/>
                <a:ea typeface="MS PGothic" charset="0"/>
              </a:rPr>
              <a:t> </a:t>
            </a:r>
            <a:endParaRPr lang="es-ES" sz="3200" b="1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027" y="1317626"/>
            <a:ext cx="8788801" cy="4327525"/>
          </a:xfrm>
        </p:spPr>
        <p:txBody>
          <a:bodyPr>
            <a:normAutofit/>
          </a:bodyPr>
          <a:lstStyle/>
          <a:p>
            <a:pPr lvl="0"/>
            <a:r>
              <a:rPr lang="es-ES_tradnl" sz="2000" dirty="0"/>
              <a:t>Identificar  información </a:t>
            </a:r>
            <a:r>
              <a:rPr lang="es-ES_tradnl" sz="2000" b="1" dirty="0"/>
              <a:t>confiable</a:t>
            </a:r>
            <a:r>
              <a:rPr lang="es-ES_tradnl" sz="2000" dirty="0"/>
              <a:t> a partir de publicaciones que sean oficiales y aprobadas por instituciones </a:t>
            </a:r>
            <a:r>
              <a:rPr lang="es-ES_tradnl" sz="2000" dirty="0" smtClean="0"/>
              <a:t>confiables.</a:t>
            </a:r>
            <a:endParaRPr lang="es-ES_tradnl" sz="2000" dirty="0"/>
          </a:p>
          <a:p>
            <a:pPr lvl="0"/>
            <a:r>
              <a:rPr lang="es-ES_tradnl" sz="2000" dirty="0"/>
              <a:t>Ser hábil para la </a:t>
            </a:r>
            <a:r>
              <a:rPr lang="es-ES_tradnl" sz="2000" b="1" dirty="0"/>
              <a:t>actualización</a:t>
            </a:r>
            <a:r>
              <a:rPr lang="es-ES_tradnl" sz="2000" dirty="0"/>
              <a:t> de la información.</a:t>
            </a:r>
          </a:p>
          <a:p>
            <a:pPr lvl="0"/>
            <a:r>
              <a:rPr lang="es-ES_tradnl" sz="2000" b="1" dirty="0"/>
              <a:t>Buscar la </a:t>
            </a:r>
            <a:r>
              <a:rPr lang="es-ES_tradnl" sz="2000" b="1" dirty="0" smtClean="0"/>
              <a:t>información</a:t>
            </a:r>
            <a:r>
              <a:rPr lang="es-ES_tradnl" sz="2000" dirty="0" smtClean="0"/>
              <a:t> </a:t>
            </a:r>
            <a:r>
              <a:rPr lang="es-ES_tradnl" sz="2000" dirty="0"/>
              <a:t>siguiendo un orden lógico de aprendizaje que influya en un proceso de búsqueda y entendimiento del tema.</a:t>
            </a:r>
          </a:p>
          <a:p>
            <a:pPr lvl="0"/>
            <a:r>
              <a:rPr lang="es-ES_tradnl" sz="2000" dirty="0"/>
              <a:t>Hacer un buen uso del </a:t>
            </a:r>
            <a:r>
              <a:rPr lang="es-ES_tradnl" sz="2000" b="1" dirty="0"/>
              <a:t>Gobierno Electrónico </a:t>
            </a:r>
            <a:r>
              <a:rPr lang="es-ES_tradnl" sz="2000" dirty="0"/>
              <a:t>(páginas virtuales de las diferentes dependencias gubernamentales) para fines profesionales y/o personales.</a:t>
            </a:r>
          </a:p>
          <a:p>
            <a:pPr lvl="0"/>
            <a:r>
              <a:rPr lang="es-ES_tradnl" sz="2000" dirty="0"/>
              <a:t>Conocer y utilizar las </a:t>
            </a:r>
            <a:r>
              <a:rPr lang="es-ES_tradnl" sz="2000" b="1" dirty="0"/>
              <a:t>bibliotecas y repositorios </a:t>
            </a:r>
            <a:r>
              <a:rPr lang="es-ES_tradnl" sz="2000" dirty="0"/>
              <a:t>digitales de las principales universidades de Derecho del país y del extranjero.</a:t>
            </a:r>
          </a:p>
        </p:txBody>
      </p:sp>
    </p:spTree>
    <p:extLst>
      <p:ext uri="{BB962C8B-B14F-4D97-AF65-F5344CB8AC3E}">
        <p14:creationId xmlns:p14="http://schemas.microsoft.com/office/powerpoint/2010/main" val="192164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Imaginar el futuro deseable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4335" y="1500160"/>
            <a:ext cx="8372465" cy="451329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s-ES_tradnl" sz="2200" dirty="0">
                <a:solidFill>
                  <a:srgbClr val="FFFFFF"/>
                </a:solidFill>
              </a:rPr>
              <a:t>Hay un fuerte consenso sobre la necesidad de incorporar las Tecnologías de la Información y de la Comunicación (TIC) en los procesos educativos de todos los niveles hasta lograr que los alumnos tengan un alto grado de dominio tecnológico. </a:t>
            </a:r>
            <a:endParaRPr lang="es-MX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2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457200" y="150899"/>
            <a:ext cx="8229600" cy="1068860"/>
          </a:xfrm>
        </p:spPr>
        <p:txBody>
          <a:bodyPr/>
          <a:lstStyle/>
          <a:p>
            <a:r>
              <a:rPr lang="es-ES_tradnl" sz="3200" dirty="0" smtClean="0">
                <a:latin typeface="Verdana" charset="0"/>
                <a:ea typeface="MS PGothic" charset="0"/>
              </a:rPr>
              <a:t>Comentarios finales</a:t>
            </a:r>
            <a:endParaRPr lang="es-ES" sz="3200" dirty="0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8894" y="1219759"/>
            <a:ext cx="8650495" cy="455080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_tradnl" sz="2400" dirty="0" smtClean="0"/>
              <a:t>La noción de saber computación ligada al manejo de paquetería de oficina ya no es suficiente en la universidad</a:t>
            </a:r>
          </a:p>
          <a:p>
            <a:pPr algn="just">
              <a:defRPr/>
            </a:pPr>
            <a:r>
              <a:rPr lang="es-ES_tradnl" sz="2400" dirty="0" smtClean="0"/>
              <a:t>H</a:t>
            </a:r>
            <a:r>
              <a:rPr lang="tr-TR" sz="2400" dirty="0" smtClean="0"/>
              <a:t>ay</a:t>
            </a:r>
            <a:r>
              <a:rPr lang="es-ES_tradnl" sz="2400" dirty="0" smtClean="0"/>
              <a:t> una cultura digital que está definida por los rasgos disciplinarios de los universitarios</a:t>
            </a:r>
          </a:p>
          <a:p>
            <a:pPr algn="just">
              <a:defRPr/>
            </a:pPr>
            <a:r>
              <a:rPr lang="es-ES_tradnl" sz="2400" dirty="0" smtClean="0"/>
              <a:t>Una serie de saberes digitales disciplinarios deben ser desarrollados a lo largo de las asignaturas universitarias </a:t>
            </a:r>
            <a:endParaRPr lang="es-ES_tradnl" sz="2400" dirty="0" smtClean="0"/>
          </a:p>
          <a:p>
            <a:pPr algn="just">
              <a:defRPr/>
            </a:pPr>
            <a:r>
              <a:rPr lang="es-ES_tradnl" sz="2400" dirty="0" smtClean="0"/>
              <a:t>Hay </a:t>
            </a:r>
            <a:r>
              <a:rPr lang="es-ES_tradnl" sz="2400" dirty="0"/>
              <a:t>una explosión en programas y fuentes de información fuertemente ligadas a las carreras y disciplinas </a:t>
            </a:r>
            <a:r>
              <a:rPr lang="es-ES_tradnl" sz="2400" dirty="0" smtClean="0"/>
              <a:t>académicas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44441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1519" y="1219759"/>
            <a:ext cx="2917906" cy="4606366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4558599" y="1118108"/>
            <a:ext cx="4128201" cy="1661521"/>
          </a:xfrm>
        </p:spPr>
        <p:txBody>
          <a:bodyPr/>
          <a:lstStyle/>
          <a:p>
            <a:r>
              <a:rPr lang="es-ES_tradnl" sz="2400" dirty="0" smtClean="0">
                <a:latin typeface="Verdana" charset="0"/>
                <a:ea typeface="MS PGothic" charset="0"/>
              </a:rPr>
              <a:t>Saberes Digitales </a:t>
            </a:r>
            <a:br>
              <a:rPr lang="es-ES_tradnl" sz="2400" dirty="0" smtClean="0">
                <a:latin typeface="Verdana" charset="0"/>
                <a:ea typeface="MS PGothic" charset="0"/>
              </a:rPr>
            </a:br>
            <a:r>
              <a:rPr lang="es-ES_tradnl" sz="2400" dirty="0" smtClean="0">
                <a:latin typeface="Verdana" charset="0"/>
                <a:ea typeface="MS PGothic" charset="0"/>
              </a:rPr>
              <a:t>de los profesionales </a:t>
            </a:r>
            <a:br>
              <a:rPr lang="es-ES_tradnl" sz="2400" dirty="0" smtClean="0">
                <a:latin typeface="Verdana" charset="0"/>
                <a:ea typeface="MS PGothic" charset="0"/>
              </a:rPr>
            </a:br>
            <a:r>
              <a:rPr lang="es-ES_tradnl" sz="2400" dirty="0" smtClean="0">
                <a:latin typeface="Verdana" charset="0"/>
                <a:ea typeface="MS PGothic" charset="0"/>
              </a:rPr>
              <a:t>del derecho</a:t>
            </a:r>
            <a:endParaRPr lang="es-ES" sz="2000" dirty="0">
              <a:latin typeface="Verdana" charset="0"/>
              <a:ea typeface="MS PGothic" charset="0"/>
            </a:endParaRPr>
          </a:p>
        </p:txBody>
      </p:sp>
      <p:pic>
        <p:nvPicPr>
          <p:cNvPr id="5" name="Picture 28" descr="Archivos1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54" y="1320727"/>
            <a:ext cx="589814" cy="6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Dispositivos1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067" y="1320727"/>
            <a:ext cx="589815" cy="6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Programas100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882" y="1288672"/>
            <a:ext cx="1220892" cy="12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6" descr="Ciudadania100p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760" y="4291749"/>
            <a:ext cx="1296980" cy="141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7" descr="Literacidad100p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728" y="4291749"/>
            <a:ext cx="1295070" cy="141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1" descr="Texto100p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54" y="2564613"/>
            <a:ext cx="790444" cy="8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2" descr="Datos100p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0884" y="2984632"/>
            <a:ext cx="406211" cy="44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 descr="Multimedia100p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882" y="2783928"/>
            <a:ext cx="589813" cy="6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4" descr="Comunicacion100p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294" y="3618440"/>
            <a:ext cx="588774" cy="6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5" descr="Socializar100px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339" y="3618440"/>
            <a:ext cx="589814" cy="6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 txBox="1">
            <a:spLocks/>
          </p:cNvSpPr>
          <p:nvPr/>
        </p:nvSpPr>
        <p:spPr bwMode="auto">
          <a:xfrm>
            <a:off x="457200" y="274638"/>
            <a:ext cx="8229600" cy="84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2F2F2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2F2F2"/>
                </a:solidFill>
                <a:latin typeface="Verdana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2F2F2"/>
                </a:solidFill>
                <a:latin typeface="Verdana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2F2F2"/>
                </a:solidFill>
                <a:latin typeface="Verdana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2F2F2"/>
                </a:solidFill>
                <a:latin typeface="Verdana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sz="3200" smtClean="0">
                <a:latin typeface="Verdana" charset="0"/>
                <a:ea typeface="MS PGothic" charset="0"/>
              </a:rPr>
              <a:t>Saberes Digitales</a:t>
            </a:r>
            <a:endParaRPr lang="es-ES" sz="3200" dirty="0"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457200" y="65089"/>
            <a:ext cx="8229600" cy="1143000"/>
          </a:xfrm>
        </p:spPr>
        <p:txBody>
          <a:bodyPr/>
          <a:lstStyle/>
          <a:p>
            <a:r>
              <a:rPr lang="es-ES_tradnl" b="1" dirty="0">
                <a:latin typeface="Verdana" charset="0"/>
                <a:ea typeface="MS PGothic" charset="0"/>
              </a:rPr>
              <a:t>Listado de publicaciones </a:t>
            </a:r>
            <a:endParaRPr lang="es-ES" dirty="0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744" y="1208089"/>
            <a:ext cx="8908256" cy="4797425"/>
          </a:xfrm>
        </p:spPr>
        <p:txBody>
          <a:bodyPr>
            <a:noAutofit/>
          </a:bodyPr>
          <a:lstStyle/>
          <a:p>
            <a:pPr marL="540000" indent="-756000">
              <a:buFont typeface="Arial" charset="0"/>
              <a:buNone/>
              <a:defRPr/>
            </a:pPr>
            <a:r>
              <a:rPr lang="es-ES_tradnl" sz="1200" dirty="0" smtClean="0"/>
              <a:t>Casillas, M. A., Ramírez, A. y Ortega, J. C. (2016). Afinidad tecnológica de los estudiantes universitarios. Revista Innovación Educativa del Instituto Politécnico Nacional, 16(70), 151-175. </a:t>
            </a:r>
          </a:p>
          <a:p>
            <a:pPr marL="540000" indent="-756000">
              <a:buFont typeface="Arial" charset="0"/>
              <a:buNone/>
              <a:defRPr/>
            </a:pPr>
            <a:r>
              <a:rPr lang="es-ES_tradnl" sz="1200" dirty="0" smtClean="0"/>
              <a:t>Casillas, M., Ramírez, A. y Ortega, J.C. (2015). Percepciones y valoraciones de los estudiantes universitarios sobre las TIC. </a:t>
            </a:r>
            <a:r>
              <a:rPr lang="es-ES_tradnl" sz="1200" dirty="0"/>
              <a:t>En Memorias del XIII Congreso Nacional de Investigación Educativa, Chihuahua. México.</a:t>
            </a:r>
          </a:p>
          <a:p>
            <a:pPr marL="540000" indent="-756000">
              <a:buFont typeface="Arial" charset="0"/>
              <a:buNone/>
              <a:defRPr/>
            </a:pPr>
            <a:r>
              <a:rPr lang="es-ES_tradnl" sz="1200" dirty="0"/>
              <a:t>Casillas, M.A., Ramírez, A., y Ortiz V. (2014). El capital tecnológico una nueva especie del capital cultural: Una propuesta para su medición. En A. Ramírez y M. A. Casillas. Háblame de TIC: Tecnología Digital en la Educación Superior. </a:t>
            </a:r>
          </a:p>
          <a:p>
            <a:pPr marL="540000" indent="-756000">
              <a:buFont typeface="Arial" charset="0"/>
              <a:buNone/>
              <a:defRPr/>
            </a:pPr>
            <a:r>
              <a:rPr lang="es-ES_tradnl" sz="1200" dirty="0"/>
              <a:t>Ramírez, A. (2012). Saberes Digitales Mínimos: Punto de partida para la incorporación de TIC en el currículum universitario. En Vargas, R. H. (coord.), Innovación Educativa, experiencias desde el ámbito del proyecto aula. FESI. </a:t>
            </a:r>
          </a:p>
          <a:p>
            <a:pPr marL="540000" indent="-756000">
              <a:buFont typeface="Arial" charset="0"/>
              <a:buNone/>
              <a:defRPr/>
            </a:pPr>
            <a:r>
              <a:rPr lang="es-ES_tradnl" sz="1200" dirty="0"/>
              <a:t>Ramírez, A. (7-8 de noviembre, 2013). Saberes digitales como instrumento de medición de la brecha digital. Ponencia presentada en la VI Conferencia de Brecha Digital e Inclusión Social en FLACSO, Quito, Ecuador </a:t>
            </a:r>
          </a:p>
          <a:p>
            <a:pPr marL="540000" indent="-756000">
              <a:buFont typeface="Arial" charset="0"/>
              <a:buNone/>
              <a:defRPr/>
            </a:pPr>
            <a:r>
              <a:rPr lang="es-ES_tradnl" sz="1200" dirty="0"/>
              <a:t>Ramírez, A. y Casillas, M. A. (2015). Los saberes digitales de los universitarios. En J. </a:t>
            </a:r>
            <a:r>
              <a:rPr lang="es-ES_tradnl" sz="1200" dirty="0" err="1"/>
              <a:t>Micheli</a:t>
            </a:r>
            <a:r>
              <a:rPr lang="es-ES_tradnl" sz="1200" dirty="0"/>
              <a:t>. Educación virtual y universidad, un modelo de evolución. Pp. 77-106. Serie Estudios Biblioteca de Ciencias Sociales y Humanidades. México: Universidad Autónoma Metropolitana </a:t>
            </a:r>
          </a:p>
          <a:p>
            <a:pPr marL="540000" indent="-756000">
              <a:buFont typeface="Arial" charset="0"/>
              <a:buNone/>
              <a:defRPr/>
            </a:pPr>
            <a:r>
              <a:rPr lang="es-ES_tradnl" sz="1200" dirty="0"/>
              <a:t>Ramírez, A., y Casillas, M. A. (</a:t>
            </a:r>
            <a:r>
              <a:rPr lang="es-ES_tradnl" sz="1200" dirty="0" err="1"/>
              <a:t>Coords</a:t>
            </a:r>
            <a:r>
              <a:rPr lang="es-ES_tradnl" sz="1200" dirty="0"/>
              <a:t>.) (2017). Saberes digitales de los docentes de educación básica. Una propuesta para la discusión desde Veracruz. Veracruz: Secretaría de Educación de Veracruz. </a:t>
            </a:r>
          </a:p>
          <a:p>
            <a:pPr marL="540000" indent="-756000">
              <a:buFont typeface="Arial" charset="0"/>
              <a:buNone/>
              <a:defRPr/>
            </a:pPr>
            <a:r>
              <a:rPr lang="es-ES_tradnl" sz="1200" dirty="0"/>
              <a:t>Ramírez, A., Casillas, M. A., Morales, A. T, y Olguín, P. A. (2014). Digital Divide </a:t>
            </a:r>
            <a:r>
              <a:rPr lang="es-ES_tradnl" sz="1200" dirty="0" err="1"/>
              <a:t>Characterization</a:t>
            </a:r>
            <a:r>
              <a:rPr lang="es-ES_tradnl" sz="1200" dirty="0"/>
              <a:t> </a:t>
            </a:r>
            <a:r>
              <a:rPr lang="es-ES_tradnl" sz="1200" dirty="0" err="1"/>
              <a:t>Matrix</a:t>
            </a:r>
            <a:r>
              <a:rPr lang="es-ES_tradnl" sz="1200" dirty="0"/>
              <a:t>. Revista </a:t>
            </a:r>
            <a:r>
              <a:rPr lang="es-ES_tradnl" sz="1200" dirty="0" err="1"/>
              <a:t>Virtualis</a:t>
            </a:r>
            <a:r>
              <a:rPr lang="es-ES_tradnl" sz="1200" dirty="0"/>
              <a:t>, Ramírez, A., Morales, A. T. y Olguín, P. A. (2015). Marcos de referencia de Saberes Digitales. </a:t>
            </a:r>
            <a:r>
              <a:rPr lang="es-ES_tradnl" sz="1200" dirty="0" err="1"/>
              <a:t>Edmetic</a:t>
            </a:r>
            <a:r>
              <a:rPr lang="es-ES_tradnl" sz="1200" dirty="0"/>
              <a:t>: Revista de Educación Mediática y TIC, 4(2), 112,136 </a:t>
            </a:r>
          </a:p>
          <a:p>
            <a:pPr marL="540000" indent="-756000">
              <a:buFont typeface="Arial" charset="0"/>
              <a:buNone/>
              <a:defRPr/>
            </a:pPr>
            <a:r>
              <a:rPr lang="es-ES_tradnl" sz="1200" dirty="0"/>
              <a:t>Ramírez, A., y Casillas, M. A. (2016). Una metodología para la incorporación de las TIC al curriculum de la Universidad. En M.A. Casillas y A. Ramírez. Háblame de TIC Volumen 3: Educación Virtual y Recursos Educativos. Argentina: Brujas – Social TIC</a:t>
            </a:r>
            <a:r>
              <a:rPr lang="es-ES_tradnl" sz="1350" dirty="0"/>
              <a:t>. </a:t>
            </a:r>
          </a:p>
          <a:p>
            <a:pPr marL="0" indent="-720000">
              <a:buFont typeface="Arial" charset="0"/>
              <a:buNone/>
              <a:defRPr/>
            </a:pPr>
            <a:endParaRPr lang="es-ES" sz="1350" dirty="0"/>
          </a:p>
        </p:txBody>
      </p:sp>
    </p:spTree>
    <p:extLst>
      <p:ext uri="{BB962C8B-B14F-4D97-AF65-F5344CB8AC3E}">
        <p14:creationId xmlns:p14="http://schemas.microsoft.com/office/powerpoint/2010/main" val="229951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>
                <a:latin typeface="Verdana" charset="0"/>
                <a:ea typeface="MS PGothic" charset="0"/>
              </a:rPr>
              <a:t>Ligas</a:t>
            </a:r>
          </a:p>
        </p:txBody>
      </p:sp>
      <p:sp>
        <p:nvSpPr>
          <p:cNvPr id="31746" name="Marcador de contenido 2"/>
          <p:cNvSpPr>
            <a:spLocks noGrp="1"/>
          </p:cNvSpPr>
          <p:nvPr>
            <p:ph idx="1"/>
          </p:nvPr>
        </p:nvSpPr>
        <p:spPr>
          <a:xfrm>
            <a:off x="457200" y="1616075"/>
            <a:ext cx="8229599" cy="403225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sz="2800" dirty="0" err="1">
                <a:solidFill>
                  <a:schemeClr val="bg1"/>
                </a:solidFill>
                <a:latin typeface="Verdana" charset="0"/>
                <a:ea typeface="MS PGothic" charset="0"/>
              </a:rPr>
              <a:t>www.uv.mx</a:t>
            </a:r>
            <a:r>
              <a:rPr lang="es-ES" sz="2800" dirty="0">
                <a:solidFill>
                  <a:schemeClr val="bg1"/>
                </a:solidFill>
                <a:latin typeface="Verdana" charset="0"/>
                <a:ea typeface="MS PGothic" charset="0"/>
              </a:rPr>
              <a:t>/blogs/</a:t>
            </a:r>
            <a:r>
              <a:rPr lang="es-ES" sz="2800" dirty="0" err="1">
                <a:solidFill>
                  <a:schemeClr val="bg1"/>
                </a:solidFill>
                <a:latin typeface="Verdana" charset="0"/>
                <a:ea typeface="MS PGothic" charset="0"/>
              </a:rPr>
              <a:t>brechadigital</a:t>
            </a:r>
            <a:endParaRPr lang="es-ES" sz="2800" dirty="0">
              <a:solidFill>
                <a:schemeClr val="bg1"/>
              </a:solidFill>
              <a:latin typeface="Verdana" charset="0"/>
              <a:ea typeface="MS PGothic" charset="0"/>
            </a:endParaRPr>
          </a:p>
          <a:p>
            <a:pPr>
              <a:lnSpc>
                <a:spcPct val="200000"/>
              </a:lnSpc>
            </a:pPr>
            <a:r>
              <a:rPr lang="es-ES" sz="2800" dirty="0" err="1" smtClean="0">
                <a:solidFill>
                  <a:schemeClr val="bg1"/>
                </a:solidFill>
                <a:latin typeface="Verdana" charset="0"/>
                <a:ea typeface="MS PGothic" charset="0"/>
              </a:rPr>
              <a:t>www.uv.mx</a:t>
            </a:r>
            <a:r>
              <a:rPr lang="es-ES" sz="2800" dirty="0">
                <a:solidFill>
                  <a:schemeClr val="bg1"/>
                </a:solidFill>
                <a:latin typeface="Verdana" charset="0"/>
                <a:ea typeface="MS PGothic" charset="0"/>
              </a:rPr>
              <a:t>/personal/</a:t>
            </a:r>
            <a:r>
              <a:rPr lang="es-ES" sz="2800" dirty="0" err="1" smtClean="0">
                <a:solidFill>
                  <a:schemeClr val="bg1"/>
                </a:solidFill>
                <a:latin typeface="Verdana" charset="0"/>
                <a:ea typeface="MS PGothic" charset="0"/>
              </a:rPr>
              <a:t>albramirez</a:t>
            </a:r>
            <a:endParaRPr lang="es-ES" sz="2800" dirty="0" smtClean="0">
              <a:solidFill>
                <a:schemeClr val="bg1"/>
              </a:solidFill>
              <a:latin typeface="Verdana" charset="0"/>
              <a:ea typeface="MS PGothic" charset="0"/>
            </a:endParaRPr>
          </a:p>
          <a:p>
            <a:pPr>
              <a:lnSpc>
                <a:spcPct val="200000"/>
              </a:lnSpc>
            </a:pPr>
            <a:r>
              <a:rPr lang="es-ES" sz="2800" dirty="0" err="1">
                <a:solidFill>
                  <a:schemeClr val="bg1"/>
                </a:solidFill>
                <a:latin typeface="Verdana" charset="0"/>
                <a:ea typeface="MS PGothic" charset="0"/>
              </a:rPr>
              <a:t>www.uv.mx</a:t>
            </a:r>
            <a:r>
              <a:rPr lang="es-ES" sz="2800" dirty="0">
                <a:solidFill>
                  <a:schemeClr val="bg1"/>
                </a:solidFill>
                <a:latin typeface="Verdana" charset="0"/>
                <a:ea typeface="MS PGothic" charset="0"/>
              </a:rPr>
              <a:t>/personal/</a:t>
            </a:r>
            <a:r>
              <a:rPr lang="es-ES" sz="2800" dirty="0" err="1" smtClean="0">
                <a:solidFill>
                  <a:schemeClr val="bg1"/>
                </a:solidFill>
                <a:latin typeface="Verdana" charset="0"/>
                <a:ea typeface="MS PGothic" charset="0"/>
              </a:rPr>
              <a:t>mcasillas</a:t>
            </a:r>
            <a:endParaRPr lang="es-ES" dirty="0">
              <a:solidFill>
                <a:schemeClr val="bg1"/>
              </a:solidFill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5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697706" y="781644"/>
            <a:ext cx="8015288" cy="3091638"/>
          </a:xfrm>
        </p:spPr>
        <p:txBody>
          <a:bodyPr/>
          <a:lstStyle/>
          <a:p>
            <a:pPr algn="ctr"/>
            <a:r>
              <a:rPr lang="es-ES_tradnl" sz="5000" b="1" dirty="0" smtClean="0">
                <a:latin typeface="Calibri" charset="0"/>
                <a:ea typeface="MS PGothic" charset="0"/>
                <a:cs typeface="Calibri" charset="0"/>
              </a:rPr>
              <a:t>Saberes digitales de los p</a:t>
            </a:r>
            <a:r>
              <a:rPr lang="es-ES_tradnl" sz="5000" b="1" dirty="0" smtClean="0">
                <a:latin typeface="Calibri" charset="0"/>
                <a:ea typeface="MS PGothic" charset="0"/>
                <a:cs typeface="Calibri" charset="0"/>
              </a:rPr>
              <a:t>rofesionales del derecho</a:t>
            </a:r>
            <a:endParaRPr lang="es-ES" sz="5000" dirty="0"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4338" name="Marcador de contenido 6"/>
          <p:cNvSpPr txBox="1">
            <a:spLocks/>
          </p:cNvSpPr>
          <p:nvPr/>
        </p:nvSpPr>
        <p:spPr bwMode="auto">
          <a:xfrm>
            <a:off x="2137477" y="3666907"/>
            <a:ext cx="6569565" cy="87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MX" dirty="0" smtClean="0">
                <a:solidFill>
                  <a:srgbClr val="F2F2F2"/>
                </a:solidFill>
                <a:cs typeface="Calibri" charset="0"/>
              </a:rPr>
              <a:t>Dr</a:t>
            </a:r>
            <a:r>
              <a:rPr lang="es-MX" dirty="0">
                <a:solidFill>
                  <a:srgbClr val="F2F2F2"/>
                </a:solidFill>
                <a:cs typeface="Calibri" charset="0"/>
              </a:rPr>
              <a:t>. Alberto Ramírez Martinell | </a:t>
            </a:r>
            <a:r>
              <a:rPr lang="es-MX" dirty="0">
                <a:solidFill>
                  <a:srgbClr val="7F7F7F"/>
                </a:solidFill>
                <a:cs typeface="Calibri" charset="0"/>
              </a:rPr>
              <a:t>albramirez@</a:t>
            </a:r>
            <a:r>
              <a:rPr lang="es-MX" dirty="0" smtClean="0">
                <a:solidFill>
                  <a:srgbClr val="7F7F7F"/>
                </a:solidFill>
                <a:cs typeface="Calibri" charset="0"/>
              </a:rPr>
              <a:t>uv.mx</a:t>
            </a: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MX" dirty="0">
                <a:solidFill>
                  <a:srgbClr val="F2F2F2"/>
                </a:solidFill>
                <a:cs typeface="Calibri" charset="0"/>
              </a:rPr>
              <a:t>Dr. Miguel Casillas |    </a:t>
            </a:r>
            <a:r>
              <a:rPr lang="es-MX" dirty="0">
                <a:solidFill>
                  <a:srgbClr val="7F7F7F"/>
                </a:solidFill>
                <a:cs typeface="Calibri" charset="0"/>
              </a:rPr>
              <a:t>mcasillas@uv.mx</a:t>
            </a: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MX" dirty="0" smtClean="0">
                <a:solidFill>
                  <a:srgbClr val="F2F2F2"/>
                </a:solidFill>
                <a:cs typeface="Calibri" charset="0"/>
              </a:rPr>
              <a:t>  </a:t>
            </a: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MX" sz="2200" dirty="0" smtClean="0">
                <a:solidFill>
                  <a:srgbClr val="F2F2F2"/>
                </a:solidFill>
                <a:cs typeface="Calibri" charset="0"/>
              </a:rPr>
              <a:t>  </a:t>
            </a:r>
            <a:endParaRPr lang="es-MX" sz="2200" dirty="0">
              <a:solidFill>
                <a:srgbClr val="F2F2F2"/>
              </a:solidFill>
              <a:cs typeface="Calibri" charset="0"/>
            </a:endParaRP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s-MX" sz="1900" dirty="0" smtClean="0">
              <a:solidFill>
                <a:srgbClr val="F2F2F2"/>
              </a:solidFill>
              <a:cs typeface="Calibri" charset="0"/>
            </a:endParaRP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MX" sz="1900" dirty="0" smtClean="0">
                <a:solidFill>
                  <a:srgbClr val="F2F2F2"/>
                </a:solidFill>
                <a:cs typeface="Calibri" charset="0"/>
              </a:rPr>
              <a:t>Centro </a:t>
            </a:r>
            <a:r>
              <a:rPr lang="es-MX" sz="1900" dirty="0">
                <a:solidFill>
                  <a:srgbClr val="F2F2F2"/>
                </a:solidFill>
                <a:cs typeface="Calibri" charset="0"/>
              </a:rPr>
              <a:t>de Investigación e Innovación en Educación Superior, UV</a:t>
            </a:r>
          </a:p>
          <a:p>
            <a:pPr algn="ctr" fontAlgn="base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s-MX" sz="2200" dirty="0">
              <a:solidFill>
                <a:srgbClr val="F2F2F2"/>
              </a:solidFill>
              <a:cs typeface="Calibri" charset="0"/>
            </a:endParaRPr>
          </a:p>
          <a:p>
            <a:pPr algn="ctr" fontAlgn="base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s-MX" sz="2200" dirty="0">
              <a:solidFill>
                <a:srgbClr val="F2F2F2"/>
              </a:solidFill>
              <a:cs typeface="Calibri" charset="0"/>
            </a:endParaRPr>
          </a:p>
          <a:p>
            <a:pPr algn="ctr" fontAlgn="base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s-MX" sz="2200" dirty="0">
              <a:solidFill>
                <a:srgbClr val="F2F2F2"/>
              </a:solidFill>
              <a:cs typeface="Calibri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7724905" y="4711768"/>
            <a:ext cx="979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solidFill>
                  <a:srgbClr val="F2F2F2"/>
                </a:solidFill>
                <a:latin typeface="Calibri" charset="0"/>
                <a:ea typeface="MS PGothic" charset="0"/>
                <a:cs typeface="Calibri" charset="0"/>
              </a:rPr>
              <a:t>Abril, 2019</a:t>
            </a:r>
            <a:endParaRPr lang="en-US" sz="1400" dirty="0">
              <a:solidFill>
                <a:srgbClr val="F2F2F2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6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>
                <a:latin typeface="Verdana" charset="0"/>
                <a:ea typeface="MS PGothic" charset="0"/>
              </a:rPr>
              <a:t>Definición del problema</a:t>
            </a:r>
            <a:r>
              <a:rPr lang="es-MX" sz="3200" dirty="0">
                <a:latin typeface="Verdana" charset="0"/>
                <a:ea typeface="MS PGothic" charset="0"/>
              </a:rPr>
              <a:t> </a:t>
            </a:r>
            <a:endParaRPr lang="es-ES" sz="3200" dirty="0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1" y="1417639"/>
            <a:ext cx="8455819" cy="427876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_tradnl" sz="2400" dirty="0" smtClean="0">
                <a:solidFill>
                  <a:schemeClr val="bg1"/>
                </a:solidFill>
              </a:rPr>
              <a:t>De </a:t>
            </a:r>
            <a:r>
              <a:rPr lang="es-ES_tradnl" sz="2400" dirty="0">
                <a:solidFill>
                  <a:schemeClr val="bg1"/>
                </a:solidFill>
              </a:rPr>
              <a:t>acuerdo con lo anterior, es indispensable reformar el currículum </a:t>
            </a:r>
            <a:r>
              <a:rPr lang="es-ES_tradnl" sz="2400" dirty="0" smtClean="0">
                <a:solidFill>
                  <a:schemeClr val="bg1"/>
                </a:solidFill>
              </a:rPr>
              <a:t>para </a:t>
            </a:r>
            <a:r>
              <a:rPr lang="es-ES_tradnl" sz="2400" dirty="0">
                <a:solidFill>
                  <a:schemeClr val="bg1"/>
                </a:solidFill>
              </a:rPr>
              <a:t>favorecer un uso intensivo de las TIC durante la formación de los futuros </a:t>
            </a:r>
            <a:r>
              <a:rPr lang="es-ES_tradnl" sz="2400" dirty="0" smtClean="0">
                <a:solidFill>
                  <a:schemeClr val="bg1"/>
                </a:solidFill>
              </a:rPr>
              <a:t>abogados. </a:t>
            </a:r>
          </a:p>
          <a:p>
            <a:pPr marL="0" indent="0" algn="just">
              <a:buNone/>
              <a:defRPr/>
            </a:pPr>
            <a:endParaRPr lang="es-ES_tradnl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es-ES_tradnl" sz="2400" dirty="0" smtClean="0">
                <a:solidFill>
                  <a:schemeClr val="bg1"/>
                </a:solidFill>
              </a:rPr>
              <a:t>Hasta </a:t>
            </a:r>
            <a:r>
              <a:rPr lang="es-ES_tradnl" sz="2400" dirty="0">
                <a:solidFill>
                  <a:schemeClr val="bg1"/>
                </a:solidFill>
              </a:rPr>
              <a:t>ahora </a:t>
            </a:r>
            <a:r>
              <a:rPr lang="es-ES_tradnl" sz="2400" dirty="0" smtClean="0">
                <a:solidFill>
                  <a:schemeClr val="bg1"/>
                </a:solidFill>
              </a:rPr>
              <a:t>no </a:t>
            </a:r>
            <a:r>
              <a:rPr lang="es-ES_tradnl" sz="2400" dirty="0">
                <a:solidFill>
                  <a:schemeClr val="bg1"/>
                </a:solidFill>
              </a:rPr>
              <a:t>hay un acuerdo sobre qué y cuánto deben conocer, dominar y utilizar </a:t>
            </a:r>
            <a:r>
              <a:rPr lang="es-ES_tradnl" sz="2400" dirty="0" smtClean="0">
                <a:solidFill>
                  <a:schemeClr val="bg1"/>
                </a:solidFill>
              </a:rPr>
              <a:t>los estudiantes de derecho.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7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>
                <a:latin typeface="Verdana" charset="0"/>
                <a:ea typeface="MS PGothic" charset="0"/>
              </a:rPr>
              <a:t>Las bases de la propuesta</a:t>
            </a:r>
            <a:r>
              <a:rPr lang="es-MX" sz="3200" dirty="0">
                <a:latin typeface="Verdana" charset="0"/>
                <a:ea typeface="MS PGothic" charset="0"/>
              </a:rPr>
              <a:t> </a:t>
            </a:r>
            <a:endParaRPr lang="es-ES" sz="3200" dirty="0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1" y="1600200"/>
            <a:ext cx="8229602" cy="403225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  <a:defRPr/>
            </a:pPr>
            <a:r>
              <a:rPr lang="es-ES_tradnl" dirty="0" smtClean="0">
                <a:solidFill>
                  <a:srgbClr val="FFFFFF"/>
                </a:solidFill>
              </a:rPr>
              <a:t>No trata </a:t>
            </a:r>
            <a:r>
              <a:rPr lang="es-ES_tradnl" dirty="0">
                <a:solidFill>
                  <a:srgbClr val="FFFFFF"/>
                </a:solidFill>
              </a:rPr>
              <a:t>de crear nuevas asignaturas de corte tecnológico, sino de favorecer que en cada materia se planifique y se movilicen los saberes digitales de manera graduada y contextualizada </a:t>
            </a:r>
            <a:r>
              <a:rPr lang="es-ES_tradnl" dirty="0" smtClean="0">
                <a:solidFill>
                  <a:srgbClr val="FFFFFF"/>
                </a:solidFill>
              </a:rPr>
              <a:t>de los abogados</a:t>
            </a:r>
            <a:endParaRPr lang="es-MX" dirty="0">
              <a:solidFill>
                <a:srgbClr val="FFFFFF"/>
              </a:solidFill>
            </a:endParaRPr>
          </a:p>
          <a:p>
            <a:pPr marL="0" indent="0" algn="just">
              <a:buNone/>
              <a:defRPr/>
            </a:pPr>
            <a:endParaRPr lang="es-MX" dirty="0">
              <a:solidFill>
                <a:srgbClr val="FFFFFF"/>
              </a:solidFill>
            </a:endParaRPr>
          </a:p>
          <a:p>
            <a:pPr marL="0" indent="0" algn="just">
              <a:buNone/>
              <a:defRPr/>
            </a:pPr>
            <a:r>
              <a:rPr lang="es-ES_tradnl" dirty="0">
                <a:solidFill>
                  <a:srgbClr val="FFFFFF"/>
                </a:solidFill>
              </a:rPr>
              <a:t>De acuerdo con resultados de investigación </a:t>
            </a:r>
            <a:r>
              <a:rPr lang="es-ES_tradnl" dirty="0" smtClean="0">
                <a:solidFill>
                  <a:srgbClr val="FFFFFF"/>
                </a:solidFill>
              </a:rPr>
              <a:t>estamos </a:t>
            </a:r>
            <a:r>
              <a:rPr lang="es-ES_tradnl" dirty="0">
                <a:solidFill>
                  <a:srgbClr val="FFFFFF"/>
                </a:solidFill>
              </a:rPr>
              <a:t>en condiciones de proponer un perfil de egreso </a:t>
            </a:r>
            <a:r>
              <a:rPr lang="es-ES_tradnl" dirty="0" smtClean="0">
                <a:solidFill>
                  <a:srgbClr val="FFFFFF"/>
                </a:solidFill>
              </a:rPr>
              <a:t>de los abogados</a:t>
            </a:r>
            <a:endParaRPr lang="es-MX" dirty="0">
              <a:solidFill>
                <a:srgbClr val="FFFFFF"/>
              </a:solidFill>
            </a:endParaRPr>
          </a:p>
          <a:p>
            <a:pPr marL="0" indent="0" algn="just">
              <a:buNone/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0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522"/>
          </a:xfrm>
        </p:spPr>
        <p:txBody>
          <a:bodyPr/>
          <a:lstStyle/>
          <a:p>
            <a:r>
              <a:rPr lang="es-ES_tradnl" sz="3200" dirty="0">
                <a:latin typeface="Verdana" charset="0"/>
                <a:ea typeface="MS PGothic" charset="0"/>
              </a:rPr>
              <a:t>Un nuevo perfil de </a:t>
            </a:r>
            <a:r>
              <a:rPr lang="es-ES_tradnl" sz="3200" dirty="0" smtClean="0">
                <a:latin typeface="Verdana" charset="0"/>
                <a:ea typeface="MS PGothic" charset="0"/>
              </a:rPr>
              <a:t>egreso</a:t>
            </a:r>
            <a:endParaRPr lang="es-ES" sz="3200" dirty="0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96300" cy="40322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  <a:defRPr/>
            </a:pPr>
            <a:r>
              <a:rPr lang="es-ES_tradnl" sz="2000" dirty="0" smtClean="0"/>
              <a:t>En los </a:t>
            </a:r>
            <a:r>
              <a:rPr lang="es-ES_tradnl" sz="2000" dirty="0" smtClean="0"/>
              <a:t>últimos años, h</a:t>
            </a:r>
            <a:r>
              <a:rPr lang="es-ES_tradnl" sz="2000" dirty="0" smtClean="0"/>
              <a:t>emos tenido un par de acercamientos con las comunidades acad</a:t>
            </a:r>
            <a:r>
              <a:rPr lang="es-ES_tradnl" sz="2000" dirty="0" smtClean="0"/>
              <a:t>émica del área del Derecho, en los que hemos explorado los Saberes Digitales de sus estudiantes y profesores a través de instrumentos tanto cualitativos como cuantitativos.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s-MX" sz="2000" dirty="0" smtClean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s-ES_tradnl" sz="2000" dirty="0" smtClean="0"/>
              <a:t>Derivado de ello, hemos publicado algunos documentos que podr</a:t>
            </a:r>
            <a:r>
              <a:rPr lang="es-ES_tradnl" sz="2000" dirty="0" smtClean="0"/>
              <a:t>ían servir como guía para la incorporación de las TIC a los programas de estudio de licenciatura y posgrado.</a:t>
            </a:r>
          </a:p>
          <a:p>
            <a:pPr>
              <a:lnSpc>
                <a:spcPct val="110000"/>
              </a:lnSpc>
              <a:defRPr/>
            </a:pPr>
            <a:r>
              <a:rPr lang="es-ES_tradnl" sz="1900" dirty="0" smtClean="0"/>
              <a:t>Reporte Maestría en Derechos Humanos | </a:t>
            </a:r>
            <a:r>
              <a:rPr lang="es-ES_tradnl" sz="1900" dirty="0" smtClean="0">
                <a:hlinkClick r:id="rId2"/>
              </a:rPr>
              <a:t>liga </a:t>
            </a:r>
            <a:endParaRPr lang="es-ES_tradnl" sz="1900" dirty="0" smtClean="0"/>
          </a:p>
          <a:p>
            <a:pPr>
              <a:lnSpc>
                <a:spcPct val="110000"/>
              </a:lnSpc>
              <a:defRPr/>
            </a:pPr>
            <a:r>
              <a:rPr lang="es-ES_tradnl" sz="1900" dirty="0" smtClean="0"/>
              <a:t>Ensayo de definición del perfil tecnológico del abogado | </a:t>
            </a:r>
            <a:r>
              <a:rPr lang="es-ES_tradnl" sz="1900" dirty="0" smtClean="0">
                <a:hlinkClick r:id="rId3"/>
              </a:rPr>
              <a:t>liga </a:t>
            </a:r>
            <a:endParaRPr lang="es-ES_tradnl" sz="1900" dirty="0" smtClean="0"/>
          </a:p>
        </p:txBody>
      </p:sp>
    </p:spTree>
    <p:extLst>
      <p:ext uri="{BB962C8B-B14F-4D97-AF65-F5344CB8AC3E}">
        <p14:creationId xmlns:p14="http://schemas.microsoft.com/office/powerpoint/2010/main" val="415260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65" y="1329342"/>
            <a:ext cx="8899372" cy="4241776"/>
          </a:xfrm>
          <a:prstGeom prst="rect">
            <a:avLst/>
          </a:prstGeom>
          <a:solidFill>
            <a:srgbClr val="CFCFC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522"/>
          </a:xfrm>
        </p:spPr>
        <p:txBody>
          <a:bodyPr/>
          <a:lstStyle/>
          <a:p>
            <a:r>
              <a:rPr lang="es-ES_tradnl" sz="3200" dirty="0" smtClean="0">
                <a:latin typeface="Verdana" charset="0"/>
                <a:ea typeface="MS PGothic" charset="0"/>
              </a:rPr>
              <a:t>Saberes Digitales</a:t>
            </a:r>
            <a:endParaRPr lang="es-ES" sz="3200" dirty="0">
              <a:latin typeface="Verdana" charset="0"/>
              <a:ea typeface="MS PGothic" charset="0"/>
            </a:endParaRPr>
          </a:p>
        </p:txBody>
      </p:sp>
      <p:pic>
        <p:nvPicPr>
          <p:cNvPr id="7" name="Picture 6" descr="Macintosh HD:Users:armartinell:Documents:0 0  artículos:0 2018:historia del software y Saberes Digitales:SD_Infografi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29" y="2868480"/>
            <a:ext cx="4272011" cy="2532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armartinell:Documents:0 0  artículos:0 2018:historia del software y Saberes Digitales:SD_Infografi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6776" y="1613714"/>
            <a:ext cx="4207515" cy="376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aptura de pantalla 2019-04-22 a la(s) 21.24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9342"/>
            <a:ext cx="4539822" cy="151327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79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65" y="1329342"/>
            <a:ext cx="8899372" cy="4241776"/>
          </a:xfrm>
          <a:prstGeom prst="rect">
            <a:avLst/>
          </a:prstGeom>
          <a:solidFill>
            <a:srgbClr val="CFCFC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522"/>
          </a:xfrm>
        </p:spPr>
        <p:txBody>
          <a:bodyPr/>
          <a:lstStyle/>
          <a:p>
            <a:r>
              <a:rPr lang="es-ES_tradnl" sz="2800" b="1" dirty="0" smtClean="0">
                <a:latin typeface="Verdana" charset="0"/>
                <a:ea typeface="MS PGothic" charset="0"/>
              </a:rPr>
              <a:t>Saberes Digitales: Hojas de trabajo</a:t>
            </a:r>
            <a:endParaRPr lang="es-ES" sz="2800" dirty="0">
              <a:latin typeface="Verdana" charset="0"/>
              <a:ea typeface="MS PGothic" charset="0"/>
            </a:endParaRPr>
          </a:p>
        </p:txBody>
      </p:sp>
      <p:pic>
        <p:nvPicPr>
          <p:cNvPr id="4" name="Picture 3" descr="Captura de pantalla 2019-02-05 a las 13.3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322" y="1453528"/>
            <a:ext cx="2446903" cy="2934515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5359">
            <a:off x="5631579" y="1581510"/>
            <a:ext cx="2458025" cy="2934515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3498">
            <a:off x="5976913" y="2030007"/>
            <a:ext cx="2446904" cy="2921238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11" name="Picture 10" descr="Captura de pantalla 2019-04-22 a la(s) 21.24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9342"/>
            <a:ext cx="4539822" cy="151327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3812" y="5196397"/>
            <a:ext cx="910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/>
              <a:t>https</a:t>
            </a:r>
            <a:r>
              <a:rPr lang="es-ES_tradnl" dirty="0"/>
              <a:t>://</a:t>
            </a:r>
            <a:r>
              <a:rPr lang="es-ES_tradnl" dirty="0" err="1"/>
              <a:t>www.uv.mx</a:t>
            </a:r>
            <a:r>
              <a:rPr lang="es-ES_tradnl" dirty="0"/>
              <a:t>/blogs/</a:t>
            </a:r>
            <a:r>
              <a:rPr lang="es-ES_tradnl" dirty="0" err="1"/>
              <a:t>brechadigital</a:t>
            </a:r>
            <a:r>
              <a:rPr lang="es-ES_tradnl" dirty="0"/>
              <a:t>/2014/08/24/</a:t>
            </a:r>
            <a:r>
              <a:rPr lang="es-ES_tradnl" dirty="0" err="1"/>
              <a:t>hojas_saberes_digitales</a:t>
            </a:r>
            <a:r>
              <a:rPr lang="es-ES_tradnl" dirty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1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0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sz="3200" b="1" dirty="0"/>
              <a:t>1. Saber usar dispositivos digitales</a:t>
            </a:r>
            <a:r>
              <a:rPr lang="es-MX" sz="3200" b="1" dirty="0" smtClean="0"/>
              <a:t> </a:t>
            </a:r>
            <a:endParaRPr lang="es-ES" sz="3200" b="1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201174" y="1293784"/>
            <a:ext cx="8841625" cy="4651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800" dirty="0"/>
              <a:t>Con base en lo expresado por los profesores, respecto al saber denominado usar dispositivos, se puede afirmar que el egresado de la </a:t>
            </a:r>
            <a:r>
              <a:rPr lang="es-ES_tradnl" sz="1800" dirty="0" smtClean="0"/>
              <a:t>Maestría </a:t>
            </a:r>
            <a:r>
              <a:rPr lang="es-ES_tradnl" sz="1800" dirty="0"/>
              <a:t>en Derechos Humanos y Justicia Constitucional, </a:t>
            </a:r>
            <a:r>
              <a:rPr lang="es-ES_tradnl" sz="1800" dirty="0" smtClean="0"/>
              <a:t>además </a:t>
            </a:r>
            <a:r>
              <a:rPr lang="es-ES_tradnl" sz="1800" dirty="0"/>
              <a:t>de los saberes cognitivos e instrumentales definidos en las hojas de trabajos, </a:t>
            </a:r>
            <a:r>
              <a:rPr lang="es-ES_tradnl" sz="1800" dirty="0" smtClean="0"/>
              <a:t>deberá́</a:t>
            </a:r>
            <a:r>
              <a:rPr lang="es-ES_tradnl" sz="1800" dirty="0"/>
              <a:t>: </a:t>
            </a:r>
            <a:endParaRPr lang="es-ES_tradnl" sz="1800" dirty="0"/>
          </a:p>
          <a:p>
            <a:r>
              <a:rPr lang="es-ES_tradnl" sz="1800" dirty="0"/>
              <a:t>Tener un dominio amplio de </a:t>
            </a:r>
            <a:r>
              <a:rPr lang="es-ES_tradnl" sz="1800" b="1" dirty="0"/>
              <a:t>ambientes </a:t>
            </a:r>
            <a:r>
              <a:rPr lang="es-ES_tradnl" sz="1800" b="1" dirty="0" smtClean="0"/>
              <a:t>gráficos</a:t>
            </a:r>
            <a:r>
              <a:rPr lang="es-ES_tradnl" sz="1800" dirty="0" smtClean="0"/>
              <a:t>, </a:t>
            </a:r>
            <a:r>
              <a:rPr lang="es-ES_tradnl" sz="1800" dirty="0"/>
              <a:t>especialmente de aquellos que se utilizan en Smartphone, computadoras personales y tabletas que son dispositivos de uso </a:t>
            </a:r>
            <a:r>
              <a:rPr lang="es-ES_tradnl" sz="1800" dirty="0" smtClean="0"/>
              <a:t>común </a:t>
            </a:r>
            <a:r>
              <a:rPr lang="es-ES_tradnl" sz="1800" dirty="0"/>
              <a:t>en la </a:t>
            </a:r>
            <a:r>
              <a:rPr lang="es-ES_tradnl" sz="1800" dirty="0" smtClean="0"/>
              <a:t>disciplina</a:t>
            </a:r>
            <a:endParaRPr lang="es-ES_tradnl" sz="1800" dirty="0"/>
          </a:p>
          <a:p>
            <a:r>
              <a:rPr lang="es-ES_tradnl" sz="1800" dirty="0"/>
              <a:t>Utilizar el </a:t>
            </a:r>
            <a:r>
              <a:rPr lang="es-ES_tradnl" sz="1800" b="1" dirty="0"/>
              <a:t>Smartphone</a:t>
            </a:r>
            <a:r>
              <a:rPr lang="es-ES_tradnl" sz="1800" dirty="0"/>
              <a:t> principalmente para la lectura de documentos </a:t>
            </a:r>
            <a:r>
              <a:rPr lang="es-ES_tradnl" sz="1800" dirty="0" smtClean="0"/>
              <a:t>electrónicos, a</a:t>
            </a:r>
            <a:r>
              <a:rPr lang="es-ES_tradnl" sz="1800" dirty="0" smtClean="0"/>
              <a:t>sí </a:t>
            </a:r>
            <a:r>
              <a:rPr lang="es-ES_tradnl" sz="1800" dirty="0" smtClean="0"/>
              <a:t>como </a:t>
            </a:r>
            <a:r>
              <a:rPr lang="es-ES_tradnl" sz="1800" dirty="0"/>
              <a:t>para la captura y </a:t>
            </a:r>
            <a:r>
              <a:rPr lang="es-ES_tradnl" sz="1800" dirty="0" smtClean="0"/>
              <a:t>edición </a:t>
            </a:r>
            <a:r>
              <a:rPr lang="es-ES_tradnl" sz="1800" dirty="0"/>
              <a:t>de video, audio e </a:t>
            </a:r>
            <a:r>
              <a:rPr lang="es-ES_tradnl" sz="1800" dirty="0" smtClean="0"/>
              <a:t>imágenes</a:t>
            </a:r>
            <a:endParaRPr lang="es-ES_tradnl" sz="1800" dirty="0"/>
          </a:p>
          <a:p>
            <a:r>
              <a:rPr lang="es-ES_tradnl" sz="1800" dirty="0"/>
              <a:t>Ser capaz de </a:t>
            </a:r>
            <a:r>
              <a:rPr lang="es-ES_tradnl" sz="1800" b="1" dirty="0"/>
              <a:t>transmitir</a:t>
            </a:r>
            <a:r>
              <a:rPr lang="es-ES_tradnl" sz="1800" dirty="0"/>
              <a:t> la </a:t>
            </a:r>
            <a:r>
              <a:rPr lang="es-ES_tradnl" sz="1800" dirty="0" smtClean="0"/>
              <a:t>información </a:t>
            </a:r>
            <a:r>
              <a:rPr lang="es-ES_tradnl" sz="1800" dirty="0"/>
              <a:t>que generan en dispositivos </a:t>
            </a:r>
            <a:r>
              <a:rPr lang="es-ES_tradnl" sz="1800" dirty="0" smtClean="0"/>
              <a:t>portátiles</a:t>
            </a:r>
          </a:p>
          <a:p>
            <a:r>
              <a:rPr lang="es-ES_tradnl" sz="1800" dirty="0" smtClean="0"/>
              <a:t>Conectarse a </a:t>
            </a:r>
            <a:r>
              <a:rPr lang="es-ES_tradnl" sz="1800" b="1" dirty="0" smtClean="0"/>
              <a:t>Internet</a:t>
            </a:r>
            <a:r>
              <a:rPr lang="es-ES_tradnl" sz="1800" dirty="0" smtClean="0"/>
              <a:t> a trav</a:t>
            </a:r>
            <a:r>
              <a:rPr lang="es-ES_tradnl" sz="1800" dirty="0" smtClean="0"/>
              <a:t>és de </a:t>
            </a:r>
            <a:r>
              <a:rPr lang="es-ES_tradnl" sz="1800" dirty="0" smtClean="0"/>
              <a:t>redes inal</a:t>
            </a:r>
            <a:r>
              <a:rPr lang="es-ES_tradnl" sz="1800" dirty="0" smtClean="0"/>
              <a:t>ámbricas o de datos.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296976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253"/>
          </a:xfrm>
        </p:spPr>
        <p:txBody>
          <a:bodyPr/>
          <a:lstStyle/>
          <a:p>
            <a:r>
              <a:rPr lang="es-ES_tradnl" sz="2800" b="1" dirty="0">
                <a:latin typeface="Verdana" charset="0"/>
                <a:ea typeface="MS PGothic" charset="0"/>
              </a:rPr>
              <a:t>2. Saber administrar archivos digitales</a:t>
            </a:r>
            <a:r>
              <a:rPr lang="es-MX" sz="2800" b="1" dirty="0">
                <a:latin typeface="Verdana" charset="0"/>
                <a:ea typeface="MS PGothic" charset="0"/>
              </a:rPr>
              <a:t> </a:t>
            </a:r>
            <a:endParaRPr lang="es-ES" sz="3200" b="1" dirty="0">
              <a:latin typeface="Verdana" charset="0"/>
              <a:ea typeface="MS PGothic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1174" y="1293784"/>
            <a:ext cx="8841625" cy="4651403"/>
          </a:xfrm>
        </p:spPr>
        <p:txBody>
          <a:bodyPr>
            <a:noAutofit/>
          </a:bodyPr>
          <a:lstStyle/>
          <a:p>
            <a:r>
              <a:rPr lang="es-ES_tradnl" sz="1800" b="1" dirty="0" smtClean="0"/>
              <a:t>Sistematizar</a:t>
            </a:r>
            <a:r>
              <a:rPr lang="es-ES_tradnl" sz="1800" dirty="0" smtClean="0"/>
              <a:t> el </a:t>
            </a:r>
            <a:r>
              <a:rPr lang="es-ES_tradnl" sz="1800" dirty="0"/>
              <a:t>conjunto de archivos con la finalidad de recuperarlos de manera </a:t>
            </a:r>
            <a:r>
              <a:rPr lang="es-ES_tradnl" sz="1800" dirty="0" smtClean="0"/>
              <a:t>ágil </a:t>
            </a:r>
            <a:r>
              <a:rPr lang="es-ES_tradnl" sz="1800" dirty="0"/>
              <a:t>para consulta ya sea realizando </a:t>
            </a:r>
            <a:r>
              <a:rPr lang="es-ES_tradnl" sz="1800" dirty="0" smtClean="0"/>
              <a:t>búsquedas </a:t>
            </a:r>
            <a:r>
              <a:rPr lang="es-ES_tradnl" sz="1800" dirty="0"/>
              <a:t>por nombre de archivos, parte de nombres de archivos o elementos en el contenido del mismo. </a:t>
            </a:r>
          </a:p>
          <a:p>
            <a:r>
              <a:rPr lang="es-ES_tradnl" sz="1800" dirty="0"/>
              <a:t>Ubicar </a:t>
            </a:r>
            <a:r>
              <a:rPr lang="es-ES_tradnl" sz="1800" dirty="0" smtClean="0"/>
              <a:t>dónde </a:t>
            </a:r>
            <a:r>
              <a:rPr lang="es-ES_tradnl" sz="1800" dirty="0"/>
              <a:t>se encuentran almacenados los archivos (ya sea de manera local o remota). </a:t>
            </a:r>
          </a:p>
          <a:p>
            <a:r>
              <a:rPr lang="es-ES_tradnl" sz="1800" dirty="0"/>
              <a:t>Extraer, transferir y administrar archivos de medios </a:t>
            </a:r>
            <a:r>
              <a:rPr lang="es-ES_tradnl" sz="1800" dirty="0" smtClean="0"/>
              <a:t>generados en dispositivos portátiles, uso de almacenamiento remoto </a:t>
            </a:r>
            <a:r>
              <a:rPr lang="es-ES_tradnl" sz="1800" dirty="0"/>
              <a:t>(</a:t>
            </a:r>
            <a:r>
              <a:rPr lang="es-ES_tradnl" sz="1800" b="1" dirty="0"/>
              <a:t>nube</a:t>
            </a:r>
            <a:r>
              <a:rPr lang="es-ES_tradnl" sz="1800" dirty="0"/>
              <a:t>). </a:t>
            </a:r>
          </a:p>
          <a:p>
            <a:r>
              <a:rPr lang="es-ES_tradnl" sz="1800" b="1" dirty="0"/>
              <a:t>Descargar</a:t>
            </a:r>
            <a:r>
              <a:rPr lang="es-ES_tradnl" sz="1800" dirty="0"/>
              <a:t> y subir (adjuntar) archivos tanto en correos </a:t>
            </a:r>
            <a:r>
              <a:rPr lang="es-ES_tradnl" sz="1800" dirty="0" smtClean="0"/>
              <a:t>electrónicos </a:t>
            </a:r>
            <a:r>
              <a:rPr lang="es-ES_tradnl" sz="1800" dirty="0"/>
              <a:t>como en redes sociales </a:t>
            </a:r>
            <a:r>
              <a:rPr lang="es-ES_tradnl" sz="1800" dirty="0" smtClean="0"/>
              <a:t>genéricas </a:t>
            </a:r>
            <a:r>
              <a:rPr lang="es-ES_tradnl" sz="1800" dirty="0"/>
              <a:t>(Facebook); plataformas educativas (</a:t>
            </a:r>
            <a:r>
              <a:rPr lang="es-ES_tradnl" sz="1800" dirty="0" err="1"/>
              <a:t>Eminus</a:t>
            </a:r>
            <a:r>
              <a:rPr lang="es-ES_tradnl" sz="1800" dirty="0"/>
              <a:t> y </a:t>
            </a:r>
            <a:r>
              <a:rPr lang="es-ES_tradnl" sz="1800" dirty="0" err="1"/>
              <a:t>Moodle</a:t>
            </a:r>
            <a:r>
              <a:rPr lang="es-ES_tradnl" sz="1800" dirty="0"/>
              <a:t>) </a:t>
            </a:r>
            <a:r>
              <a:rPr lang="es-ES_tradnl" sz="1800" dirty="0" smtClean="0"/>
              <a:t>así́ </a:t>
            </a:r>
            <a:r>
              <a:rPr lang="es-ES_tradnl" sz="1800" dirty="0"/>
              <a:t>como en servicios de almacenamiento en la nube (</a:t>
            </a:r>
            <a:r>
              <a:rPr lang="es-ES_tradnl" sz="1800" dirty="0" err="1"/>
              <a:t>DropBox</a:t>
            </a:r>
            <a:r>
              <a:rPr lang="es-ES_tradnl" sz="1800" dirty="0"/>
              <a:t>, Google Drive). </a:t>
            </a:r>
          </a:p>
          <a:p>
            <a:r>
              <a:rPr lang="es-ES_tradnl" sz="1800" dirty="0"/>
              <a:t>Conocer la diferencia entre </a:t>
            </a:r>
            <a:r>
              <a:rPr lang="es-ES_tradnl" sz="1800" b="1" dirty="0"/>
              <a:t>formatos</a:t>
            </a:r>
            <a:r>
              <a:rPr lang="es-ES_tradnl" sz="1800" dirty="0"/>
              <a:t> y poder transformar un archivo de un formato dado en otro equivalente como el de una imagen BMP a un JPG, dependiendo de la calidad deseada. </a:t>
            </a:r>
          </a:p>
        </p:txBody>
      </p:sp>
    </p:spTree>
    <p:extLst>
      <p:ext uri="{BB962C8B-B14F-4D97-AF65-F5344CB8AC3E}">
        <p14:creationId xmlns:p14="http://schemas.microsoft.com/office/powerpoint/2010/main" val="124463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1874</Words>
  <Application>Microsoft Macintosh PowerPoint</Application>
  <PresentationFormat>On-screen Show (4:3)</PresentationFormat>
  <Paragraphs>127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1_Tema de Office</vt:lpstr>
      <vt:lpstr>Saberes digitales de los profesionales del derecho</vt:lpstr>
      <vt:lpstr>Imaginar el futuro deseable</vt:lpstr>
      <vt:lpstr>Definición del problema </vt:lpstr>
      <vt:lpstr>Las bases de la propuesta </vt:lpstr>
      <vt:lpstr>Un nuevo perfil de egreso</vt:lpstr>
      <vt:lpstr>Saberes Digitales</vt:lpstr>
      <vt:lpstr>Saberes Digitales: Hojas de trabajo</vt:lpstr>
      <vt:lpstr>1. Saber usar dispositivos digitales </vt:lpstr>
      <vt:lpstr>2. Saber administrar archivos digitales </vt:lpstr>
      <vt:lpstr>3. Saber usar programas y sistemas de información especializados </vt:lpstr>
      <vt:lpstr>3. Saber usar programas y sistemas de información especializados </vt:lpstr>
      <vt:lpstr>4. Saber crear y manipular texto y texto enriquecido </vt:lpstr>
      <vt:lpstr>5. Saber crear y manipular conjuntos de datos </vt:lpstr>
      <vt:lpstr>6. Saber crear y manipular medios y multimedia </vt:lpstr>
      <vt:lpstr>7. Saber comunicarse en entornos digitales </vt:lpstr>
      <vt:lpstr>8. Saber socializar y colaborar en entornos digitales </vt:lpstr>
      <vt:lpstr>9. Saber ejercer y respetar una ciudadanía digital </vt:lpstr>
      <vt:lpstr>9. Saber ejercer y respetar una ciudadanía digital </vt:lpstr>
      <vt:lpstr>10. Literacidad digital </vt:lpstr>
      <vt:lpstr>Comentarios finales</vt:lpstr>
      <vt:lpstr>Saberes Digitales  de los profesionales  del derecho</vt:lpstr>
      <vt:lpstr>Listado de publicaciones </vt:lpstr>
      <vt:lpstr>Ligas</vt:lpstr>
      <vt:lpstr>Saberes digitales de los profesionales del derecho</vt:lpstr>
    </vt:vector>
  </TitlesOfParts>
  <Company>Universidad Veracruzana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Foro El bienestar en la educación normal e instituciones formadoras de docentes     BENV    Incorporación de las TIC al currículum de la formación inicial de los docentes </dc:title>
  <dc:creator>Miguel Angel Casillas Alvarado</dc:creator>
  <cp:lastModifiedBy>My Own2</cp:lastModifiedBy>
  <cp:revision>173</cp:revision>
  <dcterms:created xsi:type="dcterms:W3CDTF">2019-02-08T16:50:17Z</dcterms:created>
  <dcterms:modified xsi:type="dcterms:W3CDTF">2019-04-23T04:36:55Z</dcterms:modified>
</cp:coreProperties>
</file>