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6" r:id="rId7"/>
    <p:sldId id="267" r:id="rId8"/>
    <p:sldId id="265" r:id="rId9"/>
    <p:sldId id="264" r:id="rId10"/>
    <p:sldId id="273" r:id="rId11"/>
    <p:sldId id="274" r:id="rId12"/>
    <p:sldId id="277" r:id="rId13"/>
    <p:sldId id="269" r:id="rId14"/>
    <p:sldId id="270" r:id="rId15"/>
    <p:sldId id="271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5" autoAdjust="0"/>
  </p:normalViewPr>
  <p:slideViewPr>
    <p:cSldViewPr snapToGrid="0" snapToObjects="1">
      <p:cViewPr varScale="1">
        <p:scale>
          <a:sx n="90" d="100"/>
          <a:sy n="90" d="100"/>
        </p:scale>
        <p:origin x="-13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382F8-A553-584E-931B-460B0E426DC7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905A5-5456-4E4D-A12D-30718B6FA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905A5-5456-4E4D-A12D-30718B6FA7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formación (CAEF), en consolidación (CAEC) y consolidados (CAC)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905A5-5456-4E4D-A12D-30718B6FA7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la Incorporación de Nuevos Profesores de Tiempo Completo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la Reincorporación de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Exbecarios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PROMEP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Profesores de Tiempo Completo con Perfil Deseable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para estudios de Posgrados de Alta Calidad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Reconocimiento a Profesores de Tiempo Completo a Perfil Deseable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para el Fortalecimiento de los Cuerpos Académicos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905A5-5456-4E4D-A12D-30718B6FA7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la Incorporación de Nuevos Profesores de Tiempo Completo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la Reincorporación de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Exbecarios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PROMEP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Profesores de Tiempo Completo con Perfil Deseable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para estudios de Posgrados de Alta Calidad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Reconocimiento a Profesores de Tiempo Completo a Perfil Deseable</a:t>
            </a:r>
          </a:p>
          <a:p>
            <a:r>
              <a:rPr lang="es-ES_trad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para el Fortalecimiento de los Cuerpos Académicos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905A5-5456-4E4D-A12D-30718B6FA7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formación (CAEF), en consolidación (CAEC) y consolidados (CAC)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905A5-5456-4E4D-A12D-30718B6FA7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la Incorporación de Nuevos Profesores de Tiempo Completo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la Reincorporación de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Exbecarios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PROMEP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a Profesores de Tiempo Completo con Perfil Deseable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para estudios de Posgrados de Alta Calidad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Reconocimiento a Profesores de Tiempo Completo a Perfil Deseable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Apoyo para el Fortalecimiento de los Cuerpos Académicos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905A5-5456-4E4D-A12D-30718B6FA7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905A5-5456-4E4D-A12D-30718B6FA7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606" y="2130425"/>
            <a:ext cx="750567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08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9944" y="274638"/>
            <a:ext cx="7586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944" y="1600200"/>
            <a:ext cx="75868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4DC0-1CF2-6C4B-B321-41E289001B10}" type="datetimeFigureOut">
              <a:rPr lang="en-US" smtClean="0"/>
              <a:t>19/08/18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DC88-9CE2-1443-A918-7076328346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ustomShape 6"/>
          <p:cNvSpPr/>
          <p:nvPr userDrawn="1"/>
        </p:nvSpPr>
        <p:spPr>
          <a:xfrm>
            <a:off x="0" y="-1"/>
            <a:ext cx="936000" cy="6940217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alphaModFix amt="25000"/>
          </a:blip>
          <a:srcRect l="20131" r="20245" b="14924"/>
          <a:stretch/>
        </p:blipFill>
        <p:spPr>
          <a:xfrm>
            <a:off x="170852" y="134056"/>
            <a:ext cx="621461" cy="76245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alphaModFix amt="25000"/>
          </a:blip>
          <a:stretch>
            <a:fillRect/>
          </a:stretch>
        </p:blipFill>
        <p:spPr>
          <a:xfrm>
            <a:off x="982772" y="6515479"/>
            <a:ext cx="289278" cy="2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bramirez@uv.mx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www.conacyt.gob.mx/index.php/el-conacyt/convocatorias-y-resultados-conacy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www.conacyt.gob.mx/index.php/el-conacyt/sistema-nacional-de-investigador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promep.sep.gob.mx/ca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dgesu.ses.sep.gob.mx/documentos/ultimosbenef/R_Tematicas_2017.pdf" TargetMode="External"/><Relationship Id="rId5" Type="http://schemas.openxmlformats.org/officeDocument/2006/relationships/hyperlink" Target="https://www.conacyt.gob.mx/index.php/el-conacyt/desarrollo-cientifico/redes-tematicas-conacy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www.conacyt.gob.mx/index.php/el-conacyt/convocatorias-y-resultados-conacyt/convocatorias-pnpc" TargetMode="External"/><Relationship Id="rId5" Type="http://schemas.openxmlformats.org/officeDocument/2006/relationships/hyperlink" Target="https://www.conacyt.gob.mx/index.php/el-conacyt/convocatorias-y-resultados-conacyt/convocatoria-pcp" TargetMode="External"/><Relationship Id="rId6" Type="http://schemas.openxmlformats.org/officeDocument/2006/relationships/hyperlink" Target="https://www.ceppe.org.mx/" TargetMode="External"/><Relationship Id="rId7" Type="http://schemas.openxmlformats.org/officeDocument/2006/relationships/hyperlink" Target="https://www.copae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ramirez@uv.m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050" y="2130425"/>
            <a:ext cx="7505670" cy="147002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Investigación: función sustantiva del docente de educación superior</a:t>
            </a:r>
            <a:br>
              <a:rPr lang="es-ES_tradnl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08" y="3877732"/>
            <a:ext cx="6400800" cy="2034823"/>
          </a:xfrm>
        </p:spPr>
        <p:txBody>
          <a:bodyPr>
            <a:normAutofit fontScale="70000" lnSpcReduction="20000"/>
          </a:bodyPr>
          <a:lstStyle/>
          <a:p>
            <a:endParaRPr lang="es-ES_tradnl" dirty="0" smtClean="0"/>
          </a:p>
          <a:p>
            <a:r>
              <a:rPr lang="es-ES_tradnl" sz="4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Dr. Alberto Ramírez Martinell</a:t>
            </a:r>
            <a:endParaRPr lang="es-ES_tradnl" sz="4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Universidad Veracruzana</a:t>
            </a:r>
            <a:endParaRPr lang="es-ES_trad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hlinkClick r:id="rId3"/>
              </a:rPr>
              <a:t>albramirez@</a:t>
            </a:r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hlinkClick r:id="rId3"/>
              </a:rPr>
              <a:t>uv.mx</a:t>
            </a:r>
            <a:endParaRPr lang="es-ES_tradnl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@armartinell</a:t>
            </a:r>
            <a:endParaRPr lang="es-ES_trad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_tradnl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/>
        </p:blipFill>
        <p:spPr>
          <a:xfrm>
            <a:off x="2627472" y="212801"/>
            <a:ext cx="4520880" cy="156168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4537" y="6226201"/>
            <a:ext cx="241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7F7F7F"/>
                </a:solidFill>
                <a:latin typeface="Arial"/>
              </a:rPr>
              <a:t>20 de agosto de 2018</a:t>
            </a:r>
            <a:endParaRPr lang="es-ES_tradnl" dirty="0" smtClean="0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914444" y="4612283"/>
            <a:ext cx="2245717" cy="22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5273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Conformación de grupos de investigación</a:t>
            </a:r>
          </a:p>
          <a:p>
            <a:pPr lvl="1"/>
            <a:r>
              <a:rPr lang="es-ES_tradnl" sz="2600" dirty="0" smtClean="0">
                <a:solidFill>
                  <a:srgbClr val="0D0D0D"/>
                </a:solidFill>
                <a:latin typeface="Arial"/>
              </a:rPr>
              <a:t>Cuerpos Académicos (CA) alineados a las LGAC (o que las definan)</a:t>
            </a:r>
          </a:p>
          <a:p>
            <a:pPr lvl="1"/>
            <a:r>
              <a:rPr lang="es-ES_tradnl" sz="2600" dirty="0" smtClean="0">
                <a:solidFill>
                  <a:srgbClr val="0D0D0D"/>
                </a:solidFill>
                <a:latin typeface="Arial"/>
              </a:rPr>
              <a:t>Participación en programas</a:t>
            </a:r>
          </a:p>
          <a:p>
            <a:pPr lvl="2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ara la consolidación de CA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Para la integración de líneas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Para promover el crecimiento académico de sus integrantes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Para la creación de un posgrado</a:t>
            </a:r>
          </a:p>
          <a:p>
            <a:pPr lvl="2"/>
            <a:endParaRPr lang="es-ES_tradnl" sz="2200" dirty="0" smtClean="0">
              <a:latin typeface="Arial"/>
            </a:endParaRPr>
          </a:p>
          <a:p>
            <a:pPr lvl="1"/>
            <a:endParaRPr lang="es-ES_tradnl" sz="2600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71259" t="25180" r="2480" b="52007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2" y="4919008"/>
            <a:ext cx="9571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2</a:t>
            </a:r>
            <a:endParaRPr lang="en-US" sz="120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Acciones para mejorar la investigaci</a:t>
            </a:r>
            <a:r>
              <a:rPr lang="es-ES_tradnl" sz="3300" dirty="0" smtClean="0">
                <a:latin typeface="Arial"/>
              </a:rPr>
              <a:t>ón</a:t>
            </a:r>
            <a:endParaRPr lang="es-ES_tradnl" sz="33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7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 l="47739" t="25367" r="26000" b="51820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527307"/>
          </a:xfrm>
        </p:spPr>
        <p:txBody>
          <a:bodyPr>
            <a:normAutofit lnSpcReduction="10000"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Formaci</a:t>
            </a:r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ón de docentes</a:t>
            </a:r>
            <a:endParaRPr lang="es-ES_tradnl" sz="30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lvl="1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 trav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és de </a:t>
            </a:r>
          </a:p>
          <a:p>
            <a:pPr lvl="2"/>
            <a:r>
              <a:rPr lang="es-ES_tradnl" sz="2200" dirty="0" smtClean="0">
                <a:solidFill>
                  <a:srgbClr val="0D0D0D"/>
                </a:solidFill>
                <a:latin typeface="Arial"/>
              </a:rPr>
              <a:t>Estudios de posgrado</a:t>
            </a:r>
          </a:p>
          <a:p>
            <a:pPr lvl="2"/>
            <a:r>
              <a:rPr lang="es-ES_tradnl" sz="2200" dirty="0" smtClean="0">
                <a:solidFill>
                  <a:srgbClr val="0D0D0D"/>
                </a:solidFill>
                <a:latin typeface="Arial"/>
              </a:rPr>
              <a:t>Posdoctorado</a:t>
            </a:r>
          </a:p>
          <a:p>
            <a:pPr lvl="2"/>
            <a:r>
              <a:rPr lang="es-ES_tradnl" sz="2200" dirty="0" smtClean="0">
                <a:solidFill>
                  <a:srgbClr val="0D0D0D"/>
                </a:solidFill>
                <a:latin typeface="Arial"/>
              </a:rPr>
              <a:t>Estancias en el extranjero </a:t>
            </a:r>
          </a:p>
          <a:p>
            <a:pPr lvl="2"/>
            <a:r>
              <a:rPr lang="es-ES_tradnl" sz="2200" dirty="0" smtClean="0">
                <a:solidFill>
                  <a:srgbClr val="0D0D0D"/>
                </a:solidFill>
                <a:latin typeface="Arial"/>
              </a:rPr>
              <a:t>Premios</a:t>
            </a:r>
          </a:p>
          <a:p>
            <a:pPr lvl="2"/>
            <a:r>
              <a:rPr lang="en-US" sz="2200" dirty="0" smtClean="0">
                <a:solidFill>
                  <a:srgbClr val="0D0D0D"/>
                </a:solidFill>
                <a:latin typeface="Arial"/>
              </a:rPr>
              <a:t>Sab</a:t>
            </a:r>
            <a:r>
              <a:rPr lang="es-ES_tradnl" sz="2200" dirty="0" smtClean="0">
                <a:solidFill>
                  <a:srgbClr val="0D0D0D"/>
                </a:solidFill>
                <a:latin typeface="Arial"/>
              </a:rPr>
              <a:t>áticos</a:t>
            </a:r>
          </a:p>
          <a:p>
            <a:pPr lvl="2"/>
            <a:endParaRPr lang="es-ES_tradnl" sz="2200" dirty="0" smtClean="0">
              <a:solidFill>
                <a:srgbClr val="0D0D0D"/>
              </a:solidFill>
              <a:latin typeface="Arial"/>
            </a:endParaRPr>
          </a:p>
          <a:p>
            <a:pPr lvl="1"/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Para </a:t>
            </a:r>
          </a:p>
          <a:p>
            <a:pPr lvl="2"/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mejorar la condici</a:t>
            </a:r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ón de los CA</a:t>
            </a:r>
          </a:p>
          <a:p>
            <a:pPr lvl="2"/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integrar /fortalecer un Posgrado</a:t>
            </a:r>
          </a:p>
          <a:p>
            <a:pPr lvl="1"/>
            <a:endParaRPr lang="es-ES_tradnl" sz="26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lvl="1"/>
            <a:endParaRPr lang="es-ES_tradnl" sz="26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marL="114300" indent="0">
              <a:buNone/>
            </a:pPr>
            <a:endParaRPr lang="es-ES_tradnl" sz="34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199" y="3219398"/>
            <a:ext cx="262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hlinkClick r:id="rId4"/>
              </a:rPr>
              <a:t>https://www.conacyt.gob.mx/index.php/el-conacyt/convocatorias-y-resultados-conacyt</a:t>
            </a:r>
            <a:r>
              <a:rPr lang="pl-PL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111" y="4919008"/>
            <a:ext cx="1000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3</a:t>
            </a:r>
            <a:endParaRPr lang="en-US" sz="120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Acciones para mejorar la investigaci</a:t>
            </a:r>
            <a:r>
              <a:rPr lang="es-ES_tradnl" sz="3300" dirty="0" smtClean="0">
                <a:latin typeface="Arial"/>
              </a:rPr>
              <a:t>ón</a:t>
            </a:r>
            <a:endParaRPr lang="es-ES_tradnl" sz="33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5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s-ES_tradnl" sz="3600" dirty="0" smtClean="0">
                <a:latin typeface="Arial"/>
              </a:rPr>
              <a:t>Impacto de las </a:t>
            </a:r>
            <a:endParaRPr lang="es-ES_tradnl" sz="3600" dirty="0" smtClean="0">
              <a:latin typeface="Arial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307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Mediante tres acciones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Reconocimiento individual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Reconocimiento grupal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Reconocimiento institucional y colegiado</a:t>
            </a:r>
          </a:p>
          <a:p>
            <a:pPr lvl="1"/>
            <a:endParaRPr lang="es-ES_tradnl" sz="2400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48262" t="47781" r="25477" b="29406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 l="70512" t="2593" r="3227" b="74594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5273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Programas de reconocimiento personal </a:t>
            </a:r>
            <a:r>
              <a:rPr lang="es-ES_tradnl" sz="2600" dirty="0" smtClean="0">
                <a:solidFill>
                  <a:srgbClr val="0D0D0D"/>
                </a:solidFill>
                <a:latin typeface="Arial"/>
              </a:rPr>
              <a:t>Programa para el Desarrollo Profesional Docente (PRODEP)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Apoyo a la incorporación de Nuevos Profesores de Tiempo Completo (PTC)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Apoyo a la reincorporación de </a:t>
            </a:r>
            <a:r>
              <a:rPr lang="es-ES_tradnl" sz="2200" dirty="0" err="1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Exbecarios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 PROMEP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Reconocimiento a PTC con Perfil Deseable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Apoyo para estudios de posgrado de alta calidad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2642" y="6235890"/>
            <a:ext cx="47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http://</a:t>
            </a:r>
            <a:r>
              <a:rPr lang="de-DE" dirty="0" err="1" smtClean="0"/>
              <a:t>www.dgesu.ses.sep.gob.mx</a:t>
            </a:r>
            <a:r>
              <a:rPr lang="de-DE" dirty="0" smtClean="0"/>
              <a:t>/</a:t>
            </a:r>
            <a:r>
              <a:rPr lang="de-DE" dirty="0" err="1" smtClean="0"/>
              <a:t>PRODEP.htm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Reconocimiento de las acciones</a:t>
            </a:r>
            <a:endParaRPr lang="es-ES_tradnl" sz="3300" dirty="0">
              <a:solidFill>
                <a:srgbClr val="7F7F7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44" y="4919008"/>
            <a:ext cx="7707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819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 l="71259" t="25180" r="2480" b="52007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14311"/>
            <a:ext cx="7586855" cy="45273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Programas de reconocimiento personal </a:t>
            </a:r>
            <a:r>
              <a:rPr lang="es-ES_tradnl" sz="2600" dirty="0" smtClean="0">
                <a:solidFill>
                  <a:srgbClr val="0D0D0D"/>
                </a:solidFill>
                <a:latin typeface="Arial"/>
              </a:rPr>
              <a:t>Sistema Nacional de Investigadores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Candidato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Nivel 1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Nivel 2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Nivel 3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Emérito  </a:t>
            </a:r>
          </a:p>
          <a:p>
            <a:pPr lvl="1"/>
            <a:r>
              <a:rPr lang="es-ES_tradnl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Asistentes de Investigación becario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9642" y="6420556"/>
            <a:ext cx="7511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hlinkClick r:id="rId4"/>
              </a:rPr>
              <a:t>https://www.conacyt.gob.mx/index.php/el-conacyt/sistema-nacional-de-investigadores</a:t>
            </a:r>
            <a:r>
              <a:rPr lang="es-ES_tradnl" sz="1600" dirty="0" smtClean="0"/>
              <a:t> 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Reconocimiento de las acciones</a:t>
            </a:r>
            <a:endParaRPr lang="es-ES_tradnl" sz="3300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44" y="4919008"/>
            <a:ext cx="7707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336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 l="2714" t="47778" r="71025" b="29409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5273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Programas de reconocimiento grupal</a:t>
            </a:r>
          </a:p>
          <a:p>
            <a:pPr lvl="1"/>
            <a:r>
              <a:rPr lang="es-ES_tradnl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Apoyo para el Fortalecimiento de los Cuerpos Académicos</a:t>
            </a:r>
          </a:p>
          <a:p>
            <a:pPr lvl="2"/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CAEF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–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 En formaci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ón</a:t>
            </a:r>
            <a:endParaRPr lang="es-ES_tradnl" sz="26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lvl="2"/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CAEC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–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 En consolidaci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ón </a:t>
            </a:r>
            <a:endParaRPr lang="es-ES_tradnl" sz="26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lvl="2"/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CAC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–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 Consolidados </a:t>
            </a:r>
            <a:endParaRPr lang="es-ES_tradnl" sz="26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087" y="6154508"/>
            <a:ext cx="328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4"/>
              </a:rPr>
              <a:t>https://promep.sep.gob.mx/ca1/</a:t>
            </a:r>
            <a:r>
              <a:rPr lang="es-ES_tradnl" dirty="0" smtClean="0"/>
              <a:t>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Reconocimiento de las acciones</a:t>
            </a:r>
            <a:endParaRPr lang="es-ES_tradnl" sz="33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2" y="4919008"/>
            <a:ext cx="9571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2</a:t>
            </a:r>
            <a:endParaRPr lang="en-US" sz="120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914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 l="2862" t="70961" r="70877" b="6226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5273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Programas de reconocimiento grupal</a:t>
            </a:r>
          </a:p>
          <a:p>
            <a:pPr lvl="1"/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Integraci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ón de 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Redes Tem</a:t>
            </a:r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áticas </a:t>
            </a:r>
          </a:p>
          <a:p>
            <a:pPr lvl="2"/>
            <a:r>
              <a:rPr lang="es-ES_tradnl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PRODEP</a:t>
            </a:r>
          </a:p>
          <a:p>
            <a:pPr lvl="3"/>
            <a:r>
              <a:rPr lang="es-ES_tradnl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hlinkClick r:id="rId4"/>
              </a:rPr>
              <a:t>http://www.dgesu.ses.sep.gob.mx/documentos/ultimosbenef/R_Tematicas_2017.pdf</a:t>
            </a:r>
            <a:r>
              <a:rPr lang="es-ES_tradnl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	</a:t>
            </a:r>
          </a:p>
          <a:p>
            <a:pPr lvl="2"/>
            <a:r>
              <a:rPr lang="es-ES_tradnl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CONACyT</a:t>
            </a:r>
            <a:endParaRPr lang="es-ES_tradnl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lvl="3"/>
            <a:r>
              <a:rPr lang="es-ES_tradnl" sz="1500" dirty="0" smtClean="0">
                <a:solidFill>
                  <a:schemeClr val="bg1">
                    <a:lumMod val="50000"/>
                  </a:schemeClr>
                </a:solidFill>
                <a:latin typeface="Arial"/>
                <a:hlinkClick r:id="rId5"/>
              </a:rPr>
              <a:t>https://www.conacyt.gob.mx/index.php/el-conacyt/desarrollo-cientifico/redes-tematicas-conacyt</a:t>
            </a:r>
            <a:endParaRPr lang="es-ES_tradnl" sz="15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Reconocimiento de las acciones</a:t>
            </a:r>
            <a:endParaRPr lang="es-ES_tradnl" sz="3300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22" y="4919008"/>
            <a:ext cx="9571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2</a:t>
            </a:r>
            <a:endParaRPr lang="en-US" sz="120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000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61000"/>
          </a:blip>
          <a:srcRect l="25152" t="25167" r="48587" b="52020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826744" cy="4527307"/>
          </a:xfrm>
        </p:spPr>
        <p:txBody>
          <a:bodyPr>
            <a:normAutofit fontScale="92500" lnSpcReduction="20000"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Programas de reconocimiento Institucional</a:t>
            </a:r>
          </a:p>
          <a:p>
            <a:pPr lvl="1"/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Posgrado</a:t>
            </a:r>
            <a:endParaRPr lang="es-ES_tradnl" sz="26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lvl="2"/>
            <a:r>
              <a:rPr lang="es-ES_tradnl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PNPC</a:t>
            </a:r>
          </a:p>
          <a:p>
            <a:pPr lvl="3"/>
            <a:r>
              <a:rPr lang="pl-PL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hlinkClick r:id="rId4"/>
              </a:rPr>
              <a:t>https://www.conacyt.gob.mx/index.php/el-conacyt/convocatorias-y-resultados-conacyt/convocatorias-pnpc</a:t>
            </a:r>
            <a:endParaRPr lang="pl-PL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lvl="2"/>
            <a:r>
              <a:rPr lang="es-ES_tradnl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Convocatorias de cooperación al posgrado</a:t>
            </a:r>
            <a:r>
              <a:rPr lang="es-ES_tradn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</a:p>
          <a:p>
            <a:pPr lvl="3"/>
            <a:r>
              <a:rPr lang="pl-PL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hlinkClick r:id="rId5"/>
              </a:rPr>
              <a:t>https://www.conacyt.gob.mx/index.php/el-conacyt/convocatorias-y-resultados-conacyt/convocatoria-pcp</a:t>
            </a:r>
            <a:r>
              <a:rPr lang="pl-PL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</a:p>
          <a:p>
            <a:pPr lvl="1"/>
            <a:r>
              <a:rPr lang="es-ES_tradnl" sz="26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Acreditación de Programas	</a:t>
            </a:r>
          </a:p>
          <a:p>
            <a:pPr lvl="2"/>
            <a:r>
              <a:rPr lang="es-ES_tradnl" sz="2000" dirty="0" smtClean="0">
                <a:solidFill>
                  <a:schemeClr val="tx1"/>
                </a:solidFill>
              </a:rPr>
              <a:t>Comité para la Evaluación de Programas de Pedagogía y Educación A. C.  (CEPPE). </a:t>
            </a:r>
          </a:p>
          <a:p>
            <a:pPr lvl="3"/>
            <a:r>
              <a:rPr lang="pl-PL" sz="1600" dirty="0" smtClean="0">
                <a:solidFill>
                  <a:schemeClr val="tx1"/>
                </a:solidFill>
                <a:hlinkClick r:id="rId6"/>
              </a:rPr>
              <a:t>https://www.ceppe.org.mx/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s-ES_tradnl" dirty="0" smtClean="0">
                <a:solidFill>
                  <a:schemeClr val="tx1"/>
                </a:solidFill>
              </a:rPr>
              <a:t>Consejo para la acreditación de la educación superior, A.C.</a:t>
            </a:r>
          </a:p>
          <a:p>
            <a:pPr lvl="3"/>
            <a:r>
              <a:rPr lang="it-IT" sz="1600" dirty="0" smtClean="0">
                <a:solidFill>
                  <a:schemeClr val="tx1"/>
                </a:solidFill>
                <a:hlinkClick r:id="rId7"/>
              </a:rPr>
              <a:t>https://www.copaes.org/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endParaRPr lang="es-ES_tradnl" sz="1600" dirty="0" smtClean="0">
              <a:solidFill>
                <a:schemeClr val="tx1"/>
              </a:solidFill>
            </a:endParaRPr>
          </a:p>
          <a:p>
            <a:pPr lvl="3"/>
            <a:endParaRPr lang="pl-PL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1371600" lvl="3" indent="0">
              <a:buNone/>
            </a:pPr>
            <a:endParaRPr lang="es-ES_tradnl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Reconocimiento de las acciones</a:t>
            </a:r>
            <a:endParaRPr lang="es-ES_tradnl" sz="33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1" y="4919008"/>
            <a:ext cx="1000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3</a:t>
            </a:r>
            <a:endParaRPr lang="en-US" sz="120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5467" y="6436056"/>
            <a:ext cx="569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ágenes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050" y="2130425"/>
            <a:ext cx="7505670" cy="147002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Investigación: función sustantiva del docente de educación superior</a:t>
            </a:r>
            <a:br>
              <a:rPr lang="es-ES_tradnl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08" y="3877732"/>
            <a:ext cx="6400800" cy="2034823"/>
          </a:xfrm>
        </p:spPr>
        <p:txBody>
          <a:bodyPr>
            <a:normAutofit fontScale="70000" lnSpcReduction="20000"/>
          </a:bodyPr>
          <a:lstStyle/>
          <a:p>
            <a:endParaRPr lang="es-ES_tradnl" dirty="0" smtClean="0"/>
          </a:p>
          <a:p>
            <a:r>
              <a:rPr lang="es-ES_tradnl" sz="4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Dr. Alberto Ramírez Martinell</a:t>
            </a:r>
            <a:endParaRPr lang="es-ES_tradnl" sz="4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Universidad Veracruzana</a:t>
            </a:r>
            <a:endParaRPr lang="es-ES_trad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hlinkClick r:id="rId2"/>
              </a:rPr>
              <a:t>albramirez@</a:t>
            </a:r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hlinkClick r:id="rId2"/>
              </a:rPr>
              <a:t>uv.mx</a:t>
            </a:r>
            <a:endParaRPr lang="es-ES_tradnl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@armartinell</a:t>
            </a:r>
            <a:endParaRPr lang="es-ES_trad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_tradnl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2627472" y="212801"/>
            <a:ext cx="4520880" cy="156168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4537" y="6226201"/>
            <a:ext cx="241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7F7F7F"/>
                </a:solidFill>
                <a:latin typeface="Arial"/>
              </a:rPr>
              <a:t>20 de agosto de 2018</a:t>
            </a:r>
            <a:endParaRPr lang="es-ES_tradnl" dirty="0" smtClean="0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914444" y="4612283"/>
            <a:ext cx="2245717" cy="22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atin typeface="Arial"/>
              </a:rPr>
              <a:t>Funci</a:t>
            </a:r>
            <a:r>
              <a:rPr lang="es-ES_tradnl" dirty="0" smtClean="0">
                <a:latin typeface="Arial"/>
              </a:rPr>
              <a:t>ón social</a:t>
            </a:r>
            <a:r>
              <a:rPr lang="es-ES_tradnl" dirty="0" smtClean="0">
                <a:latin typeface="Arial"/>
              </a:rPr>
              <a:t> de las 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944" y="1600201"/>
            <a:ext cx="7586855" cy="98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i="1" dirty="0" smtClean="0">
                <a:latin typeface="Arial"/>
              </a:rPr>
              <a:t>Generar</a:t>
            </a:r>
            <a:r>
              <a:rPr lang="es-ES_tradnl" sz="2800" dirty="0" smtClean="0">
                <a:latin typeface="Arial"/>
              </a:rPr>
              <a:t> </a:t>
            </a:r>
            <a:r>
              <a:rPr lang="es-ES_tradnl" sz="2800" dirty="0">
                <a:latin typeface="Arial"/>
              </a:rPr>
              <a:t>y </a:t>
            </a:r>
            <a:r>
              <a:rPr lang="es-ES_tradnl" sz="2800" i="1" dirty="0" smtClean="0">
                <a:latin typeface="Arial"/>
              </a:rPr>
              <a:t>aplicar</a:t>
            </a:r>
            <a:r>
              <a:rPr lang="es-ES_tradnl" sz="2800" dirty="0" smtClean="0">
                <a:latin typeface="Arial"/>
              </a:rPr>
              <a:t> conocimiento</a:t>
            </a:r>
            <a:endParaRPr lang="es-ES_tradn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2791821" y="2589089"/>
            <a:ext cx="4114721" cy="411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4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Arial"/>
              </a:rPr>
              <a:t>Funciones </a:t>
            </a:r>
            <a:r>
              <a:rPr lang="es-ES_tradnl" dirty="0" smtClean="0">
                <a:latin typeface="Arial"/>
              </a:rPr>
              <a:t>sustantivas </a:t>
            </a:r>
            <a:r>
              <a:rPr lang="es-ES_tradnl" dirty="0">
                <a:latin typeface="Arial"/>
              </a:rPr>
              <a:t>en las IES</a:t>
            </a:r>
            <a:endParaRPr lang="es-ES_tradnl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307248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ES_tradnl" sz="2800" dirty="0" smtClean="0">
                <a:latin typeface="Arial"/>
                <a:ea typeface="DejaVu Sans"/>
                <a:cs typeface="DejaVu Sans"/>
              </a:rPr>
              <a:t>En la Misión de la Universidad (1930), Ortega y Gasset dice que las funciones sustantivas de las universidades son tres: </a:t>
            </a:r>
          </a:p>
          <a:p>
            <a:pPr lvl="1">
              <a:spcBef>
                <a:spcPts val="0"/>
              </a:spcBef>
            </a:pPr>
            <a:r>
              <a:rPr lang="es-ES_tradnl" sz="2400" dirty="0" smtClean="0">
                <a:latin typeface="Arial"/>
                <a:ea typeface="DejaVu Sans"/>
                <a:cs typeface="DejaVu Sans"/>
              </a:rPr>
              <a:t>Docencia</a:t>
            </a:r>
          </a:p>
          <a:p>
            <a:pPr lvl="1">
              <a:spcBef>
                <a:spcPts val="0"/>
              </a:spcBef>
            </a:pPr>
            <a:r>
              <a:rPr lang="es-ES_tradnl" sz="2400" dirty="0" smtClean="0">
                <a:latin typeface="Arial"/>
                <a:ea typeface="DejaVu Sans"/>
                <a:cs typeface="DejaVu Sans"/>
              </a:rPr>
              <a:t>Investigaci</a:t>
            </a:r>
            <a:r>
              <a:rPr lang="es-ES_tradnl" sz="2400" dirty="0" smtClean="0">
                <a:latin typeface="Arial"/>
                <a:ea typeface="DejaVu Sans"/>
                <a:cs typeface="DejaVu Sans"/>
              </a:rPr>
              <a:t>ón</a:t>
            </a:r>
          </a:p>
          <a:p>
            <a:pPr lvl="1">
              <a:spcBef>
                <a:spcPts val="0"/>
              </a:spcBef>
            </a:pPr>
            <a:r>
              <a:rPr lang="es-ES_tradnl" sz="2400" dirty="0" smtClean="0">
                <a:latin typeface="Arial"/>
                <a:ea typeface="DejaVu Sans"/>
                <a:cs typeface="DejaVu Sans"/>
              </a:rPr>
              <a:t>Extensión de los servicios universitarios</a:t>
            </a:r>
            <a:endParaRPr lang="es-ES_tradnl" sz="2400" dirty="0" smtClean="0">
              <a:latin typeface="Arial"/>
              <a:ea typeface="DejaVu Sans"/>
              <a:cs typeface="DejaVu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r="73739" b="75335"/>
          <a:stretch/>
        </p:blipFill>
        <p:spPr>
          <a:xfrm>
            <a:off x="7079142" y="4809932"/>
            <a:ext cx="1985253" cy="1864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Arial"/>
              </a:rPr>
              <a:t>Funciones </a:t>
            </a:r>
            <a:r>
              <a:rPr lang="es-ES_tradnl" dirty="0" smtClean="0">
                <a:latin typeface="Arial"/>
              </a:rPr>
              <a:t>sustantivas </a:t>
            </a:r>
            <a:r>
              <a:rPr lang="es-ES_tradnl" dirty="0">
                <a:latin typeface="Arial"/>
              </a:rPr>
              <a:t>en las IES</a:t>
            </a:r>
            <a:endParaRPr lang="es-ES_tradnl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826744" cy="307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latin typeface="Arial"/>
              </a:rPr>
              <a:t>El 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horizonte </a:t>
            </a:r>
            <a:r>
              <a:rPr lang="es-ES_tradnl" sz="2800" dirty="0" smtClean="0">
                <a:latin typeface="Arial"/>
              </a:rPr>
              <a:t>ampliado de las funciones sustantivas considera: </a:t>
            </a:r>
          </a:p>
          <a:p>
            <a:pPr lvl="1"/>
            <a:r>
              <a:rPr lang="es-ES_tradnl" sz="2400" dirty="0" smtClean="0">
                <a:latin typeface="Arial"/>
              </a:rPr>
              <a:t>Difusión de la cultura </a:t>
            </a:r>
          </a:p>
          <a:p>
            <a:pPr lvl="1"/>
            <a:r>
              <a:rPr lang="es-ES_tradnl" sz="2400" dirty="0" smtClean="0">
                <a:latin typeface="Arial"/>
              </a:rPr>
              <a:t>Gestión </a:t>
            </a:r>
          </a:p>
          <a:p>
            <a:pPr lvl="1"/>
            <a:r>
              <a:rPr lang="es-ES_tradnl" sz="2400" dirty="0" smtClean="0">
                <a:latin typeface="Arial"/>
              </a:rPr>
              <a:t>Vinculación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48262" t="47781" r="25477" b="29406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Arial"/>
              </a:rPr>
              <a:t>Funciones </a:t>
            </a:r>
            <a:r>
              <a:rPr lang="es-ES_tradnl" dirty="0" smtClean="0">
                <a:latin typeface="Arial"/>
              </a:rPr>
              <a:t>sustantivas </a:t>
            </a:r>
            <a:r>
              <a:rPr lang="es-ES_tradnl" dirty="0">
                <a:latin typeface="Arial"/>
              </a:rPr>
              <a:t>en las IES</a:t>
            </a:r>
            <a:endParaRPr lang="es-ES_tradnl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826744" cy="307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2800" dirty="0" smtClean="0">
              <a:latin typeface="Arial"/>
            </a:endParaRPr>
          </a:p>
          <a:p>
            <a:pPr marL="0" indent="0" algn="ctr">
              <a:buNone/>
            </a:pPr>
            <a:r>
              <a:rPr lang="es-ES_tradnl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Investigaci</a:t>
            </a:r>
            <a:r>
              <a:rPr lang="es-ES_tradnl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ón</a:t>
            </a:r>
            <a:endParaRPr lang="es-ES_tradnl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25102" t="2767" r="48637" b="74420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6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s-ES_tradnl" sz="4000" dirty="0" smtClean="0">
                <a:latin typeface="Arial"/>
              </a:rPr>
              <a:t>¿Por qué investigar?</a:t>
            </a:r>
            <a:endParaRPr lang="es-ES_tradnl" sz="4000" dirty="0" smtClean="0">
              <a:latin typeface="Arial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3423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2800" dirty="0">
              <a:latin typeface="Arial"/>
            </a:endParaRPr>
          </a:p>
          <a:p>
            <a:pPr marL="0" indent="0" algn="ctr">
              <a:buNone/>
            </a:pPr>
            <a:r>
              <a:rPr lang="es-ES_tradnl" sz="2800" dirty="0" smtClean="0">
                <a:solidFill>
                  <a:srgbClr val="262626"/>
                </a:solidFill>
                <a:latin typeface="Arial"/>
              </a:rPr>
              <a:t>Para generar y aplicar el nuevo conocimiento</a:t>
            </a:r>
            <a:endParaRPr lang="es-ES_tradnl" sz="2400" dirty="0" smtClean="0">
              <a:solidFill>
                <a:srgbClr val="262626"/>
              </a:solidFill>
              <a:latin typeface="Arial"/>
            </a:endParaRPr>
          </a:p>
          <a:p>
            <a:pPr lvl="1"/>
            <a:endParaRPr lang="es-ES_tradnl" sz="2400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1779" t="46740" r="71960" b="30447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4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s-ES_tradnl" sz="3600" dirty="0" smtClean="0">
                <a:latin typeface="Arial"/>
              </a:rPr>
              <a:t>¿Quién debe hacer investigación?</a:t>
            </a:r>
            <a:endParaRPr lang="es-ES_tradnl" sz="3600" dirty="0" smtClean="0">
              <a:latin typeface="Arial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342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dirty="0" smtClean="0">
                <a:solidFill>
                  <a:srgbClr val="262626"/>
                </a:solidFill>
                <a:latin typeface="Arial"/>
              </a:rPr>
              <a:t>El docente, quien debe asumirse como investigador </a:t>
            </a:r>
          </a:p>
          <a:p>
            <a:pPr marL="0" indent="0">
              <a:buNone/>
            </a:pPr>
            <a:endParaRPr lang="es-ES_tradnl" sz="2800" dirty="0">
              <a:latin typeface="Arial"/>
            </a:endParaRPr>
          </a:p>
          <a:p>
            <a:r>
              <a:rPr lang="es-ES_tradnl" sz="2800" dirty="0" smtClean="0">
                <a:latin typeface="Arial"/>
              </a:rPr>
              <a:t>Tipos de contratación</a:t>
            </a:r>
          </a:p>
          <a:p>
            <a:pPr lvl="1"/>
            <a:r>
              <a:rPr lang="es-ES_tradnl" sz="1800" dirty="0" smtClean="0">
                <a:latin typeface="Arial"/>
              </a:rPr>
              <a:t>Profesores por asignatura </a:t>
            </a:r>
          </a:p>
          <a:p>
            <a:pPr lvl="1"/>
            <a:r>
              <a:rPr lang="es-ES_tradnl" dirty="0" smtClean="0">
                <a:latin typeface="Arial"/>
              </a:rPr>
              <a:t>Profesores de tiempo completo</a:t>
            </a:r>
          </a:p>
          <a:p>
            <a:pPr lvl="1"/>
            <a:r>
              <a:rPr lang="es-ES_tradnl" sz="1800" dirty="0" smtClean="0">
                <a:latin typeface="Arial"/>
              </a:rPr>
              <a:t>Investigadores de tiempo completo </a:t>
            </a:r>
          </a:p>
          <a:p>
            <a:pPr marL="0" indent="0">
              <a:buNone/>
            </a:pPr>
            <a:endParaRPr lang="es-ES_tradnl" sz="2400" dirty="0" smtClean="0">
              <a:latin typeface="Arial"/>
            </a:endParaRPr>
          </a:p>
          <a:p>
            <a:pPr lvl="1"/>
            <a:endParaRPr lang="es-ES_tradnl" sz="2400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1613" t="24449" r="72126" b="52738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8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s-ES_tradnl" sz="3600" dirty="0" smtClean="0">
                <a:latin typeface="Arial"/>
              </a:rPr>
              <a:t>¿Como consolidar la investigación?</a:t>
            </a:r>
            <a:endParaRPr lang="es-ES_tradnl" sz="3600" dirty="0" smtClean="0">
              <a:latin typeface="Arial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307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Mediante tres acciones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Definición de las Líneas de Investigación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Conformación de grupos de investigación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Formación de docentes</a:t>
            </a:r>
          </a:p>
          <a:p>
            <a:pPr lvl="1"/>
            <a:endParaRPr lang="es-ES_tradnl" sz="2400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48262" t="47781" r="25477" b="29406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560">
            <a:off x="-409573" y="5104027"/>
            <a:ext cx="1730851" cy="1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9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43" y="274638"/>
            <a:ext cx="7826745" cy="1143000"/>
          </a:xfrm>
        </p:spPr>
        <p:txBody>
          <a:bodyPr>
            <a:noAutofit/>
          </a:bodyPr>
          <a:lstStyle/>
          <a:p>
            <a:pPr algn="l"/>
            <a:r>
              <a:rPr lang="es-ES_tradnl" sz="3300" dirty="0" smtClean="0">
                <a:latin typeface="Arial"/>
              </a:rPr>
              <a:t>Acciones para mejorar la investigaci</a:t>
            </a:r>
            <a:r>
              <a:rPr lang="es-ES_tradnl" sz="3300" dirty="0" smtClean="0">
                <a:latin typeface="Arial"/>
              </a:rPr>
              <a:t>ón</a:t>
            </a:r>
            <a:endParaRPr lang="es-ES_tradnl" sz="3300" dirty="0">
              <a:solidFill>
                <a:srgbClr val="7F7F7F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9944" y="1600200"/>
            <a:ext cx="7586855" cy="45273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L</a:t>
            </a:r>
            <a:r>
              <a:rPr lang="es-ES_tradnl" sz="30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íneas de Investigación</a:t>
            </a:r>
            <a:endParaRPr lang="es-ES_tradnl" sz="30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lvl="1"/>
            <a:r>
              <a:rPr lang="es-ES_tradnl" sz="2600" dirty="0" smtClean="0">
                <a:solidFill>
                  <a:srgbClr val="0D0D0D"/>
                </a:solidFill>
                <a:latin typeface="Arial"/>
              </a:rPr>
              <a:t>D</a:t>
            </a:r>
            <a:r>
              <a:rPr lang="en-US" sz="2600" dirty="0" smtClean="0">
                <a:solidFill>
                  <a:srgbClr val="0D0D0D"/>
                </a:solidFill>
                <a:latin typeface="Arial"/>
              </a:rPr>
              <a:t>e</a:t>
            </a:r>
            <a:r>
              <a:rPr lang="es-ES_tradnl" sz="2600" dirty="0" smtClean="0">
                <a:solidFill>
                  <a:srgbClr val="0D0D0D"/>
                </a:solidFill>
                <a:latin typeface="Arial"/>
              </a:rPr>
              <a:t>finir líneas de generación y aplicación de conocimiento (LGAC) considerando los puntos fuertes de la Unidad</a:t>
            </a:r>
          </a:p>
          <a:p>
            <a:pPr lvl="1"/>
            <a:r>
              <a:rPr lang="es-ES_tradnl" sz="2600" dirty="0" smtClean="0">
                <a:solidFill>
                  <a:srgbClr val="0D0D0D"/>
                </a:solidFill>
                <a:latin typeface="Arial"/>
              </a:rPr>
              <a:t>Generar proyectos de investigación que alimenten las LGAC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Tesis de grado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Tesis de posgrado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Publicaciones colegiadas</a:t>
            </a:r>
          </a:p>
          <a:p>
            <a:pPr lvl="2"/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Seminarios especializados</a:t>
            </a:r>
          </a:p>
          <a:p>
            <a:pPr lvl="2"/>
            <a:endParaRPr lang="es-ES_tradnl" sz="2200" dirty="0" smtClean="0">
              <a:latin typeface="Arial"/>
            </a:endParaRPr>
          </a:p>
          <a:p>
            <a:pPr lvl="1"/>
            <a:endParaRPr lang="es-ES_tradnl" sz="2600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71259" t="25180" r="2480" b="52007"/>
          <a:stretch/>
        </p:blipFill>
        <p:spPr>
          <a:xfrm>
            <a:off x="7158747" y="5133476"/>
            <a:ext cx="1985253" cy="1724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" y="4919008"/>
            <a:ext cx="7707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095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795</Words>
  <Application>Microsoft Macintosh PowerPoint</Application>
  <PresentationFormat>On-screen Show (4:3)</PresentationFormat>
  <Paragraphs>161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Investigación: función sustantiva del docente de educación superior </vt:lpstr>
      <vt:lpstr>Función social de las IES</vt:lpstr>
      <vt:lpstr>Funciones sustantivas en las IES</vt:lpstr>
      <vt:lpstr>Funciones sustantivas en las IES</vt:lpstr>
      <vt:lpstr>Funciones sustantivas en las IES</vt:lpstr>
      <vt:lpstr>¿Por qué investigar?</vt:lpstr>
      <vt:lpstr>¿Quién debe hacer investigación?</vt:lpstr>
      <vt:lpstr>¿Como consolidar la investigación?</vt:lpstr>
      <vt:lpstr>Acciones para mejorar la investigación</vt:lpstr>
      <vt:lpstr>Acciones para mejorar la investigación</vt:lpstr>
      <vt:lpstr>Acciones para mejorar la investigación</vt:lpstr>
      <vt:lpstr>Impacto de las </vt:lpstr>
      <vt:lpstr>Reconocimiento de las acciones</vt:lpstr>
      <vt:lpstr>Reconocimiento de las acciones</vt:lpstr>
      <vt:lpstr>Reconocimiento de las acciones</vt:lpstr>
      <vt:lpstr>Reconocimiento de las acciones</vt:lpstr>
      <vt:lpstr>Reconocimiento de las acciones</vt:lpstr>
      <vt:lpstr>Investigación: función sustantiva del docente de educación superior </vt:lpstr>
    </vt:vector>
  </TitlesOfParts>
  <Company>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Investigación: función sustantiva del docente de educación superior </dc:title>
  <dc:creator>No Name</dc:creator>
  <cp:lastModifiedBy>No Name</cp:lastModifiedBy>
  <cp:revision>130</cp:revision>
  <dcterms:created xsi:type="dcterms:W3CDTF">2018-08-19T22:13:48Z</dcterms:created>
  <dcterms:modified xsi:type="dcterms:W3CDTF">2018-08-20T02:34:29Z</dcterms:modified>
</cp:coreProperties>
</file>