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8" r:id="rId4"/>
    <p:sldId id="272" r:id="rId5"/>
    <p:sldId id="261" r:id="rId6"/>
    <p:sldId id="267" r:id="rId7"/>
    <p:sldId id="263" r:id="rId8"/>
    <p:sldId id="269" r:id="rId9"/>
    <p:sldId id="270" r:id="rId10"/>
    <p:sldId id="262" r:id="rId11"/>
    <p:sldId id="266" r:id="rId12"/>
    <p:sldId id="265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7930"/>
    <a:srgbClr val="63B89F"/>
    <a:srgbClr val="F46D01"/>
    <a:srgbClr val="75D651"/>
    <a:srgbClr val="88D553"/>
    <a:srgbClr val="0E3442"/>
    <a:srgbClr val="0C5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632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EB224-B73F-F940-ABDF-CAA2E21549A4}" type="datetimeFigureOut">
              <a:rPr lang="en-US" smtClean="0"/>
              <a:t>24/05/18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294FA-4941-EA40-B68C-3974F652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294FA-4941-EA40-B68C-3974F65280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3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819433" cy="365125"/>
          </a:xfrm>
          <a:prstGeom prst="rect">
            <a:avLst/>
          </a:prstGeom>
        </p:spPr>
        <p:txBody>
          <a:bodyPr/>
          <a:lstStyle/>
          <a:p>
            <a:fld id="{584D860C-2808-5F41-87BF-9AE6E71CF168}" type="datetimeFigureOut">
              <a:rPr lang="en-US" smtClean="0"/>
              <a:t>25/05/18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0EEF7-23F6-1D47-8E58-3C01CF426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6850260" y="6167999"/>
            <a:ext cx="96866" cy="96866"/>
          </a:xfrm>
          <a:prstGeom prst="ellipse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867540" y="5739469"/>
            <a:ext cx="96866" cy="96866"/>
          </a:xfrm>
          <a:prstGeom prst="ellipse">
            <a:avLst/>
          </a:prstGeom>
          <a:solidFill>
            <a:srgbClr val="75D6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8164692" y="5631389"/>
            <a:ext cx="96866" cy="96866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6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819433" cy="365125"/>
          </a:xfrm>
          <a:prstGeom prst="rect">
            <a:avLst/>
          </a:prstGeom>
        </p:spPr>
        <p:txBody>
          <a:bodyPr/>
          <a:lstStyle/>
          <a:p>
            <a:fld id="{584D860C-2808-5F41-87BF-9AE6E71CF168}" type="datetimeFigureOut">
              <a:rPr lang="en-US" smtClean="0"/>
              <a:t>24/05/18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0EEF7-23F6-1D47-8E58-3C01CF426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6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819433" cy="365125"/>
          </a:xfrm>
          <a:prstGeom prst="rect">
            <a:avLst/>
          </a:prstGeom>
        </p:spPr>
        <p:txBody>
          <a:bodyPr/>
          <a:lstStyle/>
          <a:p>
            <a:fld id="{584D860C-2808-5F41-87BF-9AE6E71CF168}" type="datetimeFigureOut">
              <a:rPr lang="en-US" smtClean="0"/>
              <a:t>24/05/18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0EEF7-23F6-1D47-8E58-3C01CF426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2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819433" cy="365125"/>
          </a:xfrm>
          <a:prstGeom prst="rect">
            <a:avLst/>
          </a:prstGeom>
        </p:spPr>
        <p:txBody>
          <a:bodyPr/>
          <a:lstStyle/>
          <a:p>
            <a:fld id="{584D860C-2808-5F41-87BF-9AE6E71CF168}" type="datetimeFigureOut">
              <a:rPr lang="en-US" smtClean="0"/>
              <a:t>24/05/18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0EEF7-23F6-1D47-8E58-3C01CF426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2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819433" cy="365125"/>
          </a:xfrm>
          <a:prstGeom prst="rect">
            <a:avLst/>
          </a:prstGeom>
        </p:spPr>
        <p:txBody>
          <a:bodyPr/>
          <a:lstStyle/>
          <a:p>
            <a:fld id="{584D860C-2808-5F41-87BF-9AE6E71CF168}" type="datetimeFigureOut">
              <a:rPr lang="en-US" smtClean="0"/>
              <a:t>24/05/18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0EEF7-23F6-1D47-8E58-3C01CF426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8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819433" cy="365125"/>
          </a:xfrm>
          <a:prstGeom prst="rect">
            <a:avLst/>
          </a:prstGeom>
        </p:spPr>
        <p:txBody>
          <a:bodyPr/>
          <a:lstStyle/>
          <a:p>
            <a:fld id="{584D860C-2808-5F41-87BF-9AE6E71CF168}" type="datetimeFigureOut">
              <a:rPr lang="en-US" smtClean="0"/>
              <a:t>24/05/18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0EEF7-23F6-1D47-8E58-3C01CF426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819433" cy="365125"/>
          </a:xfrm>
          <a:prstGeom prst="rect">
            <a:avLst/>
          </a:prstGeom>
        </p:spPr>
        <p:txBody>
          <a:bodyPr/>
          <a:lstStyle/>
          <a:p>
            <a:fld id="{584D860C-2808-5F41-87BF-9AE6E71CF168}" type="datetimeFigureOut">
              <a:rPr lang="en-US" smtClean="0"/>
              <a:t>24/05/18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0EEF7-23F6-1D47-8E58-3C01CF426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6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819433" cy="365125"/>
          </a:xfrm>
          <a:prstGeom prst="rect">
            <a:avLst/>
          </a:prstGeom>
        </p:spPr>
        <p:txBody>
          <a:bodyPr/>
          <a:lstStyle/>
          <a:p>
            <a:fld id="{584D860C-2808-5F41-87BF-9AE6E71CF168}" type="datetimeFigureOut">
              <a:rPr lang="en-US" smtClean="0"/>
              <a:t>24/05/18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0EEF7-23F6-1D47-8E58-3C01CF426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6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819433" cy="365125"/>
          </a:xfrm>
          <a:prstGeom prst="rect">
            <a:avLst/>
          </a:prstGeom>
        </p:spPr>
        <p:txBody>
          <a:bodyPr/>
          <a:lstStyle/>
          <a:p>
            <a:fld id="{584D860C-2808-5F41-87BF-9AE6E71CF168}" type="datetimeFigureOut">
              <a:rPr lang="en-US" smtClean="0"/>
              <a:t>24/05/18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0EEF7-23F6-1D47-8E58-3C01CF426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819433" cy="365125"/>
          </a:xfrm>
          <a:prstGeom prst="rect">
            <a:avLst/>
          </a:prstGeom>
        </p:spPr>
        <p:txBody>
          <a:bodyPr/>
          <a:lstStyle/>
          <a:p>
            <a:fld id="{584D860C-2808-5F41-87BF-9AE6E71CF168}" type="datetimeFigureOut">
              <a:rPr lang="en-US" smtClean="0"/>
              <a:t>24/05/18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0EEF7-23F6-1D47-8E58-3C01CF426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7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819433" cy="365125"/>
          </a:xfrm>
          <a:prstGeom prst="rect">
            <a:avLst/>
          </a:prstGeom>
        </p:spPr>
        <p:txBody>
          <a:bodyPr/>
          <a:lstStyle/>
          <a:p>
            <a:fld id="{584D860C-2808-5F41-87BF-9AE6E71CF168}" type="datetimeFigureOut">
              <a:rPr lang="en-US" smtClean="0"/>
              <a:t>24/05/18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0EEF7-23F6-1D47-8E58-3C01CF426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8660" y="274638"/>
            <a:ext cx="73481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pic>
        <p:nvPicPr>
          <p:cNvPr id="7" name="Content Placeholder 3" descr="401.jpg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94865" y="5271773"/>
            <a:ext cx="2149135" cy="1586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alphaModFix amt="17000"/>
          </a:blip>
          <a:stretch>
            <a:fillRect/>
          </a:stretch>
        </p:blipFill>
        <p:spPr>
          <a:xfrm>
            <a:off x="0" y="19239"/>
            <a:ext cx="1693415" cy="1771509"/>
          </a:xfrm>
          <a:prstGeom prst="rect">
            <a:avLst/>
          </a:prstGeom>
        </p:spPr>
      </p:pic>
      <p:pic>
        <p:nvPicPr>
          <p:cNvPr id="9" name="Picture 8" descr="LOGO UV COMPLETO.png"/>
          <p:cNvPicPr>
            <a:picLocks noChangeAspect="1"/>
          </p:cNvPicPr>
          <p:nvPr userDrawn="1"/>
        </p:nvPicPr>
        <p:blipFill rotWithShape="1">
          <a:blip r:embed="rId1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679"/>
          <a:stretch/>
        </p:blipFill>
        <p:spPr>
          <a:xfrm>
            <a:off x="350978" y="480989"/>
            <a:ext cx="987682" cy="77304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6200000">
            <a:off x="-1488028" y="5027850"/>
            <a:ext cx="3335055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1800" dirty="0" err="1" smtClean="0">
                <a:solidFill>
                  <a:schemeClr val="bg1">
                    <a:lumMod val="85000"/>
                  </a:schemeClr>
                </a:solidFill>
              </a:rPr>
              <a:t>www.uv.mx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/personal/armartinell</a:t>
            </a:r>
            <a:endParaRPr lang="en-US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6850260" y="6167999"/>
            <a:ext cx="96866" cy="96866"/>
          </a:xfrm>
          <a:prstGeom prst="ellipse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867540" y="5739469"/>
            <a:ext cx="96866" cy="96866"/>
          </a:xfrm>
          <a:prstGeom prst="ellipse">
            <a:avLst/>
          </a:prstGeom>
          <a:solidFill>
            <a:srgbClr val="75D6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8164692" y="5631389"/>
            <a:ext cx="96866" cy="96866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6"/>
          <a:srcRect l="6885" t="-1" r="7104" b="2168"/>
          <a:stretch/>
        </p:blipFill>
        <p:spPr>
          <a:xfrm>
            <a:off x="-5167" y="2011246"/>
            <a:ext cx="369333" cy="154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8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300" b="1" kern="1200">
          <a:solidFill>
            <a:srgbClr val="7F7F7F"/>
          </a:solidFill>
          <a:latin typeface="Monaco"/>
          <a:ea typeface="+mj-ea"/>
          <a:cs typeface="Monac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icyt.gob.mx/index.php/normatividad/conacyt-normatividad/programas-vigentes-normatividad/lineamientos/lineamientos-generales-de-ciencia-abierta/3815-lineamientos-generales-de-ciencia-abierta/file" TargetMode="External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iamperegrino/250854500/sizes/s/in/photostream/" TargetMode="External"/><Relationship Id="rId4" Type="http://schemas.openxmlformats.org/officeDocument/2006/relationships/image" Target="../media/image35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EpVz4FbKq0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hyperlink" Target="https://commons.wikimedia.org/wiki/User:CFCF/Flat'n'round" TargetMode="External"/><Relationship Id="rId11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.es/c/document_library/get_file?uuid=f3736570-bb84-40b3-8a2e-a9397ef7ef30&amp;groupId=793464" TargetMode="External"/><Relationship Id="rId4" Type="http://schemas.openxmlformats.org/officeDocument/2006/relationships/hyperlink" Target="http://ictlogy.net/articles/bethesda_es.html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budapestopenaccessinitiative.org/rea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8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9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9004" y="597595"/>
            <a:ext cx="4718635" cy="49362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6981" y="2356269"/>
            <a:ext cx="2698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  <a:latin typeface="Monaco"/>
                <a:cs typeface="Monaco"/>
              </a:rPr>
              <a:t>cultura abierta</a:t>
            </a:r>
            <a:endParaRPr lang="es-ES" sz="4000" dirty="0" smtClean="0">
              <a:solidFill>
                <a:schemeClr val="bg1"/>
              </a:solidFill>
              <a:latin typeface="Monaco"/>
              <a:cs typeface="Monaco"/>
            </a:endParaRPr>
          </a:p>
        </p:txBody>
      </p:sp>
      <p:pic>
        <p:nvPicPr>
          <p:cNvPr id="9" name="Picture 8" descr="COLOR (3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410" y="407701"/>
            <a:ext cx="2083260" cy="9644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51919" y="5621184"/>
            <a:ext cx="3755455" cy="1339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Dr. Alberto Ramírez 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Martinell</a:t>
            </a:r>
          </a:p>
          <a:p>
            <a:pPr algn="ctr">
              <a:lnSpc>
                <a:spcPct val="120000"/>
              </a:lnSpc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Universidad Veracruzana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Monaco"/>
              <a:cs typeface="Monaco"/>
            </a:endParaRPr>
          </a:p>
          <a:p>
            <a:pPr algn="ctr">
              <a:lnSpc>
                <a:spcPct val="120000"/>
              </a:lnSpc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@armartinell</a:t>
            </a:r>
          </a:p>
          <a:p>
            <a:pPr algn="ctr">
              <a:lnSpc>
                <a:spcPct val="120000"/>
              </a:lnSpc>
            </a:pP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Monaco"/>
              <a:cs typeface="Monaco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07374" y="5621184"/>
            <a:ext cx="361169" cy="361169"/>
          </a:xfrm>
          <a:prstGeom prst="ellipse">
            <a:avLst/>
          </a:prstGeom>
          <a:solidFill>
            <a:srgbClr val="88D5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03346" y="3423269"/>
            <a:ext cx="2769441" cy="1848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aco"/>
                <a:cs typeface="Monaco"/>
              </a:rPr>
              <a:t>Licencias Flexibles</a:t>
            </a:r>
          </a:p>
          <a:p>
            <a:pPr algn="ctr">
              <a:lnSpc>
                <a:spcPct val="120000"/>
              </a:lnSpc>
            </a:pPr>
            <a:endParaRPr lang="es-ES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Monaco"/>
              <a:cs typeface="Monac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540" y="1751893"/>
            <a:ext cx="2857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aco"/>
                <a:cs typeface="Monaco"/>
              </a:rPr>
              <a:t>Expresiones del </a:t>
            </a:r>
            <a:r>
              <a:rPr lang="es-E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aco"/>
                <a:cs typeface="Monaco"/>
              </a:rPr>
              <a:t>movimiento de 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533319" y="5071562"/>
            <a:ext cx="2610681" cy="178643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344" y="274638"/>
            <a:ext cx="7525282" cy="1143000"/>
          </a:xfrm>
        </p:spPr>
        <p:txBody>
          <a:bodyPr>
            <a:noAutofit/>
          </a:bodyPr>
          <a:lstStyle/>
          <a:p>
            <a:r>
              <a:rPr lang="es-ES_tradnl" sz="3300" dirty="0" smtClean="0"/>
              <a:t>Políticas de Ciencia Abierta</a:t>
            </a:r>
            <a:endParaRPr lang="es-ES_tradnl" sz="33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3080" r="-13080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4648200" y="5221973"/>
            <a:ext cx="4191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>
                <a:hlinkClick r:id="rId3"/>
              </a:rPr>
              <a:t>http://www.siicyt.gob.mx/index.php/normatividad/conacyt-normatividad/programas-vigentes-normatividad/lineamientos/lineamientos-generales-de-ciencia-abierta/3815-lineamientos-generales-de-ciencia-abierta/</a:t>
            </a:r>
            <a:r>
              <a:rPr lang="es-ES_tradnl" sz="1400" dirty="0" smtClean="0">
                <a:hlinkClick r:id="rId3"/>
              </a:rPr>
              <a:t>file</a:t>
            </a:r>
            <a:r>
              <a:rPr lang="es-ES_tradnl" sz="1400" dirty="0" smtClean="0"/>
              <a:t> </a:t>
            </a:r>
            <a:endParaRPr lang="en-US" sz="1400" dirty="0"/>
          </a:p>
        </p:txBody>
      </p:sp>
      <p:pic>
        <p:nvPicPr>
          <p:cNvPr id="9" name="Content Placeholder 8" descr="static_qr_code_without_logo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>
          <a:xfrm>
            <a:off x="4648200" y="1181236"/>
            <a:ext cx="3871794" cy="433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92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Revistas Abiertas</a:t>
            </a:r>
            <a:endParaRPr lang="es-ES_trad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5888" b="-5888"/>
          <a:stretch>
            <a:fillRect/>
          </a:stretch>
        </p:blipFill>
        <p:spPr>
          <a:xfrm>
            <a:off x="741082" y="1473666"/>
            <a:ext cx="3160713" cy="24465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_tradnl" sz="2000" dirty="0" smtClean="0"/>
              <a:t>Gestores de revistas acad</a:t>
            </a:r>
            <a:r>
              <a:rPr lang="es-ES_tradnl" sz="2000" dirty="0" smtClean="0"/>
              <a:t>émicas</a:t>
            </a:r>
          </a:p>
          <a:p>
            <a:endParaRPr lang="es-ES_tradnl" sz="2000" dirty="0" smtClean="0"/>
          </a:p>
          <a:p>
            <a:r>
              <a:rPr lang="es-ES_tradnl" sz="2000" i="1" dirty="0" err="1" smtClean="0"/>
              <a:t>Public</a:t>
            </a:r>
            <a:r>
              <a:rPr lang="es-ES_tradnl" sz="2000" i="1" dirty="0" smtClean="0"/>
              <a:t> </a:t>
            </a:r>
            <a:r>
              <a:rPr lang="es-ES_tradnl" sz="2000" i="1" dirty="0" err="1" smtClean="0"/>
              <a:t>Knowledge</a:t>
            </a:r>
            <a:r>
              <a:rPr lang="es-ES_tradnl" sz="2000" i="1" dirty="0" smtClean="0"/>
              <a:t> Project</a:t>
            </a:r>
            <a:r>
              <a:rPr lang="es-ES_tradnl" sz="2000" i="1" dirty="0" smtClean="0"/>
              <a:t> </a:t>
            </a:r>
          </a:p>
          <a:p>
            <a:endParaRPr lang="es-ES_tradnl" sz="2000" dirty="0" smtClean="0"/>
          </a:p>
          <a:p>
            <a:r>
              <a:rPr lang="es-ES_tradnl" sz="2000" dirty="0" smtClean="0"/>
              <a:t>Rutas de publicaci</a:t>
            </a:r>
            <a:r>
              <a:rPr lang="es-ES_tradnl" sz="2000" dirty="0" smtClean="0"/>
              <a:t>ón</a:t>
            </a:r>
          </a:p>
          <a:p>
            <a:pPr lvl="1"/>
            <a:r>
              <a:rPr lang="es-ES_tradnl" sz="1600" dirty="0" smtClean="0"/>
              <a:t>En la r</a:t>
            </a:r>
            <a:r>
              <a:rPr lang="es-ES_tradnl" sz="1600" dirty="0" smtClean="0"/>
              <a:t>uta dorada</a:t>
            </a:r>
            <a:r>
              <a:rPr lang="es-ES_tradnl" sz="1600" dirty="0" smtClean="0"/>
              <a:t> de acceso abierto el autor paga para que el art</a:t>
            </a:r>
            <a:r>
              <a:rPr lang="es-ES_tradnl" sz="1600" dirty="0" smtClean="0"/>
              <a:t>ículo sea de libre acceso</a:t>
            </a:r>
            <a:endParaRPr lang="es-ES_tradnl" sz="1600" dirty="0" smtClean="0"/>
          </a:p>
          <a:p>
            <a:pPr lvl="1"/>
            <a:r>
              <a:rPr lang="es-ES_tradnl" sz="1600" dirty="0" smtClean="0"/>
              <a:t>En la ruta verde de acceso abierto, el autor deposita su art</a:t>
            </a:r>
            <a:r>
              <a:rPr lang="es-ES_tradnl" sz="1600" dirty="0" smtClean="0"/>
              <a:t>ículo en un repositorio</a:t>
            </a:r>
            <a:endParaRPr lang="es-ES_tradnl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160" y="2333839"/>
            <a:ext cx="551780" cy="551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63B89F"/>
              </a:clrFrom>
              <a:clrTo>
                <a:srgbClr val="63B89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8160" y="3092441"/>
            <a:ext cx="557477" cy="557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857" y="1632076"/>
            <a:ext cx="551780" cy="55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93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Licencias Flexibles</a:t>
            </a: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0838" y="1600200"/>
            <a:ext cx="4765961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Creative commons</a:t>
            </a:r>
            <a:r>
              <a:rPr lang="es-ES_tradnl" sz="2000" dirty="0" smtClean="0"/>
              <a:t> es una licencia de autor que p</a:t>
            </a:r>
            <a:r>
              <a:rPr lang="es-ES_tradnl" sz="2000" dirty="0" smtClean="0"/>
              <a:t>romueve </a:t>
            </a:r>
            <a:r>
              <a:rPr lang="es-ES_tradnl" sz="2000" dirty="0"/>
              <a:t>el acceso </a:t>
            </a:r>
            <a:r>
              <a:rPr lang="es-ES_tradnl" sz="2000" dirty="0" smtClean="0"/>
              <a:t>abierto y el libre intercambio a bienes culturales dependiendo de sus atributos.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924" b="-3924"/>
          <a:stretch>
            <a:fillRect/>
          </a:stretch>
        </p:blipFill>
        <p:spPr>
          <a:xfrm>
            <a:off x="457200" y="1600200"/>
            <a:ext cx="3241704" cy="4525963"/>
          </a:xfrm>
        </p:spPr>
      </p:pic>
      <p:sp>
        <p:nvSpPr>
          <p:cNvPr id="7" name="Rectangle 6"/>
          <p:cNvSpPr/>
          <p:nvPr/>
        </p:nvSpPr>
        <p:spPr>
          <a:xfrm>
            <a:off x="637101" y="6126163"/>
            <a:ext cx="2700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hlinkClick r:id="rId3"/>
              </a:rPr>
              <a:t>Foto BY Armando </a:t>
            </a:r>
            <a:r>
              <a:rPr lang="pt-BR" sz="1400" dirty="0" err="1">
                <a:hlinkClick r:id="rId3"/>
              </a:rPr>
              <a:t>Torrealba</a:t>
            </a:r>
            <a:r>
              <a:rPr lang="pt-BR" sz="1400" dirty="0">
                <a:hlinkClick r:id="rId3"/>
              </a:rPr>
              <a:t> NC-SA</a:t>
            </a:r>
            <a:endParaRPr lang="en-US" sz="1400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4"/>
          <a:srcRect t="286" b="286"/>
          <a:stretch>
            <a:fillRect/>
          </a:stretch>
        </p:blipFill>
        <p:spPr>
          <a:xfrm>
            <a:off x="4358392" y="3088944"/>
            <a:ext cx="3905993" cy="21481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63B89F"/>
              </a:clrFrom>
              <a:clrTo>
                <a:srgbClr val="63B89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582" y="1600200"/>
            <a:ext cx="557477" cy="55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94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9004" y="597595"/>
            <a:ext cx="4718635" cy="49362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6981" y="2356269"/>
            <a:ext cx="2698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  <a:latin typeface="Monaco"/>
                <a:cs typeface="Monaco"/>
              </a:rPr>
              <a:t>cultura abierta</a:t>
            </a:r>
            <a:endParaRPr lang="es-ES" sz="4000" dirty="0" smtClean="0">
              <a:solidFill>
                <a:schemeClr val="bg1"/>
              </a:solidFill>
              <a:latin typeface="Monaco"/>
              <a:cs typeface="Monaco"/>
            </a:endParaRPr>
          </a:p>
        </p:txBody>
      </p:sp>
      <p:pic>
        <p:nvPicPr>
          <p:cNvPr id="9" name="Picture 8" descr="COLOR (3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410" y="407701"/>
            <a:ext cx="2083260" cy="9644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51919" y="5621184"/>
            <a:ext cx="3755455" cy="1339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Dr. Alberto Ramírez 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Martinell</a:t>
            </a:r>
          </a:p>
          <a:p>
            <a:pPr algn="ctr">
              <a:lnSpc>
                <a:spcPct val="120000"/>
              </a:lnSpc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Universidad Veracruzana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Monaco"/>
              <a:cs typeface="Monaco"/>
            </a:endParaRPr>
          </a:p>
          <a:p>
            <a:pPr algn="ctr">
              <a:lnSpc>
                <a:spcPct val="120000"/>
              </a:lnSpc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@armartinell</a:t>
            </a:r>
          </a:p>
          <a:p>
            <a:pPr algn="ctr">
              <a:lnSpc>
                <a:spcPct val="120000"/>
              </a:lnSpc>
            </a:pP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Monaco"/>
              <a:cs typeface="Monaco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07374" y="5621184"/>
            <a:ext cx="361169" cy="361169"/>
          </a:xfrm>
          <a:prstGeom prst="ellipse">
            <a:avLst/>
          </a:prstGeom>
          <a:solidFill>
            <a:srgbClr val="88D5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03346" y="3423269"/>
            <a:ext cx="2769441" cy="1848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aco"/>
                <a:cs typeface="Monaco"/>
              </a:rPr>
              <a:t>Licencias Flexibles</a:t>
            </a:r>
          </a:p>
          <a:p>
            <a:pPr algn="ctr">
              <a:lnSpc>
                <a:spcPct val="120000"/>
              </a:lnSpc>
            </a:pPr>
            <a:endParaRPr lang="es-ES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Monaco"/>
              <a:cs typeface="Monac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540" y="1751893"/>
            <a:ext cx="2857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aco"/>
                <a:cs typeface="Monaco"/>
              </a:rPr>
              <a:t>Expresiones del </a:t>
            </a:r>
            <a:r>
              <a:rPr lang="es-E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aco"/>
                <a:cs typeface="Monaco"/>
              </a:rPr>
              <a:t>movimiento de 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5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chemeClr val="bg1">
                    <a:lumMod val="50000"/>
                  </a:schemeClr>
                </a:solidFill>
                <a:latin typeface="Monaco"/>
                <a:cs typeface="Monaco"/>
              </a:rPr>
              <a:t>Cultura Abierta</a:t>
            </a:r>
            <a:endParaRPr lang="es-ES_tradnl" b="1" dirty="0">
              <a:solidFill>
                <a:schemeClr val="bg1">
                  <a:lumMod val="50000"/>
                </a:schemeClr>
              </a:solidFill>
              <a:latin typeface="Monaco"/>
              <a:cs typeface="Monaco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820937" y="5104203"/>
            <a:ext cx="3187247" cy="370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500" dirty="0">
                <a:hlinkClick r:id="rId2"/>
              </a:rPr>
              <a:t>https://youtu.be/</a:t>
            </a:r>
            <a:r>
              <a:rPr lang="fi-FI" sz="1500" dirty="0" smtClean="0">
                <a:hlinkClick r:id="rId2"/>
              </a:rPr>
              <a:t>EpVz4FbKq0w</a:t>
            </a:r>
            <a:r>
              <a:rPr lang="fi-FI" sz="1500" dirty="0" smtClean="0"/>
              <a:t> </a:t>
            </a:r>
            <a:endParaRPr lang="en-US" sz="1500" dirty="0"/>
          </a:p>
        </p:txBody>
      </p:sp>
      <p:pic>
        <p:nvPicPr>
          <p:cNvPr id="9" name="Picture 8" descr="Captura de pantalla 2018-05-23 a las 19.09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6" y="2509455"/>
            <a:ext cx="5080141" cy="3519422"/>
          </a:xfrm>
          <a:prstGeom prst="rect">
            <a:avLst/>
          </a:prstGeom>
        </p:spPr>
      </p:pic>
      <p:pic>
        <p:nvPicPr>
          <p:cNvPr id="10" name="Picture 9" descr="Captura de pantalla 2018-05-23 a las 19.10.3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b="3118"/>
          <a:stretch/>
        </p:blipFill>
        <p:spPr>
          <a:xfrm>
            <a:off x="5820937" y="2509454"/>
            <a:ext cx="2737187" cy="26810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0796" y="1468400"/>
            <a:ext cx="7705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/>
              <a:t>Movimiento que reconoce la influencia de obras precedentes, para la elaboración y libre circulación de nuevo conocimiento, tecnología, ciencia y arte 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391580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clrChange>
              <a:clrFrom>
                <a:srgbClr val="63B89F"/>
              </a:clrFrom>
              <a:clrTo>
                <a:srgbClr val="63B89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4844" y="1284449"/>
            <a:ext cx="940508" cy="940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Cultura Abierta</a:t>
            </a:r>
            <a:endParaRPr lang="es-ES_tradnl"/>
          </a:p>
        </p:txBody>
      </p:sp>
      <p:sp>
        <p:nvSpPr>
          <p:cNvPr id="4" name="Oval 3"/>
          <p:cNvSpPr/>
          <p:nvPr/>
        </p:nvSpPr>
        <p:spPr>
          <a:xfrm>
            <a:off x="3169673" y="3209982"/>
            <a:ext cx="2120862" cy="2085428"/>
          </a:xfrm>
          <a:prstGeom prst="ellipse">
            <a:avLst/>
          </a:prstGeom>
          <a:solidFill>
            <a:srgbClr val="008000"/>
          </a:solidFill>
          <a:ln w="76200" cmpd="sng">
            <a:solidFill>
              <a:srgbClr val="75D65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300" dirty="0" smtClean="0"/>
              <a:t>cultura abierta</a:t>
            </a:r>
            <a:endParaRPr lang="es-ES_tradnl" sz="3300" dirty="0"/>
          </a:p>
        </p:txBody>
      </p:sp>
      <p:sp>
        <p:nvSpPr>
          <p:cNvPr id="11" name="Oval 10"/>
          <p:cNvSpPr/>
          <p:nvPr/>
        </p:nvSpPr>
        <p:spPr>
          <a:xfrm>
            <a:off x="5922018" y="1712550"/>
            <a:ext cx="1493516" cy="1677750"/>
          </a:xfrm>
          <a:prstGeom prst="ellipse">
            <a:avLst/>
          </a:prstGeom>
          <a:solidFill>
            <a:srgbClr val="63B89F"/>
          </a:solidFill>
          <a:ln w="76200" cmpd="sng">
            <a:solidFill>
              <a:srgbClr val="75D65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 smtClean="0"/>
              <a:t>Acceso abierto</a:t>
            </a:r>
            <a:endParaRPr lang="es-ES_tradnl" sz="2200" dirty="0"/>
          </a:p>
        </p:txBody>
      </p:sp>
      <p:sp>
        <p:nvSpPr>
          <p:cNvPr id="12" name="Oval 11"/>
          <p:cNvSpPr/>
          <p:nvPr/>
        </p:nvSpPr>
        <p:spPr>
          <a:xfrm>
            <a:off x="5698155" y="4671885"/>
            <a:ext cx="1247049" cy="1247049"/>
          </a:xfrm>
          <a:prstGeom prst="ellipse">
            <a:avLst/>
          </a:prstGeom>
          <a:solidFill>
            <a:srgbClr val="63B89F"/>
          </a:solidFill>
          <a:ln w="76200" cmpd="sng">
            <a:solidFill>
              <a:srgbClr val="75D65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500" dirty="0" smtClean="0"/>
              <a:t>Software</a:t>
            </a:r>
            <a:r>
              <a:rPr lang="es-ES_tradnl" sz="2600" dirty="0" smtClean="0"/>
              <a:t> libre</a:t>
            </a:r>
            <a:endParaRPr lang="es-ES_tradnl" sz="2600" dirty="0"/>
          </a:p>
        </p:txBody>
      </p:sp>
      <p:sp>
        <p:nvSpPr>
          <p:cNvPr id="14" name="Oval 13"/>
          <p:cNvSpPr/>
          <p:nvPr/>
        </p:nvSpPr>
        <p:spPr>
          <a:xfrm>
            <a:off x="1758313" y="5078793"/>
            <a:ext cx="1395512" cy="1395512"/>
          </a:xfrm>
          <a:prstGeom prst="ellipse">
            <a:avLst/>
          </a:prstGeom>
          <a:solidFill>
            <a:srgbClr val="63B89F"/>
          </a:solidFill>
          <a:ln w="76200" cmpd="sng">
            <a:solidFill>
              <a:srgbClr val="75D65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spc="-100" dirty="0" smtClean="0"/>
              <a:t>Estándares</a:t>
            </a:r>
            <a:r>
              <a:rPr lang="es-ES_tradnl" sz="2000" spc="-100" dirty="0" smtClean="0"/>
              <a:t> abiertos</a:t>
            </a:r>
            <a:endParaRPr lang="es-ES_tradnl" sz="2000" spc="-100" dirty="0"/>
          </a:p>
        </p:txBody>
      </p:sp>
      <p:sp>
        <p:nvSpPr>
          <p:cNvPr id="15" name="Oval 14"/>
          <p:cNvSpPr/>
          <p:nvPr/>
        </p:nvSpPr>
        <p:spPr>
          <a:xfrm>
            <a:off x="713731" y="2676512"/>
            <a:ext cx="1677750" cy="1677750"/>
          </a:xfrm>
          <a:prstGeom prst="ellipse">
            <a:avLst/>
          </a:prstGeom>
          <a:solidFill>
            <a:srgbClr val="63B89F"/>
          </a:solidFill>
          <a:ln w="76200" cmpd="sng">
            <a:solidFill>
              <a:srgbClr val="75D65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smtClean="0"/>
              <a:t>Recursos </a:t>
            </a:r>
            <a:r>
              <a:rPr lang="es-ES_tradnl" dirty="0" smtClean="0"/>
              <a:t>Educativos </a:t>
            </a:r>
            <a:r>
              <a:rPr lang="es-ES_tradnl" sz="2000" dirty="0" smtClean="0"/>
              <a:t>Abiertos</a:t>
            </a:r>
            <a:endParaRPr lang="es-ES_tradnl" sz="2000" dirty="0"/>
          </a:p>
        </p:txBody>
      </p:sp>
      <p:sp>
        <p:nvSpPr>
          <p:cNvPr id="16" name="Oval 15"/>
          <p:cNvSpPr/>
          <p:nvPr/>
        </p:nvSpPr>
        <p:spPr>
          <a:xfrm>
            <a:off x="2181979" y="1408675"/>
            <a:ext cx="1617067" cy="1576364"/>
          </a:xfrm>
          <a:prstGeom prst="ellipse">
            <a:avLst/>
          </a:prstGeom>
          <a:solidFill>
            <a:srgbClr val="63B89F"/>
          </a:solidFill>
          <a:ln w="762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00" dirty="0" smtClean="0"/>
              <a:t>Licencias Flexibles</a:t>
            </a:r>
            <a:endParaRPr lang="es-ES_tradnl" sz="2100" dirty="0"/>
          </a:p>
        </p:txBody>
      </p:sp>
      <p:cxnSp>
        <p:nvCxnSpPr>
          <p:cNvPr id="17" name="Curved Connector 16"/>
          <p:cNvCxnSpPr>
            <a:stCxn id="4" idx="7"/>
            <a:endCxn id="11" idx="2"/>
          </p:cNvCxnSpPr>
          <p:nvPr/>
        </p:nvCxnSpPr>
        <p:spPr>
          <a:xfrm rot="5400000" flipH="1" flipV="1">
            <a:off x="4969000" y="2562368"/>
            <a:ext cx="963961" cy="942076"/>
          </a:xfrm>
          <a:prstGeom prst="curvedConnector2">
            <a:avLst/>
          </a:prstGeom>
          <a:ln w="57150" cmpd="sng">
            <a:solidFill>
              <a:srgbClr val="75D651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4" idx="5"/>
            <a:endCxn id="12" idx="0"/>
          </p:cNvCxnSpPr>
          <p:nvPr/>
        </p:nvCxnSpPr>
        <p:spPr>
          <a:xfrm rot="5400000" flipH="1" flipV="1">
            <a:off x="5491750" y="4160077"/>
            <a:ext cx="318121" cy="1341738"/>
          </a:xfrm>
          <a:prstGeom prst="curvedConnector5">
            <a:avLst>
              <a:gd name="adj1" fmla="val -71859"/>
              <a:gd name="adj2" fmla="val 38339"/>
              <a:gd name="adj3" fmla="val 171859"/>
            </a:avLst>
          </a:prstGeom>
          <a:ln w="57150" cmpd="sng">
            <a:solidFill>
              <a:srgbClr val="75D651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4" idx="3"/>
            <a:endCxn id="14" idx="5"/>
          </p:cNvCxnSpPr>
          <p:nvPr/>
        </p:nvCxnSpPr>
        <p:spPr>
          <a:xfrm rot="5400000">
            <a:off x="2574897" y="5364567"/>
            <a:ext cx="1279931" cy="530809"/>
          </a:xfrm>
          <a:prstGeom prst="curvedConnector3">
            <a:avLst>
              <a:gd name="adj1" fmla="val 113153"/>
            </a:avLst>
          </a:prstGeom>
          <a:ln w="57150" cmpd="sng">
            <a:solidFill>
              <a:srgbClr val="75D651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4" idx="2"/>
            <a:endCxn id="15" idx="6"/>
          </p:cNvCxnSpPr>
          <p:nvPr/>
        </p:nvCxnSpPr>
        <p:spPr>
          <a:xfrm rot="10800000">
            <a:off x="2391481" y="3515388"/>
            <a:ext cx="778192" cy="737309"/>
          </a:xfrm>
          <a:prstGeom prst="curvedConnector3">
            <a:avLst/>
          </a:prstGeom>
          <a:ln w="57150" cmpd="sng">
            <a:solidFill>
              <a:srgbClr val="75D651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4" idx="0"/>
            <a:endCxn id="16" idx="6"/>
          </p:cNvCxnSpPr>
          <p:nvPr/>
        </p:nvCxnSpPr>
        <p:spPr>
          <a:xfrm rot="16200000" flipV="1">
            <a:off x="3508013" y="2487891"/>
            <a:ext cx="1013125" cy="431058"/>
          </a:xfrm>
          <a:prstGeom prst="curvedConnector2">
            <a:avLst/>
          </a:prstGeom>
          <a:ln w="57150" cmpd="sng">
            <a:solidFill>
              <a:srgbClr val="008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clrChange>
              <a:clrFrom>
                <a:srgbClr val="63B89F"/>
              </a:clrFrom>
              <a:clrTo>
                <a:srgbClr val="63B89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1105" y="4946564"/>
            <a:ext cx="697692" cy="69769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clrChange>
              <a:clrFrom>
                <a:srgbClr val="63B89F"/>
              </a:clrFrom>
              <a:clrTo>
                <a:srgbClr val="63B89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1908" y="5724065"/>
            <a:ext cx="545872" cy="54587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clrChange>
              <a:clrFrom>
                <a:srgbClr val="63B89F"/>
              </a:clrFrom>
              <a:clrTo>
                <a:srgbClr val="63B89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3853" y="4436552"/>
            <a:ext cx="763362" cy="76336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clrChange>
              <a:clrFrom>
                <a:srgbClr val="63B89F"/>
              </a:clrFrom>
              <a:clrTo>
                <a:srgbClr val="63B89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9083" y="1316376"/>
            <a:ext cx="545872" cy="5458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945" y="2706267"/>
            <a:ext cx="376997" cy="37699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105" y="1922886"/>
            <a:ext cx="679389" cy="67938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313" y="1318374"/>
            <a:ext cx="466936" cy="4669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2247" y="5882470"/>
            <a:ext cx="397782" cy="39778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1076" y="1712550"/>
            <a:ext cx="650864" cy="65086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8675" y="4265712"/>
            <a:ext cx="623526" cy="62352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1680" y="3953951"/>
            <a:ext cx="623524" cy="623524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66052" y="6474305"/>
            <a:ext cx="2737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0"/>
              </a:rPr>
              <a:t>Logos by CFCF/</a:t>
            </a:r>
            <a:r>
              <a:rPr lang="en-US" dirty="0" err="1" smtClean="0">
                <a:hlinkClick r:id="rId10"/>
              </a:rPr>
              <a:t>Flat'n'round</a:t>
            </a:r>
            <a:r>
              <a:rPr lang="en-US" dirty="0" smtClean="0">
                <a:hlinkClick r:id="rId10"/>
              </a:rPr>
              <a:t> </a:t>
            </a:r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7415534" y="3005648"/>
            <a:ext cx="1247049" cy="1247049"/>
          </a:xfrm>
          <a:prstGeom prst="ellipse">
            <a:avLst/>
          </a:prstGeom>
          <a:solidFill>
            <a:srgbClr val="63B89F"/>
          </a:solidFill>
          <a:ln w="76200" cmpd="sng">
            <a:solidFill>
              <a:srgbClr val="75D65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900" dirty="0" smtClean="0"/>
              <a:t>Ciencia abierta</a:t>
            </a:r>
            <a:endParaRPr lang="es-ES_tradnl" sz="1900" dirty="0"/>
          </a:p>
        </p:txBody>
      </p:sp>
      <p:cxnSp>
        <p:nvCxnSpPr>
          <p:cNvPr id="76" name="Curved Connector 75"/>
          <p:cNvCxnSpPr>
            <a:stCxn id="4" idx="6"/>
            <a:endCxn id="70" idx="2"/>
          </p:cNvCxnSpPr>
          <p:nvPr/>
        </p:nvCxnSpPr>
        <p:spPr>
          <a:xfrm flipV="1">
            <a:off x="5290535" y="3629173"/>
            <a:ext cx="2124999" cy="623523"/>
          </a:xfrm>
          <a:prstGeom prst="curvedConnector3">
            <a:avLst>
              <a:gd name="adj1" fmla="val 50000"/>
            </a:avLst>
          </a:prstGeom>
          <a:ln w="57150" cmpd="sng">
            <a:solidFill>
              <a:srgbClr val="75D651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Picture 78"/>
          <p:cNvPicPr>
            <a:picLocks noChangeAspect="1"/>
          </p:cNvPicPr>
          <p:nvPr/>
        </p:nvPicPr>
        <p:blipFill>
          <a:blip r:embed="rId11">
            <a:alphaModFix amt="68000"/>
          </a:blip>
          <a:stretch>
            <a:fillRect/>
          </a:stretch>
        </p:blipFill>
        <p:spPr>
          <a:xfrm>
            <a:off x="8402262" y="2528187"/>
            <a:ext cx="520642" cy="52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81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Cultura Abierta</a:t>
            </a:r>
            <a:endParaRPr lang="es-ES_tradnl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_tradnl" sz="2000" dirty="0"/>
              <a:t>Iniciativa de Acceso Abierto de Budapest (2001) </a:t>
            </a:r>
            <a:r>
              <a:rPr lang="es-ES_tradnl" sz="2000" dirty="0">
                <a:hlinkClick r:id="rId2"/>
              </a:rPr>
              <a:t>liga </a:t>
            </a:r>
            <a:endParaRPr lang="es-ES_tradnl" sz="2000" dirty="0"/>
          </a:p>
          <a:p>
            <a:endParaRPr lang="es-ES_tradnl" sz="2000" dirty="0" smtClean="0"/>
          </a:p>
          <a:p>
            <a:r>
              <a:rPr lang="es-ES_tradnl" sz="2000" dirty="0" smtClean="0"/>
              <a:t>Declaración </a:t>
            </a:r>
            <a:r>
              <a:rPr lang="es-ES_tradnl" sz="2000" dirty="0"/>
              <a:t>de Berlín sobre Acceso Abierto al Conocimiento en Ciencias y </a:t>
            </a:r>
            <a:r>
              <a:rPr lang="es-ES_tradnl" sz="2000" dirty="0" smtClean="0"/>
              <a:t>Humanidades (2003) </a:t>
            </a:r>
            <a:r>
              <a:rPr lang="es-ES_tradnl" sz="2000" dirty="0" smtClean="0">
                <a:hlinkClick r:id="rId3"/>
              </a:rPr>
              <a:t>liga </a:t>
            </a:r>
            <a:endParaRPr lang="es-ES_tradnl" sz="2000" dirty="0" smtClean="0"/>
          </a:p>
          <a:p>
            <a:endParaRPr lang="es-ES_tradnl" sz="2000" dirty="0" smtClean="0"/>
          </a:p>
          <a:p>
            <a:r>
              <a:rPr lang="es-ES_tradnl" sz="2000" dirty="0" smtClean="0"/>
              <a:t>Declaración </a:t>
            </a:r>
            <a:r>
              <a:rPr lang="es-ES_tradnl" sz="2000" dirty="0"/>
              <a:t>de </a:t>
            </a:r>
            <a:r>
              <a:rPr lang="es-ES_tradnl" sz="2000" dirty="0" err="1"/>
              <a:t>Bethesda</a:t>
            </a:r>
            <a:r>
              <a:rPr lang="es-ES_tradnl" sz="2000" dirty="0"/>
              <a:t> sobre Publicación de Acceso </a:t>
            </a:r>
            <a:r>
              <a:rPr lang="es-ES_tradnl" sz="2000" dirty="0" smtClean="0"/>
              <a:t>Abierto (2003) </a:t>
            </a:r>
            <a:r>
              <a:rPr lang="es-ES_tradnl" sz="2000" dirty="0" smtClean="0">
                <a:hlinkClick r:id="rId4"/>
              </a:rPr>
              <a:t>liga</a:t>
            </a:r>
            <a:endParaRPr lang="es-ES_tradnl" sz="2000" dirty="0" smtClean="0"/>
          </a:p>
          <a:p>
            <a:endParaRPr lang="en-US" sz="20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600200"/>
            <a:ext cx="545872" cy="54587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4302110"/>
            <a:ext cx="545872" cy="54587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0122" y="2642879"/>
            <a:ext cx="563129" cy="563129"/>
          </a:xfrm>
          <a:prstGeom prst="rect">
            <a:avLst/>
          </a:prstGeom>
        </p:spPr>
      </p:pic>
      <p:pic>
        <p:nvPicPr>
          <p:cNvPr id="22" name="Content Placeholder 21"/>
          <p:cNvPicPr>
            <a:picLocks noGrp="1" noChangeAspect="1"/>
          </p:cNvPicPr>
          <p:nvPr>
            <p:ph sz="half" idx="1"/>
          </p:nvPr>
        </p:nvPicPr>
        <p:blipFill>
          <a:blip r:embed="rId8"/>
          <a:srcRect l="-5095" r="-50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9454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533319" y="5071562"/>
            <a:ext cx="2610681" cy="178643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9712" r="-19712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Acceso abierto a la información </a:t>
            </a:r>
          </a:p>
          <a:p>
            <a:endParaRPr lang="en-US" sz="2000" dirty="0" smtClean="0"/>
          </a:p>
          <a:p>
            <a:r>
              <a:rPr lang="en-US" sz="2000" dirty="0" smtClean="0"/>
              <a:t>Open Data</a:t>
            </a:r>
          </a:p>
          <a:p>
            <a:endParaRPr lang="is-IS" sz="2000" dirty="0" smtClean="0"/>
          </a:p>
          <a:p>
            <a:r>
              <a:rPr lang="is-IS" sz="2000" dirty="0" smtClean="0"/>
              <a:t>Estrategia de acceso abierdo a la información científica, tecnológica y de innovación del CONACyT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600200"/>
            <a:ext cx="545872" cy="5458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032037"/>
            <a:ext cx="545872" cy="5458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8543" y="2267236"/>
            <a:ext cx="563129" cy="563129"/>
          </a:xfrm>
          <a:prstGeom prst="rect">
            <a:avLst/>
          </a:prstGeom>
        </p:spPr>
      </p:pic>
      <p:pic>
        <p:nvPicPr>
          <p:cNvPr id="15" name="Content Placeholder 8"/>
          <p:cNvPicPr>
            <a:picLocks noChangeAspect="1"/>
          </p:cNvPicPr>
          <p:nvPr/>
        </p:nvPicPr>
        <p:blipFill>
          <a:blip r:embed="rId6"/>
          <a:srcRect t="16410" b="16410"/>
          <a:stretch>
            <a:fillRect/>
          </a:stretch>
        </p:blipFill>
        <p:spPr>
          <a:xfrm>
            <a:off x="4290406" y="4616836"/>
            <a:ext cx="4097143" cy="410893"/>
          </a:xfrm>
          <a:prstGeom prst="rect">
            <a:avLst/>
          </a:prstGeom>
        </p:spPr>
      </p:pic>
      <p:sp>
        <p:nvSpPr>
          <p:cNvPr id="16" name="Content Placeholder 3"/>
          <p:cNvSpPr txBox="1">
            <a:spLocks/>
          </p:cNvSpPr>
          <p:nvPr/>
        </p:nvSpPr>
        <p:spPr>
          <a:xfrm>
            <a:off x="4307664" y="5027729"/>
            <a:ext cx="3970141" cy="1738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Proyecto  habilitador de acceso móvil de tarifa de datos gratuito –</a:t>
            </a:r>
            <a:r>
              <a:rPr lang="es-ES_tradnl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zero</a:t>
            </a: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rating– a las páginas de Wikipedia en países del tercer mundo.</a:t>
            </a:r>
          </a:p>
          <a:p>
            <a:pPr marL="0" indent="0" algn="just">
              <a:buNone/>
            </a:pPr>
            <a:endParaRPr lang="es-ES_tradnl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9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Standards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5784" y="1600200"/>
            <a:ext cx="4581016" cy="4525963"/>
          </a:xfrm>
        </p:spPr>
        <p:txBody>
          <a:bodyPr>
            <a:normAutofit/>
          </a:bodyPr>
          <a:lstStyle/>
          <a:p>
            <a:r>
              <a:rPr lang="es-ES_tradnl" sz="2000" dirty="0" smtClean="0"/>
              <a:t>Son especificaciones técnicas bien definidas con licenciamiento y propiedades públicas </a:t>
            </a:r>
          </a:p>
          <a:p>
            <a:endParaRPr lang="es-ES_tradnl" sz="2000" dirty="0" smtClean="0"/>
          </a:p>
          <a:p>
            <a:r>
              <a:rPr lang="es-ES_tradnl" sz="2000" dirty="0" smtClean="0"/>
              <a:t>Garantizan que la tecnología sea usada de forma amplia y abierta entre plataformas, regiones y épocas.</a:t>
            </a:r>
          </a:p>
          <a:p>
            <a:endParaRPr lang="es-ES_tradnl" sz="2000" dirty="0"/>
          </a:p>
          <a:p>
            <a:r>
              <a:rPr lang="es-ES_tradnl" sz="2000" dirty="0" smtClean="0"/>
              <a:t>Proyectos institucionales, expandibles, transferibles y reutilizables</a:t>
            </a:r>
          </a:p>
          <a:p>
            <a:endParaRPr lang="es-ES_tradnl" sz="2000" dirty="0" smtClean="0"/>
          </a:p>
          <a:p>
            <a:endParaRPr lang="es-ES_tradnl" sz="1800" dirty="0"/>
          </a:p>
          <a:p>
            <a:endParaRPr lang="es-ES_tradnl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4105784" y="-739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23088" b="-23088"/>
          <a:stretch>
            <a:fillRect/>
          </a:stretch>
        </p:blipFill>
        <p:spPr>
          <a:xfrm>
            <a:off x="620560" y="1600200"/>
            <a:ext cx="3096223" cy="4525963"/>
          </a:xfrm>
          <a:solidFill>
            <a:srgbClr val="63B89F"/>
          </a:solidFill>
        </p:spPr>
      </p:pic>
      <p:sp>
        <p:nvSpPr>
          <p:cNvPr id="10" name="TextBox 9"/>
          <p:cNvSpPr txBox="1"/>
          <p:nvPr/>
        </p:nvSpPr>
        <p:spPr>
          <a:xfrm>
            <a:off x="8943348" y="6350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63B89F"/>
              </a:clrFrom>
              <a:clrTo>
                <a:srgbClr val="63B89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3043" y="4212672"/>
            <a:ext cx="557477" cy="557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3042" y="2885412"/>
            <a:ext cx="557477" cy="5574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3042" y="1600200"/>
            <a:ext cx="557477" cy="55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1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2176" b="-12176"/>
          <a:stretch>
            <a:fillRect/>
          </a:stretch>
        </p:blipFill>
        <p:spPr>
          <a:xfrm>
            <a:off x="977640" y="1600200"/>
            <a:ext cx="3161066" cy="384240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480" y="1600200"/>
            <a:ext cx="4038600" cy="4525963"/>
          </a:xfrm>
        </p:spPr>
        <p:txBody>
          <a:bodyPr>
            <a:normAutofit/>
          </a:bodyPr>
          <a:lstStyle/>
          <a:p>
            <a:r>
              <a:rPr lang="es-ES_tradnl" sz="2000" dirty="0" smtClean="0"/>
              <a:t>Modelo colaborativo para el desarrollo de software</a:t>
            </a:r>
          </a:p>
          <a:p>
            <a:endParaRPr lang="es-ES_tradnl" sz="2000" dirty="0" smtClean="0"/>
          </a:p>
          <a:p>
            <a:r>
              <a:rPr lang="es-ES_tradnl" sz="2000" dirty="0"/>
              <a:t>L</a:t>
            </a:r>
            <a:r>
              <a:rPr lang="es-ES_tradnl" sz="2000" dirty="0" smtClean="0"/>
              <a:t>icenciamiento flexible </a:t>
            </a:r>
          </a:p>
          <a:p>
            <a:endParaRPr lang="es-ES_tradnl" sz="2000" dirty="0" smtClean="0"/>
          </a:p>
          <a:p>
            <a:r>
              <a:rPr lang="es-ES_tradnl" sz="2000" dirty="0" smtClean="0"/>
              <a:t>Uso libre </a:t>
            </a:r>
          </a:p>
          <a:p>
            <a:endParaRPr lang="es-ES_tradnl" sz="2000" dirty="0"/>
          </a:p>
          <a:p>
            <a:r>
              <a:rPr lang="en-US" sz="2000" dirty="0" smtClean="0"/>
              <a:t>E</a:t>
            </a:r>
            <a:r>
              <a:rPr lang="es-ES_tradnl" sz="2000" dirty="0" smtClean="0"/>
              <a:t>n la universidad, más allá de la cuestión económica el software libre puede operar como una postura institucional de acceso a la información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653123"/>
            <a:ext cx="529235" cy="529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63B89F"/>
              </a:clrFrom>
              <a:clrTo>
                <a:srgbClr val="63B89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8160" y="4120950"/>
            <a:ext cx="557477" cy="557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799" y="2618854"/>
            <a:ext cx="529235" cy="529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799" y="3375586"/>
            <a:ext cx="529235" cy="5292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934" y="5146546"/>
            <a:ext cx="1765407" cy="158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28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Educational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_tradnl" sz="2000" dirty="0" smtClean="0"/>
              <a:t>Documentos de texto, multimedia u otros elementos digitales constru</a:t>
            </a:r>
            <a:r>
              <a:rPr lang="es-ES_tradnl" sz="2000" dirty="0"/>
              <a:t>i</a:t>
            </a:r>
            <a:r>
              <a:rPr lang="es-ES_tradnl" sz="2000" dirty="0" smtClean="0"/>
              <a:t>dos bajo estándares libres y licencias flexibles que permiten su uso y  modificación con fines educativos y culturales.</a:t>
            </a:r>
            <a:endParaRPr lang="es-ES_tradnl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105784" y="-739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0627" b="-10627"/>
          <a:stretch>
            <a:fillRect/>
          </a:stretch>
        </p:blipFill>
        <p:spPr>
          <a:xfrm>
            <a:off x="689600" y="1481861"/>
            <a:ext cx="3600850" cy="29107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660" y="4729163"/>
            <a:ext cx="2159000" cy="139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63B89F"/>
              </a:clrFrom>
              <a:clrTo>
                <a:srgbClr val="63B89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1600200"/>
            <a:ext cx="557477" cy="55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21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533319" y="5071562"/>
            <a:ext cx="2610681" cy="178643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Science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75153" y="1600200"/>
            <a:ext cx="5511647" cy="5068158"/>
          </a:xfrm>
        </p:spPr>
        <p:txBody>
          <a:bodyPr>
            <a:noAutofit/>
          </a:bodyPr>
          <a:lstStyle/>
          <a:p>
            <a:r>
              <a:rPr lang="es-ES_tradnl" sz="2000" dirty="0" smtClean="0"/>
              <a:t>Movimiento que promueve el libre acceso a las investigaciones </a:t>
            </a:r>
            <a:r>
              <a:rPr lang="es-ES_tradnl" sz="2000" dirty="0"/>
              <a:t>científicas para todos los ciudadanos. </a:t>
            </a:r>
            <a:endParaRPr lang="es-ES_tradnl" sz="2000" dirty="0" smtClean="0"/>
          </a:p>
          <a:p>
            <a:r>
              <a:rPr lang="es-ES_tradnl" sz="2000" dirty="0" smtClean="0"/>
              <a:t>Uso de registros abiertos de investigación (</a:t>
            </a:r>
            <a:r>
              <a:rPr lang="es-ES_tradnl" sz="2000" i="1" dirty="0" smtClean="0"/>
              <a:t>open notebook </a:t>
            </a:r>
            <a:r>
              <a:rPr lang="es-ES_tradnl" sz="2000" i="1" dirty="0" err="1" smtClean="0"/>
              <a:t>science</a:t>
            </a:r>
            <a:r>
              <a:rPr lang="es-ES_tradnl" sz="2000" dirty="0" smtClean="0"/>
              <a:t>) públicamente accesibles en línea</a:t>
            </a:r>
            <a:r>
              <a:rPr lang="es-ES_tradnl" sz="2000" dirty="0" smtClean="0"/>
              <a:t>.</a:t>
            </a:r>
          </a:p>
          <a:p>
            <a:r>
              <a:rPr lang="es-ES_tradnl" sz="2000" dirty="0" smtClean="0"/>
              <a:t>Lineamientos generales de Ciencia Abierta de </a:t>
            </a:r>
            <a:r>
              <a:rPr lang="es-ES_tradnl" sz="2000" dirty="0" err="1" smtClean="0"/>
              <a:t>CONACyT</a:t>
            </a:r>
            <a:endParaRPr lang="es-ES_tradnl" sz="2000" dirty="0"/>
          </a:p>
          <a:p>
            <a:pPr lvl="1"/>
            <a:r>
              <a:rPr lang="es-ES_tradnl" sz="1600" dirty="0" smtClean="0">
                <a:solidFill>
                  <a:prstClr val="black"/>
                </a:solidFill>
              </a:rPr>
              <a:t>Programa </a:t>
            </a:r>
            <a:r>
              <a:rPr lang="es-ES_tradnl" sz="1600" dirty="0">
                <a:solidFill>
                  <a:prstClr val="black"/>
                </a:solidFill>
              </a:rPr>
              <a:t>de Revistas</a:t>
            </a:r>
            <a:r>
              <a:rPr lang="es-ES_tradnl" sz="1600" dirty="0" smtClean="0">
                <a:solidFill>
                  <a:prstClr val="black"/>
                </a:solidFill>
              </a:rPr>
              <a:t>;</a:t>
            </a:r>
          </a:p>
          <a:p>
            <a:pPr lvl="1"/>
            <a:r>
              <a:rPr lang="es-ES_tradnl" sz="1600" dirty="0" smtClean="0">
                <a:solidFill>
                  <a:prstClr val="black"/>
                </a:solidFill>
              </a:rPr>
              <a:t>Consorcio </a:t>
            </a:r>
            <a:r>
              <a:rPr lang="es-ES_tradnl" sz="1600" dirty="0">
                <a:solidFill>
                  <a:prstClr val="black"/>
                </a:solidFill>
              </a:rPr>
              <a:t>Nacional de Recursos de Información Científica y </a:t>
            </a:r>
            <a:r>
              <a:rPr lang="es-ES_tradnl" sz="1600" dirty="0" smtClean="0">
                <a:solidFill>
                  <a:prstClr val="black"/>
                </a:solidFill>
              </a:rPr>
              <a:t>Tecnológica</a:t>
            </a:r>
            <a:endParaRPr lang="es-ES_tradnl" sz="1600" dirty="0">
              <a:solidFill>
                <a:prstClr val="black"/>
              </a:solidFill>
            </a:endParaRPr>
          </a:p>
          <a:p>
            <a:pPr lvl="1"/>
            <a:r>
              <a:rPr lang="es-ES_tradnl" sz="1600" dirty="0" smtClean="0">
                <a:solidFill>
                  <a:prstClr val="black"/>
                </a:solidFill>
              </a:rPr>
              <a:t>Programa </a:t>
            </a:r>
            <a:r>
              <a:rPr lang="es-ES_tradnl" sz="1600" dirty="0">
                <a:solidFill>
                  <a:prstClr val="black"/>
                </a:solidFill>
              </a:rPr>
              <a:t>de Repositorios</a:t>
            </a:r>
            <a:r>
              <a:rPr lang="es-ES_tradnl" sz="1600" dirty="0" smtClean="0">
                <a:solidFill>
                  <a:prstClr val="black"/>
                </a:solidFill>
              </a:rPr>
              <a:t>;</a:t>
            </a:r>
          </a:p>
          <a:p>
            <a:pPr lvl="1"/>
            <a:r>
              <a:rPr lang="es-ES_tradnl" sz="1600" dirty="0" smtClean="0">
                <a:solidFill>
                  <a:prstClr val="black"/>
                </a:solidFill>
              </a:rPr>
              <a:t>Programa </a:t>
            </a:r>
            <a:r>
              <a:rPr lang="es-ES_tradnl" sz="1600" dirty="0">
                <a:solidFill>
                  <a:prstClr val="black"/>
                </a:solidFill>
              </a:rPr>
              <a:t>de Comunicación Pública de la Ciencia</a:t>
            </a:r>
            <a:r>
              <a:rPr lang="es-ES_tradnl" sz="1600" dirty="0" smtClean="0">
                <a:solidFill>
                  <a:prstClr val="black"/>
                </a:solidFill>
              </a:rPr>
              <a:t>;</a:t>
            </a:r>
          </a:p>
          <a:p>
            <a:pPr lvl="1"/>
            <a:r>
              <a:rPr lang="es-ES_tradnl" sz="1600" dirty="0" smtClean="0">
                <a:solidFill>
                  <a:prstClr val="black"/>
                </a:solidFill>
              </a:rPr>
              <a:t>Sistema </a:t>
            </a:r>
            <a:r>
              <a:rPr lang="es-ES_tradnl" sz="1600" dirty="0">
                <a:solidFill>
                  <a:prstClr val="black"/>
                </a:solidFill>
              </a:rPr>
              <a:t>Integrado de Información sobre Investigación Científica, </a:t>
            </a:r>
            <a:r>
              <a:rPr lang="es-ES_tradnl" sz="1600" dirty="0" smtClean="0">
                <a:solidFill>
                  <a:prstClr val="black"/>
                </a:solidFill>
              </a:rPr>
              <a:t>Desarrollo Tecnológico</a:t>
            </a:r>
            <a:r>
              <a:rPr lang="es-ES_tradnl" sz="1600" dirty="0">
                <a:solidFill>
                  <a:prstClr val="black"/>
                </a:solidFill>
              </a:rPr>
              <a:t>, e </a:t>
            </a:r>
            <a:r>
              <a:rPr lang="es-ES_tradnl" sz="1600" dirty="0" smtClean="0">
                <a:solidFill>
                  <a:prstClr val="black"/>
                </a:solidFill>
              </a:rPr>
              <a:t>Innovación</a:t>
            </a:r>
          </a:p>
          <a:p>
            <a:pPr lvl="1"/>
            <a:r>
              <a:rPr lang="es-ES_tradnl" sz="1600" dirty="0" smtClean="0">
                <a:solidFill>
                  <a:prstClr val="black"/>
                </a:solidFill>
              </a:rPr>
              <a:t>Programa </a:t>
            </a:r>
            <a:r>
              <a:rPr lang="es-ES_tradnl" sz="1600" dirty="0">
                <a:solidFill>
                  <a:prstClr val="black"/>
                </a:solidFill>
              </a:rPr>
              <a:t>de </a:t>
            </a:r>
            <a:r>
              <a:rPr lang="es-ES_tradnl" sz="1600" dirty="0" smtClean="0">
                <a:solidFill>
                  <a:prstClr val="black"/>
                </a:solidFill>
              </a:rPr>
              <a:t>Conectividad</a:t>
            </a:r>
            <a:endParaRPr lang="es-ES_tradnl" sz="2000" dirty="0"/>
          </a:p>
          <a:p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5272" r="-5272"/>
          <a:stretch>
            <a:fillRect/>
          </a:stretch>
        </p:blipFill>
        <p:spPr>
          <a:xfrm>
            <a:off x="604380" y="2338821"/>
            <a:ext cx="2438857" cy="273274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63B89F"/>
              </a:clrFrom>
              <a:clrTo>
                <a:srgbClr val="63B89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3758" y="1600200"/>
            <a:ext cx="557477" cy="5574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63B89F"/>
              </a:clrFrom>
              <a:clrTo>
                <a:srgbClr val="63B89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3758" y="2395638"/>
            <a:ext cx="557477" cy="557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63B89F"/>
              </a:clrFrom>
              <a:clrTo>
                <a:srgbClr val="63B89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5038" y="3218403"/>
            <a:ext cx="557477" cy="55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55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494</Words>
  <Application>Microsoft Macintosh PowerPoint</Application>
  <PresentationFormat>On-screen Show (4:3)</PresentationFormat>
  <Paragraphs>78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Cultura Abierta</vt:lpstr>
      <vt:lpstr>Cultura Abierta</vt:lpstr>
      <vt:lpstr>Cultura Abierta</vt:lpstr>
      <vt:lpstr>Open Access</vt:lpstr>
      <vt:lpstr>Open Standards</vt:lpstr>
      <vt:lpstr>Open Source</vt:lpstr>
      <vt:lpstr>Open Educational Resources</vt:lpstr>
      <vt:lpstr>Open Science</vt:lpstr>
      <vt:lpstr>Políticas de Ciencia Abierta</vt:lpstr>
      <vt:lpstr>Revistas Abiertas</vt:lpstr>
      <vt:lpstr>Licencias Flexibles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sss</dc:creator>
  <cp:lastModifiedBy>No Name</cp:lastModifiedBy>
  <cp:revision>197</cp:revision>
  <dcterms:created xsi:type="dcterms:W3CDTF">2018-05-14T16:25:12Z</dcterms:created>
  <dcterms:modified xsi:type="dcterms:W3CDTF">2018-05-25T15:44:18Z</dcterms:modified>
</cp:coreProperties>
</file>