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3" r:id="rId4"/>
    <p:sldId id="274" r:id="rId5"/>
    <p:sldId id="275" r:id="rId6"/>
    <p:sldId id="266" r:id="rId7"/>
    <p:sldId id="259" r:id="rId8"/>
    <p:sldId id="262" r:id="rId9"/>
    <p:sldId id="265" r:id="rId10"/>
    <p:sldId id="271" r:id="rId11"/>
    <p:sldId id="272" r:id="rId12"/>
    <p:sldId id="270" r:id="rId13"/>
    <p:sldId id="264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E97"/>
    <a:srgbClr val="5C927C"/>
    <a:srgbClr val="63B89F"/>
    <a:srgbClr val="B21D0C"/>
    <a:srgbClr val="F46D01"/>
    <a:srgbClr val="117930"/>
    <a:srgbClr val="75D651"/>
    <a:srgbClr val="88D553"/>
    <a:srgbClr val="0E3442"/>
    <a:srgbClr val="0C5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B224-B73F-F940-ABDF-CAA2E21549A4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94FA-4941-EA40-B68C-3974F652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94FA-4941-EA40-B68C-3974F6528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94FA-4941-EA40-B68C-3974F65280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850260" y="6167999"/>
            <a:ext cx="96866" cy="96866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867540" y="5739469"/>
            <a:ext cx="96866" cy="96866"/>
          </a:xfrm>
          <a:prstGeom prst="ellipse">
            <a:avLst/>
          </a:prstGeom>
          <a:solidFill>
            <a:srgbClr val="75D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8164692" y="5631389"/>
            <a:ext cx="96866" cy="9686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819433" cy="365125"/>
          </a:xfrm>
          <a:prstGeom prst="rect">
            <a:avLst/>
          </a:prstGeom>
        </p:spPr>
        <p:txBody>
          <a:bodyPr/>
          <a:lstStyle/>
          <a:p>
            <a:fld id="{584D860C-2808-5F41-87BF-9AE6E71CF168}" type="datetimeFigureOut">
              <a:rPr lang="en-US" smtClean="0"/>
              <a:t>25/05/18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0EEF7-23F6-1D47-8E58-3C01CF426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660" y="274638"/>
            <a:ext cx="73481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pic>
        <p:nvPicPr>
          <p:cNvPr id="7" name="Content Placeholder 3" descr="401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94865" y="5271773"/>
            <a:ext cx="2149135" cy="1586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alphaModFix amt="17000"/>
          </a:blip>
          <a:stretch>
            <a:fillRect/>
          </a:stretch>
        </p:blipFill>
        <p:spPr>
          <a:xfrm>
            <a:off x="0" y="19239"/>
            <a:ext cx="1693415" cy="1771509"/>
          </a:xfrm>
          <a:prstGeom prst="rect">
            <a:avLst/>
          </a:prstGeom>
        </p:spPr>
      </p:pic>
      <p:pic>
        <p:nvPicPr>
          <p:cNvPr id="9" name="Picture 8" descr="LOGO UV COMPLETO.png"/>
          <p:cNvPicPr>
            <a:picLocks noChangeAspect="1"/>
          </p:cNvPicPr>
          <p:nvPr userDrawn="1"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79"/>
          <a:stretch/>
        </p:blipFill>
        <p:spPr>
          <a:xfrm>
            <a:off x="350978" y="480989"/>
            <a:ext cx="987682" cy="77304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1489529" y="5027850"/>
            <a:ext cx="333505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www.uv.mx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/personal/armartinell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6850260" y="6167999"/>
            <a:ext cx="96866" cy="96866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867540" y="5739469"/>
            <a:ext cx="96866" cy="96866"/>
          </a:xfrm>
          <a:prstGeom prst="ellipse">
            <a:avLst/>
          </a:prstGeom>
          <a:solidFill>
            <a:srgbClr val="75D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8164692" y="5631389"/>
            <a:ext cx="96866" cy="9686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6"/>
          <a:srcRect l="6885" t="-1" r="7104" b="2168"/>
          <a:stretch/>
        </p:blipFill>
        <p:spPr>
          <a:xfrm>
            <a:off x="-5167" y="2011246"/>
            <a:ext cx="369333" cy="1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300" b="1" kern="1200">
          <a:solidFill>
            <a:srgbClr val="7F7F7F"/>
          </a:solidFill>
          <a:latin typeface="Monaco"/>
          <a:ea typeface="+mj-ea"/>
          <a:cs typeface="Monac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royecto18.mx/" TargetMode="Externa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ricardoanaya.com.mx/propuestas" TargetMode="Externa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hyperlink" Target="https://meade18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9004" y="597595"/>
            <a:ext cx="4718635" cy="4936242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1763058" y="2271063"/>
            <a:ext cx="6185649" cy="152399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46D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942" y="2430977"/>
            <a:ext cx="6779376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900" b="1" dirty="0">
                <a:solidFill>
                  <a:schemeClr val="bg1"/>
                </a:solidFill>
                <a:latin typeface="Monaco"/>
                <a:cs typeface="Monaco"/>
              </a:rPr>
              <a:t>Ampliación de la matrícula, permanencia, inclusión, equidad y justicia </a:t>
            </a:r>
            <a:r>
              <a:rPr lang="es-ES" sz="1900" b="1" dirty="0" smtClean="0">
                <a:solidFill>
                  <a:schemeClr val="bg1"/>
                </a:solidFill>
                <a:latin typeface="Monaco"/>
                <a:cs typeface="Monaco"/>
              </a:rPr>
              <a:t>social:</a:t>
            </a:r>
          </a:p>
          <a:p>
            <a:pPr algn="ctr">
              <a:lnSpc>
                <a:spcPct val="120000"/>
              </a:lnSpc>
            </a:pPr>
            <a:r>
              <a:rPr lang="es-ES" sz="3000" b="1" dirty="0" smtClean="0">
                <a:solidFill>
                  <a:schemeClr val="bg1"/>
                </a:solidFill>
                <a:latin typeface="Monaco"/>
                <a:cs typeface="Monaco"/>
              </a:rPr>
              <a:t>Brecha Digital</a:t>
            </a:r>
            <a:endParaRPr lang="es-ES" sz="3000" b="1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pic>
        <p:nvPicPr>
          <p:cNvPr id="9" name="Picture 8" descr="COLOR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410" y="407701"/>
            <a:ext cx="2083260" cy="964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1919" y="5449963"/>
            <a:ext cx="3755455" cy="1616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Dr. Alberto Ramírez Martinell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Universidad Veracruzana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  <a:p>
            <a:pPr algn="ctr">
              <a:lnSpc>
                <a:spcPct val="120000"/>
              </a:lnSpc>
            </a:pPr>
            <a:r>
              <a:rPr lang="en-US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@armartinell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07374" y="5621184"/>
            <a:ext cx="361169" cy="361169"/>
          </a:xfrm>
          <a:prstGeom prst="ellipse">
            <a:avLst/>
          </a:prstGeom>
          <a:solidFill>
            <a:srgbClr val="88D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4706" y="4796118"/>
            <a:ext cx="2719294" cy="20618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000" dirty="0" smtClean="0"/>
              <a:t>Propuestas de los candidatos a la presidencia de M</a:t>
            </a:r>
            <a:r>
              <a:rPr lang="es-ES_tradnl" sz="3000" dirty="0" smtClean="0"/>
              <a:t>éxico </a:t>
            </a:r>
            <a:r>
              <a:rPr lang="es-ES_tradnl" sz="3000" dirty="0" smtClean="0"/>
              <a:t>2018</a:t>
            </a:r>
            <a:endParaRPr lang="es-ES_tradnl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59465" y="1930400"/>
            <a:ext cx="6427336" cy="3437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000" dirty="0" smtClean="0"/>
              <a:t>López: Ampliaci</a:t>
            </a:r>
            <a:r>
              <a:rPr lang="es-ES_tradnl" sz="3000" dirty="0" smtClean="0"/>
              <a:t>ón de la cobertura </a:t>
            </a:r>
            <a:r>
              <a:rPr lang="es-ES_tradnl" sz="3000" dirty="0" smtClean="0"/>
              <a:t> y fortalecimiento acad</a:t>
            </a:r>
            <a:r>
              <a:rPr lang="es-ES_tradnl" sz="3000" dirty="0" smtClean="0"/>
              <a:t>émico</a:t>
            </a:r>
            <a:endParaRPr lang="es-ES_tradnl" sz="3000" dirty="0" smtClean="0"/>
          </a:p>
          <a:p>
            <a:pPr marL="0" indent="0">
              <a:buNone/>
            </a:pPr>
            <a:r>
              <a:rPr lang="es-ES_tradnl" sz="2400" dirty="0">
                <a:hlinkClick r:id="rId2"/>
              </a:rPr>
              <a:t>http://proyecto18.mx</a:t>
            </a:r>
            <a:r>
              <a:rPr lang="es-ES_tradnl" sz="2400" dirty="0" smtClean="0">
                <a:hlinkClick r:id="rId2"/>
              </a:rPr>
              <a:t>/</a:t>
            </a:r>
            <a:r>
              <a:rPr lang="es-ES_tradnl" sz="2400" dirty="0" smtClean="0"/>
              <a:t> </a:t>
            </a:r>
          </a:p>
          <a:p>
            <a:pPr lvl="0"/>
            <a:endParaRPr lang="es-ES_tradnl" sz="1800" dirty="0" smtClean="0"/>
          </a:p>
          <a:p>
            <a:pPr lvl="0"/>
            <a:r>
              <a:rPr lang="es-ES_tradnl" sz="1800" dirty="0" smtClean="0"/>
              <a:t>Educación para toda la juventud. Ampliación de la cobertura de la Educación Media Superior para dar cabida a 150mil jóvenes</a:t>
            </a:r>
          </a:p>
          <a:p>
            <a:pPr lvl="0"/>
            <a:r>
              <a:rPr lang="es-ES_tradnl" sz="1800" dirty="0" smtClean="0"/>
              <a:t>Fortalecimiento académico, autonomía a universidades privadas y fomento de la cultura a través del fortalecimiento del cine mexicano, cultura para todos.</a:t>
            </a:r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43" t="22766" r="14847" b="19717"/>
          <a:stretch/>
        </p:blipFill>
        <p:spPr>
          <a:xfrm>
            <a:off x="417856" y="2003612"/>
            <a:ext cx="1841608" cy="1748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857" y="5367577"/>
            <a:ext cx="6694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i="1" dirty="0" smtClean="0"/>
              <a:t>Agenda digital: Gobierno </a:t>
            </a:r>
            <a:r>
              <a:rPr lang="es-ES_tradnl" sz="1600" i="1" dirty="0"/>
              <a:t>abierto, </a:t>
            </a:r>
            <a:r>
              <a:rPr lang="es-ES_tradnl" sz="1600" i="1" dirty="0" smtClean="0"/>
              <a:t>transparencia, privacidad</a:t>
            </a:r>
            <a:r>
              <a:rPr lang="es-ES_tradnl" sz="1600" i="1" dirty="0"/>
              <a:t>, </a:t>
            </a:r>
            <a:r>
              <a:rPr lang="es-ES_tradnl" sz="1600" i="1" dirty="0" smtClean="0"/>
              <a:t>derechos </a:t>
            </a:r>
            <a:r>
              <a:rPr lang="es-ES_tradnl" sz="1600" i="1" dirty="0"/>
              <a:t>de autor y  libertad de </a:t>
            </a:r>
            <a:r>
              <a:rPr lang="es-ES_tradnl" sz="1600" i="1" dirty="0" smtClean="0"/>
              <a:t>expresión; desarrollo </a:t>
            </a:r>
            <a:r>
              <a:rPr lang="es-ES_tradnl" sz="1600" i="1" dirty="0"/>
              <a:t>de alta </a:t>
            </a:r>
            <a:r>
              <a:rPr lang="es-ES_tradnl" sz="1600" i="1" dirty="0" smtClean="0"/>
              <a:t>tecnología,  industria 4.0 y de una Zona </a:t>
            </a:r>
            <a:r>
              <a:rPr lang="es-ES_tradnl" sz="1600" i="1" dirty="0"/>
              <a:t>Económica Libre en toda la </a:t>
            </a:r>
            <a:r>
              <a:rPr lang="es-ES_tradnl" sz="1600" i="1" dirty="0" smtClean="0"/>
              <a:t>frontera; desarrollo de plataformas de empleo</a:t>
            </a:r>
            <a:r>
              <a:rPr lang="es-ES_tradnl" sz="1600" i="1" dirty="0"/>
              <a:t> </a:t>
            </a:r>
            <a:r>
              <a:rPr lang="es-ES_tradnl" sz="1600" i="1" dirty="0" smtClean="0"/>
              <a:t>y turismo; </a:t>
            </a:r>
            <a:r>
              <a:rPr lang="es-ES_tradnl" sz="1600" i="1" dirty="0"/>
              <a:t>Internet de las cosas y Smart </a:t>
            </a:r>
            <a:r>
              <a:rPr lang="es-ES_tradnl" sz="1600" i="1" dirty="0" err="1"/>
              <a:t>cities</a:t>
            </a:r>
            <a:r>
              <a:rPr lang="es-ES_tradnl" sz="1600" i="1" dirty="0"/>
              <a:t>, e-Gobierno, e-Ciudadanía</a:t>
            </a:r>
            <a:r>
              <a:rPr lang="es-ES_tradnl" sz="1600" i="1" dirty="0" smtClean="0"/>
              <a:t>,, </a:t>
            </a:r>
            <a:r>
              <a:rPr lang="es-ES_tradnl" sz="1600" i="1" dirty="0"/>
              <a:t>e-Salud, </a:t>
            </a:r>
            <a:r>
              <a:rPr lang="es-ES_tradnl" sz="1600" i="1" dirty="0" err="1"/>
              <a:t>Ciber</a:t>
            </a:r>
            <a:r>
              <a:rPr lang="es-ES_tradnl" sz="1600" i="1" dirty="0"/>
              <a:t>-</a:t>
            </a:r>
            <a:r>
              <a:rPr lang="es-ES_tradnl" sz="1600" i="1" dirty="0" smtClean="0"/>
              <a:t>seguridad,  </a:t>
            </a:r>
            <a:endParaRPr lang="es-ES_tradnl" sz="1600" i="1" dirty="0"/>
          </a:p>
        </p:txBody>
      </p:sp>
    </p:spTree>
    <p:extLst>
      <p:ext uri="{BB962C8B-B14F-4D97-AF65-F5344CB8AC3E}">
        <p14:creationId xmlns:p14="http://schemas.microsoft.com/office/powerpoint/2010/main" val="279985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000" dirty="0"/>
              <a:t>Propuestas de los candidatos a la presidencia de México 2018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75733" y="1955800"/>
            <a:ext cx="651106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000" dirty="0" smtClean="0"/>
              <a:t>Anaya: Capacitación </a:t>
            </a:r>
            <a:r>
              <a:rPr lang="es-ES_tradnl" sz="3000" dirty="0"/>
              <a:t>y formación de docentes </a:t>
            </a:r>
          </a:p>
          <a:p>
            <a:pPr marL="0" indent="0">
              <a:buNone/>
            </a:pPr>
            <a:r>
              <a:rPr lang="es-ES_tradnl" sz="2400" u="sng" dirty="0" smtClean="0">
                <a:hlinkClick r:id="rId2"/>
              </a:rPr>
              <a:t>https</a:t>
            </a:r>
            <a:r>
              <a:rPr lang="es-ES_tradnl" sz="2400" u="sng" dirty="0">
                <a:hlinkClick r:id="rId2"/>
              </a:rPr>
              <a:t>://www.ricardoanaya.com.mx/propuestas</a:t>
            </a:r>
            <a:r>
              <a:rPr lang="es-ES_tradnl" sz="2400" dirty="0"/>
              <a:t> </a:t>
            </a:r>
            <a:endParaRPr lang="es-ES_tradnl" sz="2400" dirty="0" smtClean="0"/>
          </a:p>
          <a:p>
            <a:endParaRPr lang="es-ES_tradnl" sz="1800" dirty="0" smtClean="0"/>
          </a:p>
          <a:p>
            <a:r>
              <a:rPr lang="es-ES_tradnl" sz="1800" dirty="0" smtClean="0"/>
              <a:t>Modelo </a:t>
            </a:r>
            <a:r>
              <a:rPr lang="es-ES_tradnl" sz="1800" dirty="0"/>
              <a:t>pertinente de estímulo docente</a:t>
            </a:r>
          </a:p>
          <a:p>
            <a:r>
              <a:rPr lang="es-ES_tradnl" sz="1800" dirty="0"/>
              <a:t>Monitoreo del aprendizaje e impacto de inversión en docentes y escuelas a través de sistemas estadísticos. </a:t>
            </a:r>
          </a:p>
          <a:p>
            <a:r>
              <a:rPr lang="es-ES_tradnl" sz="1800" dirty="0"/>
              <a:t>Reformar programas de estudio de las Escuelas Normales </a:t>
            </a:r>
          </a:p>
          <a:p>
            <a:r>
              <a:rPr lang="es-ES_tradnl" sz="1800" dirty="0"/>
              <a:t>Implementar enfoque STEM en el modelo educativo y capacitar a los docentes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10" y="1955800"/>
            <a:ext cx="1917700" cy="1866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810" y="5779329"/>
            <a:ext cx="636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i="1" dirty="0"/>
              <a:t>Agenda digital: </a:t>
            </a:r>
            <a:r>
              <a:rPr lang="es-ES_tradnl" sz="1600" i="1" dirty="0" smtClean="0"/>
              <a:t>Internet </a:t>
            </a:r>
            <a:r>
              <a:rPr lang="es-ES_tradnl" sz="1600" i="1" dirty="0"/>
              <a:t>gratuito hasta por dos horas diarias, </a:t>
            </a:r>
            <a:r>
              <a:rPr lang="es-ES_tradnl" sz="1600" i="1" dirty="0" err="1"/>
              <a:t>Blockchain</a:t>
            </a:r>
            <a:r>
              <a:rPr lang="es-ES_tradnl" sz="1600" i="1" dirty="0"/>
              <a:t> para evitar malversación de fondos gubernamentales y actos de </a:t>
            </a:r>
            <a:r>
              <a:rPr lang="es-ES_tradnl" sz="1600" i="1" dirty="0" smtClean="0"/>
              <a:t>corrupción</a:t>
            </a:r>
            <a:r>
              <a:rPr lang="es-ES_tradnl" sz="1600" i="1" dirty="0" smtClean="0"/>
              <a:t>; tipificar delitos cibernéticos; desarrollar plataformas de </a:t>
            </a:r>
            <a:r>
              <a:rPr lang="es-ES_tradnl" sz="1600" i="1" dirty="0" smtClean="0"/>
              <a:t> </a:t>
            </a:r>
            <a:r>
              <a:rPr lang="es-ES_tradnl" sz="1600" i="1" dirty="0"/>
              <a:t>e-Gobierno, e-Ciudadano y Transparencia </a:t>
            </a:r>
          </a:p>
        </p:txBody>
      </p:sp>
    </p:spTree>
    <p:extLst>
      <p:ext uri="{BB962C8B-B14F-4D97-AF65-F5344CB8AC3E}">
        <p14:creationId xmlns:p14="http://schemas.microsoft.com/office/powerpoint/2010/main" val="417181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000" dirty="0" smtClean="0"/>
              <a:t>Propuestas de los candidatos a la presidencia de México 2018</a:t>
            </a:r>
            <a:endParaRPr lang="en-US" sz="3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256" r="20256"/>
          <a:stretch>
            <a:fillRect/>
          </a:stretch>
        </p:blipFill>
        <p:spPr>
          <a:xfrm>
            <a:off x="457201" y="1879601"/>
            <a:ext cx="1718532" cy="19259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75733" y="1879601"/>
            <a:ext cx="6968267" cy="360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000" dirty="0" err="1" smtClean="0"/>
              <a:t>Meade</a:t>
            </a:r>
            <a:r>
              <a:rPr lang="es-ES_tradnl" sz="3000" dirty="0" smtClean="0"/>
              <a:t>: Educaci</a:t>
            </a:r>
            <a:r>
              <a:rPr lang="es-ES_tradnl" sz="3000" dirty="0" smtClean="0"/>
              <a:t>ón de excelencia y atención a los jóvenes.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://meade18.com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s-ES_tradnl" sz="2400" dirty="0" smtClean="0"/>
          </a:p>
          <a:p>
            <a:pPr marL="0" indent="0">
              <a:buNone/>
            </a:pPr>
            <a:endParaRPr lang="es-ES_tradnl" sz="2000" dirty="0" smtClean="0"/>
          </a:p>
          <a:p>
            <a:r>
              <a:rPr lang="es-ES_tradnl" sz="1800" dirty="0" smtClean="0"/>
              <a:t>Educación </a:t>
            </a:r>
            <a:r>
              <a:rPr lang="es-ES_tradnl" sz="1800" dirty="0"/>
              <a:t>de Excelencia para tus </a:t>
            </a:r>
            <a:r>
              <a:rPr lang="es-ES_tradnl" sz="1800" dirty="0" smtClean="0"/>
              <a:t>hijos. Pasar </a:t>
            </a:r>
            <a:r>
              <a:rPr lang="es-ES_tradnl" sz="1800" dirty="0"/>
              <a:t>de 25mil a 100 escuelas de tiempo completo. Con comedor, inglés, </a:t>
            </a:r>
            <a:r>
              <a:rPr lang="es-ES_tradnl" sz="1800" dirty="0" smtClean="0"/>
              <a:t>arte, </a:t>
            </a:r>
            <a:r>
              <a:rPr lang="es-ES_tradnl" sz="1800" dirty="0"/>
              <a:t>cultura y </a:t>
            </a:r>
            <a:r>
              <a:rPr lang="es-ES_tradnl" sz="1800" dirty="0" smtClean="0"/>
              <a:t>deporte. Reconocer </a:t>
            </a:r>
            <a:r>
              <a:rPr lang="es-ES_tradnl" sz="1800" dirty="0"/>
              <a:t>el esfuerzo de los buenos maestros, aumento al salario</a:t>
            </a:r>
          </a:p>
          <a:p>
            <a:r>
              <a:rPr lang="es-ES_tradnl" sz="1800" dirty="0" smtClean="0"/>
              <a:t>Educación </a:t>
            </a:r>
            <a:r>
              <a:rPr lang="es-ES_tradnl" sz="1800" dirty="0"/>
              <a:t>para los </a:t>
            </a:r>
            <a:r>
              <a:rPr lang="es-ES_tradnl" sz="1800" dirty="0" smtClean="0"/>
              <a:t>jóvenes. Becas, cr</a:t>
            </a:r>
            <a:r>
              <a:rPr lang="es-ES_tradnl" sz="1800" dirty="0" smtClean="0"/>
              <a:t>éditos,</a:t>
            </a:r>
            <a:r>
              <a:rPr lang="es-ES_tradnl" sz="1800" dirty="0"/>
              <a:t> </a:t>
            </a:r>
            <a:r>
              <a:rPr lang="es-ES_tradnl" sz="1800" dirty="0" smtClean="0"/>
              <a:t>c</a:t>
            </a:r>
            <a:r>
              <a:rPr lang="es-ES_tradnl" sz="1800" dirty="0" smtClean="0"/>
              <a:t>obertura </a:t>
            </a:r>
            <a:r>
              <a:rPr lang="es-ES_tradnl" sz="1800" dirty="0"/>
              <a:t>universal de preparatoria y garantía de ingreso a la </a:t>
            </a:r>
            <a:r>
              <a:rPr lang="es-ES_tradnl" sz="1800" dirty="0" smtClean="0"/>
              <a:t>ES</a:t>
            </a:r>
            <a:endParaRPr lang="es-ES_tradnl" sz="1800" dirty="0"/>
          </a:p>
        </p:txBody>
      </p:sp>
      <p:sp>
        <p:nvSpPr>
          <p:cNvPr id="2" name="Rectangle 1"/>
          <p:cNvSpPr/>
          <p:nvPr/>
        </p:nvSpPr>
        <p:spPr>
          <a:xfrm>
            <a:off x="457200" y="5722501"/>
            <a:ext cx="6259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i="1" dirty="0"/>
              <a:t>Agenda digital: </a:t>
            </a:r>
            <a:r>
              <a:rPr lang="es-ES_tradnl" sz="1600" i="1" dirty="0" smtClean="0"/>
              <a:t>mejorar la </a:t>
            </a:r>
            <a:r>
              <a:rPr lang="es-ES_tradnl" sz="1600" i="1" dirty="0"/>
              <a:t>infraestructura tecnológica de comunicación; tipificar delitos </a:t>
            </a:r>
            <a:r>
              <a:rPr lang="es-ES_tradnl" sz="1600" i="1" dirty="0" smtClean="0"/>
              <a:t>cibernéticos; desarrollo de una </a:t>
            </a:r>
            <a:r>
              <a:rPr lang="es-ES_tradnl" sz="1600" i="1" dirty="0"/>
              <a:t>plataforma de e-Educación y Desarrollo de Habilidades </a:t>
            </a:r>
            <a:r>
              <a:rPr lang="es-ES_tradnl" sz="1600" i="1" dirty="0" smtClean="0"/>
              <a:t>Digitales, </a:t>
            </a:r>
            <a:r>
              <a:rPr lang="es-ES_tradnl" sz="1600" i="1" dirty="0"/>
              <a:t>Internet de las cosas, Smart </a:t>
            </a:r>
            <a:r>
              <a:rPr lang="es-ES_tradnl" sz="1600" i="1" dirty="0" err="1" smtClean="0"/>
              <a:t>Cities</a:t>
            </a:r>
            <a:r>
              <a:rPr lang="es-ES_tradnl" sz="1600" i="1" dirty="0" smtClean="0"/>
              <a:t>.</a:t>
            </a:r>
            <a:endParaRPr lang="es-ES_tradnl" sz="1600" i="1" dirty="0"/>
          </a:p>
        </p:txBody>
      </p:sp>
    </p:spTree>
    <p:extLst>
      <p:ext uri="{BB962C8B-B14F-4D97-AF65-F5344CB8AC3E}">
        <p14:creationId xmlns:p14="http://schemas.microsoft.com/office/powerpoint/2010/main" val="265685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Contrapropuestas (1/2) 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33622"/>
            <a:ext cx="8686800" cy="220642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s-ES_tradnl" sz="2200" dirty="0" smtClean="0"/>
              <a:t>Cualquier programa de gobierno deber</a:t>
            </a:r>
            <a:r>
              <a:rPr lang="es-ES_tradnl" sz="2200" dirty="0" smtClean="0"/>
              <a:t>á tomar en cuenta tres aspectos: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s-ES_tradnl" sz="2200" dirty="0" smtClean="0"/>
              <a:t>Derechos humanos de cuarta generación: </a:t>
            </a:r>
            <a:r>
              <a:rPr lang="es-ES_tradnl" sz="2200" dirty="0"/>
              <a:t>Internet para todos, inclusión </a:t>
            </a:r>
            <a:r>
              <a:rPr lang="es-ES_tradnl" sz="2200" dirty="0" smtClean="0"/>
              <a:t>y habilitaci</a:t>
            </a:r>
            <a:r>
              <a:rPr lang="es-ES_tradnl" sz="2200" dirty="0" smtClean="0"/>
              <a:t>ón tecnológica</a:t>
            </a:r>
          </a:p>
          <a:p>
            <a:pPr marL="457200" indent="-457200">
              <a:lnSpc>
                <a:spcPct val="130000"/>
              </a:lnSpc>
              <a:buFont typeface="Arial"/>
              <a:buAutoNum type="arabicPeriod"/>
            </a:pPr>
            <a:r>
              <a:rPr lang="es-ES_tradnl" sz="2200" dirty="0"/>
              <a:t>Infraestructura tecnológica mínima para las escuelas rurales. Conectividad y equipamiento </a:t>
            </a:r>
            <a:r>
              <a:rPr lang="en-US" sz="2200" dirty="0"/>
              <a:t>–</a:t>
            </a:r>
            <a:r>
              <a:rPr lang="es-ES_tradnl" sz="2200" dirty="0"/>
              <a:t> Capacitación </a:t>
            </a:r>
            <a:endParaRPr lang="es-ES_tradnl" sz="2200" dirty="0" smtClean="0"/>
          </a:p>
          <a:p>
            <a:pPr marL="457200" indent="-457200">
              <a:lnSpc>
                <a:spcPct val="130000"/>
              </a:lnSpc>
              <a:buAutoNum type="arabicPeriod"/>
            </a:pPr>
            <a:endParaRPr lang="es-ES_tradnl" sz="2200" dirty="0" smtClean="0"/>
          </a:p>
          <a:p>
            <a:pPr marL="0" indent="0">
              <a:lnSpc>
                <a:spcPct val="130000"/>
              </a:lnSpc>
              <a:buNone/>
            </a:pPr>
            <a:endParaRPr lang="es-ES_tradnl" sz="2200" dirty="0"/>
          </a:p>
        </p:txBody>
      </p:sp>
      <p:pic>
        <p:nvPicPr>
          <p:cNvPr id="7" name="Picture 6" descr="Captura de pantalla 2018-05-28 a las 13.0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33" y="4140863"/>
            <a:ext cx="3408636" cy="25673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Oval 10"/>
          <p:cNvSpPr/>
          <p:nvPr/>
        </p:nvSpPr>
        <p:spPr>
          <a:xfrm>
            <a:off x="969122" y="5097056"/>
            <a:ext cx="969270" cy="969270"/>
          </a:xfrm>
          <a:prstGeom prst="ellipse">
            <a:avLst/>
          </a:prstGeom>
          <a:solidFill>
            <a:srgbClr val="5EA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2413" y="5191320"/>
            <a:ext cx="1071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36%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36180" y="4441679"/>
            <a:ext cx="969270" cy="969270"/>
          </a:xfrm>
          <a:prstGeom prst="ellipse">
            <a:avLst/>
          </a:prstGeom>
          <a:solidFill>
            <a:srgbClr val="5EAE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19619" y="4535561"/>
            <a:ext cx="1071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55%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38646" y="5581680"/>
            <a:ext cx="793677" cy="16710"/>
          </a:xfrm>
          <a:prstGeom prst="straightConnector1">
            <a:avLst/>
          </a:prstGeom>
          <a:ln w="50800">
            <a:solidFill>
              <a:srgbClr val="63B89F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998535" y="4925921"/>
            <a:ext cx="793677" cy="16710"/>
          </a:xfrm>
          <a:prstGeom prst="straightConnector1">
            <a:avLst/>
          </a:prstGeom>
          <a:ln w="50800">
            <a:solidFill>
              <a:srgbClr val="63B89F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Contrapropuestas (1/2) 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33622"/>
            <a:ext cx="8686800" cy="220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/>
              <a:buNone/>
            </a:pPr>
            <a:r>
              <a:rPr lang="es-ES_tradnl" sz="2200" dirty="0" smtClean="0"/>
              <a:t>Cualquier programa de gobierno deber</a:t>
            </a:r>
            <a:r>
              <a:rPr lang="es-ES_tradnl" sz="2200" dirty="0" smtClean="0"/>
              <a:t>á tomar en cuenta tres aspectos: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 startAt="3"/>
            </a:pPr>
            <a:r>
              <a:rPr lang="es-ES_tradnl" sz="2200" dirty="0" smtClean="0"/>
              <a:t>Programa de habilitación </a:t>
            </a:r>
            <a:r>
              <a:rPr lang="es-ES_tradnl" sz="2200" dirty="0"/>
              <a:t>tecnológica de los docentes y </a:t>
            </a:r>
            <a:r>
              <a:rPr lang="es-ES_tradnl" sz="2200" dirty="0" smtClean="0"/>
              <a:t>directivos</a:t>
            </a:r>
          </a:p>
          <a:p>
            <a:pPr marL="857250" lvl="1" indent="-457200">
              <a:lnSpc>
                <a:spcPct val="130000"/>
              </a:lnSpc>
            </a:pPr>
            <a:r>
              <a:rPr lang="es-ES_tradnl" sz="1800" dirty="0" smtClean="0"/>
              <a:t>Definici</a:t>
            </a:r>
            <a:r>
              <a:rPr lang="es-ES_tradnl" sz="1800" dirty="0" smtClean="0"/>
              <a:t>ón de los saberes digitales de los docentes </a:t>
            </a:r>
          </a:p>
          <a:p>
            <a:pPr marL="857250" lvl="1" indent="-457200">
              <a:lnSpc>
                <a:spcPct val="130000"/>
              </a:lnSpc>
            </a:pPr>
            <a:r>
              <a:rPr lang="es-ES_tradnl" sz="1800" dirty="0" smtClean="0"/>
              <a:t>Incorporación de las TIC a planes y programas </a:t>
            </a:r>
          </a:p>
          <a:p>
            <a:pPr marL="400050" lvl="1" indent="0">
              <a:lnSpc>
                <a:spcPct val="130000"/>
              </a:lnSpc>
              <a:buNone/>
            </a:pPr>
            <a:endParaRPr lang="es-ES_tradnl" sz="1800" dirty="0" smtClean="0"/>
          </a:p>
          <a:p>
            <a:pPr marL="0" indent="0">
              <a:lnSpc>
                <a:spcPct val="130000"/>
              </a:lnSpc>
              <a:buFont typeface="Arial"/>
              <a:buNone/>
            </a:pPr>
            <a:endParaRPr lang="es-ES_tradnl" sz="2200" dirty="0"/>
          </a:p>
        </p:txBody>
      </p:sp>
      <p:pic>
        <p:nvPicPr>
          <p:cNvPr id="3" name="Picture 2" descr="saberes digitales SINED icon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9" y="3426779"/>
            <a:ext cx="8277533" cy="11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3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9004" y="597595"/>
            <a:ext cx="4718635" cy="4936242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1763058" y="2271063"/>
            <a:ext cx="6185649" cy="152399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46D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8942" y="2430977"/>
            <a:ext cx="6779376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900" b="1" dirty="0">
                <a:solidFill>
                  <a:schemeClr val="bg1"/>
                </a:solidFill>
                <a:latin typeface="Monaco"/>
                <a:cs typeface="Monaco"/>
              </a:rPr>
              <a:t>Ampliación de la matrícula, permanencia, inclusión, equidad y justicia </a:t>
            </a:r>
            <a:r>
              <a:rPr lang="es-ES" sz="1900" b="1" dirty="0" smtClean="0">
                <a:solidFill>
                  <a:schemeClr val="bg1"/>
                </a:solidFill>
                <a:latin typeface="Monaco"/>
                <a:cs typeface="Monaco"/>
              </a:rPr>
              <a:t>social:</a:t>
            </a:r>
          </a:p>
          <a:p>
            <a:pPr algn="ctr">
              <a:lnSpc>
                <a:spcPct val="120000"/>
              </a:lnSpc>
            </a:pPr>
            <a:r>
              <a:rPr lang="es-ES" sz="3000" b="1" dirty="0" smtClean="0">
                <a:solidFill>
                  <a:schemeClr val="bg1"/>
                </a:solidFill>
                <a:latin typeface="Monaco"/>
                <a:cs typeface="Monaco"/>
              </a:rPr>
              <a:t>Brecha Digital</a:t>
            </a:r>
            <a:endParaRPr lang="es-ES" sz="3000" b="1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pic>
        <p:nvPicPr>
          <p:cNvPr id="9" name="Picture 8" descr="COLOR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410" y="407701"/>
            <a:ext cx="2083260" cy="964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1919" y="5449963"/>
            <a:ext cx="3755455" cy="1616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Dr. Alberto Ramírez Martinell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Universidad Veracruzana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  <a:p>
            <a:pPr algn="ctr">
              <a:lnSpc>
                <a:spcPct val="120000"/>
              </a:lnSpc>
            </a:pPr>
            <a:r>
              <a:rPr lang="en-US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aco"/>
                <a:cs typeface="Monaco"/>
              </a:rPr>
              <a:t>@armartinell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07374" y="5621184"/>
            <a:ext cx="361169" cy="361169"/>
          </a:xfrm>
          <a:prstGeom prst="ellipse">
            <a:avLst/>
          </a:prstGeom>
          <a:solidFill>
            <a:srgbClr val="88D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Sociedad de la Informaci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ón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2234" y="1600200"/>
            <a:ext cx="7984565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sz="2400" dirty="0" smtClean="0"/>
              <a:t>Hay un desarrollo tecnol</a:t>
            </a:r>
            <a:r>
              <a:rPr lang="es-ES_tradnl" sz="2400" dirty="0" smtClean="0"/>
              <a:t>ógico</a:t>
            </a:r>
            <a:r>
              <a:rPr lang="es-ES_tradnl" sz="2400" dirty="0" smtClean="0"/>
              <a:t> desigual en M</a:t>
            </a:r>
            <a:r>
              <a:rPr lang="es-ES_tradnl" sz="2400" dirty="0" smtClean="0"/>
              <a:t>éxico que no permite hablar de la incorporación del país a una modelo económico nacional basado en la información –o en el conocimiento–</a:t>
            </a:r>
            <a:r>
              <a:rPr lang="es-ES_tradnl" sz="24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s-ES_tradnl" sz="2400" dirty="0" smtClean="0"/>
              <a:t>Las brechas digitales son muy marcadas en nuestro </a:t>
            </a:r>
            <a:r>
              <a:rPr lang="es-ES_tradnl" sz="2400" dirty="0" smtClean="0"/>
              <a:t>país incluido</a:t>
            </a:r>
            <a:r>
              <a:rPr lang="es-ES_tradnl" sz="2400" dirty="0" smtClean="0"/>
              <a:t> el contexto escolar. Tal es el caso de:</a:t>
            </a:r>
          </a:p>
          <a:p>
            <a:pPr lvl="1">
              <a:lnSpc>
                <a:spcPct val="120000"/>
              </a:lnSpc>
            </a:pPr>
            <a:r>
              <a:rPr lang="es-ES_tradnl" sz="2000" dirty="0" smtClean="0"/>
              <a:t>Infraestructura tecnológica de las escuelas –hardware y software– </a:t>
            </a:r>
          </a:p>
          <a:p>
            <a:pPr lvl="1">
              <a:lnSpc>
                <a:spcPct val="120000"/>
              </a:lnSpc>
            </a:pPr>
            <a:r>
              <a:rPr lang="es-ES_tradnl" sz="2000" dirty="0" smtClean="0"/>
              <a:t>Conectividad y acceso a Internet</a:t>
            </a:r>
          </a:p>
          <a:p>
            <a:pPr lvl="1">
              <a:lnSpc>
                <a:spcPct val="120000"/>
              </a:lnSpc>
            </a:pPr>
            <a:r>
              <a:rPr lang="es-ES_tradnl" sz="2000" dirty="0" smtClean="0"/>
              <a:t>Incorporación de las TIC a planes y programas</a:t>
            </a:r>
          </a:p>
          <a:p>
            <a:pPr lvl="1">
              <a:lnSpc>
                <a:spcPct val="120000"/>
              </a:lnSpc>
            </a:pPr>
            <a:r>
              <a:rPr lang="es-ES_tradnl" sz="2000" dirty="0" smtClean="0"/>
              <a:t>Habilitación Tecnológica de lo docentes y directivos</a:t>
            </a:r>
            <a:endParaRPr lang="es-ES_tradnl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63B89F"/>
              </a:clrFrom>
              <a:clrTo>
                <a:srgbClr val="63B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1" y="3582499"/>
            <a:ext cx="557477" cy="55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74906"/>
            <a:ext cx="557477" cy="557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6488668"/>
            <a:ext cx="5945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íc</a:t>
            </a:r>
            <a:r>
              <a:rPr lang="en-US" sz="1600" dirty="0" err="1" smtClean="0"/>
              <a:t>onos</a:t>
            </a:r>
            <a:r>
              <a:rPr lang="en-US" sz="1600" dirty="0"/>
              <a:t>: 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User:CFCF</a:t>
            </a:r>
            <a:r>
              <a:rPr lang="en-US" sz="1600" dirty="0"/>
              <a:t>/</a:t>
            </a:r>
            <a:r>
              <a:rPr lang="en-US" sz="1600" dirty="0" err="1"/>
              <a:t>Flat'n'round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899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4706" y="4796118"/>
            <a:ext cx="2719294" cy="20618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Derechos de Cuarta Generaci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ón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5523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650" dirty="0" err="1">
                <a:latin typeface="Monaco"/>
                <a:cs typeface="Monaco"/>
              </a:rPr>
              <a:t>Hamelink</a:t>
            </a:r>
            <a:r>
              <a:rPr lang="es-ES_tradnl" sz="1650" dirty="0">
                <a:latin typeface="Monaco"/>
                <a:cs typeface="Monaco"/>
              </a:rPr>
              <a:t> (2004), Bustamante (2010) y Grupo 4G (2014) reconocen cinco principios básicos </a:t>
            </a:r>
            <a:r>
              <a:rPr lang="es-ES_tradnl" sz="1650" dirty="0" smtClean="0">
                <a:latin typeface="Monaco"/>
                <a:cs typeface="Monaco"/>
              </a:rPr>
              <a:t>para los derechos </a:t>
            </a:r>
            <a:r>
              <a:rPr lang="es-ES_tradnl" sz="1650" dirty="0">
                <a:latin typeface="Monaco"/>
                <a:cs typeface="Monaco"/>
              </a:rPr>
              <a:t>humanos de cuarta </a:t>
            </a:r>
            <a:r>
              <a:rPr lang="es-ES_tradnl" sz="1650" dirty="0" smtClean="0">
                <a:latin typeface="Monaco"/>
                <a:cs typeface="Monaco"/>
              </a:rPr>
              <a:t>generación</a:t>
            </a:r>
            <a:r>
              <a:rPr lang="es-ES_tradnl" sz="1650" baseline="30000" dirty="0" smtClean="0">
                <a:latin typeface="Monaco"/>
                <a:cs typeface="Monaco"/>
              </a:rPr>
              <a:t>1</a:t>
            </a:r>
            <a:r>
              <a:rPr lang="es-ES_tradnl" sz="1650" dirty="0" smtClean="0">
                <a:latin typeface="Monaco"/>
                <a:cs typeface="Monaco"/>
              </a:rPr>
              <a:t>:</a:t>
            </a:r>
            <a:endParaRPr lang="es-ES_tradnl" sz="1650" dirty="0">
              <a:latin typeface="Monaco"/>
              <a:cs typeface="Monaco"/>
            </a:endParaRPr>
          </a:p>
          <a:p>
            <a:pPr lvl="1">
              <a:buFont typeface="Arial"/>
              <a:buAutoNum type="arabicPeriod"/>
            </a:pPr>
            <a:r>
              <a:rPr lang="es-ES_tradnl" sz="1650" b="1" dirty="0">
                <a:latin typeface="Monaco"/>
                <a:cs typeface="Monaco"/>
              </a:rPr>
              <a:t>Libertad</a:t>
            </a:r>
            <a:r>
              <a:rPr lang="es-ES_tradnl" sz="1650" dirty="0">
                <a:latin typeface="Monaco"/>
                <a:cs typeface="Monaco"/>
              </a:rPr>
              <a:t> de expresión</a:t>
            </a:r>
          </a:p>
          <a:p>
            <a:pPr lvl="1">
              <a:buFont typeface="Arial"/>
              <a:buAutoNum type="arabicPeriod"/>
            </a:pPr>
            <a:r>
              <a:rPr lang="es-ES_tradnl" sz="1650" dirty="0">
                <a:latin typeface="Monaco"/>
                <a:cs typeface="Monaco"/>
              </a:rPr>
              <a:t>Protección </a:t>
            </a:r>
            <a:r>
              <a:rPr lang="es-ES_tradnl" sz="1650" dirty="0">
                <a:latin typeface="Monaco"/>
                <a:cs typeface="Monaco"/>
              </a:rPr>
              <a:t>de la </a:t>
            </a:r>
            <a:r>
              <a:rPr lang="es-ES_tradnl" sz="1650" b="1" dirty="0">
                <a:latin typeface="Monaco"/>
                <a:cs typeface="Monaco"/>
              </a:rPr>
              <a:t>privacidad</a:t>
            </a:r>
          </a:p>
          <a:p>
            <a:pPr lvl="1">
              <a:buFont typeface="Arial"/>
              <a:buAutoNum type="arabicPeriod"/>
            </a:pPr>
            <a:r>
              <a:rPr lang="es-ES_tradnl" sz="1650" dirty="0">
                <a:latin typeface="Monaco"/>
                <a:cs typeface="Monaco"/>
              </a:rPr>
              <a:t>Inclusión</a:t>
            </a:r>
          </a:p>
          <a:p>
            <a:pPr lvl="1">
              <a:buFont typeface="Arial"/>
              <a:buAutoNum type="arabicPeriod"/>
            </a:pPr>
            <a:r>
              <a:rPr lang="es-ES_tradnl" sz="1650" dirty="0">
                <a:latin typeface="Monaco"/>
                <a:cs typeface="Monaco"/>
              </a:rPr>
              <a:t>Diversidad </a:t>
            </a:r>
          </a:p>
          <a:p>
            <a:pPr lvl="1">
              <a:buFont typeface="Arial"/>
              <a:buAutoNum type="arabicPeriod"/>
            </a:pPr>
            <a:r>
              <a:rPr lang="es-ES_tradnl" sz="1650" dirty="0">
                <a:latin typeface="Monaco"/>
                <a:cs typeface="Monaco"/>
              </a:rPr>
              <a:t>Participación </a:t>
            </a:r>
          </a:p>
          <a:p>
            <a:pPr marL="0" indent="0">
              <a:buNone/>
            </a:pPr>
            <a:r>
              <a:rPr lang="es-ES_tradnl" sz="1650" dirty="0" smtClean="0">
                <a:latin typeface="Monaco"/>
                <a:cs typeface="Monaco"/>
              </a:rPr>
              <a:t>Operables en tres dimensiones</a:t>
            </a:r>
          </a:p>
          <a:p>
            <a:pPr lvl="1"/>
            <a:r>
              <a:rPr lang="es-ES_tradnl" sz="1600" dirty="0">
                <a:latin typeface="Monaco"/>
                <a:cs typeface="Monaco"/>
              </a:rPr>
              <a:t>inteligencia colectiva para la </a:t>
            </a:r>
            <a:r>
              <a:rPr lang="es-ES_tradnl" sz="1600" b="1" dirty="0">
                <a:latin typeface="Monaco"/>
                <a:cs typeface="Monaco"/>
              </a:rPr>
              <a:t>inserción</a:t>
            </a:r>
            <a:r>
              <a:rPr lang="es-ES_tradnl" sz="1600" dirty="0">
                <a:latin typeface="Monaco"/>
                <a:cs typeface="Monaco"/>
              </a:rPr>
              <a:t> al mundo globalizado </a:t>
            </a:r>
          </a:p>
          <a:p>
            <a:pPr lvl="1"/>
            <a:r>
              <a:rPr lang="es-ES_tradnl" sz="1600" b="1" dirty="0">
                <a:latin typeface="Monaco"/>
                <a:cs typeface="Monaco"/>
              </a:rPr>
              <a:t>lucha contra la exclusión digital</a:t>
            </a:r>
            <a:r>
              <a:rPr lang="es-ES_tradnl" sz="1600" dirty="0">
                <a:latin typeface="Monaco"/>
                <a:cs typeface="Monaco"/>
              </a:rPr>
              <a:t>, </a:t>
            </a:r>
          </a:p>
          <a:p>
            <a:pPr lvl="1"/>
            <a:r>
              <a:rPr lang="es-ES_tradnl" sz="1600" dirty="0" smtClean="0">
                <a:latin typeface="Monaco"/>
                <a:cs typeface="Monaco"/>
              </a:rPr>
              <a:t>ampliación de la ciudadanía tradicional a través de </a:t>
            </a:r>
            <a:r>
              <a:rPr lang="es-ES_tradnl" sz="1600" b="1" dirty="0" smtClean="0">
                <a:latin typeface="Monaco"/>
                <a:cs typeface="Monaco"/>
              </a:rPr>
              <a:t>redes telemáticas</a:t>
            </a:r>
          </a:p>
          <a:p>
            <a:pPr marL="0" indent="0">
              <a:buNone/>
            </a:pPr>
            <a:endParaRPr lang="es-ES_tradnl" sz="1400" i="1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0" indent="0">
              <a:buNone/>
            </a:pP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Ram</a:t>
            </a: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írez y Rama (2014). </a:t>
            </a: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Los </a:t>
            </a:r>
            <a:r>
              <a:rPr lang="es-ES_tradnl" sz="1400" i="1" dirty="0">
                <a:solidFill>
                  <a:srgbClr val="000000"/>
                </a:solidFill>
                <a:latin typeface="Monaco"/>
                <a:cs typeface="Monaco"/>
              </a:rPr>
              <a:t>Recursos de Aprendizaje en </a:t>
            </a: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Educaci</a:t>
            </a: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ó</a:t>
            </a: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n </a:t>
            </a:r>
            <a:r>
              <a:rPr lang="es-ES_tradnl" sz="1400" i="1" dirty="0">
                <a:solidFill>
                  <a:srgbClr val="000000"/>
                </a:solidFill>
                <a:latin typeface="Monaco"/>
                <a:cs typeface="Monaco"/>
              </a:rPr>
              <a:t>a Distancia: Nuevos Escenarios, Experiencias y </a:t>
            </a:r>
            <a:r>
              <a:rPr lang="es-ES_tradnl" sz="1400" i="1" dirty="0" smtClean="0">
                <a:solidFill>
                  <a:srgbClr val="000000"/>
                </a:solidFill>
                <a:latin typeface="Monaco"/>
                <a:cs typeface="Monaco"/>
              </a:rPr>
              <a:t>Tendencias. </a:t>
            </a:r>
            <a:r>
              <a:rPr lang="es-ES_tradnl" sz="1400" i="1" dirty="0" err="1" smtClean="0">
                <a:solidFill>
                  <a:srgbClr val="000000"/>
                </a:solidFill>
                <a:latin typeface="Monaco"/>
                <a:cs typeface="Monaco"/>
              </a:rPr>
              <a:t>Virtualeduca</a:t>
            </a:r>
            <a:endParaRPr lang="es-ES_tradnl" sz="1400" i="1" dirty="0" smtClean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258" y="6223028"/>
            <a:ext cx="87017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i="1" baseline="30000" dirty="0" smtClean="0">
                <a:latin typeface="Monaco"/>
                <a:cs typeface="Monaco"/>
              </a:rPr>
              <a:t>1</a:t>
            </a:r>
            <a:r>
              <a:rPr lang="es-ES_tradnl" sz="1100" i="1" dirty="0" smtClean="0">
                <a:latin typeface="Monaco"/>
                <a:cs typeface="Monaco"/>
              </a:rPr>
              <a:t> Los derechos de cuarta generaci</a:t>
            </a:r>
            <a:r>
              <a:rPr lang="es-ES_tradnl" sz="1100" i="1" dirty="0" smtClean="0">
                <a:latin typeface="Monaco"/>
                <a:cs typeface="Monaco"/>
              </a:rPr>
              <a:t>ón también se pueden ver como el </a:t>
            </a:r>
            <a:r>
              <a:rPr lang="es-ES_tradnl" sz="1100" i="1" dirty="0" smtClean="0">
                <a:latin typeface="Monaco"/>
                <a:cs typeface="Monaco"/>
              </a:rPr>
              <a:t>manejo </a:t>
            </a:r>
            <a:r>
              <a:rPr lang="es-ES_tradnl" sz="1100" i="1" dirty="0">
                <a:latin typeface="Monaco"/>
                <a:cs typeface="Monaco"/>
              </a:rPr>
              <a:t>genético y la explotación </a:t>
            </a:r>
            <a:r>
              <a:rPr lang="es-ES_tradnl" sz="1100" i="1" dirty="0" smtClean="0">
                <a:latin typeface="Monaco"/>
                <a:cs typeface="Monaco"/>
              </a:rPr>
              <a:t>cósmica; libertad </a:t>
            </a:r>
            <a:r>
              <a:rPr lang="es-ES_tradnl" sz="1100" i="1" dirty="0">
                <a:latin typeface="Monaco"/>
                <a:cs typeface="Monaco"/>
              </a:rPr>
              <a:t>de información y de </a:t>
            </a:r>
            <a:r>
              <a:rPr lang="es-ES_tradnl" sz="1100" i="1" dirty="0" smtClean="0">
                <a:latin typeface="Monaco"/>
                <a:cs typeface="Monaco"/>
              </a:rPr>
              <a:t>comunicaciones; recursos naturales, defensa </a:t>
            </a:r>
            <a:r>
              <a:rPr lang="es-ES_tradnl" sz="1100" i="1" dirty="0">
                <a:latin typeface="Monaco"/>
                <a:cs typeface="Monaco"/>
              </a:rPr>
              <a:t>de plantas y animales </a:t>
            </a:r>
            <a:r>
              <a:rPr lang="es-ES_tradnl" sz="1100" i="1" dirty="0" smtClean="0">
                <a:latin typeface="Monaco"/>
                <a:cs typeface="Monaco"/>
              </a:rPr>
              <a:t>autóctonos; e implementación </a:t>
            </a:r>
            <a:r>
              <a:rPr lang="es-ES_tradnl" sz="1100" i="1" dirty="0">
                <a:latin typeface="Monaco"/>
                <a:cs typeface="Monaco"/>
              </a:rPr>
              <a:t>efectiva y real de todos los </a:t>
            </a:r>
            <a:r>
              <a:rPr lang="es-ES_tradnl" sz="1100" i="1" dirty="0" smtClean="0">
                <a:latin typeface="Monaco"/>
                <a:cs typeface="Monaco"/>
              </a:rPr>
              <a:t>derechos humanos.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05192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4706" y="4796118"/>
            <a:ext cx="2719294" cy="20618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Derechos de Cuarta Generaci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ón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7059" y="2242671"/>
            <a:ext cx="8262469" cy="36142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4500" dirty="0" smtClean="0">
                <a:latin typeface="Monaco"/>
                <a:cs typeface="Monaco"/>
              </a:rPr>
              <a:t>Internet para todos </a:t>
            </a:r>
          </a:p>
          <a:p>
            <a:pPr marL="0" indent="0" algn="ctr">
              <a:buNone/>
            </a:pPr>
            <a:r>
              <a:rPr lang="en-US" sz="4500" i="1" dirty="0">
                <a:solidFill>
                  <a:srgbClr val="000000"/>
                </a:solidFill>
                <a:latin typeface="Monaco"/>
                <a:cs typeface="Monaco"/>
              </a:rPr>
              <a:t>e</a:t>
            </a:r>
            <a:endParaRPr lang="es-ES_tradnl" sz="4500" i="1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0" indent="0" algn="ctr">
              <a:buNone/>
            </a:pPr>
            <a:r>
              <a:rPr lang="es-ES_tradnl" sz="4500" dirty="0" smtClean="0">
                <a:latin typeface="Monaco"/>
                <a:cs typeface="Monaco"/>
              </a:rPr>
              <a:t>inclusi</a:t>
            </a:r>
            <a:r>
              <a:rPr lang="es-ES_tradnl" sz="4500" dirty="0" smtClean="0">
                <a:latin typeface="Monaco"/>
                <a:cs typeface="Monaco"/>
              </a:rPr>
              <a:t>ón </a:t>
            </a:r>
            <a:r>
              <a:rPr lang="es-ES_tradnl" sz="4500" dirty="0" smtClean="0">
                <a:latin typeface="Monaco"/>
                <a:cs typeface="Monaco"/>
              </a:rPr>
              <a:t>digital</a:t>
            </a:r>
          </a:p>
          <a:p>
            <a:pPr marL="0" indent="0" algn="ctr">
              <a:buNone/>
            </a:pPr>
            <a:r>
              <a:rPr lang="es-ES_tradnl" sz="1800" dirty="0" smtClean="0">
                <a:latin typeface="Monaco"/>
                <a:cs typeface="Monaco"/>
              </a:rPr>
              <a:t>(acceso </a:t>
            </a:r>
            <a:r>
              <a:rPr lang="en-US" sz="1800" dirty="0" smtClean="0">
                <a:latin typeface="Monaco"/>
                <a:cs typeface="Monaco"/>
              </a:rPr>
              <a:t>–</a:t>
            </a:r>
            <a:r>
              <a:rPr lang="es-ES_tradnl" sz="1800" dirty="0" smtClean="0">
                <a:latin typeface="Monaco"/>
                <a:cs typeface="Monaco"/>
              </a:rPr>
              <a:t> uso </a:t>
            </a:r>
            <a:r>
              <a:rPr lang="en-US" sz="1800" dirty="0" smtClean="0">
                <a:latin typeface="Monaco"/>
                <a:cs typeface="Monaco"/>
              </a:rPr>
              <a:t>–</a:t>
            </a:r>
            <a:r>
              <a:rPr lang="es-ES_tradnl" sz="1800" dirty="0" smtClean="0">
                <a:latin typeface="Monaco"/>
                <a:cs typeface="Monaco"/>
              </a:rPr>
              <a:t> apropiaci</a:t>
            </a:r>
            <a:r>
              <a:rPr lang="es-ES_tradnl" sz="1800" dirty="0" smtClean="0">
                <a:latin typeface="Monaco"/>
                <a:cs typeface="Monaco"/>
              </a:rPr>
              <a:t>ón tecnológica)</a:t>
            </a:r>
            <a:r>
              <a:rPr lang="es-ES_tradnl" sz="1800" dirty="0" smtClean="0">
                <a:latin typeface="Monaco"/>
                <a:cs typeface="Monaco"/>
              </a:rPr>
              <a:t> </a:t>
            </a:r>
            <a:endParaRPr lang="es-ES_tradnl" sz="1800" i="1" dirty="0" smtClean="0">
              <a:solidFill>
                <a:srgbClr val="000000"/>
              </a:solidFill>
              <a:latin typeface="Monaco"/>
              <a:cs typeface="Monac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24" y="4234330"/>
            <a:ext cx="666376" cy="666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0" y="2209800"/>
            <a:ext cx="867258" cy="8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4706" y="4796118"/>
            <a:ext cx="2719294" cy="20618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Brecha Digital en M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éxico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9" y="2480984"/>
            <a:ext cx="599141" cy="599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460" y="1956550"/>
            <a:ext cx="524434" cy="52443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99125" y="4796118"/>
            <a:ext cx="330200" cy="1841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1417638"/>
            <a:ext cx="1790700" cy="13843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8" y="4025900"/>
            <a:ext cx="1714500" cy="12065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19" y="3080125"/>
            <a:ext cx="1625600" cy="1117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7059" y="2780554"/>
            <a:ext cx="8262469" cy="2015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3500" dirty="0" smtClean="0">
                <a:latin typeface="Monaco"/>
                <a:cs typeface="Monaco"/>
              </a:rPr>
              <a:t>Acceso a computadoras, Internet y tel</a:t>
            </a:r>
            <a:r>
              <a:rPr lang="es-ES_tradnl" sz="3500" dirty="0" smtClean="0">
                <a:latin typeface="Monaco"/>
                <a:cs typeface="Monaco"/>
              </a:rPr>
              <a:t>éfonos </a:t>
            </a:r>
          </a:p>
          <a:p>
            <a:pPr marL="0" indent="0" algn="ctr">
              <a:buNone/>
            </a:pPr>
            <a:r>
              <a:rPr lang="es-ES_tradnl" sz="3500" dirty="0" smtClean="0">
                <a:latin typeface="Monaco"/>
                <a:cs typeface="Monaco"/>
              </a:rPr>
              <a:t>móviles en México</a:t>
            </a:r>
            <a:endParaRPr lang="es-ES_tradnl" sz="3500" i="1" dirty="0" smtClean="0">
              <a:solidFill>
                <a:srgbClr val="000000"/>
              </a:solidFill>
              <a:latin typeface="Monaco"/>
              <a:cs typeface="Monaco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256" y="4980268"/>
            <a:ext cx="562908" cy="5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Computadora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58" y="1540436"/>
            <a:ext cx="7933765" cy="264309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_tradnl" sz="1800" dirty="0" smtClean="0"/>
              <a:t>En </a:t>
            </a:r>
            <a:r>
              <a:rPr lang="es-ES_tradnl" sz="1800" dirty="0" smtClean="0"/>
              <a:t>2016 se registraron</a:t>
            </a:r>
            <a:r>
              <a:rPr lang="es-ES_tradnl" sz="1800" b="1" i="1" dirty="0" smtClean="0"/>
              <a:t> 45.6% computadoras en los hogares y en leve decremento en 2017 de </a:t>
            </a:r>
            <a:r>
              <a:rPr lang="es-ES_tradnl" sz="1800" b="1" i="1" dirty="0" smtClean="0"/>
              <a:t>45.4</a:t>
            </a:r>
            <a:r>
              <a:rPr lang="es-ES_tradnl" sz="1800" dirty="0" smtClean="0"/>
              <a:t>%, lo cual puede sugerir la salida de la computadora como un dispositivo valorado en los hogares, dándole paso a los celulares como el dispositivo del momento. </a:t>
            </a:r>
            <a:endParaRPr lang="es-ES_tradnl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05435" y="1617657"/>
            <a:ext cx="421820" cy="421820"/>
          </a:xfrm>
          <a:prstGeom prst="rect">
            <a:avLst/>
          </a:prstGeom>
        </p:spPr>
      </p:pic>
      <p:pic>
        <p:nvPicPr>
          <p:cNvPr id="5" name="Picture 4" descr="Captura de pantalla 2018-05-25 a las 22.58.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3667"/>
          <a:stretch/>
        </p:blipFill>
        <p:spPr>
          <a:xfrm>
            <a:off x="1088198" y="3291736"/>
            <a:ext cx="5724980" cy="33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6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Internet en M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éxico 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58" y="1600200"/>
            <a:ext cx="7784465" cy="18512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_tradnl" sz="1800" dirty="0"/>
              <a:t>En la </a:t>
            </a:r>
            <a:r>
              <a:rPr lang="es-ES_tradnl" sz="1800" i="1" dirty="0"/>
              <a:t>Encuesta Nacional sobre Disponibilidad y Uso de Tecnologías de la Información en los Hogares de 2017 </a:t>
            </a:r>
            <a:r>
              <a:rPr lang="es-ES_tradnl" sz="1800" dirty="0"/>
              <a:t>se encontró que el </a:t>
            </a:r>
            <a:r>
              <a:rPr lang="es-ES_tradnl" sz="1800" b="1" i="1" dirty="0"/>
              <a:t>64% de los mexicanos tenían acceso a Internet</a:t>
            </a:r>
            <a:r>
              <a:rPr lang="es-ES_tradnl" sz="1800" b="1" dirty="0"/>
              <a:t>. </a:t>
            </a:r>
            <a:r>
              <a:rPr lang="es-ES_tradnl" sz="1800" dirty="0"/>
              <a:t>4 puntos porcentuales más que en 2016 y </a:t>
            </a:r>
            <a:r>
              <a:rPr lang="es-ES_tradnl" sz="1800" dirty="0" smtClean="0"/>
              <a:t>44 más </a:t>
            </a:r>
            <a:r>
              <a:rPr lang="es-ES_tradnl" sz="1800" dirty="0"/>
              <a:t>que en </a:t>
            </a:r>
            <a:r>
              <a:rPr lang="es-ES_tradnl" sz="1800" dirty="0" smtClean="0"/>
              <a:t>2007.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_tradnl" sz="1800" dirty="0" smtClean="0"/>
              <a:t>La </a:t>
            </a:r>
            <a:r>
              <a:rPr lang="es-ES_tradnl" sz="1800" dirty="0"/>
              <a:t>distribución de los usuarios según su rango de edad es la mostrada en la tabla siguiente</a:t>
            </a:r>
            <a:r>
              <a:rPr lang="es-ES_tradnl" sz="1800" dirty="0" smtClean="0"/>
              <a:t>:</a:t>
            </a:r>
          </a:p>
          <a:p>
            <a:pPr marL="0" indent="0" algn="just">
              <a:buNone/>
            </a:pPr>
            <a:endParaRPr lang="es-ES_tradnl" sz="1800" dirty="0"/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endParaRPr lang="es-ES_tradnl" sz="1800" dirty="0"/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endParaRPr lang="es-ES_tradnl" sz="1800" dirty="0"/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endParaRPr lang="es-ES_tradnl" sz="1800" dirty="0"/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endParaRPr lang="es-ES_tradnl" sz="1800" dirty="0"/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endParaRPr lang="es-ES_tradnl" sz="1500" dirty="0" smtClean="0"/>
          </a:p>
          <a:p>
            <a:pPr marL="0" indent="0" algn="just">
              <a:buNone/>
            </a:pPr>
            <a:endParaRPr lang="es-ES_tradnl" sz="1800" dirty="0"/>
          </a:p>
        </p:txBody>
      </p:sp>
      <p:pic>
        <p:nvPicPr>
          <p:cNvPr id="6" name="Picture 5" descr="Captura de pantalla 2018-05-25 a las 15.54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2"/>
          <a:stretch/>
        </p:blipFill>
        <p:spPr>
          <a:xfrm>
            <a:off x="1369660" y="3317226"/>
            <a:ext cx="7072100" cy="3122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176" y="6409764"/>
            <a:ext cx="5812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/>
              <a:t>* 86</a:t>
            </a:r>
            <a:r>
              <a:rPr lang="es-ES_tradnl" sz="1600" dirty="0"/>
              <a:t>% de los usuarios de Internet viven en zonas urbanas</a:t>
            </a:r>
            <a:endParaRPr lang="es-ES_tradnl" sz="1600" dirty="0"/>
          </a:p>
        </p:txBody>
      </p:sp>
      <p:sp>
        <p:nvSpPr>
          <p:cNvPr id="8" name="Rectangle 7"/>
          <p:cNvSpPr/>
          <p:nvPr/>
        </p:nvSpPr>
        <p:spPr>
          <a:xfrm>
            <a:off x="1414483" y="4706470"/>
            <a:ext cx="6698569" cy="50800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1992" y="6389950"/>
            <a:ext cx="358367" cy="358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6" y="1653123"/>
            <a:ext cx="378877" cy="37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81" y="2735730"/>
            <a:ext cx="370134" cy="3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Internet en M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éxico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58" y="1540436"/>
            <a:ext cx="7933765" cy="2643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 smtClean="0"/>
              <a:t>La tendencia de uso apunta a Internet como medio de </a:t>
            </a:r>
            <a:r>
              <a:rPr lang="es-ES_tradnl" sz="1800" b="1" i="1" dirty="0" smtClean="0"/>
              <a:t>informaci</a:t>
            </a:r>
            <a:r>
              <a:rPr lang="es-ES_tradnl" sz="1800" b="1" i="1" dirty="0" smtClean="0"/>
              <a:t>ón</a:t>
            </a:r>
            <a:r>
              <a:rPr lang="es-ES_tradnl" sz="1800" dirty="0" smtClean="0"/>
              <a:t> más que de comunicación. </a:t>
            </a:r>
          </a:p>
          <a:p>
            <a:pPr marL="0" indent="0">
              <a:buNone/>
            </a:pPr>
            <a:r>
              <a:rPr lang="es-ES_tradnl" sz="1800" dirty="0" smtClean="0"/>
              <a:t>La</a:t>
            </a:r>
            <a:r>
              <a:rPr lang="es-ES_tradnl" sz="1800" dirty="0" smtClean="0"/>
              <a:t>s </a:t>
            </a:r>
            <a:r>
              <a:rPr lang="es-ES_tradnl" sz="1800" dirty="0"/>
              <a:t>principales actividades de los usuarios de Internet en </a:t>
            </a:r>
            <a:r>
              <a:rPr lang="es-ES_tradnl" sz="1800" dirty="0" smtClean="0"/>
              <a:t>2016 y 2017 eran: obtener información (96.9%), entretenimiento (91.4%), comunicación (90.0%), acceso a contenidos audiovisuales (78.1%) y acceso a redes sociales (76.6 por ciento).</a:t>
            </a:r>
            <a:endParaRPr lang="es-ES_tradnl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Captura de pantalla 2018-05-25 a las 21.30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/>
          <a:stretch/>
        </p:blipFill>
        <p:spPr>
          <a:xfrm>
            <a:off x="597649" y="3331910"/>
            <a:ext cx="7470589" cy="3526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0" y="1540436"/>
            <a:ext cx="403408" cy="40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7" y="2127651"/>
            <a:ext cx="442231" cy="4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Telefon</a:t>
            </a:r>
            <a:r>
              <a:rPr lang="es-ES_tradnl" sz="2800" b="1" dirty="0" smtClean="0">
                <a:solidFill>
                  <a:schemeClr val="bg1">
                    <a:lumMod val="50000"/>
                  </a:schemeClr>
                </a:solidFill>
                <a:latin typeface="Monaco"/>
                <a:cs typeface="Monaco"/>
              </a:rPr>
              <a:t>ía celular</a:t>
            </a:r>
            <a:endParaRPr lang="es-ES_tradnl" sz="2800" b="1" dirty="0">
              <a:solidFill>
                <a:schemeClr val="bg1">
                  <a:lumMod val="50000"/>
                </a:schemeClr>
              </a:solidFill>
              <a:latin typeface="Monaco"/>
              <a:cs typeface="Mona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58" y="1540436"/>
            <a:ext cx="7933765" cy="264309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s-ES_tradnl" sz="1800" dirty="0" smtClean="0"/>
              <a:t>En 2007 hab</a:t>
            </a:r>
            <a:r>
              <a:rPr lang="es-ES_tradnl" sz="1800" dirty="0" smtClean="0"/>
              <a:t>ían 63 teléfonos celulares por cada 100 personas. En </a:t>
            </a:r>
            <a:r>
              <a:rPr lang="es-ES_tradnl" sz="1800" dirty="0" smtClean="0"/>
              <a:t>2016 se alcanz</a:t>
            </a:r>
            <a:r>
              <a:rPr lang="es-ES_tradnl" sz="1800" dirty="0" smtClean="0"/>
              <a:t>ó el </a:t>
            </a:r>
            <a:r>
              <a:rPr lang="es-ES_tradnl" sz="1800" dirty="0" smtClean="0"/>
              <a:t>74.8% y en 2017 </a:t>
            </a:r>
            <a:r>
              <a:rPr lang="es-ES_tradnl" sz="1800" dirty="0" smtClean="0"/>
              <a:t>un </a:t>
            </a:r>
            <a:r>
              <a:rPr lang="es-ES_tradnl" sz="1800" b="1" dirty="0" smtClean="0"/>
              <a:t>80.2%</a:t>
            </a:r>
            <a:r>
              <a:rPr lang="es-ES_tradnl" sz="1800" dirty="0" smtClean="0"/>
              <a:t> –de los cuales el 90% eran celulares inteligentes–</a:t>
            </a:r>
          </a:p>
          <a:p>
            <a:pPr>
              <a:lnSpc>
                <a:spcPct val="140000"/>
              </a:lnSpc>
            </a:pPr>
            <a:r>
              <a:rPr lang="es-ES_tradnl" sz="1800" dirty="0" smtClean="0"/>
              <a:t>El uso principal del celular en 2017 es para el env</a:t>
            </a:r>
            <a:r>
              <a:rPr lang="es-ES_tradnl" sz="1800" dirty="0" smtClean="0"/>
              <a:t>ío y recepción de mensajes 92% acceder a redes sociales (80%) o a videos (70%) </a:t>
            </a:r>
            <a:endParaRPr lang="es-ES_tradnl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52" y="1628600"/>
            <a:ext cx="380995" cy="380995"/>
          </a:xfrm>
          <a:prstGeom prst="rect">
            <a:avLst/>
          </a:prstGeom>
        </p:spPr>
      </p:pic>
      <p:pic>
        <p:nvPicPr>
          <p:cNvPr id="6" name="Picture 5" descr="Captura de pantalla 2018-05-25 a las 21.57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3" y="3659095"/>
            <a:ext cx="677931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894427" y="2760652"/>
            <a:ext cx="421820" cy="4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1051</Words>
  <Application>Microsoft Macintosh PowerPoint</Application>
  <PresentationFormat>On-screen Show (4:3)</PresentationFormat>
  <Paragraphs>99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Sociedad de la Información</vt:lpstr>
      <vt:lpstr>Derechos de Cuarta Generación</vt:lpstr>
      <vt:lpstr>Derechos de Cuarta Generación</vt:lpstr>
      <vt:lpstr>Brecha Digital en México</vt:lpstr>
      <vt:lpstr>Computadora</vt:lpstr>
      <vt:lpstr>Internet en México </vt:lpstr>
      <vt:lpstr>Internet en México</vt:lpstr>
      <vt:lpstr>Telefonía celular</vt:lpstr>
      <vt:lpstr>Propuestas de los candidatos a la presidencia de México 2018</vt:lpstr>
      <vt:lpstr>Propuestas de los candidatos a la presidencia de México 2018</vt:lpstr>
      <vt:lpstr>Propuestas de los candidatos a la presidencia de México 2018</vt:lpstr>
      <vt:lpstr>Contrapropuestas (1/2) </vt:lpstr>
      <vt:lpstr>Contrapropuestas (1/2)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</dc:creator>
  <cp:lastModifiedBy>No Name</cp:lastModifiedBy>
  <cp:revision>418</cp:revision>
  <dcterms:created xsi:type="dcterms:W3CDTF">2018-05-14T16:25:12Z</dcterms:created>
  <dcterms:modified xsi:type="dcterms:W3CDTF">2018-05-28T18:24:48Z</dcterms:modified>
</cp:coreProperties>
</file>