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2" r:id="rId3"/>
    <p:sldId id="301" r:id="rId4"/>
    <p:sldId id="303" r:id="rId5"/>
    <p:sldId id="294" r:id="rId6"/>
    <p:sldId id="296" r:id="rId7"/>
    <p:sldId id="293" r:id="rId8"/>
    <p:sldId id="298" r:id="rId9"/>
    <p:sldId id="291" r:id="rId10"/>
    <p:sldId id="299" r:id="rId11"/>
    <p:sldId id="300" r:id="rId12"/>
    <p:sldId id="304" r:id="rId13"/>
    <p:sldId id="30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3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52421-1F2E-814E-9E0B-5180EB0881CC}" type="datetimeFigureOut">
              <a:rPr lang="en-US" smtClean="0"/>
              <a:t>06/02/18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25300-9F59-AA4B-8020-0744AFC04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931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CB05B-9D10-0746-A4F4-EDD9C9D71CC2}" type="datetimeFigureOut">
              <a:rPr lang="en-US" smtClean="0"/>
              <a:t>06/02/18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64EF1-B13B-A642-844D-F7F309FC8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796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2C2A-47E8-BE48-823F-76D38B54014E}" type="datetime1">
              <a:rPr lang="es-MX" smtClean="0"/>
              <a:t>06/02/18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2906" y="-16996"/>
            <a:ext cx="4421094" cy="29163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5521-A529-094E-8F5A-3CE4DA997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06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AAC4-72F1-8E44-8FF2-6102BCD30956}" type="datetime1">
              <a:rPr lang="es-MX" smtClean="0"/>
              <a:t>06/02/18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2906" y="-16996"/>
            <a:ext cx="4421094" cy="29163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5521-A529-094E-8F5A-3CE4DA997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1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CB6A-3D37-784D-B78A-5AFF8CDB7457}" type="datetime1">
              <a:rPr lang="es-MX" smtClean="0"/>
              <a:t>06/02/18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2906" y="-16996"/>
            <a:ext cx="4421094" cy="29163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5521-A529-094E-8F5A-3CE4DA997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7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899" y="274638"/>
            <a:ext cx="73539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B6F8-8068-4A41-BCCA-C2F815750CAD}" type="datetime1">
              <a:rPr lang="es-MX" smtClean="0"/>
              <a:t>06/02/18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2906" y="-16996"/>
            <a:ext cx="4421094" cy="29163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5521-A529-094E-8F5A-3CE4DA997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6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2A2C-4062-EB44-A0EE-24ACC7BC6676}" type="datetime1">
              <a:rPr lang="es-MX" smtClean="0"/>
              <a:t>06/02/18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2906" y="-16996"/>
            <a:ext cx="4421094" cy="29163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5521-A529-094E-8F5A-3CE4DA997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9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A222-3058-C74B-9A6C-F7043430E8D3}" type="datetime1">
              <a:rPr lang="es-MX" smtClean="0"/>
              <a:t>06/02/18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22906" y="-16996"/>
            <a:ext cx="4421094" cy="29163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5521-A529-094E-8F5A-3CE4DA997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932B-D5FA-AC40-BB1F-BE358E2DFF6F}" type="datetime1">
              <a:rPr lang="es-MX" smtClean="0"/>
              <a:t>06/02/18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722906" y="-16996"/>
            <a:ext cx="4421094" cy="29163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5521-A529-094E-8F5A-3CE4DA997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3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B734-987E-1E41-8E7C-ED38D76FF990}" type="datetime1">
              <a:rPr lang="es-MX" smtClean="0"/>
              <a:t>06/02/18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22906" y="-16996"/>
            <a:ext cx="4421094" cy="29163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5521-A529-094E-8F5A-3CE4DA997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7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A8B7B-B6E8-4E4F-A40D-8F3B633CED39}" type="datetime1">
              <a:rPr lang="es-MX" smtClean="0"/>
              <a:t>06/02/18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22906" y="-16996"/>
            <a:ext cx="4421094" cy="29163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5521-A529-094E-8F5A-3CE4DA997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2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6C4A-D109-384B-9DAF-906F0360BE90}" type="datetime1">
              <a:rPr lang="es-MX" smtClean="0"/>
              <a:t>06/02/18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22906" y="-16996"/>
            <a:ext cx="4421094" cy="29163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5521-A529-094E-8F5A-3CE4DA997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9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A0B3-AA53-5146-B4D9-CF486467A1E3}" type="datetime1">
              <a:rPr lang="es-MX" smtClean="0"/>
              <a:t>06/02/18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22906" y="-16996"/>
            <a:ext cx="4421094" cy="29163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5521-A529-094E-8F5A-3CE4DA997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0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>
            <a:alphaModFix amt="1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1769" b="1721"/>
          <a:stretch/>
        </p:blipFill>
        <p:spPr>
          <a:xfrm rot="5400000">
            <a:off x="1336889" y="-1082952"/>
            <a:ext cx="6467598" cy="88265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536" y="274638"/>
            <a:ext cx="76582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noProof="0" smtClean="0"/>
              <a:t>Click to edit Master title style</a:t>
            </a:r>
            <a:endParaRPr lang="es-ES_tradnl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19E7D-616C-9C42-91E8-B819C4901694}" type="datetime1">
              <a:rPr lang="es-MX" smtClean="0"/>
              <a:t>06/02/18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2982" y="5697"/>
            <a:ext cx="4910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45521-A529-094E-8F5A-3CE4DA9974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alphaModFix amt="40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7244275" y="3920781"/>
            <a:ext cx="1624224" cy="2937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duotone>
              <a:schemeClr val="accent3">
                <a:shade val="45000"/>
                <a:satMod val="135000"/>
              </a:schemeClr>
              <a:prstClr val="white"/>
            </a:duotone>
            <a:alphaModFix amt="20000"/>
          </a:blip>
          <a:stretch>
            <a:fillRect/>
          </a:stretch>
        </p:blipFill>
        <p:spPr>
          <a:xfrm>
            <a:off x="457200" y="390402"/>
            <a:ext cx="943371" cy="9433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>
            <a:lum bright="70000" contrast="-70000"/>
            <a:alphaModFix amt="8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20" b="98720" l="1596" r="92376">
                        <a14:foregroundMark x1="66844" y1="47360" x2="75355" y2="27680"/>
                        <a14:foregroundMark x1="72695" y1="16800" x2="66489" y2="15520"/>
                        <a14:foregroundMark x1="75709" y1="29920" x2="68794" y2="15520"/>
                        <a14:foregroundMark x1="68794" y1="15520" x2="32447" y2="15520"/>
                        <a14:foregroundMark x1="32447" y1="15520" x2="25887" y2="26400"/>
                        <a14:foregroundMark x1="25887" y1="26400" x2="27482" y2="47680"/>
                        <a14:foregroundMark x1="27482" y1="47680" x2="7447" y2="48640"/>
                        <a14:foregroundMark x1="67730" y1="52640" x2="67730" y2="52640"/>
                        <a14:foregroundMark x1="67730" y1="54880" x2="92376" y2="97760"/>
                        <a14:foregroundMark x1="1596" y1="98720" x2="1596" y2="98720"/>
                        <a14:foregroundMark x1="75709" y1="49920" x2="75709" y2="49920"/>
                        <a14:foregroundMark x1="74645" y1="53280" x2="80851" y2="771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349062" y="-235524"/>
            <a:ext cx="2718847" cy="3306324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4746755" y="0"/>
            <a:ext cx="369514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chemeClr val="accent3">
                    <a:lumMod val="75000"/>
                  </a:schemeClr>
                </a:solidFill>
              </a:rPr>
              <a:t>Dr. Alberto Ramírez Martinell | @armartinell</a:t>
            </a:r>
            <a:endParaRPr lang="en-US" sz="15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0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rmartinell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rmartinell@gmail.co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http://www.uv.mx/blogs/elespia/descarga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v.mx/blogs/elespia/descarga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.mx/blogs/elespia/descargas/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.mx/blogs/elespia/descargas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v.mx/blogs/elespia/descarga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671" y="557496"/>
            <a:ext cx="7772400" cy="1470025"/>
          </a:xfrm>
        </p:spPr>
        <p:txBody>
          <a:bodyPr/>
          <a:lstStyle/>
          <a:p>
            <a:r>
              <a:rPr lang="es-ES_tradnl" dirty="0" smtClean="0"/>
              <a:t>Letras digitales: </a:t>
            </a:r>
            <a:br>
              <a:rPr lang="es-ES_tradnl" dirty="0" smtClean="0"/>
            </a:br>
            <a:r>
              <a:rPr lang="es-ES_tradnl" dirty="0" smtClean="0"/>
              <a:t>análisis lingüístico automatizado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1" y="3024970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hlinkClick r:id="rId2"/>
              </a:rPr>
              <a:t>armartinell@gmail.com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@</a:t>
            </a:r>
            <a:r>
              <a:rPr lang="en-US" sz="2000" dirty="0" err="1" smtClean="0"/>
              <a:t>armartinell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pl-PL" sz="2000" dirty="0" err="1" smtClean="0"/>
              <a:t>https</a:t>
            </a:r>
            <a:r>
              <a:rPr lang="pl-PL" sz="2000" dirty="0"/>
              <a:t>://www.uv.mx/</a:t>
            </a:r>
            <a:r>
              <a:rPr lang="pl-PL" sz="2000" dirty="0" err="1"/>
              <a:t>personal</a:t>
            </a:r>
            <a:r>
              <a:rPr lang="pl-PL" sz="2000" dirty="0" smtClean="0"/>
              <a:t>/</a:t>
            </a:r>
            <a:r>
              <a:rPr lang="pl-PL" sz="2000" dirty="0" err="1" smtClean="0"/>
              <a:t>armartinell</a:t>
            </a:r>
            <a:r>
              <a:rPr lang="pl-PL" sz="2000" dirty="0" smtClean="0"/>
              <a:t>/</a:t>
            </a:r>
            <a:endParaRPr lang="en-US" sz="2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854009" y="6114066"/>
            <a:ext cx="3326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rgbClr val="77933C"/>
                </a:solidFill>
              </a:rPr>
              <a:t>7 de febrero 2018 </a:t>
            </a:r>
          </a:p>
          <a:p>
            <a:r>
              <a:rPr lang="es-MX" dirty="0" smtClean="0">
                <a:solidFill>
                  <a:srgbClr val="77933C"/>
                </a:solidFill>
              </a:rPr>
              <a:t>Filología y Humanidades Digitales</a:t>
            </a:r>
            <a:endParaRPr lang="es-MX" dirty="0">
              <a:solidFill>
                <a:srgbClr val="77933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8871" y="207086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/>
              <a:t>Dr. Alberto </a:t>
            </a:r>
            <a:r>
              <a:rPr lang="en-US" sz="2800" dirty="0" err="1"/>
              <a:t>Ramírez</a:t>
            </a:r>
            <a:r>
              <a:rPr lang="en-US" sz="2800" dirty="0"/>
              <a:t> </a:t>
            </a:r>
            <a:r>
              <a:rPr lang="en-US" sz="2800" dirty="0" err="1"/>
              <a:t>Martinell</a:t>
            </a:r>
            <a:endParaRPr lang="en-US" sz="2800" dirty="0"/>
          </a:p>
          <a:p>
            <a:pPr algn="ctr">
              <a:spcBef>
                <a:spcPts val="0"/>
              </a:spcBef>
            </a:pPr>
            <a:r>
              <a:rPr lang="en-US" sz="2800" dirty="0"/>
              <a:t>Universidad </a:t>
            </a:r>
            <a:r>
              <a:rPr lang="en-US" sz="2800" dirty="0" err="1"/>
              <a:t>Veracruzana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138031" y="6160018"/>
            <a:ext cx="1715978" cy="600379"/>
          </a:xfrm>
          <a:prstGeom prst="rect">
            <a:avLst/>
          </a:prstGeom>
        </p:spPr>
      </p:pic>
      <p:pic>
        <p:nvPicPr>
          <p:cNvPr id="5" name="Picture 4" descr="Captura de pantalla 2018-02-07 a la(s) 00.02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1" y="4306320"/>
            <a:ext cx="1776577" cy="18077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54008" y="5678038"/>
            <a:ext cx="739457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500" dirty="0"/>
              <a:t> http://www.uv.mx/</a:t>
            </a:r>
            <a:r>
              <a:rPr lang="pl-PL" sz="1500" dirty="0" err="1"/>
              <a:t>personal</a:t>
            </a:r>
            <a:r>
              <a:rPr lang="pl-PL" sz="1500" dirty="0"/>
              <a:t>/</a:t>
            </a:r>
            <a:r>
              <a:rPr lang="pl-PL" sz="1500" dirty="0" err="1"/>
              <a:t>albramirez</a:t>
            </a:r>
            <a:r>
              <a:rPr lang="pl-PL" sz="1500" dirty="0"/>
              <a:t>/2018/02/06/</a:t>
            </a:r>
            <a:r>
              <a:rPr lang="pl-PL" sz="1500" dirty="0" err="1"/>
              <a:t>letras-digitales</a:t>
            </a:r>
            <a:r>
              <a:rPr lang="pl-PL" sz="1500" dirty="0"/>
              <a:t>/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91895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El Esp</a:t>
            </a:r>
            <a:r>
              <a:rPr lang="es-ES_tradnl" dirty="0" smtClean="0"/>
              <a:t>ía 2.0: Demostración</a:t>
            </a:r>
            <a:endParaRPr lang="es-ES_tradnl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5521-A529-094E-8F5A-3CE4DA9974E7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MX" dirty="0" smtClean="0">
                <a:cs typeface="Calibri Body"/>
              </a:rPr>
              <a:t>Escritura de un texto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>
                <a:cs typeface="Calibri Body"/>
              </a:rPr>
              <a:t>Reconstrucci</a:t>
            </a:r>
            <a:r>
              <a:rPr lang="es-MX" dirty="0" smtClean="0">
                <a:cs typeface="Calibri Body"/>
              </a:rPr>
              <a:t>ón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>
                <a:cs typeface="Calibri Body"/>
              </a:rPr>
              <a:t>Análisis de los reportes en pantalla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>
                <a:cs typeface="Calibri Body"/>
              </a:rPr>
              <a:t>Análisis de datos en una hoja de cálculo</a:t>
            </a:r>
          </a:p>
          <a:p>
            <a:pPr marL="914400" lvl="1" indent="-514350">
              <a:buFont typeface="+mj-lt"/>
              <a:buAutoNum type="arabicPeriod"/>
            </a:pPr>
            <a:r>
              <a:rPr lang="es-MX" dirty="0" smtClean="0">
                <a:cs typeface="Calibri Body"/>
              </a:rPr>
              <a:t>Linealidad del proceso de escritura</a:t>
            </a:r>
          </a:p>
          <a:p>
            <a:pPr marL="914400" lvl="1" indent="-514350">
              <a:buFont typeface="+mj-lt"/>
              <a:buAutoNum type="arabicPeriod"/>
            </a:pPr>
            <a:r>
              <a:rPr lang="es-MX" dirty="0" smtClean="0">
                <a:cs typeface="Calibri Body"/>
              </a:rPr>
              <a:t>La edición del texto</a:t>
            </a:r>
          </a:p>
          <a:p>
            <a:pPr marL="914400" lvl="1" indent="-514350">
              <a:buFont typeface="+mj-lt"/>
              <a:buAutoNum type="arabicPeriod"/>
            </a:pPr>
            <a:r>
              <a:rPr lang="es-MX" dirty="0" smtClean="0">
                <a:cs typeface="Calibri Body"/>
              </a:rPr>
              <a:t>Visualización de los procesos global y específico</a:t>
            </a:r>
          </a:p>
          <a:p>
            <a:pPr marL="914400" lvl="1" indent="-514350">
              <a:buFont typeface="+mj-lt"/>
              <a:buAutoNum type="arabicPeriod"/>
            </a:pPr>
            <a:endParaRPr lang="es-MX" dirty="0" smtClean="0">
              <a:cs typeface="Calibri Body"/>
            </a:endParaRPr>
          </a:p>
          <a:p>
            <a:pPr marL="914400" lvl="1" indent="-514350">
              <a:buFont typeface="+mj-lt"/>
              <a:buAutoNum type="arabicPeriod"/>
            </a:pPr>
            <a:endParaRPr lang="es-MX" dirty="0" smtClean="0">
              <a:solidFill>
                <a:srgbClr val="000000"/>
              </a:solidFill>
              <a:ea typeface="Lucida Grande"/>
              <a:cs typeface="Calibri Body"/>
            </a:endParaRPr>
          </a:p>
          <a:p>
            <a:pPr marL="914400" lvl="1" indent="-514350">
              <a:buFont typeface="+mj-lt"/>
              <a:buAutoNum type="arabicPeriod"/>
            </a:pPr>
            <a:endParaRPr lang="es-MX" dirty="0">
              <a:cs typeface="Calibri Body"/>
            </a:endParaRPr>
          </a:p>
        </p:txBody>
      </p:sp>
    </p:spTree>
    <p:extLst>
      <p:ext uri="{BB962C8B-B14F-4D97-AF65-F5344CB8AC3E}">
        <p14:creationId xmlns:p14="http://schemas.microsoft.com/office/powerpoint/2010/main" val="341501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El Esp</a:t>
            </a:r>
            <a:r>
              <a:rPr lang="es-ES_tradnl" dirty="0" smtClean="0"/>
              <a:t>ía 2.0: Demostración</a:t>
            </a:r>
            <a:endParaRPr lang="es-ES_tradnl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5521-A529-094E-8F5A-3CE4DA9974E7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Captura de pantalla 2018-02-06 a la(s) 12.55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88" y="1417638"/>
            <a:ext cx="6197053" cy="47436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7765" y="6321042"/>
            <a:ext cx="78889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sz="1400" dirty="0"/>
              <a:t>Vaca J. (2015). La investigación del proceso de producción textual. Análisis </a:t>
            </a:r>
            <a:r>
              <a:rPr lang="es-ES_tradnl" sz="1400" dirty="0" err="1"/>
              <a:t>microgenético</a:t>
            </a:r>
            <a:r>
              <a:rPr lang="es-ES_tradnl" sz="1400" dirty="0"/>
              <a:t> de una redacción con apoyo de una herramienta digital. Perfiles Educativos, 37 (147)</a:t>
            </a: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1681697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671" y="557496"/>
            <a:ext cx="7772400" cy="1470025"/>
          </a:xfrm>
        </p:spPr>
        <p:txBody>
          <a:bodyPr/>
          <a:lstStyle/>
          <a:p>
            <a:r>
              <a:rPr lang="es-ES_tradnl" dirty="0" smtClean="0"/>
              <a:t>Letras digitales: </a:t>
            </a:r>
            <a:br>
              <a:rPr lang="es-ES_tradnl" dirty="0" smtClean="0"/>
            </a:br>
            <a:r>
              <a:rPr lang="es-ES_tradnl" dirty="0" smtClean="0"/>
              <a:t>análisis lingüístico automatizado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1" y="3024970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hlinkClick r:id="rId2"/>
              </a:rPr>
              <a:t>armartinell@gmail.com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@</a:t>
            </a:r>
            <a:r>
              <a:rPr lang="en-US" sz="2000" dirty="0" err="1" smtClean="0"/>
              <a:t>armartinell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pl-PL" sz="2000" dirty="0" err="1" smtClean="0"/>
              <a:t>https</a:t>
            </a:r>
            <a:r>
              <a:rPr lang="pl-PL" sz="2000" dirty="0"/>
              <a:t>://www.uv.mx/</a:t>
            </a:r>
            <a:r>
              <a:rPr lang="pl-PL" sz="2000" dirty="0" err="1"/>
              <a:t>personal</a:t>
            </a:r>
            <a:r>
              <a:rPr lang="pl-PL" sz="2000" dirty="0" smtClean="0"/>
              <a:t>/</a:t>
            </a:r>
            <a:r>
              <a:rPr lang="pl-PL" sz="2000" dirty="0" err="1" smtClean="0"/>
              <a:t>armartinell</a:t>
            </a:r>
            <a:r>
              <a:rPr lang="pl-PL" sz="2000" dirty="0" smtClean="0"/>
              <a:t>/</a:t>
            </a:r>
            <a:endParaRPr lang="en-US" sz="2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854009" y="6114066"/>
            <a:ext cx="3326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rgbClr val="77933C"/>
                </a:solidFill>
              </a:rPr>
              <a:t>7 de febrero 2018 </a:t>
            </a:r>
          </a:p>
          <a:p>
            <a:r>
              <a:rPr lang="es-MX" dirty="0" smtClean="0">
                <a:solidFill>
                  <a:srgbClr val="77933C"/>
                </a:solidFill>
              </a:rPr>
              <a:t>Filología y Humanidades Digitales</a:t>
            </a:r>
            <a:endParaRPr lang="es-MX" dirty="0">
              <a:solidFill>
                <a:srgbClr val="77933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8871" y="207086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/>
              <a:t>Dr. Alberto </a:t>
            </a:r>
            <a:r>
              <a:rPr lang="en-US" sz="2800" dirty="0" err="1"/>
              <a:t>Ramírez</a:t>
            </a:r>
            <a:r>
              <a:rPr lang="en-US" sz="2800" dirty="0"/>
              <a:t> </a:t>
            </a:r>
            <a:r>
              <a:rPr lang="en-US" sz="2800" dirty="0" err="1"/>
              <a:t>Martinell</a:t>
            </a:r>
            <a:endParaRPr lang="en-US" sz="2800" dirty="0"/>
          </a:p>
          <a:p>
            <a:pPr algn="ctr">
              <a:spcBef>
                <a:spcPts val="0"/>
              </a:spcBef>
            </a:pPr>
            <a:r>
              <a:rPr lang="en-US" sz="2800" dirty="0"/>
              <a:t>Universidad </a:t>
            </a:r>
            <a:r>
              <a:rPr lang="en-US" sz="2800" dirty="0" err="1"/>
              <a:t>Veracruzana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138031" y="6160018"/>
            <a:ext cx="1715978" cy="600379"/>
          </a:xfrm>
          <a:prstGeom prst="rect">
            <a:avLst/>
          </a:prstGeom>
        </p:spPr>
      </p:pic>
      <p:pic>
        <p:nvPicPr>
          <p:cNvPr id="5" name="Picture 4" descr="Captura de pantalla 2018-02-07 a la(s) 00.02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1" y="4306320"/>
            <a:ext cx="1776577" cy="18077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54008" y="5678038"/>
            <a:ext cx="739457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500" dirty="0"/>
              <a:t> http://www.uv.mx/</a:t>
            </a:r>
            <a:r>
              <a:rPr lang="pl-PL" sz="1500" dirty="0" err="1"/>
              <a:t>personal</a:t>
            </a:r>
            <a:r>
              <a:rPr lang="pl-PL" sz="1500" dirty="0"/>
              <a:t>/</a:t>
            </a:r>
            <a:r>
              <a:rPr lang="pl-PL" sz="1500" dirty="0" err="1"/>
              <a:t>albramirez</a:t>
            </a:r>
            <a:r>
              <a:rPr lang="pl-PL" sz="1500" dirty="0"/>
              <a:t>/2018/02/06/</a:t>
            </a:r>
            <a:r>
              <a:rPr lang="pl-PL" sz="1500" dirty="0" err="1"/>
              <a:t>letras-digitales</a:t>
            </a:r>
            <a:r>
              <a:rPr lang="pl-PL" sz="1500" dirty="0"/>
              <a:t>/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55472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0" y="5393765"/>
            <a:ext cx="1400785" cy="14642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4590" y="2227722"/>
            <a:ext cx="6768353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_tradnl" sz="5500" dirty="0" smtClean="0"/>
              <a:t>Saberes Digitales </a:t>
            </a:r>
          </a:p>
          <a:p>
            <a:pPr marL="0" indent="0" algn="ctr">
              <a:buNone/>
            </a:pPr>
            <a:r>
              <a:rPr lang="es-ES_tradnl" sz="5500" dirty="0" smtClean="0"/>
              <a:t>de los </a:t>
            </a:r>
          </a:p>
          <a:p>
            <a:pPr marL="0" indent="0" algn="ctr">
              <a:buNone/>
            </a:pPr>
            <a:r>
              <a:rPr lang="es-ES_tradnl" sz="5500" dirty="0" smtClean="0"/>
              <a:t>Humanistas Digitales </a:t>
            </a:r>
            <a:endParaRPr lang="es-ES_tradnl" sz="55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5521-A529-094E-8F5A-3CE4DA9974E7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528" y="-32593"/>
            <a:ext cx="1740080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/>
              <a:t>(</a:t>
            </a:r>
          </a:p>
        </p:txBody>
      </p:sp>
      <p:sp>
        <p:nvSpPr>
          <p:cNvPr id="7" name="TextBox 6"/>
          <p:cNvSpPr txBox="1"/>
          <p:nvPr/>
        </p:nvSpPr>
        <p:spPr>
          <a:xfrm rot="10800000">
            <a:off x="7272903" y="1270280"/>
            <a:ext cx="1740080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/>
              <a:t>(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32899" y="379225"/>
            <a:ext cx="7353900" cy="1143000"/>
          </a:xfrm>
        </p:spPr>
        <p:txBody>
          <a:bodyPr>
            <a:normAutofit fontScale="90000"/>
          </a:bodyPr>
          <a:lstStyle/>
          <a:p>
            <a:r>
              <a:rPr lang="es-ES_tradnl" sz="3800" dirty="0" smtClean="0"/>
              <a:t>¿Qu</a:t>
            </a:r>
            <a:r>
              <a:rPr lang="es-ES_tradnl" sz="3800" dirty="0" smtClean="0"/>
              <a:t>é necesita un humanista para ser un humanista digital?</a:t>
            </a:r>
            <a:endParaRPr lang="es-ES_tradnl" sz="3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500709" y="5993250"/>
            <a:ext cx="63789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200" dirty="0" smtClean="0"/>
              <a:t>Saberes Digitales de los Docentes de Educaci</a:t>
            </a:r>
            <a:r>
              <a:rPr lang="es-ES_tradnl" sz="2200" dirty="0" smtClean="0"/>
              <a:t>ón Básica </a:t>
            </a:r>
          </a:p>
          <a:p>
            <a:pPr algn="ctr"/>
            <a:r>
              <a:rPr lang="es-ES_tradnl" sz="2200" dirty="0" err="1" smtClean="0"/>
              <a:t>https</a:t>
            </a:r>
            <a:r>
              <a:rPr lang="es-ES_tradnl" sz="2200" dirty="0" smtClean="0"/>
              <a:t>://www.uv.mx/blogs/</a:t>
            </a:r>
            <a:r>
              <a:rPr lang="es-ES_tradnl" sz="2200" dirty="0" err="1" smtClean="0"/>
              <a:t>brechadigital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80516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000" dirty="0" smtClean="0"/>
              <a:t>An</a:t>
            </a:r>
            <a:r>
              <a:rPr lang="es-ES_tradnl" sz="4000" dirty="0" smtClean="0"/>
              <a:t>álisis </a:t>
            </a:r>
            <a:r>
              <a:rPr lang="es-ES_tradnl" sz="4000" dirty="0" smtClean="0"/>
              <a:t>automatizado de textos</a:t>
            </a:r>
            <a:endParaRPr lang="es-MX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An</a:t>
            </a:r>
            <a:r>
              <a:rPr lang="es-MX" dirty="0" smtClean="0"/>
              <a:t>álisis de grandes volúmenes de textos</a:t>
            </a:r>
          </a:p>
          <a:p>
            <a:pPr lvl="1"/>
            <a:r>
              <a:rPr lang="es-MX" dirty="0"/>
              <a:t>Big Data</a:t>
            </a:r>
          </a:p>
          <a:p>
            <a:pPr lvl="1"/>
            <a:r>
              <a:rPr lang="es-MX" dirty="0"/>
              <a:t>Text </a:t>
            </a:r>
            <a:r>
              <a:rPr lang="es-MX" dirty="0" smtClean="0"/>
              <a:t>Mining</a:t>
            </a:r>
          </a:p>
          <a:p>
            <a:pPr lvl="1"/>
            <a:r>
              <a:rPr lang="es-MX" dirty="0" smtClean="0"/>
              <a:t>An</a:t>
            </a:r>
            <a:r>
              <a:rPr lang="es-MX" dirty="0" smtClean="0"/>
              <a:t>álisis semántico de grandes volúmenes de textos</a:t>
            </a:r>
            <a:endParaRPr lang="es-MX" dirty="0"/>
          </a:p>
          <a:p>
            <a:r>
              <a:rPr lang="es-MX" dirty="0" smtClean="0"/>
              <a:t>Acercamiento y análisis de textos</a:t>
            </a:r>
          </a:p>
          <a:p>
            <a:pPr lvl="1"/>
            <a:r>
              <a:rPr lang="es-MX" dirty="0" smtClean="0"/>
              <a:t>Análisis microgenético de la producción de un texto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403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 smtClean="0"/>
              <a:t>El Esp</a:t>
            </a:r>
            <a:r>
              <a:rPr lang="es-MX" sz="4000" dirty="0" smtClean="0"/>
              <a:t>ía </a:t>
            </a:r>
            <a:r>
              <a:rPr lang="es-MX" sz="4000" dirty="0" smtClean="0"/>
              <a:t>2.0</a:t>
            </a:r>
            <a:endParaRPr lang="es-MX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500" dirty="0" smtClean="0"/>
              <a:t>El Esp</a:t>
            </a:r>
            <a:r>
              <a:rPr lang="es-MX" sz="3500" dirty="0" smtClean="0"/>
              <a:t>ía 2.0 es una h</a:t>
            </a:r>
            <a:r>
              <a:rPr lang="es-MX" sz="3500" dirty="0" smtClean="0"/>
              <a:t>erramienta para </a:t>
            </a:r>
          </a:p>
          <a:p>
            <a:pPr lvl="1"/>
            <a:r>
              <a:rPr lang="es-MX" sz="3500" dirty="0" smtClean="0"/>
              <a:t>el an</a:t>
            </a:r>
            <a:r>
              <a:rPr lang="es-MX" sz="3500" dirty="0" smtClean="0"/>
              <a:t>álisis del proceso de escritura –vía teclado– y no del texto como producto terminado</a:t>
            </a:r>
          </a:p>
          <a:p>
            <a:pPr lvl="1"/>
            <a:r>
              <a:rPr lang="es-MX" sz="3500" dirty="0" smtClean="0"/>
              <a:t>el análisis de párrafo, palabra y carácter</a:t>
            </a:r>
          </a:p>
        </p:txBody>
      </p:sp>
    </p:spTree>
    <p:extLst>
      <p:ext uri="{BB962C8B-B14F-4D97-AF65-F5344CB8AC3E}">
        <p14:creationId xmlns:p14="http://schemas.microsoft.com/office/powerpoint/2010/main" val="3697197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 smtClean="0"/>
              <a:t>El Esp</a:t>
            </a:r>
            <a:r>
              <a:rPr lang="es-MX" sz="4000" dirty="0" smtClean="0"/>
              <a:t>ía </a:t>
            </a:r>
            <a:r>
              <a:rPr lang="es-MX" sz="4000" dirty="0" smtClean="0"/>
              <a:t>2.0: Caracter</a:t>
            </a:r>
            <a:r>
              <a:rPr lang="es-MX" sz="4000" dirty="0" smtClean="0"/>
              <a:t>ísticas</a:t>
            </a:r>
            <a:endParaRPr lang="es-MX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646" y="1820819"/>
            <a:ext cx="3914836" cy="3418932"/>
          </a:xfrm>
        </p:spPr>
        <p:txBody>
          <a:bodyPr>
            <a:noAutofit/>
          </a:bodyPr>
          <a:lstStyle/>
          <a:p>
            <a:pPr marL="457200"/>
            <a:r>
              <a:rPr lang="es-ES_tradnl" sz="2000" dirty="0" smtClean="0"/>
              <a:t>Herramientas </a:t>
            </a:r>
            <a:r>
              <a:rPr lang="es-ES_tradnl" sz="2000" dirty="0"/>
              <a:t>digital de apariencia y funcionamiento similar a la de un procesador de </a:t>
            </a:r>
            <a:r>
              <a:rPr lang="es-ES_tradnl" sz="2000" dirty="0" smtClean="0"/>
              <a:t>textos </a:t>
            </a:r>
            <a:endParaRPr lang="es-ES_tradnl" sz="2000" dirty="0" smtClean="0"/>
          </a:p>
          <a:p>
            <a:pPr marL="457200"/>
            <a:r>
              <a:rPr lang="es-ES_tradnl" sz="2000" dirty="0" smtClean="0"/>
              <a:t>Registra la </a:t>
            </a:r>
            <a:r>
              <a:rPr lang="es-ES_tradnl" sz="2000" dirty="0"/>
              <a:t>posición y el tiempo asociado a cada </a:t>
            </a:r>
            <a:r>
              <a:rPr lang="es-ES_tradnl" sz="2000" dirty="0" smtClean="0"/>
              <a:t>car</a:t>
            </a:r>
            <a:r>
              <a:rPr lang="es-ES_tradnl" sz="2000" dirty="0" smtClean="0"/>
              <a:t>á</a:t>
            </a:r>
            <a:r>
              <a:rPr lang="es-ES_tradnl" sz="2000" dirty="0" smtClean="0"/>
              <a:t>cter </a:t>
            </a:r>
            <a:r>
              <a:rPr lang="es-ES_tradnl" sz="2000" dirty="0"/>
              <a:t>introducido a través del teclado. </a:t>
            </a:r>
            <a:endParaRPr lang="en-US" sz="2000" dirty="0"/>
          </a:p>
        </p:txBody>
      </p:sp>
      <p:pic>
        <p:nvPicPr>
          <p:cNvPr id="4" name="Picture 3" descr="Captura de pantalla 2016-10-24 a las 13.12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5" y="1820819"/>
            <a:ext cx="4049026" cy="30948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9388" y="5769055"/>
            <a:ext cx="4364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http://www.uv.mx/blogs/elespia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757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 smtClean="0"/>
              <a:t>El Esp</a:t>
            </a:r>
            <a:r>
              <a:rPr lang="es-MX" sz="4000" dirty="0" smtClean="0"/>
              <a:t>ía </a:t>
            </a:r>
            <a:r>
              <a:rPr lang="es-MX" sz="4000" dirty="0" smtClean="0"/>
              <a:t>2.0: Caracter</a:t>
            </a:r>
            <a:r>
              <a:rPr lang="es-MX" sz="4000" dirty="0" smtClean="0"/>
              <a:t>ísticas</a:t>
            </a:r>
            <a:endParaRPr lang="es-MX" sz="4000" dirty="0"/>
          </a:p>
        </p:txBody>
      </p:sp>
      <p:sp>
        <p:nvSpPr>
          <p:cNvPr id="8" name="Rectangle 7"/>
          <p:cNvSpPr/>
          <p:nvPr/>
        </p:nvSpPr>
        <p:spPr>
          <a:xfrm>
            <a:off x="459388" y="5769055"/>
            <a:ext cx="4364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http://www.uv.mx/blogs/elespia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</p:txBody>
      </p:sp>
      <p:pic>
        <p:nvPicPr>
          <p:cNvPr id="5" name="Picture 4" descr="Espía video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65" y="1851933"/>
            <a:ext cx="4030295" cy="3123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5058" y="1443990"/>
            <a:ext cx="1626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/>
              <a:t>Reconstrucci</a:t>
            </a:r>
            <a:r>
              <a:rPr lang="es-ES_tradnl" dirty="0" smtClean="0"/>
              <a:t>ón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59928" y="1506878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/>
              <a:t>Reportes</a:t>
            </a:r>
            <a:endParaRPr lang="en-US" dirty="0"/>
          </a:p>
        </p:txBody>
      </p:sp>
      <p:pic>
        <p:nvPicPr>
          <p:cNvPr id="11" name="Picture 10" descr="Captura de pantalla 2018-02-06 a la(s) 22.42.3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0"/>
          <a:stretch/>
        </p:blipFill>
        <p:spPr>
          <a:xfrm>
            <a:off x="5109134" y="1876211"/>
            <a:ext cx="3915336" cy="480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02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 smtClean="0"/>
              <a:t>El Esp</a:t>
            </a:r>
            <a:r>
              <a:rPr lang="es-MX" sz="4000" dirty="0" smtClean="0"/>
              <a:t>ía </a:t>
            </a:r>
            <a:r>
              <a:rPr lang="es-MX" sz="4000" dirty="0" smtClean="0"/>
              <a:t>2.0: Descarga</a:t>
            </a:r>
            <a:endParaRPr lang="es-MX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941668" y="2316112"/>
            <a:ext cx="1715978" cy="60037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https://www.uv.mx/blogs/elespia/descargas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Captura de pantalla 2018-02-06 a la(s) 22.44.5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3"/>
          <a:stretch/>
        </p:blipFill>
        <p:spPr>
          <a:xfrm>
            <a:off x="1332899" y="3550397"/>
            <a:ext cx="3481518" cy="251307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21487" y="3976221"/>
            <a:ext cx="911412" cy="1942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0412" y="3010647"/>
            <a:ext cx="1955607" cy="2020794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370294" y="3976221"/>
            <a:ext cx="911412" cy="1942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28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El Esp</a:t>
            </a:r>
            <a:r>
              <a:rPr lang="es-ES_tradnl" dirty="0" smtClean="0"/>
              <a:t>ía 2.0: Productos derivados</a:t>
            </a:r>
            <a:endParaRPr lang="es-ES_tradnl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5521-A529-094E-8F5A-3CE4DA9974E7}" type="slidenum">
              <a:rPr lang="en-US" smtClean="0"/>
              <a:t>7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1650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ES_tradnl" dirty="0" smtClean="0"/>
              <a:t>Versiones Derivadas de “El Espía 2.0”</a:t>
            </a:r>
          </a:p>
          <a:p>
            <a:pPr lvl="1">
              <a:buFontTx/>
              <a:buChar char="-"/>
            </a:pPr>
            <a:r>
              <a:rPr lang="es-ES_tradnl" dirty="0" smtClean="0"/>
              <a:t>El </a:t>
            </a:r>
            <a:r>
              <a:rPr lang="es-ES_tradnl" dirty="0"/>
              <a:t>Escriba. </a:t>
            </a:r>
            <a:r>
              <a:rPr lang="es-ES_tradnl" dirty="0" smtClean="0"/>
              <a:t>Herramienta </a:t>
            </a:r>
            <a:r>
              <a:rPr lang="es-ES_tradnl" dirty="0"/>
              <a:t>para el seguimiento del proceso electrónico de </a:t>
            </a:r>
            <a:r>
              <a:rPr lang="es-ES_tradnl" dirty="0" smtClean="0"/>
              <a:t>escritura</a:t>
            </a:r>
            <a:endParaRPr lang="es-ES_tradnl" dirty="0"/>
          </a:p>
          <a:p>
            <a:pPr>
              <a:buFontTx/>
              <a:buChar char="-"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sz="2600" dirty="0" smtClean="0"/>
          </a:p>
          <a:p>
            <a:pPr marL="2087563" indent="0">
              <a:buNone/>
            </a:pPr>
            <a:endParaRPr lang="es-ES_tradnl" sz="2600" dirty="0" smtClean="0"/>
          </a:p>
          <a:p>
            <a:pPr marL="2487613" lvl="1" indent="0">
              <a:buNone/>
            </a:pPr>
            <a:endParaRPr lang="es-ES_tradnl" dirty="0"/>
          </a:p>
        </p:txBody>
      </p:sp>
      <p:pic>
        <p:nvPicPr>
          <p:cNvPr id="9" name="Picture 8" descr="escrib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319" y="3411046"/>
            <a:ext cx="3188447" cy="2385228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189319" y="5916706"/>
            <a:ext cx="4364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http://www.uv.mx/blogs/elespia</a:t>
            </a:r>
            <a:r>
              <a:rPr lang="en-US" dirty="0" smtClean="0">
                <a:hlinkClick r:id="rId3"/>
              </a:rPr>
              <a:t>/descargas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alphaModFix amt="52000"/>
          </a:blip>
          <a:stretch>
            <a:fillRect/>
          </a:stretch>
        </p:blipFill>
        <p:spPr>
          <a:xfrm>
            <a:off x="4515795" y="5195895"/>
            <a:ext cx="1715978" cy="60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2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El Esp</a:t>
            </a:r>
            <a:r>
              <a:rPr lang="es-ES_tradnl" dirty="0" smtClean="0"/>
              <a:t>ía 2.0: Productos derivados</a:t>
            </a:r>
            <a:endParaRPr lang="es-ES_tradnl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5521-A529-094E-8F5A-3CE4DA9974E7}" type="slidenum">
              <a:rPr lang="en-US" smtClean="0"/>
              <a:t>8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1650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ES_tradnl" dirty="0" smtClean="0"/>
              <a:t>Versiones Derivadas de “El Espía 2.0”</a:t>
            </a:r>
          </a:p>
          <a:p>
            <a:pPr lvl="1">
              <a:buFontTx/>
              <a:buChar char="-"/>
            </a:pPr>
            <a:r>
              <a:rPr lang="es-ES_tradnl" dirty="0" smtClean="0"/>
              <a:t>El Estilista. </a:t>
            </a:r>
            <a:r>
              <a:rPr lang="es-ES_tradnl" dirty="0" smtClean="0"/>
              <a:t>Herramienta </a:t>
            </a:r>
            <a:r>
              <a:rPr lang="es-ES_tradnl" dirty="0"/>
              <a:t>didáctica para el formateo de referencias en APA, MLA y Harvard</a:t>
            </a:r>
            <a:endParaRPr lang="en-US" dirty="0"/>
          </a:p>
          <a:p>
            <a:pPr lvl="1">
              <a:buFontTx/>
              <a:buChar char="-"/>
            </a:pPr>
            <a:endParaRPr lang="es-ES_tradnl" dirty="0"/>
          </a:p>
          <a:p>
            <a:pPr>
              <a:buFontTx/>
              <a:buChar char="-"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sz="2600" dirty="0" smtClean="0"/>
          </a:p>
          <a:p>
            <a:pPr marL="2087563" indent="0">
              <a:buNone/>
            </a:pPr>
            <a:endParaRPr lang="es-ES_tradnl" sz="2600" dirty="0" smtClean="0"/>
          </a:p>
          <a:p>
            <a:pPr marL="2487613" lvl="1" indent="0">
              <a:buNone/>
            </a:pPr>
            <a:endParaRPr lang="es-ES_tradnl" dirty="0"/>
          </a:p>
        </p:txBody>
      </p:sp>
      <p:sp>
        <p:nvSpPr>
          <p:cNvPr id="10" name="Rectangle 9"/>
          <p:cNvSpPr/>
          <p:nvPr/>
        </p:nvSpPr>
        <p:spPr>
          <a:xfrm>
            <a:off x="1189319" y="5916706"/>
            <a:ext cx="4364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http://www.uv.mx/blogs/elespia</a:t>
            </a:r>
            <a:r>
              <a:rPr lang="en-US" dirty="0" smtClean="0">
                <a:hlinkClick r:id="rId2"/>
              </a:rPr>
              <a:t>/descargas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4515795" y="5195895"/>
            <a:ext cx="1715978" cy="600379"/>
          </a:xfrm>
          <a:prstGeom prst="rect">
            <a:avLst/>
          </a:prstGeom>
        </p:spPr>
      </p:pic>
      <p:pic>
        <p:nvPicPr>
          <p:cNvPr id="13" name="Picture 12" descr="estilist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319" y="3385774"/>
            <a:ext cx="3239572" cy="253002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206086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El Esp</a:t>
            </a:r>
            <a:r>
              <a:rPr lang="es-ES_tradnl" dirty="0" smtClean="0"/>
              <a:t>ía 2.0: Productos derivados</a:t>
            </a:r>
            <a:endParaRPr lang="es-ES_tradnl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16506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s-ES_tradnl" sz="1800" dirty="0" smtClean="0"/>
              <a:t>Tesis de Doctorado</a:t>
            </a:r>
          </a:p>
          <a:p>
            <a:pPr lvl="1">
              <a:buFontTx/>
              <a:buChar char="-"/>
            </a:pPr>
            <a:r>
              <a:rPr lang="es-ES_tradnl" sz="1800" dirty="0" smtClean="0"/>
              <a:t>Ortiz, P. (2015).</a:t>
            </a:r>
            <a:r>
              <a:rPr lang="es-ES_tradnl" sz="1800" dirty="0"/>
              <a:t> Análisis </a:t>
            </a:r>
            <a:r>
              <a:rPr lang="es-ES_tradnl" sz="1800" dirty="0" err="1"/>
              <a:t>microgenético</a:t>
            </a:r>
            <a:r>
              <a:rPr lang="es-ES_tradnl" sz="1800" dirty="0"/>
              <a:t> del proceso de enseñanza aprendizaje de la traducción. </a:t>
            </a:r>
            <a:r>
              <a:rPr lang="es-ES_tradnl" sz="1800" dirty="0" smtClean="0"/>
              <a:t>Universidad Veracruzana</a:t>
            </a:r>
          </a:p>
          <a:p>
            <a:pPr lvl="1">
              <a:buFontTx/>
              <a:buChar char="-"/>
            </a:pPr>
            <a:r>
              <a:rPr lang="es-ES_tradnl" sz="1800" dirty="0" smtClean="0"/>
              <a:t>Hernández, B. A. (2015). </a:t>
            </a:r>
            <a:r>
              <a:rPr lang="es-ES_tradnl" sz="1800" dirty="0" smtClean="0"/>
              <a:t>Estudio </a:t>
            </a:r>
            <a:r>
              <a:rPr lang="es-ES_tradnl" sz="1800" dirty="0" err="1"/>
              <a:t>microgenérico</a:t>
            </a:r>
            <a:r>
              <a:rPr lang="es-ES_tradnl" sz="1800" dirty="0"/>
              <a:t> de la redacción de textos en pantalla que realizan estudiantes de primaria y </a:t>
            </a:r>
            <a:r>
              <a:rPr lang="es-ES_tradnl" sz="1800" dirty="0" smtClean="0"/>
              <a:t>secundaria. UNAM</a:t>
            </a:r>
            <a:endParaRPr lang="es-ES_tradnl" sz="1800" dirty="0" smtClean="0"/>
          </a:p>
          <a:p>
            <a:pPr>
              <a:buFontTx/>
              <a:buChar char="-"/>
            </a:pPr>
            <a:r>
              <a:rPr lang="es-ES_tradnl" sz="1800" dirty="0" smtClean="0"/>
              <a:t>Textos Científicos</a:t>
            </a:r>
          </a:p>
          <a:p>
            <a:pPr lvl="1">
              <a:buFontTx/>
              <a:buChar char="-"/>
            </a:pPr>
            <a:r>
              <a:rPr lang="es-ES_tradnl" sz="1800" dirty="0" smtClean="0"/>
              <a:t>Ram</a:t>
            </a:r>
            <a:r>
              <a:rPr lang="es-ES_tradnl" sz="1800" dirty="0" smtClean="0"/>
              <a:t>írez </a:t>
            </a:r>
            <a:r>
              <a:rPr lang="es-ES_tradnl" sz="1800" dirty="0" err="1" smtClean="0"/>
              <a:t>Martinell</a:t>
            </a:r>
            <a:r>
              <a:rPr lang="es-ES_tradnl" sz="1800" dirty="0" smtClean="0"/>
              <a:t>, A. (2018). </a:t>
            </a:r>
            <a:r>
              <a:rPr lang="es-ES_tradnl" sz="1800" dirty="0"/>
              <a:t>Análisis y tratamiento informático de </a:t>
            </a:r>
            <a:r>
              <a:rPr lang="es-ES_tradnl" sz="1800" dirty="0" smtClean="0"/>
              <a:t>texto. </a:t>
            </a:r>
            <a:r>
              <a:rPr lang="en-US" sz="1800" dirty="0" smtClean="0"/>
              <a:t>E</a:t>
            </a:r>
            <a:r>
              <a:rPr lang="es-ES_tradnl" sz="1800" dirty="0" smtClean="0"/>
              <a:t>n D. Hern</a:t>
            </a:r>
            <a:r>
              <a:rPr lang="es-ES_tradnl" sz="1800" dirty="0" smtClean="0"/>
              <a:t>ández y D. </a:t>
            </a:r>
            <a:r>
              <a:rPr lang="es-ES_tradnl" sz="1800" dirty="0" err="1" smtClean="0"/>
              <a:t>Casany</a:t>
            </a:r>
            <a:r>
              <a:rPr lang="es-ES_tradnl" sz="1800" dirty="0" smtClean="0"/>
              <a:t>. Háblame de TIC, volumen 5. Editorial Brujas, Argentina</a:t>
            </a:r>
            <a:endParaRPr lang="es-ES_tradnl" sz="1800" dirty="0" smtClean="0"/>
          </a:p>
          <a:p>
            <a:pPr lvl="1">
              <a:buFontTx/>
              <a:buChar char="-"/>
            </a:pPr>
            <a:r>
              <a:rPr lang="es-ES_tradnl" sz="1800" dirty="0" smtClean="0"/>
              <a:t>Ramírez </a:t>
            </a:r>
            <a:r>
              <a:rPr lang="es-ES_tradnl" sz="1800" dirty="0" err="1"/>
              <a:t>Martinell</a:t>
            </a:r>
            <a:r>
              <a:rPr lang="es-ES_tradnl" sz="1800" dirty="0"/>
              <a:t>, A. y Aguilar, J.L. (2015). El Espía 2.0: Herramienta computacional de propósito específico para la exploración de los procesos psicolingüísticos de producción de textos. </a:t>
            </a:r>
            <a:r>
              <a:rPr lang="es-ES_tradnl" sz="1800" i="1" dirty="0"/>
              <a:t>Revista de Investigación Educativa de la Escuela de Graduados en Educación, </a:t>
            </a:r>
            <a:r>
              <a:rPr lang="es-ES_tradnl" sz="1800" i="1" dirty="0" smtClean="0"/>
              <a:t>6 (</a:t>
            </a:r>
            <a:r>
              <a:rPr lang="es-ES_tradnl" sz="1800" dirty="0" smtClean="0"/>
              <a:t>11)</a:t>
            </a:r>
          </a:p>
          <a:p>
            <a:pPr lvl="1">
              <a:buFontTx/>
              <a:buChar char="-"/>
            </a:pPr>
            <a:r>
              <a:rPr lang="es-ES_tradnl" sz="1800" dirty="0" smtClean="0"/>
              <a:t>Vaca J. (2015). La </a:t>
            </a:r>
            <a:r>
              <a:rPr lang="es-ES_tradnl" sz="1800" dirty="0"/>
              <a:t>investigación del proceso de producción textual. Análisis </a:t>
            </a:r>
            <a:r>
              <a:rPr lang="es-ES_tradnl" sz="1800" dirty="0" err="1"/>
              <a:t>microgenético</a:t>
            </a:r>
            <a:r>
              <a:rPr lang="es-ES_tradnl" sz="1800" dirty="0"/>
              <a:t> de una redacción con apoyo de una herramienta </a:t>
            </a:r>
            <a:r>
              <a:rPr lang="es-ES_tradnl" sz="1800" dirty="0" smtClean="0"/>
              <a:t>digital. Perfiles Educativos, 37 (147)</a:t>
            </a:r>
            <a:endParaRPr lang="es-ES_tradnl" sz="1800" dirty="0"/>
          </a:p>
          <a:p>
            <a:pPr marL="0" indent="0">
              <a:buNone/>
            </a:pPr>
            <a:endParaRPr lang="es-ES_tradnl" sz="1800" dirty="0" smtClean="0"/>
          </a:p>
          <a:p>
            <a:pPr marL="2087563" indent="0">
              <a:buNone/>
            </a:pPr>
            <a:endParaRPr lang="es-ES_tradnl" sz="1800" dirty="0" smtClean="0"/>
          </a:p>
          <a:p>
            <a:pPr marL="2487613" lvl="1" indent="0">
              <a:buNone/>
            </a:pPr>
            <a:endParaRPr lang="es-ES_tradnl" sz="18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45521-A529-094E-8F5A-3CE4DA9974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83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3521</TotalTime>
  <Words>565</Words>
  <Application>Microsoft Macintosh PowerPoint</Application>
  <PresentationFormat>On-screen Show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Letras digitales:  análisis lingüístico automatizado</vt:lpstr>
      <vt:lpstr>Análisis automatizado de textos</vt:lpstr>
      <vt:lpstr>El Espía 2.0</vt:lpstr>
      <vt:lpstr>El Espía 2.0: Características</vt:lpstr>
      <vt:lpstr>El Espía 2.0: Características</vt:lpstr>
      <vt:lpstr>El Espía 2.0: Descarga</vt:lpstr>
      <vt:lpstr>El Espía 2.0: Productos derivados</vt:lpstr>
      <vt:lpstr>El Espía 2.0: Productos derivados</vt:lpstr>
      <vt:lpstr>El Espía 2.0: Productos derivados</vt:lpstr>
      <vt:lpstr>El Espía 2.0: Demostración</vt:lpstr>
      <vt:lpstr>El Espía 2.0: Demostración</vt:lpstr>
      <vt:lpstr>Letras digitales:  análisis lingüístico automatizado</vt:lpstr>
      <vt:lpstr>¿Qué necesita un humanista para ser un humanista digital?</vt:lpstr>
    </vt:vector>
  </TitlesOfParts>
  <Company>Co.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Humanidades Digitales </dc:title>
  <dc:creator>No Name</dc:creator>
  <cp:lastModifiedBy>First name* Last name</cp:lastModifiedBy>
  <cp:revision>180</cp:revision>
  <dcterms:created xsi:type="dcterms:W3CDTF">2017-11-06T18:31:53Z</dcterms:created>
  <dcterms:modified xsi:type="dcterms:W3CDTF">2018-02-07T06:04:21Z</dcterms:modified>
</cp:coreProperties>
</file>