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2" r:id="rId4"/>
    <p:sldId id="258" r:id="rId5"/>
    <p:sldId id="261" r:id="rId6"/>
    <p:sldId id="260" r:id="rId7"/>
    <p:sldId id="257" r:id="rId8"/>
    <p:sldId id="263" r:id="rId9"/>
    <p:sldId id="264" r:id="rId10"/>
    <p:sldId id="265" r:id="rId11"/>
    <p:sldId id="268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8" d="100"/>
          <a:sy n="108" d="100"/>
        </p:scale>
        <p:origin x="-1056" y="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rmartinell:Documents:0%20Proyectos:0%20Multimodalidad%20UV:Multimodalidad%20UV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rmartinell:Documents:0%20Proyectos:0%20Multimodalidad%20UV:Multimodalidad%20UV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Sheet1!$H$30</c:f>
              <c:strCache>
                <c:ptCount val="1"/>
                <c:pt idx="0">
                  <c:v>PE de Licenciatura</c:v>
                </c:pt>
              </c:strCache>
            </c:strRef>
          </c:tx>
          <c:explosion val="48"/>
          <c:cat>
            <c:strRef>
              <c:f>Sheet1!$G$31:$G$34</c:f>
              <c:strCache>
                <c:ptCount val="4"/>
                <c:pt idx="0">
                  <c:v>Licenciatura Escolarizada</c:v>
                </c:pt>
                <c:pt idx="1">
                  <c:v>Licenciatura Abierta</c:v>
                </c:pt>
                <c:pt idx="2">
                  <c:v>Licenciatura Vritual</c:v>
                </c:pt>
                <c:pt idx="3">
                  <c:v>Licenciatura a Distancia</c:v>
                </c:pt>
              </c:strCache>
            </c:strRef>
          </c:cat>
          <c:val>
            <c:numRef>
              <c:f>Sheet1!$H$31:$H$34</c:f>
              <c:numCache>
                <c:formatCode>General</c:formatCode>
                <c:ptCount val="4"/>
                <c:pt idx="0">
                  <c:v>150.0</c:v>
                </c:pt>
                <c:pt idx="1">
                  <c:v>16.0</c:v>
                </c:pt>
                <c:pt idx="2">
                  <c:v>2.0</c:v>
                </c:pt>
                <c:pt idx="3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Sheet1!$H$30</c:f>
              <c:strCache>
                <c:ptCount val="1"/>
                <c:pt idx="0">
                  <c:v>PE de Licenciatura</c:v>
                </c:pt>
              </c:strCache>
            </c:strRef>
          </c:tx>
          <c:explosion val="48"/>
          <c:cat>
            <c:strRef>
              <c:f>Sheet1!$G$31:$G$34</c:f>
              <c:strCache>
                <c:ptCount val="4"/>
                <c:pt idx="0">
                  <c:v>Licenciatura Escolarizada</c:v>
                </c:pt>
                <c:pt idx="1">
                  <c:v>Licenciatura Abierta</c:v>
                </c:pt>
                <c:pt idx="2">
                  <c:v>Licenciatura Vritual</c:v>
                </c:pt>
                <c:pt idx="3">
                  <c:v>Licenciatura a Distancia</c:v>
                </c:pt>
              </c:strCache>
            </c:strRef>
          </c:cat>
          <c:val>
            <c:numRef>
              <c:f>Sheet1!$H$31:$H$34</c:f>
              <c:numCache>
                <c:formatCode>General</c:formatCode>
                <c:ptCount val="4"/>
                <c:pt idx="0">
                  <c:v>150.0</c:v>
                </c:pt>
                <c:pt idx="1">
                  <c:v>16.0</c:v>
                </c:pt>
                <c:pt idx="2">
                  <c:v>2.0</c:v>
                </c:pt>
                <c:pt idx="3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3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8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62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8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0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0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14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37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3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9A2C0-D73B-634B-A535-11724BCC4D8F}" type="datetimeFigureOut">
              <a:rPr lang="en-US" smtClean="0"/>
              <a:t>13/09/17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B7459-8023-974E-AD11-22595BFC3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6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bramirez@uv.mx" TargetMode="External"/><Relationship Id="rId3" Type="http://schemas.openxmlformats.org/officeDocument/2006/relationships/hyperlink" Target="https://twitter.com/armartinel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uv.mx/docencia/programa/Creditos.aspx?Programa=ADMI-11-E-CR" TargetMode="External"/><Relationship Id="rId3" Type="http://schemas.openxmlformats.org/officeDocument/2006/relationships/hyperlink" Target="https://www.uv.mx/docencia/programa/Creditos.aspx?Programa=CONT-11-E-CR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bramirez@uv.mx" TargetMode="External"/><Relationship Id="rId3" Type="http://schemas.openxmlformats.org/officeDocument/2006/relationships/hyperlink" Target="https://twitter.com/armartinel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s://www.uv.mx/personal/albramirez/files/2014/02/multimodalidad_hdt2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uv.mx/personal/albramirez/2017/04/22/tic-en-la-uv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v.mx/docencia/programa/Creditos.aspx?Programa=EART-05-V-CR" TargetMode="External"/><Relationship Id="rId4" Type="http://schemas.openxmlformats.org/officeDocument/2006/relationships/hyperlink" Target="https://www.uv.mx/dgdaie/afel/catalogoee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uv.mx/docencia/programa/Creditos.aspx?Programa=EING-07-V-CR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s.google.com/spreadsheets/d/1Qj_w3o22iQd7Jx2ysEtjs23IBpTsIEDGfOZ0KKqvtnw/edit%23gid=0" TargetMode="Externa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Multimodalidad en la UV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11257" cy="1752600"/>
          </a:xfrm>
        </p:spPr>
        <p:txBody>
          <a:bodyPr>
            <a:normAutofit/>
          </a:bodyPr>
          <a:lstStyle/>
          <a:p>
            <a:r>
              <a:rPr lang="es-ES_tradnl" sz="3400" dirty="0" smtClean="0"/>
              <a:t>Dr. Alberto Ram</a:t>
            </a:r>
            <a:r>
              <a:rPr lang="es-ES_tradnl" sz="3400" dirty="0" smtClean="0"/>
              <a:t>írez Martinell</a:t>
            </a:r>
          </a:p>
          <a:p>
            <a:r>
              <a:rPr lang="es-ES_tradnl" sz="2200" dirty="0" smtClean="0">
                <a:hlinkClick r:id="rId2"/>
              </a:rPr>
              <a:t>albramirez@uv.mx</a:t>
            </a:r>
            <a:r>
              <a:rPr lang="es-ES_tradnl" sz="2200" dirty="0" smtClean="0"/>
              <a:t> | </a:t>
            </a:r>
            <a:r>
              <a:rPr lang="es-ES_tradnl" sz="2200" dirty="0" smtClean="0">
                <a:hlinkClick r:id="rId3"/>
              </a:rPr>
              <a:t>@armartinell</a:t>
            </a:r>
            <a:endParaRPr lang="es-ES_tradnl" sz="2200" dirty="0" smtClean="0"/>
          </a:p>
          <a:p>
            <a:pPr>
              <a:spcBef>
                <a:spcPts val="0"/>
              </a:spcBef>
            </a:pPr>
            <a:r>
              <a:rPr lang="es-ES_tradnl" sz="2200" dirty="0" smtClean="0"/>
              <a:t>Programa de Investigación e Innovación </a:t>
            </a:r>
          </a:p>
          <a:p>
            <a:pPr>
              <a:spcBef>
                <a:spcPts val="0"/>
              </a:spcBef>
            </a:pPr>
            <a:r>
              <a:rPr lang="es-ES_tradnl" sz="2200" dirty="0" smtClean="0"/>
              <a:t>en Educación Superior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6599718" y="6220116"/>
            <a:ext cx="175942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700" dirty="0" smtClean="0"/>
              <a:t>Septiembre, 2017</a:t>
            </a:r>
            <a:endParaRPr lang="es-ES_tradnl" sz="1700" dirty="0"/>
          </a:p>
        </p:txBody>
      </p:sp>
    </p:spTree>
    <p:extLst>
      <p:ext uri="{BB962C8B-B14F-4D97-AF65-F5344CB8AC3E}">
        <p14:creationId xmlns:p14="http://schemas.microsoft.com/office/powerpoint/2010/main" val="1636576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Proyecto</a:t>
            </a:r>
            <a:r>
              <a:rPr lang="en-US" dirty="0" smtClean="0"/>
              <a:t> de Multimodalidad en la UV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44734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s-ES_tradnl" sz="2300" dirty="0" smtClean="0"/>
              <a:t>Digitalizaci</a:t>
            </a:r>
            <a:r>
              <a:rPr lang="es-ES_tradnl" sz="2300" dirty="0" smtClean="0"/>
              <a:t>ón de los PE de Administración y Contaduría 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08325"/>
              </p:ext>
            </p:extLst>
          </p:nvPr>
        </p:nvGraphicFramePr>
        <p:xfrm>
          <a:off x="668860" y="1981303"/>
          <a:ext cx="7651750" cy="4036060"/>
        </p:xfrm>
        <a:graphic>
          <a:graphicData uri="http://schemas.openxmlformats.org/drawingml/2006/table">
            <a:tbl>
              <a:tblPr/>
              <a:tblGrid>
                <a:gridCol w="1002833"/>
                <a:gridCol w="892933"/>
                <a:gridCol w="1002833"/>
                <a:gridCol w="892933"/>
                <a:gridCol w="892933"/>
                <a:gridCol w="892933"/>
                <a:gridCol w="892933"/>
                <a:gridCol w="1181419"/>
              </a:tblGrid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Región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Modalidad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Programa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Aspirantes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aceptados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Sin derecho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NP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de aceptación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Xalapa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25.45%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Xalapa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57.65%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Veracruz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66.43%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Orizaba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26.10%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Veracruz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26.64%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Coatzacoalcos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45.66%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Orizaba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73.17%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Xalapa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39.82%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Xalapa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23.81%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Veracruz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74.56%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Poza Rica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45.29%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Coatzacoalcos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46.49%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Orizaba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50.00%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Veracruz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27.31%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Orizaba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78.24%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Coatzacoalcos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58.66%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Poza Rica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81.97%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r>
                        <a:rPr lang="es-ES_tradn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</a:t>
                      </a:r>
                      <a:r>
                        <a:rPr lang="es-ES_tradn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ó</a:t>
                      </a:r>
                      <a:r>
                        <a:rPr lang="es-ES_tradn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n.</a:t>
                      </a:r>
                      <a:endParaRPr lang="es-ES_tradn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28.28%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39041"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r>
                        <a:rPr lang="es-ES_tradnl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</a:t>
                      </a:r>
                      <a:r>
                        <a:rPr lang="es-ES_tradn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s-ES_tradn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2902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30.54%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661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346"/>
            <a:ext cx="8229600" cy="4525963"/>
          </a:xfrm>
        </p:spPr>
        <p:txBody>
          <a:bodyPr/>
          <a:lstStyle/>
          <a:p>
            <a:r>
              <a:rPr lang="es-ES_tradnl" sz="2300" dirty="0" smtClean="0"/>
              <a:t>Digitalizaci</a:t>
            </a:r>
            <a:r>
              <a:rPr lang="es-ES_tradnl" sz="2300" dirty="0" smtClean="0"/>
              <a:t>ón de los PE de Administración y Contaduría 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Proyecto</a:t>
            </a:r>
            <a:r>
              <a:rPr lang="en-US" dirty="0" smtClean="0"/>
              <a:t> de Multimodalidad en la UV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713661"/>
              </p:ext>
            </p:extLst>
          </p:nvPr>
        </p:nvGraphicFramePr>
        <p:xfrm>
          <a:off x="668860" y="1981303"/>
          <a:ext cx="7651750" cy="4036060"/>
        </p:xfrm>
        <a:graphic>
          <a:graphicData uri="http://schemas.openxmlformats.org/drawingml/2006/table">
            <a:tbl>
              <a:tblPr/>
              <a:tblGrid>
                <a:gridCol w="1002833"/>
                <a:gridCol w="892933"/>
                <a:gridCol w="1002833"/>
                <a:gridCol w="892933"/>
                <a:gridCol w="892933"/>
                <a:gridCol w="892933"/>
                <a:gridCol w="892933"/>
                <a:gridCol w="1181419"/>
              </a:tblGrid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Región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Modalidad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Programa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Aspirantes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aceptados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Sin derecho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NP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de aceptación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Xalapa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25.45%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Xalapa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57.65%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Veracruz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66.43%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Orizaba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26.10%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Veracruz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26.64%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Coatzacoalcos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45.66%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Orizaba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73.17%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Xalapa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39.82%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Xalapa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23.81%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Veracruz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74.56%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Poza Rica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45.29%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Coatzacoalcos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46.49%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Orizaba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50.00%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Veracruz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Abierto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27.31%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hu-HU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Orizaba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78.24%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o-R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Coatzacoalcos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58.66%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Poza Rica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Escolarizado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Contaduría</a:t>
                      </a:r>
                    </a:p>
                  </a:txBody>
                  <a:tcPr marL="12700" marR="12700" marT="25400" marB="254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81.97%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r>
                        <a:rPr lang="es-ES_tradn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</a:t>
                      </a:r>
                      <a:r>
                        <a:rPr lang="es-ES_tradn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ó</a:t>
                      </a:r>
                      <a:r>
                        <a:rPr lang="es-ES_tradn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n.</a:t>
                      </a:r>
                      <a:endParaRPr lang="es-ES_tradn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28.28%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39041">
                <a:tc>
                  <a:txBody>
                    <a:bodyPr/>
                    <a:lstStyle/>
                    <a:p>
                      <a:pPr algn="l" rtl="0" fontAlgn="b"/>
                      <a:r>
                        <a:rPr lang="es-ES_tradnl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r>
                        <a:rPr lang="es-ES_tradnl" sz="10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Conta</a:t>
                      </a:r>
                      <a:r>
                        <a:rPr lang="es-ES_tradnl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s-ES_tradnl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2902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122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30.54%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96813"/>
              </p:ext>
            </p:extLst>
          </p:nvPr>
        </p:nvGraphicFramePr>
        <p:xfrm>
          <a:off x="668860" y="6276041"/>
          <a:ext cx="7651750" cy="391160"/>
        </p:xfrm>
        <a:graphic>
          <a:graphicData uri="http://schemas.openxmlformats.org/drawingml/2006/table">
            <a:tbl>
              <a:tblPr/>
              <a:tblGrid>
                <a:gridCol w="1002833"/>
                <a:gridCol w="892933"/>
                <a:gridCol w="1002833"/>
                <a:gridCol w="892933"/>
                <a:gridCol w="892933"/>
                <a:gridCol w="892933"/>
                <a:gridCol w="892933"/>
                <a:gridCol w="118141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_tradnl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Administración</a:t>
                      </a:r>
                      <a:endParaRPr lang="es-ES_tradnl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1141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34%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Contaduría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1558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35%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09383" y="5970331"/>
            <a:ext cx="65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+200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8461717" y="6358347"/>
            <a:ext cx="0" cy="2615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477175" y="6292631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46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21340"/>
          </a:xfrm>
        </p:spPr>
        <p:txBody>
          <a:bodyPr/>
          <a:lstStyle/>
          <a:p>
            <a:r>
              <a:rPr lang="es-ES_tradnl" sz="2300" dirty="0" smtClean="0"/>
              <a:t>Digitalizaci</a:t>
            </a:r>
            <a:r>
              <a:rPr lang="es-ES_tradnl" sz="2300" dirty="0" smtClean="0"/>
              <a:t>ón de los PE de Administración y Contaduría</a:t>
            </a:r>
          </a:p>
          <a:p>
            <a:endParaRPr lang="es-ES_tradnl" sz="2300" dirty="0"/>
          </a:p>
          <a:p>
            <a:r>
              <a:rPr lang="es-ES_tradnl" sz="2300" dirty="0" smtClean="0"/>
              <a:t>Plan de Estudios </a:t>
            </a:r>
            <a:r>
              <a:rPr lang="es-ES_tradnl" sz="2300" dirty="0" smtClean="0"/>
              <a:t>de la Licenciatura en Administración | </a:t>
            </a:r>
            <a:r>
              <a:rPr lang="es-ES_tradnl" sz="2300" dirty="0" smtClean="0">
                <a:hlinkClick r:id="rId2"/>
              </a:rPr>
              <a:t>liga</a:t>
            </a:r>
            <a:endParaRPr lang="es-ES_tradnl" sz="2300" dirty="0" smtClean="0"/>
          </a:p>
          <a:p>
            <a:r>
              <a:rPr lang="es-ES_tradnl" sz="2300" dirty="0" smtClean="0"/>
              <a:t>Plan de Estudios de la Licenciatura en Contaduría | </a:t>
            </a:r>
            <a:r>
              <a:rPr lang="es-ES_tradnl" sz="2300" dirty="0" smtClean="0">
                <a:hlinkClick r:id="rId3"/>
              </a:rPr>
              <a:t>liga</a:t>
            </a:r>
            <a:endParaRPr lang="es-ES_tradnl" dirty="0" smtClean="0"/>
          </a:p>
          <a:p>
            <a:endParaRPr lang="es-ES_tradnl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Proyecto</a:t>
            </a:r>
            <a:r>
              <a:rPr lang="en-US" dirty="0" smtClean="0"/>
              <a:t> de Multimodalidad en la UV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375603"/>
              </p:ext>
            </p:extLst>
          </p:nvPr>
        </p:nvGraphicFramePr>
        <p:xfrm>
          <a:off x="747478" y="3609782"/>
          <a:ext cx="5555281" cy="1539240"/>
        </p:xfrm>
        <a:graphic>
          <a:graphicData uri="http://schemas.openxmlformats.org/drawingml/2006/table">
            <a:tbl>
              <a:tblPr/>
              <a:tblGrid>
                <a:gridCol w="3215265"/>
                <a:gridCol w="1058299"/>
                <a:gridCol w="1281717"/>
              </a:tblGrid>
              <a:tr h="237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Contaduría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Administración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810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área de formación básica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810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iniciación a la disciplina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810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área de formación disciplinaria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810"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área de formación terminal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43867" y="3828362"/>
            <a:ext cx="831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Virtuales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6443867" y="4134650"/>
            <a:ext cx="11119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Compartidas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6537815" y="5518354"/>
            <a:ext cx="2036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 smtClean="0"/>
              <a:t>74 EE por </a:t>
            </a:r>
            <a:r>
              <a:rPr lang="es-ES_tradnl" dirty="0" smtClean="0"/>
              <a:t>d</a:t>
            </a:r>
            <a:r>
              <a:rPr lang="es-ES_tradnl" dirty="0" smtClean="0"/>
              <a:t>igitalizar  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77917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Multimodalidad en la UV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11257" cy="1752600"/>
          </a:xfrm>
        </p:spPr>
        <p:txBody>
          <a:bodyPr>
            <a:normAutofit/>
          </a:bodyPr>
          <a:lstStyle/>
          <a:p>
            <a:r>
              <a:rPr lang="es-ES_tradnl" sz="3400" dirty="0" smtClean="0"/>
              <a:t>Dr. Alberto Ram</a:t>
            </a:r>
            <a:r>
              <a:rPr lang="es-ES_tradnl" sz="3400" dirty="0" smtClean="0"/>
              <a:t>írez Martinell</a:t>
            </a:r>
          </a:p>
          <a:p>
            <a:r>
              <a:rPr lang="es-ES_tradnl" sz="2200" dirty="0" smtClean="0">
                <a:hlinkClick r:id="rId2"/>
              </a:rPr>
              <a:t>albramirez@uv.mx</a:t>
            </a:r>
            <a:r>
              <a:rPr lang="es-ES_tradnl" sz="2200" dirty="0" smtClean="0"/>
              <a:t> | </a:t>
            </a:r>
            <a:r>
              <a:rPr lang="es-ES_tradnl" sz="2200" dirty="0" smtClean="0">
                <a:hlinkClick r:id="rId3"/>
              </a:rPr>
              <a:t>@armartinell</a:t>
            </a:r>
            <a:endParaRPr lang="es-ES_tradnl" sz="2200" dirty="0" smtClean="0"/>
          </a:p>
          <a:p>
            <a:pPr>
              <a:spcBef>
                <a:spcPts val="0"/>
              </a:spcBef>
            </a:pPr>
            <a:r>
              <a:rPr lang="es-ES_tradnl" sz="2200" dirty="0" smtClean="0"/>
              <a:t>Programa de Investigación e Innovación </a:t>
            </a:r>
          </a:p>
          <a:p>
            <a:pPr>
              <a:spcBef>
                <a:spcPts val="0"/>
              </a:spcBef>
            </a:pPr>
            <a:r>
              <a:rPr lang="es-ES_tradnl" sz="2200" dirty="0" smtClean="0"/>
              <a:t>en Educación Superior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6599718" y="6220116"/>
            <a:ext cx="175942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700" dirty="0" smtClean="0"/>
              <a:t>Septiembre, 2017</a:t>
            </a:r>
            <a:endParaRPr lang="es-ES_tradnl" sz="1700" dirty="0"/>
          </a:p>
        </p:txBody>
      </p:sp>
    </p:spTree>
    <p:extLst>
      <p:ext uri="{BB962C8B-B14F-4D97-AF65-F5344CB8AC3E}">
        <p14:creationId xmlns:p14="http://schemas.microsoft.com/office/powerpoint/2010/main" val="93235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tura de pantalla 2017-09-19 a las 9.26.5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196" y="1417638"/>
            <a:ext cx="4480554" cy="324816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696" y="1847124"/>
            <a:ext cx="4243340" cy="31148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2100" dirty="0" smtClean="0"/>
              <a:t>Más allá de ver a la multimodalidad como la combinación de modalidades educativas, entendámosla como la incorporación de las Tecnologías de información y comunicación en otras modalidades, modificando el </a:t>
            </a:r>
            <a:r>
              <a:rPr lang="es-ES_tradnl" sz="2100" dirty="0" smtClean="0"/>
              <a:t>grado de </a:t>
            </a:r>
            <a:r>
              <a:rPr lang="es-ES_tradnl" sz="2100" dirty="0" smtClean="0"/>
              <a:t>autonomía de los estudiantes a partir de su grado de </a:t>
            </a:r>
            <a:r>
              <a:rPr lang="es-ES_tradnl" sz="2100" dirty="0" err="1" smtClean="0"/>
              <a:t>presencialidad</a:t>
            </a:r>
            <a:r>
              <a:rPr lang="es-ES_tradnl" sz="2100" dirty="0" smtClean="0"/>
              <a:t>.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Multimodalidad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4880" y="6413139"/>
            <a:ext cx="796076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smtClean="0"/>
              <a:t>Multimodalidad en </a:t>
            </a:r>
            <a:r>
              <a:rPr lang="en-US" sz="1200" dirty="0" err="1" smtClean="0"/>
              <a:t>Educaci</a:t>
            </a:r>
            <a:r>
              <a:rPr lang="en-US" sz="1200" dirty="0" err="1" smtClean="0"/>
              <a:t>ón</a:t>
            </a:r>
            <a:r>
              <a:rPr lang="en-US" sz="1200" dirty="0" smtClean="0"/>
              <a:t> </a:t>
            </a:r>
            <a:r>
              <a:rPr lang="en-US" sz="1200" dirty="0" smtClean="0"/>
              <a:t>Superior. </a:t>
            </a:r>
            <a:r>
              <a:rPr lang="es-ES_tradnl" sz="1200" dirty="0" smtClean="0">
                <a:hlinkClick r:id="rId3"/>
              </a:rPr>
              <a:t>https://www.uv.mx/personal/albramirez/files/2014/02/multimodalidad_hdt2.pdf</a:t>
            </a:r>
            <a:r>
              <a:rPr lang="es-ES_tradnl" sz="1200" dirty="0" smtClean="0"/>
              <a:t> 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4961982"/>
            <a:ext cx="8103266" cy="1025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s-ES_tradnl" sz="1700" dirty="0" smtClean="0"/>
              <a:t>Un estudiante con un GA alto podrá funcionar bien en una modalidad de GP bajo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s-ES_tradnl" sz="1700" dirty="0" smtClean="0"/>
              <a:t>Un estudiante con un GA bajo se desempeñar</a:t>
            </a:r>
            <a:r>
              <a:rPr lang="es-ES_tradnl" sz="1700" dirty="0" smtClean="0"/>
              <a:t>á mejor en una modalidad de GP alto</a:t>
            </a:r>
            <a:endParaRPr lang="es-ES_tradnl" sz="1700" dirty="0" smtClean="0"/>
          </a:p>
          <a:p>
            <a:pPr>
              <a:lnSpc>
                <a:spcPct val="120000"/>
              </a:lnSpc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824661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Multimodalidad en la UV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s-ES_tradnl" sz="1700" dirty="0" smtClean="0"/>
              <a:t>Posterior a la implementaci</a:t>
            </a:r>
            <a:r>
              <a:rPr lang="es-ES_tradnl" sz="1700" dirty="0" smtClean="0"/>
              <a:t>ón del MEIF, en el periodo 2009-2012 el Dr. Raúl </a:t>
            </a:r>
            <a:r>
              <a:rPr lang="es-ES_tradnl" sz="1700" dirty="0" smtClean="0"/>
              <a:t>Arias promueve la transformación educativa a partir de la vinculación de lo </a:t>
            </a:r>
            <a:r>
              <a:rPr lang="es-ES_tradnl" sz="1700" i="1" dirty="0" smtClean="0"/>
              <a:t>escolarizado con lo no escolarizado</a:t>
            </a:r>
            <a:r>
              <a:rPr lang="es-ES_tradnl" sz="1700" dirty="0" smtClean="0"/>
              <a:t>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s-ES_tradnl" sz="1700" dirty="0" smtClean="0"/>
              <a:t>La Multimodalidad más allá de ser una modalidad adicional a la abierta, a distancia, virtual y escolarizada, buscaba </a:t>
            </a:r>
            <a:r>
              <a:rPr lang="es-ES_tradnl" sz="1700" i="1" dirty="0" smtClean="0"/>
              <a:t>ser un espacio de vinculación </a:t>
            </a:r>
            <a:r>
              <a:rPr lang="es-ES_tradnl" sz="1700" dirty="0" smtClean="0"/>
              <a:t>de recursos humanos, recursos materiales y tecnologías de información y comunicación de manera estructurada.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s-ES_tradnl" sz="1700" dirty="0" smtClean="0"/>
              <a:t>El proyecto concebía a la universidad como un espacio con una oferta educativa diversa en donde los estudiantes de cualquier carrera tenían la posibilidad de cursar sus experiencias educativas de manera escolarizada, abierta o en entornos virtuales.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s-ES_tradnl" sz="1700" dirty="0" smtClean="0"/>
              <a:t>La ejecución de la flexibilización de modalidades en las trayectorias de los estudiantes no fue sencilla ya que la instituci</a:t>
            </a:r>
            <a:r>
              <a:rPr lang="es-ES_tradnl" sz="1700" dirty="0" smtClean="0"/>
              <a:t>ón debía </a:t>
            </a:r>
            <a:r>
              <a:rPr lang="es-ES_tradnl" sz="1700" dirty="0" smtClean="0"/>
              <a:t>poner todas las experiencias educativas de todos sus programas de estudio de licenciatura en todas las modalidades educativas de la Universidad y eso implicaba un gran gasto; un vasto trabajo de rediseño y un cambio institucional.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s-ES_tradnl" sz="1700" dirty="0" smtClean="0"/>
              <a:t>El cambio resulta una amenaza a la forma tradicional de la organizaci</a:t>
            </a:r>
            <a:r>
              <a:rPr lang="es-ES_tradnl" sz="1700" dirty="0" smtClean="0"/>
              <a:t>ón del trabajo en la institución.</a:t>
            </a:r>
            <a:endParaRPr lang="es-ES_tradnl" sz="1700" dirty="0"/>
          </a:p>
          <a:p>
            <a:pPr marL="0" indent="0" algn="r">
              <a:spcBef>
                <a:spcPts val="500"/>
              </a:spcBef>
              <a:buNone/>
            </a:pPr>
            <a:r>
              <a:rPr lang="pl-PL" sz="1200" dirty="0" smtClean="0">
                <a:hlinkClick r:id="rId2"/>
              </a:rPr>
              <a:t>https://www.uv.mx/personal/albramirez/2017/04/22/tic-en-la-uv/</a:t>
            </a:r>
            <a:r>
              <a:rPr lang="pl-PL" sz="1200" dirty="0" smtClean="0"/>
              <a:t> </a:t>
            </a:r>
            <a:endParaRPr lang="es-ES_tradnl" sz="1200" dirty="0" smtClean="0"/>
          </a:p>
          <a:p>
            <a:pPr>
              <a:spcBef>
                <a:spcPts val="500"/>
              </a:spcBef>
            </a:pPr>
            <a:endParaRPr lang="es-ES_tradnl" sz="1650" dirty="0" smtClean="0"/>
          </a:p>
          <a:p>
            <a:pPr>
              <a:spcBef>
                <a:spcPts val="500"/>
              </a:spcBef>
            </a:pPr>
            <a:endParaRPr lang="es-ES_tradnl" sz="1650" dirty="0"/>
          </a:p>
        </p:txBody>
      </p:sp>
    </p:spTree>
    <p:extLst>
      <p:ext uri="{BB962C8B-B14F-4D97-AF65-F5344CB8AC3E}">
        <p14:creationId xmlns:p14="http://schemas.microsoft.com/office/powerpoint/2010/main" val="2577764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Modalidades Educativas en la UV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800" dirty="0" smtClean="0"/>
              <a:t>La UV ofrece licenciaturas en 4 modalidades educativas:</a:t>
            </a:r>
          </a:p>
          <a:p>
            <a:pPr lvl="1"/>
            <a:r>
              <a:rPr lang="es-ES_tradnl" sz="2500" dirty="0" smtClean="0"/>
              <a:t>Escolarizado</a:t>
            </a:r>
          </a:p>
          <a:p>
            <a:pPr lvl="1"/>
            <a:r>
              <a:rPr lang="es-ES_tradnl" sz="2500" dirty="0" smtClean="0"/>
              <a:t>Abierta </a:t>
            </a:r>
          </a:p>
          <a:p>
            <a:pPr lvl="1"/>
            <a:r>
              <a:rPr lang="es-ES_tradnl" sz="2500" dirty="0" smtClean="0"/>
              <a:t>Virtual</a:t>
            </a:r>
          </a:p>
          <a:p>
            <a:pPr lvl="1"/>
            <a:r>
              <a:rPr lang="es-ES_tradnl" sz="2500" dirty="0" smtClean="0"/>
              <a:t>A Distancia</a:t>
            </a:r>
          </a:p>
        </p:txBody>
      </p:sp>
    </p:spTree>
    <p:extLst>
      <p:ext uri="{BB962C8B-B14F-4D97-AF65-F5344CB8AC3E}">
        <p14:creationId xmlns:p14="http://schemas.microsoft.com/office/powerpoint/2010/main" val="3886683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Modalidades Educativas en la UV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800" dirty="0" smtClean="0"/>
              <a:t>La UV ofrece licenciaturas en cuatro modalidades educativas:</a:t>
            </a:r>
            <a:endParaRPr lang="es-ES_tradnl" sz="2800" dirty="0" smtClean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1500452"/>
              </p:ext>
            </p:extLst>
          </p:nvPr>
        </p:nvGraphicFramePr>
        <p:xfrm>
          <a:off x="6366674" y="4663103"/>
          <a:ext cx="2648759" cy="2194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933783"/>
              </p:ext>
            </p:extLst>
          </p:nvPr>
        </p:nvGraphicFramePr>
        <p:xfrm>
          <a:off x="913680" y="2628697"/>
          <a:ext cx="7608476" cy="2034405"/>
        </p:xfrm>
        <a:graphic>
          <a:graphicData uri="http://schemas.openxmlformats.org/drawingml/2006/table">
            <a:tbl>
              <a:tblPr/>
              <a:tblGrid>
                <a:gridCol w="2510213"/>
                <a:gridCol w="1790230"/>
                <a:gridCol w="1576314"/>
                <a:gridCol w="1731719"/>
              </a:tblGrid>
              <a:tr h="528809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 de Licenciatura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Matrícula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_trad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Experiencias </a:t>
                      </a:r>
                      <a:r>
                        <a:rPr lang="es-ES_tradn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Educativas 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considerando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40 EE </a:t>
                      </a:r>
                      <a:r>
                        <a:rPr lang="en-US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por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PE)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Licenciatura Escolarizada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53383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6000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77"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Licenciatura Abierta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6760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77"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Licenciatura Vritual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77"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Licenciatura a Distancia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60458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6784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614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Modalidades Educativas en la UV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89 Experiencias educativas Virtuales en las licenciaturas de la UV</a:t>
            </a:r>
          </a:p>
          <a:p>
            <a:pPr lvl="1"/>
            <a:r>
              <a:rPr lang="en-US" dirty="0" smtClean="0"/>
              <a:t>28 |</a:t>
            </a:r>
            <a:r>
              <a:rPr lang="es-ES_tradnl" dirty="0" smtClean="0"/>
              <a:t>Licenciatura en Enseñanza del Inglés |</a:t>
            </a:r>
            <a:r>
              <a:rPr lang="es-ES_tradnl" sz="1800" dirty="0" smtClean="0">
                <a:hlinkClick r:id="rId2"/>
              </a:rPr>
              <a:t>liga</a:t>
            </a:r>
            <a:endParaRPr lang="es-ES_tradnl" sz="1800" dirty="0" smtClean="0"/>
          </a:p>
          <a:p>
            <a:pPr lvl="1"/>
            <a:r>
              <a:rPr lang="en-US" dirty="0" smtClean="0"/>
              <a:t>32 | </a:t>
            </a:r>
            <a:r>
              <a:rPr lang="es-ES_tradnl" dirty="0" smtClean="0"/>
              <a:t>Licenciatura en Educación Artística </a:t>
            </a:r>
            <a:r>
              <a:rPr lang="es-ES_tradnl" sz="1800" dirty="0" smtClean="0"/>
              <a:t>| </a:t>
            </a:r>
            <a:r>
              <a:rPr lang="es-ES_tradnl" sz="1800" dirty="0" smtClean="0">
                <a:hlinkClick r:id="rId3"/>
              </a:rPr>
              <a:t>liga</a:t>
            </a:r>
            <a:endParaRPr lang="es-ES_tradnl" sz="1800" dirty="0" smtClean="0"/>
          </a:p>
          <a:p>
            <a:pPr lvl="1"/>
            <a:r>
              <a:rPr lang="es-ES_tradnl" dirty="0" smtClean="0"/>
              <a:t>21| AFEL </a:t>
            </a:r>
            <a:r>
              <a:rPr lang="es-ES_tradnl" sz="1800" dirty="0" smtClean="0"/>
              <a:t>| </a:t>
            </a:r>
            <a:r>
              <a:rPr lang="es-ES_tradnl" sz="1800" dirty="0" smtClean="0">
                <a:hlinkClick r:id="rId4"/>
              </a:rPr>
              <a:t>liga </a:t>
            </a:r>
            <a:endParaRPr lang="es-ES_tradnl" sz="1800" dirty="0" smtClean="0"/>
          </a:p>
          <a:p>
            <a:pPr lvl="1"/>
            <a:r>
              <a:rPr lang="es-ES_tradnl" dirty="0" smtClean="0"/>
              <a:t>5 | AFBG</a:t>
            </a:r>
          </a:p>
          <a:p>
            <a:pPr lvl="1"/>
            <a:r>
              <a:rPr lang="es-ES_tradnl" dirty="0" smtClean="0"/>
              <a:t>3 | Difusi</a:t>
            </a:r>
            <a:r>
              <a:rPr lang="es-ES_tradnl" dirty="0" smtClean="0"/>
              <a:t>ón Cultural</a:t>
            </a:r>
            <a:endParaRPr lang="es-ES_tradnl" dirty="0" smtClean="0"/>
          </a:p>
          <a:p>
            <a:pPr lvl="1"/>
            <a:endParaRPr lang="es-ES_tradnl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4837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Proyecto</a:t>
            </a:r>
            <a:r>
              <a:rPr lang="en-US" dirty="0" smtClean="0"/>
              <a:t> de Multimodalidad en la UV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400" dirty="0" smtClean="0"/>
              <a:t>Con el objetivo de promover la multimodalidad en la instituci</a:t>
            </a:r>
            <a:r>
              <a:rPr lang="es-ES_tradnl" sz="2400" dirty="0" smtClean="0"/>
              <a:t>ón </a:t>
            </a:r>
            <a:r>
              <a:rPr lang="es-ES_tradnl" sz="2400" dirty="0" smtClean="0"/>
              <a:t>como </a:t>
            </a:r>
            <a:r>
              <a:rPr lang="es-ES_tradnl" sz="2400" i="1" dirty="0" smtClean="0"/>
              <a:t>un espacio de vinculación </a:t>
            </a:r>
            <a:r>
              <a:rPr lang="es-ES_tradnl" sz="2400" dirty="0" smtClean="0"/>
              <a:t>de recursos humanos, recursos materiales  y TIC, se debe: </a:t>
            </a:r>
            <a:endParaRPr lang="es-ES_tradnl" sz="2400" dirty="0" smtClean="0"/>
          </a:p>
          <a:p>
            <a:pPr lvl="1"/>
            <a:r>
              <a:rPr lang="es-ES_tradnl" sz="2000" dirty="0" smtClean="0"/>
              <a:t>f</a:t>
            </a:r>
            <a:r>
              <a:rPr lang="es-ES_tradnl" sz="2000" dirty="0" smtClean="0"/>
              <a:t>acilitar el acceso a recursos digitales de Experiencias Educativas </a:t>
            </a:r>
          </a:p>
          <a:p>
            <a:pPr lvl="1"/>
            <a:r>
              <a:rPr lang="es-ES_tradnl" sz="2000" dirty="0"/>
              <a:t>f</a:t>
            </a:r>
            <a:r>
              <a:rPr lang="es-ES_tradnl" sz="2000" dirty="0" smtClean="0"/>
              <a:t>acilitar el tr</a:t>
            </a:r>
            <a:r>
              <a:rPr lang="es-ES_tradnl" sz="2000" dirty="0" smtClean="0"/>
              <a:t>á</a:t>
            </a:r>
            <a:r>
              <a:rPr lang="es-ES_tradnl" sz="2000" dirty="0" smtClean="0"/>
              <a:t>nsito acad</a:t>
            </a:r>
            <a:r>
              <a:rPr lang="es-ES_tradnl" sz="2000" dirty="0" smtClean="0"/>
              <a:t>émico-administrativo</a:t>
            </a:r>
            <a:r>
              <a:rPr lang="es-ES_tradnl" sz="2000" dirty="0" smtClean="0"/>
              <a:t> de los estudiantes entre las modalidades presencial, virtual y abierta </a:t>
            </a:r>
          </a:p>
          <a:p>
            <a:pPr lvl="1"/>
            <a:r>
              <a:rPr lang="es-ES_tradnl" sz="2000" dirty="0"/>
              <a:t>a</a:t>
            </a:r>
            <a:r>
              <a:rPr lang="es-ES_tradnl" sz="2000" dirty="0" smtClean="0"/>
              <a:t>segurar que la docencia, facilitaci</a:t>
            </a:r>
            <a:r>
              <a:rPr lang="es-ES_tradnl" sz="2000" dirty="0" smtClean="0"/>
              <a:t>ón </a:t>
            </a:r>
            <a:r>
              <a:rPr lang="es-ES_tradnl" sz="2000" dirty="0" smtClean="0"/>
              <a:t>asesor</a:t>
            </a:r>
            <a:r>
              <a:rPr lang="es-ES_tradnl" sz="2000" dirty="0" smtClean="0"/>
              <a:t>ía en modalidades no escolarizadas es adecuada </a:t>
            </a:r>
            <a:endParaRPr lang="es-ES_tradnl" sz="2000" dirty="0" smtClean="0"/>
          </a:p>
        </p:txBody>
      </p:sp>
    </p:spTree>
    <p:extLst>
      <p:ext uri="{BB962C8B-B14F-4D97-AF65-F5344CB8AC3E}">
        <p14:creationId xmlns:p14="http://schemas.microsoft.com/office/powerpoint/2010/main" val="2018798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200" dirty="0" smtClean="0"/>
              <a:t>Para alcanzar el objetivo planteado se debe emprender un gran proyecto de </a:t>
            </a:r>
          </a:p>
          <a:p>
            <a:pPr lvl="1"/>
            <a:r>
              <a:rPr lang="es-ES_tradnl" sz="2200" dirty="0" smtClean="0"/>
              <a:t>capacitaci</a:t>
            </a:r>
            <a:r>
              <a:rPr lang="es-ES_tradnl" sz="2200" dirty="0" smtClean="0"/>
              <a:t>ón </a:t>
            </a:r>
            <a:endParaRPr lang="es-ES_tradnl" sz="2200" dirty="0"/>
          </a:p>
          <a:p>
            <a:pPr lvl="1"/>
            <a:r>
              <a:rPr lang="es-ES_tradnl" sz="2200" dirty="0" smtClean="0"/>
              <a:t>digitalización</a:t>
            </a:r>
          </a:p>
          <a:p>
            <a:pPr lvl="1"/>
            <a:r>
              <a:rPr lang="es-ES_tradnl" sz="2200" dirty="0"/>
              <a:t> </a:t>
            </a:r>
            <a:r>
              <a:rPr lang="es-ES_tradnl" sz="2200" dirty="0" smtClean="0"/>
              <a:t>y de diseño de un modelo para la elaboración de EE y para su publicación</a:t>
            </a:r>
          </a:p>
          <a:p>
            <a:pPr marL="457200" lvl="1" indent="0">
              <a:buNone/>
            </a:pPr>
            <a:endParaRPr lang="es-ES_tradnl" sz="2200" dirty="0" smtClean="0"/>
          </a:p>
          <a:p>
            <a:r>
              <a:rPr lang="es-ES_tradnl" sz="2200" dirty="0" smtClean="0"/>
              <a:t>La selección de las EE y PE es clave y deberá responder a las necesidades institucionales de trayectoria de los estudiantes.</a:t>
            </a:r>
          </a:p>
          <a:p>
            <a:endParaRPr lang="es-ES_tradnl" sz="2200" dirty="0" smtClean="0"/>
          </a:p>
          <a:p>
            <a:endParaRPr lang="es-ES_tradnl" sz="2200" dirty="0" smtClean="0"/>
          </a:p>
          <a:p>
            <a:endParaRPr lang="es-ES_tradnl" sz="22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Proyecto</a:t>
            </a:r>
            <a:r>
              <a:rPr lang="en-US" dirty="0" smtClean="0"/>
              <a:t> de Multimodalidad en la UV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1931733"/>
              </p:ext>
            </p:extLst>
          </p:nvPr>
        </p:nvGraphicFramePr>
        <p:xfrm>
          <a:off x="6766477" y="4762091"/>
          <a:ext cx="1920324" cy="2095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40314" y="5380672"/>
            <a:ext cx="53201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dirty="0" smtClean="0"/>
              <a:t>Actualmente el tránsito entre modalidades</a:t>
            </a:r>
          </a:p>
          <a:p>
            <a:pPr algn="r"/>
            <a:r>
              <a:rPr lang="es-ES_tradnl" dirty="0" smtClean="0"/>
              <a:t>no es posible de forma natural, ya que la </a:t>
            </a:r>
          </a:p>
          <a:p>
            <a:pPr algn="r"/>
            <a:r>
              <a:rPr lang="es-ES_tradnl" dirty="0" smtClean="0"/>
              <a:t>proporción de EE escolarizadas es mayor al</a:t>
            </a:r>
          </a:p>
          <a:p>
            <a:pPr algn="r"/>
            <a:r>
              <a:rPr lang="es-ES_tradnl" dirty="0" smtClean="0"/>
              <a:t>de las EE abiertas y virtuales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325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Proyecto</a:t>
            </a:r>
            <a:r>
              <a:rPr lang="en-US" dirty="0" smtClean="0"/>
              <a:t> de Multimodalidad en la UV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265468" y="6522278"/>
            <a:ext cx="74213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1200" dirty="0" smtClean="0"/>
              <a:t>25 PE m</a:t>
            </a:r>
            <a:r>
              <a:rPr lang="es-ES_tradnl" sz="1200" dirty="0" smtClean="0"/>
              <a:t>ás demandados en 2017 del área Económico Administrativ</a:t>
            </a:r>
            <a:r>
              <a:rPr lang="es-ES_tradnl" sz="1200" dirty="0" smtClean="0"/>
              <a:t>a | </a:t>
            </a:r>
            <a:r>
              <a:rPr lang="es-ES_tradnl" sz="1200" dirty="0" smtClean="0">
                <a:hlinkClick r:id="rId2"/>
              </a:rPr>
              <a:t>liga  </a:t>
            </a:r>
            <a:endParaRPr lang="en-US" sz="1200" dirty="0">
              <a:hlinkClick r:id="rId2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316842" cy="1254785"/>
          </a:xfrm>
        </p:spPr>
        <p:txBody>
          <a:bodyPr>
            <a:normAutofit/>
          </a:bodyPr>
          <a:lstStyle/>
          <a:p>
            <a:r>
              <a:rPr lang="es-ES_tradnl" sz="1800" dirty="0" smtClean="0"/>
              <a:t>En 2017 al </a:t>
            </a:r>
            <a:r>
              <a:rPr lang="es-ES_tradnl" sz="1800" dirty="0" smtClean="0"/>
              <a:t>área económico administrativo ingresaron 4138 estudiantes de los </a:t>
            </a:r>
            <a:r>
              <a:rPr lang="es-ES_tradnl" sz="1800" dirty="0" smtClean="0"/>
              <a:t>8829  aspirantes (</a:t>
            </a:r>
            <a:r>
              <a:rPr lang="es-ES_tradnl" sz="1800" dirty="0" smtClean="0"/>
              <a:t>46.87%). Siendo Administración y Contaduría, </a:t>
            </a:r>
            <a:r>
              <a:rPr lang="es-ES_tradnl" sz="1800" dirty="0" smtClean="0"/>
              <a:t>en sus modalidades Escolarizada y Abierta </a:t>
            </a:r>
            <a:r>
              <a:rPr lang="es-ES_tradnl" sz="1800" dirty="0" smtClean="0"/>
              <a:t>las carreras más demandadas.</a:t>
            </a:r>
            <a:endParaRPr lang="es-ES_tradnl" sz="1800" dirty="0"/>
          </a:p>
        </p:txBody>
      </p:sp>
      <p:pic>
        <p:nvPicPr>
          <p:cNvPr id="10" name="Picture 9" descr="Captura de pantalla 2017-09-19 a las 11.10.2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68" y="2630778"/>
            <a:ext cx="7734331" cy="385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047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8569</TotalTime>
  <Words>1175</Words>
  <Application>Microsoft Macintosh PowerPoint</Application>
  <PresentationFormat>On-screen Show (4:3)</PresentationFormat>
  <Paragraphs>445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Multimodalidad en la UV</vt:lpstr>
      <vt:lpstr>Multimodalidad</vt:lpstr>
      <vt:lpstr>Multimodalidad en la UV</vt:lpstr>
      <vt:lpstr>Modalidades Educativas en la UV</vt:lpstr>
      <vt:lpstr>Modalidades Educativas en la UV</vt:lpstr>
      <vt:lpstr>Modalidades Educativas en la UV</vt:lpstr>
      <vt:lpstr>Proyecto de Multimodalidad en la UV</vt:lpstr>
      <vt:lpstr>Proyecto de Multimodalidad en la UV</vt:lpstr>
      <vt:lpstr>Proyecto de Multimodalidad en la UV</vt:lpstr>
      <vt:lpstr>Proyecto de Multimodalidad en la UV</vt:lpstr>
      <vt:lpstr>Proyecto de Multimodalidad en la UV</vt:lpstr>
      <vt:lpstr>Proyecto de Multimodalidad en la UV</vt:lpstr>
      <vt:lpstr>Multimodalidad en la UV</vt:lpstr>
    </vt:vector>
  </TitlesOfParts>
  <Company>Co.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Multimodalidad en la UV</dc:title>
  <dc:creator>No Name</dc:creator>
  <cp:lastModifiedBy>No Name</cp:lastModifiedBy>
  <cp:revision>97</cp:revision>
  <dcterms:created xsi:type="dcterms:W3CDTF">2017-09-13T18:50:47Z</dcterms:created>
  <dcterms:modified xsi:type="dcterms:W3CDTF">2017-09-19T17:40:41Z</dcterms:modified>
</cp:coreProperties>
</file>