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90" r:id="rId3"/>
    <p:sldId id="291" r:id="rId4"/>
    <p:sldId id="292" r:id="rId5"/>
    <p:sldId id="273" r:id="rId6"/>
    <p:sldId id="295" r:id="rId7"/>
    <p:sldId id="296" r:id="rId8"/>
    <p:sldId id="297" r:id="rId9"/>
    <p:sldId id="285" r:id="rId10"/>
    <p:sldId id="298" r:id="rId11"/>
    <p:sldId id="299" r:id="rId12"/>
    <p:sldId id="300" r:id="rId13"/>
    <p:sldId id="302" r:id="rId14"/>
    <p:sldId id="303" r:id="rId15"/>
    <p:sldId id="304" r:id="rId16"/>
    <p:sldId id="305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398" autoAdjust="0"/>
  </p:normalViewPr>
  <p:slideViewPr>
    <p:cSldViewPr snapToGrid="0" snapToObjects="1">
      <p:cViewPr varScale="1">
        <p:scale>
          <a:sx n="105" d="100"/>
          <a:sy n="105" d="100"/>
        </p:scale>
        <p:origin x="-712" y="-112"/>
      </p:cViewPr>
      <p:guideLst>
        <p:guide orient="horz" pos="2065"/>
        <p:guide pos="50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martinell:Downloads:blogsuv_nivel4_nuevo%20principal%20nancy%20(BASE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Sheet1!$O$15</c:f>
              <c:strCache>
                <c:ptCount val="1"/>
                <c:pt idx="0">
                  <c:v>iSoc</c:v>
                </c:pt>
              </c:strCache>
            </c:strRef>
          </c:tx>
          <c:invertIfNegative val="0"/>
          <c:cat>
            <c:strRef>
              <c:f>Sheet1!$N$16:$N$25</c:f>
              <c:strCache>
                <c:ptCount val="10"/>
                <c:pt idx="0">
                  <c:v>Dr. GD</c:v>
                </c:pt>
                <c:pt idx="1">
                  <c:v>Dr. AR</c:v>
                </c:pt>
                <c:pt idx="2">
                  <c:v>Dr. FA</c:v>
                </c:pt>
                <c:pt idx="3">
                  <c:v>Dr. FD</c:v>
                </c:pt>
                <c:pt idx="4">
                  <c:v>Dra. DP</c:v>
                </c:pt>
                <c:pt idx="5">
                  <c:v>Dra. CS</c:v>
                </c:pt>
                <c:pt idx="6">
                  <c:v>Dr. BB</c:v>
                </c:pt>
                <c:pt idx="7">
                  <c:v>Dr. RE</c:v>
                </c:pt>
                <c:pt idx="8">
                  <c:v>Dr. LS</c:v>
                </c:pt>
                <c:pt idx="9">
                  <c:v>Dr. GR</c:v>
                </c:pt>
              </c:strCache>
            </c:strRef>
          </c:cat>
          <c:val>
            <c:numRef>
              <c:f>Sheet1!$O$16:$O$26</c:f>
              <c:numCache>
                <c:formatCode>0.00</c:formatCode>
                <c:ptCount val="11"/>
                <c:pt idx="0">
                  <c:v>2.951627159501808</c:v>
                </c:pt>
                <c:pt idx="1">
                  <c:v>3.695014849344067</c:v>
                </c:pt>
                <c:pt idx="2">
                  <c:v>0.968960863697706</c:v>
                </c:pt>
                <c:pt idx="3">
                  <c:v>1.0</c:v>
                </c:pt>
                <c:pt idx="4">
                  <c:v>0.923056724427729</c:v>
                </c:pt>
                <c:pt idx="5">
                  <c:v>0.257759784075574</c:v>
                </c:pt>
                <c:pt idx="6">
                  <c:v>1.960017383746197</c:v>
                </c:pt>
                <c:pt idx="7">
                  <c:v>0.630704168795159</c:v>
                </c:pt>
                <c:pt idx="8">
                  <c:v>0.222672064777328</c:v>
                </c:pt>
                <c:pt idx="9">
                  <c:v>0.506072874493927</c:v>
                </c:pt>
              </c:numCache>
            </c:numRef>
          </c:val>
        </c:ser>
        <c:ser>
          <c:idx val="1"/>
          <c:order val="1"/>
          <c:tx>
            <c:strRef>
              <c:f>Sheet1!$P$15</c:f>
              <c:strCache>
                <c:ptCount val="1"/>
                <c:pt idx="0">
                  <c:v>iAca</c:v>
                </c:pt>
              </c:strCache>
            </c:strRef>
          </c:tx>
          <c:invertIfNegative val="0"/>
          <c:cat>
            <c:strRef>
              <c:f>Sheet1!$N$16:$N$25</c:f>
              <c:strCache>
                <c:ptCount val="10"/>
                <c:pt idx="0">
                  <c:v>Dr. GD</c:v>
                </c:pt>
                <c:pt idx="1">
                  <c:v>Dr. AR</c:v>
                </c:pt>
                <c:pt idx="2">
                  <c:v>Dr. FA</c:v>
                </c:pt>
                <c:pt idx="3">
                  <c:v>Dr. FD</c:v>
                </c:pt>
                <c:pt idx="4">
                  <c:v>Dra. DP</c:v>
                </c:pt>
                <c:pt idx="5">
                  <c:v>Dra. CS</c:v>
                </c:pt>
                <c:pt idx="6">
                  <c:v>Dr. BB</c:v>
                </c:pt>
                <c:pt idx="7">
                  <c:v>Dr. RE</c:v>
                </c:pt>
                <c:pt idx="8">
                  <c:v>Dr. LS</c:v>
                </c:pt>
                <c:pt idx="9">
                  <c:v>Dr. GR</c:v>
                </c:pt>
              </c:strCache>
            </c:strRef>
          </c:cat>
          <c:val>
            <c:numRef>
              <c:f>Sheet1!$P$16:$P$25</c:f>
              <c:numCache>
                <c:formatCode>0.00</c:formatCode>
                <c:ptCount val="10"/>
                <c:pt idx="0">
                  <c:v>2.829640676803788</c:v>
                </c:pt>
                <c:pt idx="1">
                  <c:v>1.815804466401007</c:v>
                </c:pt>
                <c:pt idx="2">
                  <c:v>4.0</c:v>
                </c:pt>
                <c:pt idx="3">
                  <c:v>1.887677754684435</c:v>
                </c:pt>
                <c:pt idx="4">
                  <c:v>1.944747496756576</c:v>
                </c:pt>
                <c:pt idx="5">
                  <c:v>2.361827471557883</c:v>
                </c:pt>
                <c:pt idx="6">
                  <c:v>0.328904180212479</c:v>
                </c:pt>
                <c:pt idx="7">
                  <c:v>1.367504136241728</c:v>
                </c:pt>
                <c:pt idx="8">
                  <c:v>1.574156759026707</c:v>
                </c:pt>
                <c:pt idx="9">
                  <c:v>1.261125309815706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04194248"/>
        <c:axId val="-2038949608"/>
      </c:barChart>
      <c:catAx>
        <c:axId val="-2004194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 lIns="0">
            <a:noAutofit/>
          </a:bodyPr>
          <a:lstStyle/>
          <a:p>
            <a:pPr>
              <a:defRPr/>
            </a:pPr>
            <a:endParaRPr lang="en-US"/>
          </a:p>
        </c:txPr>
        <c:crossAx val="-2038949608"/>
        <c:crosses val="autoZero"/>
        <c:auto val="1"/>
        <c:lblAlgn val="ctr"/>
        <c:lblOffset val="100"/>
        <c:noMultiLvlLbl val="0"/>
      </c:catAx>
      <c:valAx>
        <c:axId val="-203894960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-2004194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solidFill>
        <a:schemeClr val="tx1"/>
      </a:solidFill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22/07/17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41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22/07/17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519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22/07/17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4095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Texto del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250031" y="1919883"/>
            <a:ext cx="4143375" cy="4429125"/>
          </a:xfrm>
          <a:prstGeom prst="rect">
            <a:avLst/>
          </a:prstGeom>
        </p:spPr>
        <p:txBody>
          <a:bodyPr/>
          <a:lstStyle>
            <a:lvl1pPr marL="303599" indent="-303599">
              <a:lnSpc>
                <a:spcPct val="100000"/>
              </a:lnSpc>
              <a:spcBef>
                <a:spcPts val="2672"/>
              </a:spcBef>
              <a:defRPr sz="2700"/>
            </a:lvl1pPr>
            <a:lvl2pPr marL="607197" indent="-303599">
              <a:lnSpc>
                <a:spcPct val="100000"/>
              </a:lnSpc>
              <a:spcBef>
                <a:spcPts val="2672"/>
              </a:spcBef>
              <a:defRPr sz="2700"/>
            </a:lvl2pPr>
            <a:lvl3pPr marL="910796" indent="-303599">
              <a:lnSpc>
                <a:spcPct val="100000"/>
              </a:lnSpc>
              <a:spcBef>
                <a:spcPts val="2672"/>
              </a:spcBef>
              <a:defRPr sz="2700"/>
            </a:lvl3pPr>
            <a:lvl4pPr marL="1214394" indent="-303599">
              <a:lnSpc>
                <a:spcPct val="100000"/>
              </a:lnSpc>
              <a:spcBef>
                <a:spcPts val="2672"/>
              </a:spcBef>
              <a:defRPr sz="2700"/>
            </a:lvl4pPr>
            <a:lvl5pPr marL="1517993" indent="-303599">
              <a:lnSpc>
                <a:spcPct val="100000"/>
              </a:lnSpc>
              <a:spcBef>
                <a:spcPts val="2672"/>
              </a:spcBef>
              <a:defRPr sz="27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3791433605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22/07/17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59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22/07/17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236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22/07/17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41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22/07/17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837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22/07/17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11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22/07/17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04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22/07/17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22/07/17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6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7517" y="640080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2910" y="649224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9801" y="649224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22/07/17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pic>
        <p:nvPicPr>
          <p:cNvPr id="9" name="Picture 8" descr="reportes saberes digitales - portada.png"/>
          <p:cNvPicPr>
            <a:picLocks noChangeAspect="1"/>
          </p:cNvPicPr>
          <p:nvPr userDrawn="1"/>
        </p:nvPicPr>
        <p:blipFill>
          <a:blip r:embed="rId14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8701"/>
            <a:ext cx="9144000" cy="66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0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lbramirez@uv.mx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lbramirez@uv.m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39335"/>
            <a:ext cx="7969852" cy="2415891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_tradnl" sz="5400" dirty="0"/>
              <a:t>Propuesta de medición de la presencia en web de los </a:t>
            </a:r>
            <a:r>
              <a:rPr lang="es-ES_tradnl" sz="5400" dirty="0" smtClean="0"/>
              <a:t>profesores universitarios </a:t>
            </a:r>
            <a:endParaRPr lang="es-ES" sz="5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599" y="4289085"/>
            <a:ext cx="7284053" cy="1371281"/>
          </a:xfrm>
        </p:spPr>
        <p:txBody>
          <a:bodyPr>
            <a:normAutofit/>
          </a:bodyPr>
          <a:lstStyle/>
          <a:p>
            <a:pPr algn="r">
              <a:lnSpc>
                <a:spcPct val="70000"/>
              </a:lnSpc>
            </a:pPr>
            <a:r>
              <a:rPr lang="es-ES" dirty="0" smtClean="0"/>
              <a:t>Dr. Alberto </a:t>
            </a:r>
            <a:r>
              <a:rPr lang="es-ES" dirty="0" smtClean="0"/>
              <a:t>Ramírez </a:t>
            </a:r>
            <a:r>
              <a:rPr lang="es-ES" dirty="0" smtClean="0"/>
              <a:t>Martinell</a:t>
            </a:r>
          </a:p>
          <a:p>
            <a:pPr algn="r">
              <a:lnSpc>
                <a:spcPct val="70000"/>
              </a:lnSpc>
            </a:pPr>
            <a:r>
              <a:rPr lang="es-ES" dirty="0" smtClean="0"/>
              <a:t>Universidad Veracruzana, M</a:t>
            </a:r>
            <a:r>
              <a:rPr lang="es-ES" dirty="0" smtClean="0"/>
              <a:t>éxico</a:t>
            </a:r>
            <a:endParaRPr lang="es-ES" dirty="0" smtClean="0"/>
          </a:p>
          <a:p>
            <a:pPr algn="r">
              <a:lnSpc>
                <a:spcPct val="70000"/>
              </a:lnSpc>
            </a:pPr>
            <a:r>
              <a:rPr lang="es-ES" sz="1600" dirty="0" smtClean="0">
                <a:hlinkClick r:id="rId2"/>
              </a:rPr>
              <a:t>albramirez@</a:t>
            </a:r>
            <a:r>
              <a:rPr lang="es-ES" sz="1600" dirty="0" smtClean="0">
                <a:hlinkClick r:id="rId2"/>
              </a:rPr>
              <a:t>uv.mx</a:t>
            </a:r>
            <a:endParaRPr lang="es-ES" sz="1600" dirty="0" smtClean="0"/>
          </a:p>
          <a:p>
            <a:pPr algn="r">
              <a:lnSpc>
                <a:spcPct val="70000"/>
              </a:lnSpc>
            </a:pPr>
            <a:r>
              <a:rPr lang="es-ES" sz="1600"/>
              <a:t>@armartinell</a:t>
            </a:r>
          </a:p>
          <a:p>
            <a:pPr algn="r">
              <a:lnSpc>
                <a:spcPct val="70000"/>
              </a:lnSpc>
            </a:pPr>
            <a:endParaRPr lang="es-ES" sz="1600" dirty="0" smtClean="0"/>
          </a:p>
          <a:p>
            <a:pPr>
              <a:lnSpc>
                <a:spcPct val="70000"/>
              </a:lnSpc>
            </a:pPr>
            <a:endParaRPr lang="es-ES" sz="1400" dirty="0" smtClean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685801" y="5962489"/>
            <a:ext cx="81493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/>
              <a:t> </a:t>
            </a:r>
            <a:r>
              <a:rPr lang="es-ES_tradnl" sz="1600" dirty="0"/>
              <a:t>XII Congreso Internacional de Ciencias Sociales Interdisciplinares, que se llevará a cabo del 26 al 28 de julio de 2017, en el International </a:t>
            </a:r>
            <a:r>
              <a:rPr lang="es-ES_tradnl" sz="1600" dirty="0" err="1"/>
              <a:t>Conference</a:t>
            </a:r>
            <a:r>
              <a:rPr lang="es-ES_tradnl" sz="1600" dirty="0"/>
              <a:t> Center en Hiroshima, Japón</a:t>
            </a:r>
            <a:r>
              <a:rPr lang="es-ES_tradnl" sz="1600" dirty="0" smtClean="0"/>
              <a:t>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202857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/>
              <a:t>Prestigio en web</a:t>
            </a:r>
            <a:endParaRPr lang="es-MX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21502"/>
            <a:ext cx="7836453" cy="4466293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</a:t>
            </a:r>
            <a:r>
              <a:rPr lang="es-MX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ara valorar la presencia académica se propone la revisión de los siguientes valores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501362"/>
              </p:ext>
            </p:extLst>
          </p:nvPr>
        </p:nvGraphicFramePr>
        <p:xfrm>
          <a:off x="690718" y="3198966"/>
          <a:ext cx="7713519" cy="3328668"/>
        </p:xfrm>
        <a:graphic>
          <a:graphicData uri="http://schemas.openxmlformats.org/drawingml/2006/table">
            <a:tbl>
              <a:tblPr/>
              <a:tblGrid>
                <a:gridCol w="1565725"/>
                <a:gridCol w="6147794"/>
              </a:tblGrid>
              <a:tr h="47552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iCitas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Número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de </a:t>
                      </a:r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citas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en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google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scholar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47552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ih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Í</a:t>
                      </a:r>
                      <a:r>
                        <a:rPr lang="nl-NL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ndice</a:t>
                      </a:r>
                      <a:r>
                        <a:rPr lang="nl-N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 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h en google </a:t>
                      </a: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scholar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47552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ii10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Í</a:t>
                      </a:r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ndice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i10 en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google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scholar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475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iBlog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Entradas del Blog </a:t>
                      </a:r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en</a:t>
                      </a:r>
                      <a:r>
                        <a:rPr lang="es-ES_tradn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 la Universidad Veracruzana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475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iRes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Reputacion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en Research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Gate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47552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iAcad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Views 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en </a:t>
                      </a: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Academica.edu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47552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Scopus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N</a:t>
                      </a:r>
                      <a:r>
                        <a:rPr lang="nl-NL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úmero</a:t>
                      </a:r>
                      <a:r>
                        <a:rPr lang="nl-N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 de </a:t>
                      </a:r>
                      <a:r>
                        <a:rPr lang="nl-NL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artículos</a:t>
                      </a:r>
                      <a:r>
                        <a:rPr lang="nl-N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 en </a:t>
                      </a:r>
                      <a:r>
                        <a:rPr lang="nl-NL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Scopus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84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/>
              <a:t>Poblaci</a:t>
            </a:r>
            <a:r>
              <a:rPr lang="es-MX" sz="3200" dirty="0" smtClean="0"/>
              <a:t>ón de estudio de la primera prueba</a:t>
            </a:r>
            <a:endParaRPr lang="es-MX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21502"/>
            <a:ext cx="7836453" cy="4466293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De un universo de 6049 profesores de la Universidad Veracruzana, M</a:t>
            </a:r>
            <a:r>
              <a:rPr lang="es-ES_tradnl" sz="2400" dirty="0" smtClean="0"/>
              <a:t>éxico </a:t>
            </a:r>
            <a:r>
              <a:rPr lang="es-ES_tradnl" sz="2400" dirty="0" smtClean="0"/>
              <a:t>(4833 docentes y </a:t>
            </a:r>
            <a:r>
              <a:rPr lang="es-ES_tradnl" sz="2400" dirty="0"/>
              <a:t>1216 técnicos </a:t>
            </a:r>
            <a:r>
              <a:rPr lang="es-ES_tradnl" sz="2400" dirty="0" smtClean="0"/>
              <a:t>académicos) se seleccionaron a los </a:t>
            </a:r>
            <a:r>
              <a:rPr lang="es-ES_tradnl" sz="2400" dirty="0" smtClean="0"/>
              <a:t>1929 que en Julio de 2016 contaban con un blog institucional</a:t>
            </a:r>
          </a:p>
          <a:p>
            <a:pPr lvl="1"/>
            <a:r>
              <a:rPr lang="es-ES_tradnl" dirty="0" err="1"/>
              <a:t>https</a:t>
            </a:r>
            <a:r>
              <a:rPr lang="es-ES_tradnl" dirty="0"/>
              <a:t>://</a:t>
            </a:r>
            <a:r>
              <a:rPr lang="es-ES_tradnl" dirty="0" err="1"/>
              <a:t>www.uv.mx</a:t>
            </a:r>
            <a:r>
              <a:rPr lang="es-ES_tradnl" dirty="0"/>
              <a:t>/personal/listado-sitios/</a:t>
            </a:r>
            <a:endParaRPr lang="es-ES_tradnl" dirty="0" smtClean="0"/>
          </a:p>
          <a:p>
            <a:r>
              <a:rPr lang="en-US" sz="2400" dirty="0" smtClean="0"/>
              <a:t>D</a:t>
            </a:r>
            <a:r>
              <a:rPr lang="es-ES_tradnl" sz="2400" dirty="0" smtClean="0"/>
              <a:t>e los 1929 profesores, se seleccionaron a 131 con un blog funcional, académico y actualizado (referido como nivel 4)</a:t>
            </a:r>
          </a:p>
          <a:p>
            <a:endParaRPr lang="es-ES_tradnl" sz="2400" dirty="0" smtClean="0"/>
          </a:p>
          <a:p>
            <a:endParaRPr lang="es-ES_tradnl" sz="3000" dirty="0" smtClean="0"/>
          </a:p>
          <a:p>
            <a:pPr lvl="1"/>
            <a:endParaRPr lang="es-MX" sz="2800" dirty="0" smtClean="0"/>
          </a:p>
          <a:p>
            <a:pPr marL="114300" indent="0">
              <a:buNone/>
            </a:pPr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114300" indent="0">
              <a:buNone/>
            </a:pPr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53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/>
              <a:t>Resultados Preliminares</a:t>
            </a:r>
            <a:endParaRPr lang="es-MX" sz="3500" dirty="0"/>
          </a:p>
        </p:txBody>
      </p:sp>
      <p:sp>
        <p:nvSpPr>
          <p:cNvPr id="12" name="Rectangle 11"/>
          <p:cNvSpPr/>
          <p:nvPr/>
        </p:nvSpPr>
        <p:spPr>
          <a:xfrm>
            <a:off x="562731" y="1161552"/>
            <a:ext cx="36064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200" dirty="0" smtClean="0">
                <a:solidFill>
                  <a:schemeClr val="tx2"/>
                </a:solidFill>
              </a:rPr>
              <a:t>Presencia en el entorno social 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2731" y="3882461"/>
            <a:ext cx="41997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200" dirty="0">
                <a:solidFill>
                  <a:schemeClr val="tx2"/>
                </a:solidFill>
              </a:rPr>
              <a:t>Presencia en el entorno académico</a:t>
            </a:r>
            <a:endParaRPr lang="en-US" sz="2200" dirty="0">
              <a:solidFill>
                <a:schemeClr val="tx2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828725"/>
              </p:ext>
            </p:extLst>
          </p:nvPr>
        </p:nvGraphicFramePr>
        <p:xfrm>
          <a:off x="562731" y="1542254"/>
          <a:ext cx="6096000" cy="2146300"/>
        </p:xfrm>
        <a:graphic>
          <a:graphicData uri="http://schemas.openxmlformats.org/drawingml/2006/table">
            <a:tbl>
              <a:tblPr/>
              <a:tblGrid>
                <a:gridCol w="914400"/>
                <a:gridCol w="304800"/>
                <a:gridCol w="292100"/>
                <a:gridCol w="914400"/>
                <a:gridCol w="495300"/>
                <a:gridCol w="558800"/>
                <a:gridCol w="660400"/>
                <a:gridCol w="431800"/>
                <a:gridCol w="444500"/>
                <a:gridCol w="444500"/>
                <a:gridCol w="635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Nombre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SNI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Gen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Academia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iFB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ResYTB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VidYTB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iYTB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iGoo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Tw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iSoc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Dr. GD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Humanidades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382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354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354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2730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Dr. AR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Humanidades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188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87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162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249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3400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1626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Dr. RE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Humanidades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78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93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408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Dr. FD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BioAgro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7410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Dr. FA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BioAgro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7180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Dr. BB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Humanidades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655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61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61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4560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Dr. GR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EconoAdm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3750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Dr. DP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BioAgro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6720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Dr. LS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BioAgro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1650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Dra. CS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BioAgro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1910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898720"/>
              </p:ext>
            </p:extLst>
          </p:nvPr>
        </p:nvGraphicFramePr>
        <p:xfrm>
          <a:off x="562731" y="4323639"/>
          <a:ext cx="6667500" cy="2146300"/>
        </p:xfrm>
        <a:graphic>
          <a:graphicData uri="http://schemas.openxmlformats.org/drawingml/2006/table">
            <a:tbl>
              <a:tblPr/>
              <a:tblGrid>
                <a:gridCol w="914400"/>
                <a:gridCol w="304800"/>
                <a:gridCol w="292100"/>
                <a:gridCol w="914400"/>
                <a:gridCol w="495300"/>
                <a:gridCol w="558800"/>
                <a:gridCol w="660400"/>
                <a:gridCol w="431800"/>
                <a:gridCol w="444500"/>
                <a:gridCol w="444500"/>
                <a:gridCol w="635000"/>
                <a:gridCol w="571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Nombre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SNI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Gen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Academia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citas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ii10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iBlog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iRes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iAcad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Scop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iAca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Dr. GD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Humanidades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1974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52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19.8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4623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Dr. AR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Humanidades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232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122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9.23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1345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Dr. RE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Humanidades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1263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11.69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2446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Dr. FD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BioAgro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1329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30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31.24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860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Dr. FA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BioAgro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222222"/>
                          </a:solidFill>
                          <a:effectLst/>
                          <a:latin typeface="Calibri (Body)"/>
                        </a:rPr>
                        <a:t>9515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55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133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Dr. BB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Humanidades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282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314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Dr. GR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EconoAdm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915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11.09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1576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Dra. DP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BioAgro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968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30.81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199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Dr. LS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BioAgro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671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27.41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Dra. CS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BioAgro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2141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32.45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293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39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3218846" y="6502402"/>
            <a:ext cx="0" cy="2588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18846" y="6761240"/>
            <a:ext cx="47519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359249" y="3829238"/>
            <a:ext cx="0" cy="2588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59249" y="4088076"/>
            <a:ext cx="2598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049459" y="1417638"/>
            <a:ext cx="619579" cy="240654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933246" y="4277063"/>
            <a:ext cx="619579" cy="2213244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958213" y="3896751"/>
            <a:ext cx="104230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500" dirty="0" smtClean="0">
                <a:solidFill>
                  <a:schemeClr val="tx2"/>
                </a:solidFill>
              </a:rPr>
              <a:t>Valor clave</a:t>
            </a:r>
            <a:endParaRPr lang="en-US" sz="1500" dirty="0"/>
          </a:p>
        </p:txBody>
      </p:sp>
      <p:sp>
        <p:nvSpPr>
          <p:cNvPr id="31" name="Rectangle 30"/>
          <p:cNvSpPr/>
          <p:nvPr/>
        </p:nvSpPr>
        <p:spPr>
          <a:xfrm>
            <a:off x="7970838" y="6563372"/>
            <a:ext cx="104230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500" dirty="0" smtClean="0">
                <a:solidFill>
                  <a:schemeClr val="tx2"/>
                </a:solidFill>
              </a:rPr>
              <a:t>Valor clave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3823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63468" cy="1143000"/>
          </a:xfrm>
        </p:spPr>
        <p:txBody>
          <a:bodyPr/>
          <a:lstStyle/>
          <a:p>
            <a:r>
              <a:rPr lang="es-MX" sz="3200" dirty="0" smtClean="0"/>
              <a:t>Resultados Preliminares: Presencia Combinada</a:t>
            </a:r>
            <a:endParaRPr lang="es-MX" sz="35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782829"/>
              </p:ext>
            </p:extLst>
          </p:nvPr>
        </p:nvGraphicFramePr>
        <p:xfrm>
          <a:off x="5827788" y="3100070"/>
          <a:ext cx="2892880" cy="2151380"/>
        </p:xfrm>
        <a:graphic>
          <a:graphicData uri="http://schemas.openxmlformats.org/drawingml/2006/table">
            <a:tbl>
              <a:tblPr/>
              <a:tblGrid>
                <a:gridCol w="921196"/>
                <a:gridCol w="597970"/>
                <a:gridCol w="662615"/>
                <a:gridCol w="71109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Nombre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iAca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iPresencia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Dr. GD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Dr. AR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Dr. FA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Dr. FD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Dra. DP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Dra. CS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Dr. BB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Dr. RE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Dr. LS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Dr. GR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4007"/>
              </p:ext>
            </p:extLst>
          </p:nvPr>
        </p:nvGraphicFramePr>
        <p:xfrm>
          <a:off x="457200" y="1568450"/>
          <a:ext cx="5170835" cy="372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034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/>
              <a:t>Comentarios preliminares</a:t>
            </a:r>
            <a:endParaRPr lang="es-MX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21502"/>
            <a:ext cx="7836453" cy="5255069"/>
          </a:xfrm>
        </p:spPr>
        <p:txBody>
          <a:bodyPr>
            <a:normAutofit/>
          </a:bodyPr>
          <a:lstStyle/>
          <a:p>
            <a:r>
              <a:rPr lang="es-MX" sz="2400" dirty="0" smtClean="0">
                <a:solidFill>
                  <a:srgbClr val="675E47"/>
                </a:solidFill>
              </a:rPr>
              <a:t>Del top 10 se puede observar lo siguiente:</a:t>
            </a:r>
          </a:p>
          <a:p>
            <a:pPr lvl="1"/>
            <a:r>
              <a:rPr lang="es-MX" dirty="0" smtClean="0">
                <a:solidFill>
                  <a:srgbClr val="675E47"/>
                </a:solidFill>
              </a:rPr>
              <a:t>Los 10 tienen el grado de Doctor</a:t>
            </a:r>
          </a:p>
          <a:p>
            <a:pPr lvl="1"/>
            <a:r>
              <a:rPr lang="es-MX" dirty="0" smtClean="0">
                <a:solidFill>
                  <a:srgbClr val="675E47"/>
                </a:solidFill>
              </a:rPr>
              <a:t>Los 10 pertenecen al sistema mexicano de investigadores</a:t>
            </a:r>
          </a:p>
          <a:p>
            <a:pPr lvl="1"/>
            <a:r>
              <a:rPr lang="es-MX" dirty="0" smtClean="0">
                <a:solidFill>
                  <a:srgbClr val="675E47"/>
                </a:solidFill>
              </a:rPr>
              <a:t>Los 10 tienen un componente de internacionalizaci</a:t>
            </a:r>
            <a:r>
              <a:rPr lang="es-MX" dirty="0" smtClean="0">
                <a:solidFill>
                  <a:srgbClr val="675E47"/>
                </a:solidFill>
              </a:rPr>
              <a:t>ón (o son extranjeros o hicieron estudios fuera de México)</a:t>
            </a:r>
          </a:p>
          <a:p>
            <a:pPr lvl="1"/>
            <a:r>
              <a:rPr lang="es-MX" dirty="0" smtClean="0">
                <a:solidFill>
                  <a:srgbClr val="675E47"/>
                </a:solidFill>
              </a:rPr>
              <a:t>8 son de sexo masculino</a:t>
            </a:r>
          </a:p>
          <a:p>
            <a:pPr lvl="1"/>
            <a:r>
              <a:rPr lang="es-MX" dirty="0" smtClean="0">
                <a:solidFill>
                  <a:srgbClr val="675E47"/>
                </a:solidFill>
              </a:rPr>
              <a:t>Biología (5) y Humanidades (4) son las áreas más presentes</a:t>
            </a:r>
          </a:p>
          <a:p>
            <a:pPr lvl="1"/>
            <a:r>
              <a:rPr lang="es-MX" dirty="0" smtClean="0">
                <a:solidFill>
                  <a:srgbClr val="675E47"/>
                </a:solidFill>
              </a:rPr>
              <a:t>La presencia en redes sociales comunes (FB, TW, YTB) no son relevantes </a:t>
            </a:r>
          </a:p>
          <a:p>
            <a:pPr lvl="1"/>
            <a:r>
              <a:rPr lang="es-MX" dirty="0" smtClean="0">
                <a:solidFill>
                  <a:srgbClr val="675E47"/>
                </a:solidFill>
              </a:rPr>
              <a:t>Mientras que la búsqueda en Google es la que posiciona al académico de mejor manera.</a:t>
            </a:r>
          </a:p>
          <a:p>
            <a:pPr lvl="1"/>
            <a:r>
              <a:rPr lang="es-MX" dirty="0" smtClean="0">
                <a:solidFill>
                  <a:srgbClr val="675E47"/>
                </a:solidFill>
              </a:rPr>
              <a:t>Para el caso académico son las citas de Google Scholar lo que dan más visibilidad al académico </a:t>
            </a:r>
            <a:endParaRPr lang="es-MX" dirty="0" smtClean="0">
              <a:solidFill>
                <a:srgbClr val="675E47"/>
              </a:solidFill>
            </a:endParaRPr>
          </a:p>
          <a:p>
            <a:endParaRPr lang="es-MX" dirty="0" smtClean="0">
              <a:solidFill>
                <a:srgbClr val="675E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6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/>
              <a:t>Comentarios preliminares</a:t>
            </a:r>
            <a:endParaRPr lang="es-MX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21502"/>
            <a:ext cx="7836453" cy="5255069"/>
          </a:xfrm>
        </p:spPr>
        <p:txBody>
          <a:bodyPr>
            <a:normAutofit/>
          </a:bodyPr>
          <a:lstStyle/>
          <a:p>
            <a:r>
              <a:rPr lang="es-MX" sz="2400" dirty="0" smtClean="0">
                <a:solidFill>
                  <a:srgbClr val="675E47"/>
                </a:solidFill>
              </a:rPr>
              <a:t>Problemas observados </a:t>
            </a:r>
          </a:p>
          <a:p>
            <a:pPr lvl="1"/>
            <a:r>
              <a:rPr lang="es-MX" dirty="0" smtClean="0">
                <a:solidFill>
                  <a:srgbClr val="675E47"/>
                </a:solidFill>
              </a:rPr>
              <a:t>La </a:t>
            </a:r>
            <a:r>
              <a:rPr lang="es-MX" dirty="0">
                <a:solidFill>
                  <a:srgbClr val="675E47"/>
                </a:solidFill>
              </a:rPr>
              <a:t>búsqueda de las personas puede ser compleja. Hay de problemas con homónimos y pseudónimos</a:t>
            </a:r>
          </a:p>
          <a:p>
            <a:pPr lvl="1"/>
            <a:r>
              <a:rPr lang="es-MX" dirty="0">
                <a:solidFill>
                  <a:srgbClr val="675E47"/>
                </a:solidFill>
              </a:rPr>
              <a:t>El peso de los indicadores son distintos. Un número alto de seguidores en Twitter representa un esfuerzo distinto al número de artículos en Scopus, por ejemplo</a:t>
            </a:r>
          </a:p>
          <a:p>
            <a:pPr lvl="1"/>
            <a:r>
              <a:rPr lang="es-MX" dirty="0">
                <a:solidFill>
                  <a:srgbClr val="675E47"/>
                </a:solidFill>
              </a:rPr>
              <a:t>El indicador es sensible al contexto. Para este caso los valores máximos y mínimos están definidos por los indicadores de las personas incluidas en la </a:t>
            </a:r>
            <a:r>
              <a:rPr lang="es-MX" dirty="0" smtClean="0">
                <a:solidFill>
                  <a:srgbClr val="675E47"/>
                </a:solidFill>
              </a:rPr>
              <a:t>muestra.</a:t>
            </a:r>
          </a:p>
          <a:p>
            <a:r>
              <a:rPr lang="es-MX" dirty="0" smtClean="0">
                <a:solidFill>
                  <a:srgbClr val="675E47"/>
                </a:solidFill>
              </a:rPr>
              <a:t>Trabajos futuros</a:t>
            </a:r>
          </a:p>
          <a:p>
            <a:pPr lvl="1"/>
            <a:r>
              <a:rPr lang="es-MX" dirty="0" smtClean="0">
                <a:solidFill>
                  <a:srgbClr val="675E47"/>
                </a:solidFill>
              </a:rPr>
              <a:t>Afinar el </a:t>
            </a:r>
            <a:r>
              <a:rPr lang="es-MX" dirty="0" smtClean="0">
                <a:solidFill>
                  <a:srgbClr val="675E47"/>
                </a:solidFill>
              </a:rPr>
              <a:t>índice</a:t>
            </a:r>
          </a:p>
          <a:p>
            <a:pPr lvl="1"/>
            <a:r>
              <a:rPr lang="es-MX" dirty="0" smtClean="0">
                <a:solidFill>
                  <a:srgbClr val="675E47"/>
                </a:solidFill>
              </a:rPr>
              <a:t>Optimizar el trabajo de minería de datos</a:t>
            </a:r>
          </a:p>
          <a:p>
            <a:pPr lvl="1"/>
            <a:r>
              <a:rPr lang="es-MX" dirty="0" smtClean="0">
                <a:solidFill>
                  <a:srgbClr val="675E47"/>
                </a:solidFill>
              </a:rPr>
              <a:t>Desligar el índice del contexto</a:t>
            </a:r>
            <a:endParaRPr lang="es-MX" dirty="0">
              <a:solidFill>
                <a:srgbClr val="675E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5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39335"/>
            <a:ext cx="7969852" cy="2415891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_tradnl" sz="5400" dirty="0"/>
              <a:t>Propuesta de medición de la presencia en web de los </a:t>
            </a:r>
            <a:r>
              <a:rPr lang="es-ES_tradnl" sz="5400" dirty="0" smtClean="0"/>
              <a:t>profesores universitarios </a:t>
            </a:r>
            <a:endParaRPr lang="es-ES" sz="5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599" y="4289085"/>
            <a:ext cx="7284053" cy="1371281"/>
          </a:xfrm>
        </p:spPr>
        <p:txBody>
          <a:bodyPr>
            <a:normAutofit/>
          </a:bodyPr>
          <a:lstStyle/>
          <a:p>
            <a:pPr algn="r">
              <a:lnSpc>
                <a:spcPct val="70000"/>
              </a:lnSpc>
            </a:pPr>
            <a:r>
              <a:rPr lang="es-ES" dirty="0" smtClean="0"/>
              <a:t>Dr. Alberto </a:t>
            </a:r>
            <a:r>
              <a:rPr lang="es-ES" dirty="0" smtClean="0"/>
              <a:t>Ramírez </a:t>
            </a:r>
            <a:r>
              <a:rPr lang="es-ES" dirty="0" smtClean="0"/>
              <a:t>Martinell</a:t>
            </a:r>
          </a:p>
          <a:p>
            <a:pPr algn="r">
              <a:lnSpc>
                <a:spcPct val="70000"/>
              </a:lnSpc>
            </a:pPr>
            <a:r>
              <a:rPr lang="es-ES" dirty="0" smtClean="0"/>
              <a:t>Universidad Veracruzana, M</a:t>
            </a:r>
            <a:r>
              <a:rPr lang="es-ES" dirty="0" smtClean="0"/>
              <a:t>éxico</a:t>
            </a:r>
            <a:endParaRPr lang="es-ES" dirty="0" smtClean="0"/>
          </a:p>
          <a:p>
            <a:pPr algn="r">
              <a:lnSpc>
                <a:spcPct val="70000"/>
              </a:lnSpc>
            </a:pPr>
            <a:r>
              <a:rPr lang="es-ES" sz="1600" dirty="0" smtClean="0">
                <a:hlinkClick r:id="rId2"/>
              </a:rPr>
              <a:t>albramirez@</a:t>
            </a:r>
            <a:r>
              <a:rPr lang="es-ES" sz="1600" dirty="0" smtClean="0">
                <a:hlinkClick r:id="rId2"/>
              </a:rPr>
              <a:t>uv.mx</a:t>
            </a:r>
            <a:endParaRPr lang="es-ES" sz="1600" dirty="0" smtClean="0"/>
          </a:p>
          <a:p>
            <a:pPr algn="r">
              <a:lnSpc>
                <a:spcPct val="70000"/>
              </a:lnSpc>
            </a:pPr>
            <a:r>
              <a:rPr lang="es-ES" sz="1600" dirty="0" smtClean="0"/>
              <a:t>@armartinell</a:t>
            </a:r>
            <a:endParaRPr lang="es-ES" sz="1600" dirty="0" smtClean="0"/>
          </a:p>
          <a:p>
            <a:pPr>
              <a:lnSpc>
                <a:spcPct val="70000"/>
              </a:lnSpc>
            </a:pPr>
            <a:endParaRPr lang="es-ES" sz="1400" dirty="0" smtClean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685801" y="5962489"/>
            <a:ext cx="81493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/>
              <a:t> </a:t>
            </a:r>
            <a:r>
              <a:rPr lang="es-ES_tradnl" sz="1600" dirty="0"/>
              <a:t>XII Congreso Internacional de Ciencias Sociales Interdisciplinares, que se llevará a cabo del 26 al 28 de julio de 2017, en el International </a:t>
            </a:r>
            <a:r>
              <a:rPr lang="es-ES_tradnl" sz="1600" dirty="0" err="1"/>
              <a:t>Conference</a:t>
            </a:r>
            <a:r>
              <a:rPr lang="es-ES_tradnl" sz="1600" dirty="0"/>
              <a:t> Center en Hiroshima, Japón</a:t>
            </a:r>
            <a:r>
              <a:rPr lang="es-ES_tradnl" sz="1600" dirty="0" smtClean="0"/>
              <a:t>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288588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pPr marL="279311" indent="-279311" defTabSz="377890">
              <a:spcBef>
                <a:spcPts val="2391"/>
              </a:spcBef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535353"/>
                </a:solidFill>
              </a:rPr>
              <a:t>Somos nodos, somos canales, somos puentes,  </a:t>
            </a:r>
            <a:r>
              <a:rPr sz="2500" b="1">
                <a:solidFill>
                  <a:srgbClr val="535353"/>
                </a:solidFill>
              </a:rPr>
              <a:t>somos parte de una red</a:t>
            </a:r>
            <a:r>
              <a:rPr sz="2500">
                <a:solidFill>
                  <a:srgbClr val="535353"/>
                </a:solidFill>
              </a:rPr>
              <a:t> de personas, de información, de conocimientos y de intenciones. Somos parte de un todo o de varios todos a la vez. Y como tal, nuestra participación en la red a la que pertenecemos es crucial; y el impacto que puede lograr incluso en otras redes siempre está latente. </a:t>
            </a:r>
          </a:p>
        </p:txBody>
      </p:sp>
      <p:pic>
        <p:nvPicPr>
          <p:cNvPr id="42" name="Captura de pantalla 2014-10-07 a la(s) 23.46.4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91649" y="2337616"/>
            <a:ext cx="3487442" cy="345468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/>
        </p:nvSpPr>
        <p:spPr>
          <a:xfrm>
            <a:off x="5125564" y="5841283"/>
            <a:ext cx="3344512" cy="195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1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535353"/>
                </a:solidFill>
              </a:rPr>
              <a:t>http://www.mobilemediabox.de/2011/07/27/die-twitter-und-flickr-weltkarte/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MX" sz="3500" dirty="0" smtClean="0"/>
              <a:t>Somos parte de una red</a:t>
            </a:r>
            <a:endParaRPr lang="es-MX" sz="3500" dirty="0"/>
          </a:p>
        </p:txBody>
      </p:sp>
    </p:spTree>
    <p:extLst>
      <p:ext uri="{BB962C8B-B14F-4D97-AF65-F5344CB8AC3E}">
        <p14:creationId xmlns:p14="http://schemas.microsoft.com/office/powerpoint/2010/main" val="155454843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alberto fra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973" y="2365847"/>
            <a:ext cx="2762160" cy="33818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0031" y="1919883"/>
            <a:ext cx="5409942" cy="44291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_tradnl" dirty="0"/>
              <a:t>En mis redes sociales soy una versión selecta de mi mismo, que se conecta con familiares, colegas y amigos y en donde –ese yo, o esa parte de mi– comparte información que pudiera ser relevante –o no– para otros nodos de mi red </a:t>
            </a:r>
            <a:r>
              <a:rPr lang="es-ES_tradnl" dirty="0" smtClean="0"/>
              <a:t>personal o en todo Internet</a:t>
            </a:r>
            <a:endParaRPr lang="es-ES_tradnl" dirty="0"/>
          </a:p>
          <a:p>
            <a:pPr marL="218770" indent="-522368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s-MX" sz="3500" dirty="0" smtClean="0"/>
              <a:t>Tenemos presencia fragmentada</a:t>
            </a:r>
            <a:endParaRPr lang="es-MX" sz="3500" dirty="0"/>
          </a:p>
        </p:txBody>
      </p:sp>
    </p:spTree>
    <p:extLst>
      <p:ext uri="{BB962C8B-B14F-4D97-AF65-F5344CB8AC3E}">
        <p14:creationId xmlns:p14="http://schemas.microsoft.com/office/powerpoint/2010/main" val="3031770152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48950" indent="-248950" defTabSz="336816">
              <a:spcBef>
                <a:spcPts val="218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35353"/>
                </a:solidFill>
              </a:rPr>
              <a:t>La información e interacciones (likes) con las que voy dejando una </a:t>
            </a:r>
            <a:r>
              <a:rPr sz="2200" b="1">
                <a:solidFill>
                  <a:srgbClr val="535353"/>
                </a:solidFill>
              </a:rPr>
              <a:t>huella digital</a:t>
            </a:r>
            <a:r>
              <a:rPr sz="2200">
                <a:solidFill>
                  <a:srgbClr val="535353"/>
                </a:solidFill>
              </a:rPr>
              <a:t> en la plataforma –en este caso de Facebook – pueden ser públicas y visibles o privadas y orientadas a un grupo concreto de personas, pero en cualquier caso son las bases, cimientos y orientaciones de la presencia digital –fragmentada– que estoy construyendo de forma consciente o no para esa plataforma de red social.</a:t>
            </a:r>
          </a:p>
        </p:txBody>
      </p:sp>
      <p:sp>
        <p:nvSpPr>
          <p:cNvPr id="52" name="Shape 52"/>
          <p:cNvSpPr/>
          <p:nvPr/>
        </p:nvSpPr>
        <p:spPr>
          <a:xfrm>
            <a:off x="5594274" y="6166020"/>
            <a:ext cx="1818704" cy="195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1200" u="sng">
                <a:hlinkClick r:id="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800">
                <a:solidFill>
                  <a:srgbClr val="535353"/>
                </a:solidFill>
              </a:rPr>
              <a:t>http://tessarubio.com/img/mano_GR.png</a:t>
            </a:r>
          </a:p>
        </p:txBody>
      </p:sp>
      <p:pic>
        <p:nvPicPr>
          <p:cNvPr id="53" name="huella-digita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9757" y="2270203"/>
            <a:ext cx="3204648" cy="372848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s-MX" sz="3500" dirty="0" smtClean="0"/>
              <a:t>Dejamos una huella digital</a:t>
            </a:r>
            <a:endParaRPr lang="es-MX" sz="3500" dirty="0"/>
          </a:p>
        </p:txBody>
      </p:sp>
    </p:spTree>
    <p:extLst>
      <p:ext uri="{BB962C8B-B14F-4D97-AF65-F5344CB8AC3E}">
        <p14:creationId xmlns:p14="http://schemas.microsoft.com/office/powerpoint/2010/main" val="1519832939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/>
              <a:t>Yo cuantificado</a:t>
            </a:r>
            <a:endParaRPr lang="es-MX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21502"/>
            <a:ext cx="7836453" cy="4466293"/>
          </a:xfrm>
        </p:spPr>
        <p:txBody>
          <a:bodyPr>
            <a:normAutofit/>
          </a:bodyPr>
          <a:lstStyle/>
          <a:p>
            <a:endParaRPr lang="es-MX" sz="2800" i="1" dirty="0" smtClean="0"/>
          </a:p>
          <a:p>
            <a:pPr lvl="2"/>
            <a:r>
              <a:rPr lang="en-US" sz="2400" dirty="0" smtClean="0"/>
              <a:t>E</a:t>
            </a:r>
            <a:r>
              <a:rPr lang="es-MX" sz="2400" dirty="0" smtClean="0"/>
              <a:t>dad</a:t>
            </a:r>
          </a:p>
          <a:p>
            <a:pPr lvl="2"/>
            <a:r>
              <a:rPr lang="en-US" sz="2400" dirty="0" smtClean="0"/>
              <a:t>P</a:t>
            </a:r>
            <a:r>
              <a:rPr lang="es-MX" sz="2400" dirty="0" smtClean="0"/>
              <a:t>eso</a:t>
            </a:r>
          </a:p>
          <a:p>
            <a:pPr lvl="2"/>
            <a:r>
              <a:rPr lang="en-US" sz="2400" dirty="0" smtClean="0"/>
              <a:t>A</a:t>
            </a:r>
            <a:r>
              <a:rPr lang="es-MX" sz="2400" dirty="0" smtClean="0"/>
              <a:t>ltura</a:t>
            </a:r>
          </a:p>
          <a:p>
            <a:pPr lvl="2"/>
            <a:r>
              <a:rPr lang="en-US" sz="2400" dirty="0" smtClean="0"/>
              <a:t>G</a:t>
            </a:r>
            <a:r>
              <a:rPr lang="es-MX" sz="2400" dirty="0" smtClean="0"/>
              <a:t>lucosa en la sangre </a:t>
            </a:r>
            <a:r>
              <a:rPr lang="en-US" sz="2400" dirty="0" smtClean="0"/>
              <a:t>…</a:t>
            </a:r>
            <a:endParaRPr lang="es-MX" sz="2400" dirty="0" smtClean="0"/>
          </a:p>
          <a:p>
            <a:pPr marL="114300" indent="0">
              <a:buNone/>
            </a:pPr>
            <a:endParaRPr lang="es-MX" sz="20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114300" indent="0">
              <a:buNone/>
            </a:pPr>
            <a:endParaRPr lang="es-MX" sz="20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2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/>
              <a:t>Yo cuantificado 2.0</a:t>
            </a:r>
            <a:endParaRPr lang="es-MX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21502"/>
            <a:ext cx="7836453" cy="4466293"/>
          </a:xfrm>
        </p:spPr>
        <p:txBody>
          <a:bodyPr>
            <a:normAutofit/>
          </a:bodyPr>
          <a:lstStyle/>
          <a:p>
            <a:endParaRPr lang="es-MX" sz="2800" i="1" dirty="0" smtClean="0"/>
          </a:p>
          <a:p>
            <a:pPr lvl="2"/>
            <a:r>
              <a:rPr lang="en-US" sz="24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E</a:t>
            </a:r>
            <a:r>
              <a:rPr lang="es-MX" sz="24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dad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P</a:t>
            </a:r>
            <a:r>
              <a:rPr lang="es-MX" sz="24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eso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A</a:t>
            </a:r>
            <a:r>
              <a:rPr lang="es-MX" sz="24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ltura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G</a:t>
            </a:r>
            <a:r>
              <a:rPr lang="es-MX" sz="24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lucosa en la sangre </a:t>
            </a:r>
            <a:r>
              <a:rPr lang="en-US" sz="24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…</a:t>
            </a:r>
            <a:endParaRPr lang="es-MX" sz="2400" dirty="0" smtClean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lvl="2"/>
            <a:r>
              <a:rPr lang="es-MX" sz="2400" dirty="0" smtClean="0"/>
              <a:t>Cantidad de km que corres al mes</a:t>
            </a:r>
          </a:p>
          <a:p>
            <a:pPr lvl="2"/>
            <a:r>
              <a:rPr lang="es-MX" sz="2400" dirty="0" smtClean="0"/>
              <a:t>Seguidores en Twitter</a:t>
            </a:r>
          </a:p>
          <a:p>
            <a:pPr lvl="2"/>
            <a:r>
              <a:rPr lang="es-MX" sz="2400" dirty="0" smtClean="0"/>
              <a:t>Vistas en YouTube</a:t>
            </a:r>
          </a:p>
          <a:p>
            <a:pPr lvl="2"/>
            <a:r>
              <a:rPr lang="es-MX" sz="2400" dirty="0" smtClean="0"/>
              <a:t>Likes en redes sociales</a:t>
            </a:r>
            <a:endParaRPr lang="es-MX" sz="2400" dirty="0" smtClean="0"/>
          </a:p>
          <a:p>
            <a:pPr marL="114300" indent="0">
              <a:buNone/>
            </a:pPr>
            <a:endParaRPr lang="es-MX" sz="20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114300" indent="0">
              <a:buNone/>
            </a:pPr>
            <a:endParaRPr lang="es-MX" sz="20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4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/>
              <a:t>El acad</a:t>
            </a:r>
            <a:r>
              <a:rPr lang="es-MX" sz="3200" dirty="0" smtClean="0"/>
              <a:t>émico cuantificado en Internet</a:t>
            </a:r>
            <a:endParaRPr lang="es-MX" sz="3500" dirty="0"/>
          </a:p>
        </p:txBody>
      </p:sp>
      <p:sp>
        <p:nvSpPr>
          <p:cNvPr id="12" name="Shape 51"/>
          <p:cNvSpPr txBox="1">
            <a:spLocks/>
          </p:cNvSpPr>
          <p:nvPr/>
        </p:nvSpPr>
        <p:spPr>
          <a:xfrm>
            <a:off x="696633" y="1374984"/>
            <a:ext cx="5614019" cy="5059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8950" indent="-248950" defTabSz="336816">
              <a:lnSpc>
                <a:spcPct val="80000"/>
              </a:lnSpc>
              <a:spcBef>
                <a:spcPts val="2180"/>
              </a:spcBef>
              <a:defRPr sz="1800">
                <a:solidFill>
                  <a:srgbClr val="000000"/>
                </a:solidFill>
              </a:defRPr>
            </a:pPr>
            <a:r>
              <a:rPr lang="es-ES_tradnl" sz="2400" i="1" dirty="0"/>
              <a:t>El</a:t>
            </a:r>
            <a:r>
              <a:rPr lang="es-ES_tradnl" sz="1600" i="1" dirty="0" smtClean="0">
                <a:solidFill>
                  <a:srgbClr val="000000"/>
                </a:solidFill>
              </a:rPr>
              <a:t> </a:t>
            </a:r>
            <a:r>
              <a:rPr lang="es-ES_tradnl" sz="2400" i="1" dirty="0">
                <a:solidFill>
                  <a:srgbClr val="000000"/>
                </a:solidFill>
              </a:rPr>
              <a:t>profesor universitario como una marca</a:t>
            </a:r>
          </a:p>
          <a:p>
            <a:pPr marL="248950" indent="-248950" defTabSz="336816">
              <a:lnSpc>
                <a:spcPct val="80000"/>
              </a:lnSpc>
              <a:spcBef>
                <a:spcPts val="2180"/>
              </a:spcBef>
              <a:defRPr sz="1800">
                <a:solidFill>
                  <a:srgbClr val="000000"/>
                </a:solidFill>
              </a:defRPr>
            </a:pPr>
            <a:endParaRPr lang="es-ES_tradnl" sz="2400" dirty="0" smtClean="0">
              <a:solidFill>
                <a:srgbClr val="000000"/>
              </a:solidFill>
            </a:endParaRPr>
          </a:p>
          <a:p>
            <a:pPr marL="248950" indent="-248950" defTabSz="336816">
              <a:lnSpc>
                <a:spcPct val="80000"/>
              </a:lnSpc>
              <a:spcBef>
                <a:spcPts val="2180"/>
              </a:spcBef>
              <a:defRPr sz="1800">
                <a:solidFill>
                  <a:srgbClr val="000000"/>
                </a:solidFill>
              </a:defRPr>
            </a:pPr>
            <a:r>
              <a:rPr lang="es-ES_tradnl" sz="2400" dirty="0" smtClean="0">
                <a:solidFill>
                  <a:srgbClr val="000000"/>
                </a:solidFill>
              </a:rPr>
              <a:t>Presencia Social</a:t>
            </a:r>
          </a:p>
          <a:p>
            <a:pPr marL="546130" lvl="1" indent="-248950" defTabSz="336816">
              <a:lnSpc>
                <a:spcPct val="80000"/>
              </a:lnSpc>
              <a:spcBef>
                <a:spcPts val="2180"/>
              </a:spcBef>
              <a:defRPr sz="1800">
                <a:solidFill>
                  <a:srgbClr val="000000"/>
                </a:solidFill>
              </a:defRPr>
            </a:pPr>
            <a:r>
              <a:rPr lang="es-ES_tradnl" sz="1800" dirty="0">
                <a:solidFill>
                  <a:srgbClr val="000000"/>
                </a:solidFill>
              </a:rPr>
              <a:t>Buscadores convencionales como Google</a:t>
            </a:r>
          </a:p>
          <a:p>
            <a:pPr marL="546130" lvl="1" indent="-248950" defTabSz="336816">
              <a:lnSpc>
                <a:spcPct val="80000"/>
              </a:lnSpc>
              <a:spcBef>
                <a:spcPts val="2180"/>
              </a:spcBef>
              <a:defRPr sz="1800">
                <a:solidFill>
                  <a:srgbClr val="000000"/>
                </a:solidFill>
              </a:defRPr>
            </a:pPr>
            <a:r>
              <a:rPr lang="es-ES_tradnl" sz="1800" dirty="0">
                <a:solidFill>
                  <a:srgbClr val="000000"/>
                </a:solidFill>
              </a:rPr>
              <a:t>Redes Sociales como Facebook</a:t>
            </a:r>
            <a:r>
              <a:rPr lang="es-ES_tradnl" dirty="0" smtClean="0">
                <a:solidFill>
                  <a:srgbClr val="000000"/>
                </a:solidFill>
              </a:rPr>
              <a:t>, </a:t>
            </a:r>
            <a:r>
              <a:rPr lang="es-ES_tradnl" dirty="0" err="1" smtClean="0">
                <a:solidFill>
                  <a:srgbClr val="000000"/>
                </a:solidFill>
              </a:rPr>
              <a:t>Twitter</a:t>
            </a:r>
            <a:r>
              <a:rPr lang="es-ES_tradnl" dirty="0">
                <a:solidFill>
                  <a:srgbClr val="000000"/>
                </a:solidFill>
              </a:rPr>
              <a:t> </a:t>
            </a:r>
            <a:r>
              <a:rPr lang="es-ES_tradnl" dirty="0" smtClean="0">
                <a:solidFill>
                  <a:srgbClr val="000000"/>
                </a:solidFill>
              </a:rPr>
              <a:t>o Youtube</a:t>
            </a:r>
          </a:p>
          <a:p>
            <a:pPr indent="-342900" defTabSz="336816">
              <a:lnSpc>
                <a:spcPct val="80000"/>
              </a:lnSpc>
              <a:spcBef>
                <a:spcPts val="2180"/>
              </a:spcBef>
              <a:defRPr sz="1800">
                <a:solidFill>
                  <a:srgbClr val="000000"/>
                </a:solidFill>
              </a:defRPr>
            </a:pPr>
            <a:endParaRPr lang="es-ES_tradnl" sz="2400" dirty="0" smtClean="0">
              <a:solidFill>
                <a:srgbClr val="000000"/>
              </a:solidFill>
            </a:endParaRPr>
          </a:p>
          <a:p>
            <a:pPr indent="-342900" defTabSz="336816">
              <a:lnSpc>
                <a:spcPct val="80000"/>
              </a:lnSpc>
              <a:spcBef>
                <a:spcPts val="2180"/>
              </a:spcBef>
              <a:defRPr sz="1800">
                <a:solidFill>
                  <a:srgbClr val="000000"/>
                </a:solidFill>
              </a:defRPr>
            </a:pPr>
            <a:r>
              <a:rPr lang="es-ES_tradnl" sz="2400" dirty="0" smtClean="0">
                <a:solidFill>
                  <a:srgbClr val="000000"/>
                </a:solidFill>
              </a:rPr>
              <a:t>Presencia Acad</a:t>
            </a:r>
            <a:r>
              <a:rPr lang="es-ES_tradnl" sz="2400" dirty="0" smtClean="0">
                <a:solidFill>
                  <a:srgbClr val="000000"/>
                </a:solidFill>
              </a:rPr>
              <a:t>émica</a:t>
            </a:r>
          </a:p>
          <a:p>
            <a:pPr lvl="1" indent="-342900" defTabSz="336816">
              <a:lnSpc>
                <a:spcPct val="80000"/>
              </a:lnSpc>
              <a:spcBef>
                <a:spcPts val="2180"/>
              </a:spcBef>
              <a:defRPr sz="1800">
                <a:solidFill>
                  <a:srgbClr val="000000"/>
                </a:solidFill>
              </a:defRPr>
            </a:pPr>
            <a:r>
              <a:rPr lang="es-ES_tradnl" dirty="0" smtClean="0">
                <a:solidFill>
                  <a:srgbClr val="000000"/>
                </a:solidFill>
              </a:rPr>
              <a:t>Google académico</a:t>
            </a:r>
          </a:p>
          <a:p>
            <a:pPr lvl="1" indent="-342900" defTabSz="336816">
              <a:lnSpc>
                <a:spcPct val="80000"/>
              </a:lnSpc>
              <a:spcBef>
                <a:spcPts val="2180"/>
              </a:spcBef>
              <a:defRPr sz="1800">
                <a:solidFill>
                  <a:srgbClr val="000000"/>
                </a:solidFill>
              </a:defRPr>
            </a:pPr>
            <a:r>
              <a:rPr lang="es-ES_tradnl" dirty="0" err="1" smtClean="0">
                <a:solidFill>
                  <a:srgbClr val="000000"/>
                </a:solidFill>
              </a:rPr>
              <a:t>Research</a:t>
            </a:r>
            <a:r>
              <a:rPr lang="es-ES_tradnl" dirty="0" smtClean="0">
                <a:solidFill>
                  <a:srgbClr val="000000"/>
                </a:solidFill>
              </a:rPr>
              <a:t> </a:t>
            </a:r>
            <a:r>
              <a:rPr lang="es-ES_tradnl" dirty="0" err="1" smtClean="0">
                <a:solidFill>
                  <a:srgbClr val="000000"/>
                </a:solidFill>
              </a:rPr>
              <a:t>Gate</a:t>
            </a:r>
            <a:r>
              <a:rPr lang="es-ES_tradnl" dirty="0" smtClean="0">
                <a:solidFill>
                  <a:srgbClr val="000000"/>
                </a:solidFill>
              </a:rPr>
              <a:t>, </a:t>
            </a:r>
            <a:r>
              <a:rPr lang="es-ES_tradnl" dirty="0" err="1" smtClean="0">
                <a:solidFill>
                  <a:srgbClr val="000000"/>
                </a:solidFill>
              </a:rPr>
              <a:t>Academia.edu</a:t>
            </a:r>
            <a:endParaRPr lang="es-ES_tradnl" dirty="0" smtClean="0">
              <a:solidFill>
                <a:srgbClr val="000000"/>
              </a:solidFill>
            </a:endParaRPr>
          </a:p>
          <a:p>
            <a:pPr lvl="1" indent="-342900" defTabSz="336816">
              <a:lnSpc>
                <a:spcPct val="80000"/>
              </a:lnSpc>
              <a:spcBef>
                <a:spcPts val="2180"/>
              </a:spcBef>
              <a:defRPr sz="1800">
                <a:solidFill>
                  <a:srgbClr val="000000"/>
                </a:solidFill>
              </a:defRPr>
            </a:pPr>
            <a:r>
              <a:rPr lang="es-ES_tradnl" dirty="0" err="1" smtClean="0">
                <a:solidFill>
                  <a:srgbClr val="000000"/>
                </a:solidFill>
              </a:rPr>
              <a:t>Scopus</a:t>
            </a:r>
            <a:endParaRPr lang="es-ES_tradnl" dirty="0" smtClean="0">
              <a:solidFill>
                <a:srgbClr val="000000"/>
              </a:solidFill>
            </a:endParaRPr>
          </a:p>
          <a:p>
            <a:pPr marL="0" indent="0" defTabSz="336816">
              <a:lnSpc>
                <a:spcPct val="80000"/>
              </a:lnSpc>
              <a:spcBef>
                <a:spcPts val="2180"/>
              </a:spcBef>
              <a:buNone/>
              <a:defRPr sz="1800">
                <a:solidFill>
                  <a:srgbClr val="000000"/>
                </a:solidFill>
              </a:defRPr>
            </a:pPr>
            <a:endParaRPr lang="es-ES_tradnl" sz="2400" dirty="0">
              <a:solidFill>
                <a:srgbClr val="000000"/>
              </a:solidFill>
            </a:endParaRPr>
          </a:p>
        </p:txBody>
      </p:sp>
      <p:pic>
        <p:nvPicPr>
          <p:cNvPr id="14" name="Picture 13" descr="Captura de pantalla 2017-07-22 a las 11.10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11" y="5405957"/>
            <a:ext cx="1339850" cy="1316344"/>
          </a:xfrm>
          <a:prstGeom prst="rect">
            <a:avLst/>
          </a:prstGeom>
        </p:spPr>
      </p:pic>
      <p:pic>
        <p:nvPicPr>
          <p:cNvPr id="15" name="Picture 14" descr="Captura de pantalla 2017-07-22 a las 11.10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97" y="2734696"/>
            <a:ext cx="1024563" cy="1112383"/>
          </a:xfrm>
          <a:prstGeom prst="rect">
            <a:avLst/>
          </a:prstGeom>
        </p:spPr>
      </p:pic>
      <p:pic>
        <p:nvPicPr>
          <p:cNvPr id="16" name="Picture 15" descr="Captura de pantalla 2017-07-22 a las 11.10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04" y="4961004"/>
            <a:ext cx="1301156" cy="1233564"/>
          </a:xfrm>
          <a:prstGeom prst="rect">
            <a:avLst/>
          </a:prstGeom>
        </p:spPr>
      </p:pic>
      <p:pic>
        <p:nvPicPr>
          <p:cNvPr id="17" name="Picture 16" descr="Captura de pantalla 2017-07-22 a las 11.10.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571678"/>
            <a:ext cx="989907" cy="1103039"/>
          </a:xfrm>
          <a:prstGeom prst="rect">
            <a:avLst/>
          </a:prstGeom>
        </p:spPr>
      </p:pic>
      <p:pic>
        <p:nvPicPr>
          <p:cNvPr id="18" name="Picture 17" descr="Captura de pantalla 2017-07-22 a las 11.11.0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43" y="1765759"/>
            <a:ext cx="1033606" cy="1022491"/>
          </a:xfrm>
          <a:prstGeom prst="rect">
            <a:avLst/>
          </a:prstGeom>
        </p:spPr>
      </p:pic>
      <p:pic>
        <p:nvPicPr>
          <p:cNvPr id="19" name="Picture 18" descr="Captura de pantalla 2017-07-23 a las 10.39.4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12" y="4335679"/>
            <a:ext cx="3454400" cy="685800"/>
          </a:xfrm>
          <a:prstGeom prst="rect">
            <a:avLst/>
          </a:prstGeom>
        </p:spPr>
      </p:pic>
      <p:pic>
        <p:nvPicPr>
          <p:cNvPr id="20" name="Picture 19" descr="Captura de pantalla 2017-07-22 a las 11.11.1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61" y="565113"/>
            <a:ext cx="866202" cy="852525"/>
          </a:xfrm>
          <a:prstGeom prst="rect">
            <a:avLst/>
          </a:prstGeom>
        </p:spPr>
      </p:pic>
      <p:pic>
        <p:nvPicPr>
          <p:cNvPr id="21" name="Picture 20" descr="Captura de pantalla 2017-07-23 a las 10.44.5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73" y="3243300"/>
            <a:ext cx="1301369" cy="139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0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/>
              <a:t>El acad</a:t>
            </a:r>
            <a:r>
              <a:rPr lang="es-MX" sz="3200" dirty="0" smtClean="0"/>
              <a:t>émico cuantificado en Internet</a:t>
            </a:r>
            <a:endParaRPr lang="es-MX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83448"/>
            <a:ext cx="7836453" cy="5201340"/>
          </a:xfrm>
        </p:spPr>
        <p:txBody>
          <a:bodyPr>
            <a:noAutofit/>
          </a:bodyPr>
          <a:lstStyle/>
          <a:p>
            <a:pPr indent="-342900">
              <a:spcBef>
                <a:spcPts val="0"/>
              </a:spcBef>
            </a:pPr>
            <a:r>
              <a:rPr lang="es-ES_tradnl" sz="2000" dirty="0" smtClean="0"/>
              <a:t>Búsqueda simple </a:t>
            </a:r>
          </a:p>
          <a:p>
            <a:pPr marL="825967" lvl="2" indent="-522368">
              <a:spcBef>
                <a:spcPts val="0"/>
              </a:spcBef>
            </a:pPr>
            <a:r>
              <a:rPr lang="es-ES_tradnl" dirty="0" smtClean="0"/>
              <a:t>Presencia en Google </a:t>
            </a:r>
          </a:p>
          <a:p>
            <a:pPr indent="-342900">
              <a:spcBef>
                <a:spcPts val="0"/>
              </a:spcBef>
            </a:pPr>
            <a:r>
              <a:rPr lang="es-ES_tradnl" sz="2000" dirty="0"/>
              <a:t>Impacto de la voz en redes sociales</a:t>
            </a:r>
          </a:p>
          <a:p>
            <a:pPr marL="825967" lvl="2" indent="-522368">
              <a:spcBef>
                <a:spcPts val="0"/>
              </a:spcBef>
            </a:pPr>
            <a:r>
              <a:rPr lang="es-ES_tradnl" dirty="0"/>
              <a:t>Seguidores en </a:t>
            </a:r>
            <a:r>
              <a:rPr lang="es-ES_tradnl" dirty="0" err="1"/>
              <a:t>Twitter</a:t>
            </a:r>
            <a:r>
              <a:rPr lang="es-ES_tradnl" dirty="0"/>
              <a:t> </a:t>
            </a:r>
          </a:p>
          <a:p>
            <a:pPr marL="825967" lvl="2" indent="-522368">
              <a:spcBef>
                <a:spcPts val="0"/>
              </a:spcBef>
            </a:pPr>
            <a:r>
              <a:rPr lang="es-ES_tradnl" dirty="0"/>
              <a:t>Seguidores en Facebook</a:t>
            </a:r>
          </a:p>
          <a:p>
            <a:pPr marL="825967" lvl="2" indent="-522368">
              <a:spcBef>
                <a:spcPts val="0"/>
              </a:spcBef>
            </a:pPr>
            <a:r>
              <a:rPr lang="es-ES_tradnl" dirty="0"/>
              <a:t>Videos en </a:t>
            </a:r>
            <a:r>
              <a:rPr lang="es-ES_tradnl" dirty="0" smtClean="0"/>
              <a:t>Youtube</a:t>
            </a:r>
            <a:endParaRPr lang="es-ES_tradnl" dirty="0"/>
          </a:p>
          <a:p>
            <a:pPr marL="825967" lvl="2" indent="-522368">
              <a:spcBef>
                <a:spcPts val="0"/>
              </a:spcBef>
            </a:pPr>
            <a:r>
              <a:rPr lang="es-ES_tradnl" dirty="0"/>
              <a:t>Menciones en Youtube</a:t>
            </a:r>
          </a:p>
          <a:p>
            <a:pPr indent="-342900">
              <a:spcBef>
                <a:spcPts val="0"/>
              </a:spcBef>
            </a:pPr>
            <a:endParaRPr lang="es-ES_tradnl" sz="2000" dirty="0" smtClean="0"/>
          </a:p>
          <a:p>
            <a:pPr indent="-342900">
              <a:spcBef>
                <a:spcPts val="0"/>
              </a:spcBef>
            </a:pPr>
            <a:r>
              <a:rPr lang="es-ES_tradnl" sz="2000" dirty="0" smtClean="0"/>
              <a:t>Búsqueda </a:t>
            </a:r>
            <a:r>
              <a:rPr lang="es-ES_tradnl" sz="2000" dirty="0"/>
              <a:t>académica</a:t>
            </a:r>
          </a:p>
          <a:p>
            <a:pPr marL="825967" lvl="2" indent="-522368">
              <a:spcBef>
                <a:spcPts val="0"/>
              </a:spcBef>
            </a:pPr>
            <a:r>
              <a:rPr lang="es-ES_tradnl" dirty="0"/>
              <a:t>Presencia en Google </a:t>
            </a:r>
            <a:r>
              <a:rPr lang="es-ES_tradnl" dirty="0" err="1"/>
              <a:t>Scholar</a:t>
            </a:r>
            <a:r>
              <a:rPr lang="es-ES_tradnl" dirty="0"/>
              <a:t> </a:t>
            </a:r>
          </a:p>
          <a:p>
            <a:pPr marL="1100287" lvl="3" indent="-522368">
              <a:spcBef>
                <a:spcPts val="0"/>
              </a:spcBef>
            </a:pPr>
            <a:r>
              <a:rPr lang="es-ES_tradnl" dirty="0"/>
              <a:t>Número de citas </a:t>
            </a:r>
          </a:p>
          <a:p>
            <a:pPr marL="1100287" lvl="3" indent="-522368">
              <a:spcBef>
                <a:spcPts val="0"/>
              </a:spcBef>
            </a:pPr>
            <a:r>
              <a:rPr lang="es-ES_tradnl" dirty="0"/>
              <a:t>índice h </a:t>
            </a:r>
          </a:p>
          <a:p>
            <a:pPr marL="1100287" lvl="3" indent="-522368">
              <a:spcBef>
                <a:spcPts val="0"/>
              </a:spcBef>
            </a:pPr>
            <a:r>
              <a:rPr lang="es-ES_tradnl" dirty="0"/>
              <a:t>índice i10 </a:t>
            </a:r>
          </a:p>
          <a:p>
            <a:pPr marL="825967" lvl="2" indent="-522368">
              <a:spcBef>
                <a:spcPts val="0"/>
              </a:spcBef>
            </a:pPr>
            <a:r>
              <a:rPr lang="es-ES_tradnl" dirty="0"/>
              <a:t>Entradas </a:t>
            </a:r>
            <a:r>
              <a:rPr lang="es-ES_tradnl" dirty="0" smtClean="0"/>
              <a:t>en Blog institucionales</a:t>
            </a:r>
            <a:endParaRPr lang="es-ES_tradnl" dirty="0"/>
          </a:p>
          <a:p>
            <a:pPr marL="342900" lvl="1" indent="-342900">
              <a:spcBef>
                <a:spcPts val="0"/>
              </a:spcBef>
            </a:pPr>
            <a:r>
              <a:rPr lang="es-ES_tradnl" dirty="0"/>
              <a:t>Redes sociales académicas</a:t>
            </a:r>
          </a:p>
          <a:p>
            <a:pPr marL="825967" lvl="2" indent="-522368">
              <a:spcBef>
                <a:spcPts val="0"/>
              </a:spcBef>
            </a:pPr>
            <a:r>
              <a:rPr lang="es-ES_tradnl" dirty="0"/>
              <a:t>Vistas en </a:t>
            </a:r>
            <a:r>
              <a:rPr lang="es-ES_tradnl" dirty="0" err="1"/>
              <a:t>Academica.edu</a:t>
            </a:r>
            <a:r>
              <a:rPr lang="es-ES_tradnl" dirty="0"/>
              <a:t> </a:t>
            </a:r>
          </a:p>
          <a:p>
            <a:pPr marL="825967" lvl="2" indent="-522368">
              <a:spcBef>
                <a:spcPts val="0"/>
              </a:spcBef>
            </a:pPr>
            <a:r>
              <a:rPr lang="es-ES_tradnl" dirty="0"/>
              <a:t>Reputación en </a:t>
            </a:r>
            <a:r>
              <a:rPr lang="es-ES_tradnl" dirty="0" err="1" smtClean="0"/>
              <a:t>ResearchGate</a:t>
            </a:r>
            <a:endParaRPr lang="es-ES_tradnl" dirty="0" smtClean="0"/>
          </a:p>
          <a:p>
            <a:pPr marL="825967" lvl="2" indent="-522368">
              <a:spcBef>
                <a:spcPts val="0"/>
              </a:spcBef>
            </a:pPr>
            <a:r>
              <a:rPr lang="es-ES_tradnl" dirty="0" smtClean="0"/>
              <a:t>Art</a:t>
            </a:r>
            <a:r>
              <a:rPr lang="es-ES_tradnl" dirty="0" smtClean="0"/>
              <a:t>ículos en </a:t>
            </a:r>
            <a:r>
              <a:rPr lang="es-ES_tradnl" dirty="0" err="1" smtClean="0"/>
              <a:t>Scopus</a:t>
            </a:r>
            <a:endParaRPr lang="es-ES_tradnl" dirty="0"/>
          </a:p>
          <a:p>
            <a:pPr indent="-342900">
              <a:spcBef>
                <a:spcPts val="0"/>
              </a:spcBef>
            </a:pPr>
            <a:endParaRPr lang="es-ES_tradnl" sz="2000" dirty="0" smtClean="0"/>
          </a:p>
        </p:txBody>
      </p:sp>
    </p:spTree>
    <p:extLst>
      <p:ext uri="{BB962C8B-B14F-4D97-AF65-F5344CB8AC3E}">
        <p14:creationId xmlns:p14="http://schemas.microsoft.com/office/powerpoint/2010/main" val="407847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/>
              <a:t>Prestigio en web</a:t>
            </a:r>
            <a:endParaRPr lang="es-MX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21502"/>
            <a:ext cx="7836453" cy="446629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MX" sz="3000" dirty="0" smtClean="0"/>
              <a:t>Dos tipos de presencias, la social y la acad</a:t>
            </a:r>
            <a:r>
              <a:rPr lang="es-MX" sz="3000" dirty="0" smtClean="0"/>
              <a:t>émica</a:t>
            </a:r>
          </a:p>
          <a:p>
            <a:pPr marL="411480" lvl="1" indent="0">
              <a:buNone/>
            </a:pP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</a:t>
            </a:r>
            <a:r>
              <a:rPr lang="es-MX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ara la social se propone la revisión de los siguientes valores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146553"/>
              </p:ext>
            </p:extLst>
          </p:nvPr>
        </p:nvGraphicFramePr>
        <p:xfrm>
          <a:off x="690718" y="3198966"/>
          <a:ext cx="7713519" cy="2878000"/>
        </p:xfrm>
        <a:graphic>
          <a:graphicData uri="http://schemas.openxmlformats.org/drawingml/2006/table">
            <a:tbl>
              <a:tblPr/>
              <a:tblGrid>
                <a:gridCol w="1565725"/>
                <a:gridCol w="6147794"/>
              </a:tblGrid>
              <a:tr h="475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iFB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Seguidores en Facebook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47552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ResYTB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resultados al buscar </a:t>
                      </a:r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el nombre del acad</a:t>
                      </a:r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émico en Y</a:t>
                      </a:r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outube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47552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VidYTB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videos producidos por el </a:t>
                      </a:r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académico hospedados en Youtube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475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iYTB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suma de </a:t>
                      </a:r>
                      <a:r>
                        <a:rPr lang="pt-B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ResYTB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+ </a:t>
                      </a:r>
                      <a:r>
                        <a:rPr lang="pt-B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VidYTB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475524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iGoo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resultados en </a:t>
                      </a:r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Google </a:t>
                      </a:r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al buscar su </a:t>
                      </a:r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nombre del acad</a:t>
                      </a:r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émico </a:t>
                      </a:r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entre </a:t>
                      </a:r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comillas con </a:t>
                      </a:r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su afiliaci</a:t>
                      </a:r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ón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475524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iTw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Seguidores en </a:t>
                      </a:r>
                      <a:r>
                        <a:rPr lang="es-ES_trad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Twiter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835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3607</TotalTime>
  <Words>1213</Words>
  <Application>Microsoft Macintosh PowerPoint</Application>
  <PresentationFormat>On-screen Show (4:3)</PresentationFormat>
  <Paragraphs>427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Propuesta de medición de la presencia en web de los profesores universitarios </vt:lpstr>
      <vt:lpstr>PowerPoint Presentation</vt:lpstr>
      <vt:lpstr>Tenemos presencia fragmentada</vt:lpstr>
      <vt:lpstr>Dejamos una huella digital</vt:lpstr>
      <vt:lpstr>Yo cuantificado</vt:lpstr>
      <vt:lpstr>Yo cuantificado 2.0</vt:lpstr>
      <vt:lpstr>El académico cuantificado en Internet</vt:lpstr>
      <vt:lpstr>El académico cuantificado en Internet</vt:lpstr>
      <vt:lpstr>Prestigio en web</vt:lpstr>
      <vt:lpstr>Prestigio en web</vt:lpstr>
      <vt:lpstr>Población de estudio de la primera prueba</vt:lpstr>
      <vt:lpstr>Resultados Preliminares</vt:lpstr>
      <vt:lpstr>Resultados Preliminares: Presencia Combinada</vt:lpstr>
      <vt:lpstr>Comentarios preliminares</vt:lpstr>
      <vt:lpstr>Comentarios preliminares</vt:lpstr>
      <vt:lpstr>Propuesta de medición de la presencia en web de los profesores universitarios </vt:lpstr>
    </vt:vector>
  </TitlesOfParts>
  <Company>Universidad Veracruzana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Literacidad y saberes digitales en la formación de los docentes</dc:title>
  <dc:creator>Miguel Angel Casillas Alvarado</dc:creator>
  <cp:lastModifiedBy>No Name</cp:lastModifiedBy>
  <cp:revision>333</cp:revision>
  <dcterms:created xsi:type="dcterms:W3CDTF">2016-08-04T19:24:23Z</dcterms:created>
  <dcterms:modified xsi:type="dcterms:W3CDTF">2017-07-23T18:00:20Z</dcterms:modified>
</cp:coreProperties>
</file>