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337" r:id="rId3"/>
    <p:sldId id="335" r:id="rId4"/>
    <p:sldId id="306" r:id="rId5"/>
    <p:sldId id="329" r:id="rId6"/>
    <p:sldId id="330" r:id="rId7"/>
    <p:sldId id="304" r:id="rId8"/>
    <p:sldId id="307" r:id="rId9"/>
    <p:sldId id="303" r:id="rId10"/>
    <p:sldId id="308" r:id="rId11"/>
    <p:sldId id="310" r:id="rId12"/>
    <p:sldId id="309" r:id="rId13"/>
    <p:sldId id="311" r:id="rId14"/>
    <p:sldId id="312" r:id="rId15"/>
    <p:sldId id="313" r:id="rId16"/>
    <p:sldId id="333" r:id="rId17"/>
    <p:sldId id="340" r:id="rId18"/>
    <p:sldId id="315" r:id="rId19"/>
    <p:sldId id="316" r:id="rId20"/>
    <p:sldId id="334" r:id="rId21"/>
    <p:sldId id="317" r:id="rId22"/>
    <p:sldId id="319" r:id="rId23"/>
    <p:sldId id="320" r:id="rId24"/>
    <p:sldId id="341" r:id="rId25"/>
    <p:sldId id="321" r:id="rId26"/>
    <p:sldId id="322" r:id="rId27"/>
    <p:sldId id="323" r:id="rId28"/>
    <p:sldId id="336" r:id="rId29"/>
    <p:sldId id="324" r:id="rId30"/>
    <p:sldId id="299" r:id="rId31"/>
    <p:sldId id="283" r:id="rId32"/>
    <p:sldId id="287" r:id="rId33"/>
    <p:sldId id="286" r:id="rId34"/>
    <p:sldId id="260" r:id="rId35"/>
    <p:sldId id="342" r:id="rId36"/>
    <p:sldId id="264" r:id="rId37"/>
    <p:sldId id="327" r:id="rId38"/>
    <p:sldId id="279" r:id="rId39"/>
    <p:sldId id="343" r:id="rId40"/>
    <p:sldId id="325" r:id="rId41"/>
    <p:sldId id="326" r:id="rId42"/>
    <p:sldId id="338" r:id="rId43"/>
    <p:sldId id="339" r:id="rId44"/>
    <p:sldId id="282" r:id="rId45"/>
    <p:sldId id="328" r:id="rId46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8984" autoAdjust="0"/>
  </p:normalViewPr>
  <p:slideViewPr>
    <p:cSldViewPr snapToGrid="0" snapToObjects="1">
      <p:cViewPr varScale="1">
        <p:scale>
          <a:sx n="118" d="100"/>
          <a:sy n="118" d="100"/>
        </p:scale>
        <p:origin x="-107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slide" Target="slides/slide45.xml"/><Relationship Id="rId47" Type="http://schemas.openxmlformats.org/officeDocument/2006/relationships/printerSettings" Target="printerSettings/printerSettings1.bin"/><Relationship Id="rId48" Type="http://schemas.openxmlformats.org/officeDocument/2006/relationships/presProps" Target="presProps.xml"/><Relationship Id="rId49" Type="http://schemas.openxmlformats.org/officeDocument/2006/relationships/viewProps" Target="view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heme" Target="theme/theme1.xml"/><Relationship Id="rId5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s-ES_tradnl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92829" y="6273260"/>
            <a:ext cx="1127759" cy="365760"/>
          </a:xfrm>
        </p:spPr>
        <p:txBody>
          <a:bodyPr/>
          <a:lstStyle/>
          <a:p>
            <a:fld id="{A55993D6-516C-0D40-84FC-C932F34B4012}" type="datetimeFigureOut">
              <a:rPr lang="en-US" smtClean="0">
                <a:solidFill>
                  <a:srgbClr val="DFDCB7"/>
                </a:solidFill>
                <a:latin typeface="Calibri"/>
              </a:rPr>
              <a:pPr/>
              <a:t>10/10/16</a:t>
            </a:fld>
            <a:endParaRPr lang="en-US">
              <a:solidFill>
                <a:srgbClr val="DFDCB7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95938" y="6273260"/>
            <a:ext cx="2367281" cy="365760"/>
          </a:xfrm>
        </p:spPr>
        <p:txBody>
          <a:bodyPr/>
          <a:lstStyle/>
          <a:p>
            <a:endParaRPr lang="en-US">
              <a:solidFill>
                <a:srgbClr val="DFDCB7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79264" y="6293082"/>
            <a:ext cx="548640" cy="396240"/>
          </a:xfrm>
        </p:spPr>
        <p:txBody>
          <a:bodyPr/>
          <a:lstStyle/>
          <a:p>
            <a:fld id="{B10983CE-E81C-DA4E-87B7-88804F4E101C}" type="slidenum">
              <a:rPr lang="en-US" smtClean="0">
                <a:latin typeface="Calibri"/>
              </a:rPr>
              <a:pPr/>
              <a:t>‹#›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59414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993D6-516C-0D40-84FC-C932F34B4012}" type="datetimeFigureOut">
              <a:rPr lang="en-US" smtClean="0">
                <a:solidFill>
                  <a:srgbClr val="DFDCB7"/>
                </a:solidFill>
                <a:latin typeface="Calibri"/>
              </a:rPr>
              <a:pPr/>
              <a:t>10/10/16</a:t>
            </a:fld>
            <a:endParaRPr lang="en-US">
              <a:solidFill>
                <a:srgbClr val="DFDCB7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FDCB7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983CE-E81C-DA4E-87B7-88804F4E101C}" type="slidenum">
              <a:rPr lang="en-US" smtClean="0">
                <a:latin typeface="Calibri"/>
              </a:rPr>
              <a:pPr/>
              <a:t>‹#›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45195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s-ES_tradnl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993D6-516C-0D40-84FC-C932F34B4012}" type="datetimeFigureOut">
              <a:rPr lang="en-US" smtClean="0">
                <a:solidFill>
                  <a:srgbClr val="DFDCB7"/>
                </a:solidFill>
                <a:latin typeface="Calibri"/>
              </a:rPr>
              <a:pPr/>
              <a:t>10/10/16</a:t>
            </a:fld>
            <a:endParaRPr lang="en-US">
              <a:solidFill>
                <a:srgbClr val="DFDCB7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FDCB7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983CE-E81C-DA4E-87B7-88804F4E101C}" type="slidenum">
              <a:rPr lang="en-US" smtClean="0">
                <a:latin typeface="Calibri"/>
              </a:rPr>
              <a:pPr/>
              <a:t>‹#›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54095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993D6-516C-0D40-84FC-C932F34B4012}" type="datetimeFigureOut">
              <a:rPr lang="en-US" smtClean="0">
                <a:solidFill>
                  <a:srgbClr val="DFDCB7"/>
                </a:solidFill>
                <a:latin typeface="Calibri"/>
              </a:rPr>
              <a:pPr/>
              <a:t>10/10/16</a:t>
            </a:fld>
            <a:endParaRPr lang="en-US">
              <a:solidFill>
                <a:srgbClr val="DFDCB7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FDCB7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983CE-E81C-DA4E-87B7-88804F4E101C}" type="slidenum">
              <a:rPr lang="en-US" smtClean="0">
                <a:latin typeface="Calibri"/>
              </a:rPr>
              <a:pPr/>
              <a:t>‹#›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03598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s-ES_tradnl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993D6-516C-0D40-84FC-C932F34B4012}" type="datetimeFigureOut">
              <a:rPr lang="en-US" smtClean="0">
                <a:solidFill>
                  <a:srgbClr val="DFDCB7"/>
                </a:solidFill>
                <a:latin typeface="Calibri"/>
              </a:rPr>
              <a:pPr/>
              <a:t>10/10/16</a:t>
            </a:fld>
            <a:endParaRPr lang="en-US">
              <a:solidFill>
                <a:srgbClr val="DFDCB7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FDCB7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983CE-E81C-DA4E-87B7-88804F4E101C}" type="slidenum">
              <a:rPr lang="en-US" smtClean="0">
                <a:latin typeface="Calibri"/>
              </a:rPr>
              <a:pPr/>
              <a:t>‹#›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72367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993D6-516C-0D40-84FC-C932F34B4012}" type="datetimeFigureOut">
              <a:rPr lang="en-US" smtClean="0">
                <a:solidFill>
                  <a:srgbClr val="DFDCB7"/>
                </a:solidFill>
                <a:latin typeface="Calibri"/>
              </a:rPr>
              <a:pPr/>
              <a:t>10/10/16</a:t>
            </a:fld>
            <a:endParaRPr lang="en-US">
              <a:solidFill>
                <a:srgbClr val="DFDCB7"/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FDCB7"/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983CE-E81C-DA4E-87B7-88804F4E101C}" type="slidenum">
              <a:rPr lang="en-US" smtClean="0">
                <a:latin typeface="Calibri"/>
              </a:rPr>
              <a:pPr/>
              <a:t>‹#›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95414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993D6-516C-0D40-84FC-C932F34B4012}" type="datetimeFigureOut">
              <a:rPr lang="en-US" smtClean="0">
                <a:solidFill>
                  <a:srgbClr val="DFDCB7"/>
                </a:solidFill>
                <a:latin typeface="Calibri"/>
              </a:rPr>
              <a:pPr/>
              <a:t>10/10/16</a:t>
            </a:fld>
            <a:endParaRPr lang="en-US">
              <a:solidFill>
                <a:srgbClr val="DFDCB7"/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FDCB7"/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983CE-E81C-DA4E-87B7-88804F4E101C}" type="slidenum">
              <a:rPr lang="en-US" smtClean="0">
                <a:latin typeface="Calibri"/>
              </a:rPr>
              <a:pPr/>
              <a:t>‹#›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28373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993D6-516C-0D40-84FC-C932F34B4012}" type="datetimeFigureOut">
              <a:rPr lang="en-US" smtClean="0">
                <a:solidFill>
                  <a:srgbClr val="DFDCB7"/>
                </a:solidFill>
                <a:latin typeface="Calibri"/>
              </a:rPr>
              <a:pPr/>
              <a:t>10/10/16</a:t>
            </a:fld>
            <a:endParaRPr lang="en-US">
              <a:solidFill>
                <a:srgbClr val="DFDCB7"/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FDCB7"/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983CE-E81C-DA4E-87B7-88804F4E101C}" type="slidenum">
              <a:rPr lang="en-US" smtClean="0">
                <a:latin typeface="Calibri"/>
              </a:rPr>
              <a:pPr/>
              <a:t>‹#›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32116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993D6-516C-0D40-84FC-C932F34B4012}" type="datetimeFigureOut">
              <a:rPr lang="en-US" smtClean="0">
                <a:solidFill>
                  <a:srgbClr val="DFDCB7"/>
                </a:solidFill>
                <a:latin typeface="Calibri"/>
              </a:rPr>
              <a:pPr/>
              <a:t>10/10/16</a:t>
            </a:fld>
            <a:endParaRPr lang="en-US">
              <a:solidFill>
                <a:srgbClr val="DFDCB7"/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FDCB7"/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983CE-E81C-DA4E-87B7-88804F4E101C}" type="slidenum">
              <a:rPr lang="en-US" smtClean="0">
                <a:latin typeface="Calibri"/>
              </a:rPr>
              <a:pPr/>
              <a:t>‹#›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66042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s-ES_tradnl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993D6-516C-0D40-84FC-C932F34B4012}" type="datetimeFigureOut">
              <a:rPr lang="en-US" smtClean="0">
                <a:solidFill>
                  <a:srgbClr val="DFDCB7"/>
                </a:solidFill>
                <a:latin typeface="Calibri"/>
              </a:rPr>
              <a:pPr/>
              <a:t>10/10/16</a:t>
            </a:fld>
            <a:endParaRPr lang="en-US">
              <a:solidFill>
                <a:srgbClr val="DFDCB7"/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FDCB7"/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983CE-E81C-DA4E-87B7-88804F4E101C}" type="slidenum">
              <a:rPr lang="en-US" smtClean="0">
                <a:latin typeface="Calibri"/>
              </a:rPr>
              <a:pPr/>
              <a:t>‹#›</a:t>
            </a:fld>
            <a:endParaRPr lang="en-US">
              <a:latin typeface="Calibri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58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s-ES_tradnl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993D6-516C-0D40-84FC-C932F34B4012}" type="datetimeFigureOut">
              <a:rPr lang="en-US" smtClean="0">
                <a:solidFill>
                  <a:srgbClr val="DFDCB7"/>
                </a:solidFill>
                <a:latin typeface="Calibri"/>
              </a:rPr>
              <a:pPr/>
              <a:t>10/10/16</a:t>
            </a:fld>
            <a:endParaRPr lang="en-US">
              <a:solidFill>
                <a:srgbClr val="DFDCB7"/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0983CE-E81C-DA4E-87B7-88804F4E101C}" type="slidenum">
              <a:rPr lang="en-US" smtClean="0">
                <a:latin typeface="Calibri"/>
              </a:rPr>
              <a:pPr/>
              <a:t>‹#›</a:t>
            </a:fld>
            <a:endParaRPr lang="en-US">
              <a:latin typeface="Calibri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srgbClr val="DFDCB7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4066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png"/><Relationship Id="rId1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_tradnl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07517" y="640080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B10983CE-E81C-DA4E-87B7-88804F4E101C}" type="slidenum">
              <a:rPr lang="en-US" smtClean="0">
                <a:latin typeface="Calibri"/>
              </a:rPr>
              <a:pPr/>
              <a:t>‹#›</a:t>
            </a:fld>
            <a:endParaRPr lang="en-US"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22910" y="649224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>
              <a:solidFill>
                <a:srgbClr val="DFDCB7"/>
              </a:solidFill>
              <a:latin typeface="Calibri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19801" y="649224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A55993D6-516C-0D40-84FC-C932F34B4012}" type="datetimeFigureOut">
              <a:rPr lang="en-US" smtClean="0">
                <a:solidFill>
                  <a:srgbClr val="DFDCB7"/>
                </a:solidFill>
                <a:latin typeface="Calibri"/>
              </a:rPr>
              <a:pPr/>
              <a:t>10/10/16</a:t>
            </a:fld>
            <a:endParaRPr lang="en-US">
              <a:solidFill>
                <a:srgbClr val="DFDCB7"/>
              </a:solidFill>
              <a:latin typeface="Calibri"/>
            </a:endParaRPr>
          </a:p>
        </p:txBody>
      </p:sp>
      <p:pic>
        <p:nvPicPr>
          <p:cNvPr id="9" name="Picture 8" descr="reportes saberes digitales - portada.png"/>
          <p:cNvPicPr>
            <a:picLocks noChangeAspect="1"/>
          </p:cNvPicPr>
          <p:nvPr userDrawn="1"/>
        </p:nvPicPr>
        <p:blipFill>
          <a:blip r:embed="rId13">
            <a:alphaModFix amt="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08701"/>
            <a:ext cx="9144000" cy="6649299"/>
          </a:xfrm>
          <a:prstGeom prst="rect">
            <a:avLst/>
          </a:prstGeom>
        </p:spPr>
      </p:pic>
      <p:pic>
        <p:nvPicPr>
          <p:cNvPr id="8" name="Picture 7" descr="creative commons logo.png"/>
          <p:cNvPicPr>
            <a:picLocks noChangeAspect="1"/>
          </p:cNvPicPr>
          <p:nvPr userDrawn="1"/>
        </p:nvPicPr>
        <p:blipFill>
          <a:blip r:embed="rId14" cstate="print">
            <a:alphaModFix amt="5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75381" y="6253744"/>
            <a:ext cx="1559737" cy="369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804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file:///\\localhost\Users\armartinell\Documents\0%20presentaciones%20y%20conferencias\Macintosh%20HD:Users:armartinell:Documents:0%20conferencias%20:Estudiantes%20universitarios%20y%20la%20sociedad%20de%20la%20informacio&#769;n.docx!OLE_LINK1" TargetMode="External"/><Relationship Id="rId4" Type="http://schemas.openxmlformats.org/officeDocument/2006/relationships/image" Target="../media/image9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file:///\\localhost\Users\armartinell\Documents\0%20presentaciones%20y%20conferencias\Macintosh%20HD:Users:armartinell:Documents:0%20conferencias%20:Estudiantes%20universitarios%20y%20la%20sociedad%20de%20la%20informacio&#769;n.docx!OLE_LINK1" TargetMode="External"/><Relationship Id="rId4" Type="http://schemas.openxmlformats.org/officeDocument/2006/relationships/image" Target="../media/image9.emf"/><Relationship Id="rId5" Type="http://schemas.openxmlformats.org/officeDocument/2006/relationships/image" Target="../media/image10.png"/><Relationship Id="rId6" Type="http://schemas.openxmlformats.org/officeDocument/2006/relationships/image" Target="../media/image8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file:///\\localhost\Users\armartinell\Documents\0%20presentaciones%20y%20conferencias\Macintosh%20HD:Users:armartinell:Documents:0%20conferencias%20:Estudiantes%20universitarios%20y%20la%20sociedad%20de%20la%20informacio&#769;n.docx!OLE_LINK1" TargetMode="External"/><Relationship Id="rId4" Type="http://schemas.openxmlformats.org/officeDocument/2006/relationships/image" Target="../media/image11.emf"/><Relationship Id="rId5" Type="http://schemas.openxmlformats.org/officeDocument/2006/relationships/image" Target="../media/image10.png"/><Relationship Id="rId6" Type="http://schemas.openxmlformats.org/officeDocument/2006/relationships/image" Target="../media/image8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9.png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zYlqdG_-8hE" TargetMode="External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www2.udec.cl/catedraunesco/05CASSANY.pdf" TargetMode="External"/><Relationship Id="rId4" Type="http://schemas.openxmlformats.org/officeDocument/2006/relationships/hyperlink" Target="http://www.rieoei.org/rie46a06.pdf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edutec.rediris.es/Revelec2/Revelec7/revelec7.html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2" Type="http://schemas.openxmlformats.org/officeDocument/2006/relationships/hyperlink" Target="mailto:albramirez@uv.mx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401529"/>
            <a:ext cx="7543800" cy="2177693"/>
          </a:xfrm>
        </p:spPr>
        <p:txBody>
          <a:bodyPr/>
          <a:lstStyle/>
          <a:p>
            <a:pPr algn="ctr"/>
            <a:r>
              <a:rPr lang="es-ES_tradnl" sz="4500" dirty="0"/>
              <a:t>Estudiantes universitarios </a:t>
            </a:r>
            <a:r>
              <a:rPr lang="es-ES_tradnl" sz="4500" dirty="0" smtClean="0"/>
              <a:t>en </a:t>
            </a:r>
            <a:r>
              <a:rPr lang="es-ES_tradnl" sz="4500" dirty="0"/>
              <a:t>la sociedad de la información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599" y="4289085"/>
            <a:ext cx="7284053" cy="1371281"/>
          </a:xfrm>
        </p:spPr>
        <p:txBody>
          <a:bodyPr>
            <a:normAutofit/>
          </a:bodyPr>
          <a:lstStyle/>
          <a:p>
            <a:pPr algn="r"/>
            <a:r>
              <a:rPr lang="es-ES" sz="3200" dirty="0" smtClean="0"/>
              <a:t>Dr. Alberto Ramírez Martinell</a:t>
            </a:r>
          </a:p>
          <a:p>
            <a:pPr algn="r"/>
            <a:r>
              <a:rPr lang="es-ES" sz="2100" dirty="0" smtClean="0">
                <a:solidFill>
                  <a:schemeClr val="bg2">
                    <a:lumMod val="50000"/>
                  </a:schemeClr>
                </a:solidFill>
              </a:rPr>
              <a:t>albramirez@uv.mx</a:t>
            </a:r>
          </a:p>
          <a:p>
            <a:pPr algn="r"/>
            <a:r>
              <a:rPr lang="es-ES" sz="2100" dirty="0" smtClean="0"/>
              <a:t>@armartinell</a:t>
            </a:r>
          </a:p>
          <a:p>
            <a:endParaRPr lang="es-ES" dirty="0" smtClean="0"/>
          </a:p>
          <a:p>
            <a:endParaRPr lang="es-ES" dirty="0"/>
          </a:p>
        </p:txBody>
      </p:sp>
      <p:sp>
        <p:nvSpPr>
          <p:cNvPr id="4" name="CuadroTexto 3"/>
          <p:cNvSpPr txBox="1"/>
          <p:nvPr/>
        </p:nvSpPr>
        <p:spPr>
          <a:xfrm>
            <a:off x="4576686" y="5713728"/>
            <a:ext cx="4086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4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Octubre, 2016</a:t>
            </a:r>
            <a:endParaRPr lang="es-ES" sz="14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pic>
        <p:nvPicPr>
          <p:cNvPr id="5" name="Picture 4" descr="creative commons logo.png"/>
          <p:cNvPicPr>
            <a:picLocks noChangeAspect="1"/>
          </p:cNvPicPr>
          <p:nvPr/>
        </p:nvPicPr>
        <p:blipFill>
          <a:blip r:embed="rId2" cstate="print">
            <a:alphaModFix amt="5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75381" y="6253744"/>
            <a:ext cx="1559737" cy="369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577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3600" dirty="0"/>
              <a:t>¿Qué es la sociedad de la información?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_tradnl" dirty="0"/>
              <a:t>Manuel </a:t>
            </a:r>
            <a:r>
              <a:rPr lang="es-ES_tradnl" dirty="0" err="1"/>
              <a:t>Castells</a:t>
            </a:r>
            <a:r>
              <a:rPr lang="es-ES_tradnl" dirty="0"/>
              <a:t> </a:t>
            </a:r>
            <a:r>
              <a:rPr lang="es-ES_tradnl" dirty="0" smtClean="0"/>
              <a:t>identifica tres </a:t>
            </a:r>
            <a:r>
              <a:rPr lang="es-ES_tradnl" dirty="0"/>
              <a:t>revoluciones en la economía </a:t>
            </a:r>
            <a:r>
              <a:rPr lang="es-ES_tradnl" dirty="0" smtClean="0"/>
              <a:t>mundial</a:t>
            </a:r>
          </a:p>
          <a:p>
            <a:pPr lvl="1"/>
            <a:r>
              <a:rPr lang="es-ES_tradnl" dirty="0" smtClean="0"/>
              <a:t>La agrícola</a:t>
            </a:r>
          </a:p>
          <a:p>
            <a:pPr lvl="1"/>
            <a:r>
              <a:rPr lang="es-ES_tradnl" dirty="0" smtClean="0"/>
              <a:t>La </a:t>
            </a:r>
            <a:r>
              <a:rPr lang="es-ES_tradnl" dirty="0"/>
              <a:t>industrial con vapor y con </a:t>
            </a:r>
            <a:r>
              <a:rPr lang="es-ES_tradnl" dirty="0" smtClean="0"/>
              <a:t>electricidad</a:t>
            </a:r>
          </a:p>
          <a:p>
            <a:pPr lvl="1"/>
            <a:r>
              <a:rPr lang="es-ES_tradnl" dirty="0" smtClean="0"/>
              <a:t>La </a:t>
            </a:r>
            <a:r>
              <a:rPr lang="es-ES_tradnl" dirty="0"/>
              <a:t>revolución tecnológica basada en las TIC que potencia una sociedad en red</a:t>
            </a:r>
          </a:p>
          <a:p>
            <a:pPr marL="114300" indent="0">
              <a:buNone/>
            </a:pPr>
            <a:endParaRPr lang="es-ES_tradnl" sz="1400" dirty="0" smtClean="0">
              <a:latin typeface="Courier"/>
              <a:cs typeface="Courier"/>
            </a:endParaRPr>
          </a:p>
          <a:p>
            <a:pPr marL="114300" indent="0">
              <a:buNone/>
            </a:pPr>
            <a:endParaRPr lang="es-ES_tradnl" sz="1400" dirty="0">
              <a:latin typeface="Courier"/>
              <a:cs typeface="Courier"/>
            </a:endParaRPr>
          </a:p>
          <a:p>
            <a:pPr marL="114300" indent="0">
              <a:buNone/>
            </a:pPr>
            <a:endParaRPr lang="es-ES_tradnl" sz="1400" dirty="0" smtClean="0">
              <a:latin typeface="Courier"/>
              <a:cs typeface="Courier"/>
            </a:endParaRPr>
          </a:p>
          <a:p>
            <a:pPr marL="114300" indent="0">
              <a:buNone/>
            </a:pPr>
            <a:endParaRPr lang="es-ES_tradnl" sz="1400" dirty="0">
              <a:latin typeface="Courier"/>
              <a:cs typeface="Courier"/>
            </a:endParaRPr>
          </a:p>
          <a:p>
            <a:pPr marL="114300" indent="0">
              <a:buNone/>
            </a:pPr>
            <a:endParaRPr lang="es-ES_tradnl" sz="1400" dirty="0" smtClean="0">
              <a:latin typeface="Courier"/>
              <a:cs typeface="Courier"/>
            </a:endParaRPr>
          </a:p>
          <a:p>
            <a:pPr marL="114300" indent="0">
              <a:buNone/>
            </a:pPr>
            <a:endParaRPr lang="es-ES_tradnl" sz="1400" dirty="0">
              <a:latin typeface="Courier"/>
              <a:cs typeface="Courier"/>
            </a:endParaRPr>
          </a:p>
          <a:p>
            <a:pPr marL="114300" indent="0">
              <a:buNone/>
            </a:pPr>
            <a:endParaRPr lang="es-ES_tradnl" sz="1400" dirty="0" smtClean="0">
              <a:latin typeface="Courier"/>
              <a:cs typeface="Courier"/>
            </a:endParaRPr>
          </a:p>
          <a:p>
            <a:pPr marL="114300" indent="0">
              <a:buNone/>
            </a:pPr>
            <a:endParaRPr lang="en-US" sz="1200" dirty="0" smtClean="0">
              <a:latin typeface="Courier"/>
              <a:cs typeface="Courier"/>
            </a:endParaRPr>
          </a:p>
          <a:p>
            <a:pPr marL="114300" indent="0">
              <a:buNone/>
            </a:pPr>
            <a:r>
              <a:rPr lang="en-US" sz="1200" dirty="0" smtClean="0">
                <a:latin typeface="Courier"/>
                <a:cs typeface="Courier"/>
              </a:rPr>
              <a:t>Castells,</a:t>
            </a:r>
            <a:r>
              <a:rPr lang="en-US" sz="1200" dirty="0">
                <a:latin typeface="Courier"/>
                <a:cs typeface="Courier"/>
              </a:rPr>
              <a:t> </a:t>
            </a:r>
            <a:r>
              <a:rPr lang="en-US" sz="1200" dirty="0" smtClean="0">
                <a:latin typeface="Courier"/>
                <a:cs typeface="Courier"/>
              </a:rPr>
              <a:t>M. (1996). </a:t>
            </a:r>
            <a:r>
              <a:rPr lang="en-US" sz="1200" i="1" dirty="0" smtClean="0">
                <a:latin typeface="Courier"/>
                <a:cs typeface="Courier"/>
              </a:rPr>
              <a:t>The </a:t>
            </a:r>
            <a:r>
              <a:rPr lang="en-US" sz="1200" i="1" dirty="0">
                <a:latin typeface="Courier"/>
                <a:cs typeface="Courier"/>
              </a:rPr>
              <a:t>Rise of the Network Society</a:t>
            </a:r>
            <a:r>
              <a:rPr lang="en-US" sz="1200" dirty="0">
                <a:latin typeface="Courier"/>
                <a:cs typeface="Courier"/>
              </a:rPr>
              <a:t>, The Information Age: </a:t>
            </a:r>
            <a:r>
              <a:rPr lang="en-US" sz="1200" dirty="0" smtClean="0">
                <a:latin typeface="Courier"/>
                <a:cs typeface="Courier"/>
              </a:rPr>
              <a:t>Economy</a:t>
            </a:r>
            <a:r>
              <a:rPr lang="en-US" sz="1200" dirty="0">
                <a:latin typeface="Courier"/>
                <a:cs typeface="Courier"/>
              </a:rPr>
              <a:t>, Society, and Culture, vol. I, Oxford, Blackwell Publishers, </a:t>
            </a:r>
            <a:endParaRPr lang="es-ES_tradnl" sz="12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176984"/>
              </p:ext>
            </p:extLst>
          </p:nvPr>
        </p:nvGraphicFramePr>
        <p:xfrm>
          <a:off x="1619039" y="3769863"/>
          <a:ext cx="5626100" cy="187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" name="Document" r:id="rId3" imgW="5626100" imgH="1879600" progId="Word.Document.12">
                  <p:link updateAutomatic="1"/>
                </p:oleObj>
              </mc:Choice>
              <mc:Fallback>
                <p:oleObj name="Document" r:id="rId3" imgW="5626100" imgH="1879600" progId="Word.Documen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19039" y="3769863"/>
                        <a:ext cx="5626100" cy="187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395648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3600" dirty="0"/>
              <a:t>¿Qué es la sociedad de la información?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_tradnl" dirty="0"/>
              <a:t>Manuel </a:t>
            </a:r>
            <a:r>
              <a:rPr lang="es-ES_tradnl" dirty="0" err="1"/>
              <a:t>Castells</a:t>
            </a:r>
            <a:r>
              <a:rPr lang="es-ES_tradnl" dirty="0"/>
              <a:t> </a:t>
            </a:r>
            <a:r>
              <a:rPr lang="es-ES_tradnl" dirty="0" smtClean="0"/>
              <a:t>identifica tres </a:t>
            </a:r>
            <a:r>
              <a:rPr lang="es-ES_tradnl" dirty="0"/>
              <a:t>revoluciones en la economía </a:t>
            </a:r>
            <a:r>
              <a:rPr lang="es-ES_tradnl" dirty="0" smtClean="0"/>
              <a:t>mundial</a:t>
            </a:r>
          </a:p>
          <a:p>
            <a:pPr lvl="1"/>
            <a:r>
              <a:rPr lang="es-ES_tradnl" dirty="0" smtClean="0"/>
              <a:t>La agrícola</a:t>
            </a:r>
          </a:p>
          <a:p>
            <a:pPr lvl="1"/>
            <a:r>
              <a:rPr lang="es-ES_tradnl" dirty="0" smtClean="0"/>
              <a:t>La </a:t>
            </a:r>
            <a:r>
              <a:rPr lang="es-ES_tradnl" dirty="0"/>
              <a:t>industrial con vapor y con </a:t>
            </a:r>
            <a:r>
              <a:rPr lang="es-ES_tradnl" dirty="0" smtClean="0"/>
              <a:t>electricidad</a:t>
            </a:r>
          </a:p>
          <a:p>
            <a:pPr lvl="1"/>
            <a:r>
              <a:rPr lang="es-ES_tradnl" dirty="0" smtClean="0"/>
              <a:t>La </a:t>
            </a:r>
            <a:r>
              <a:rPr lang="es-ES_tradnl" dirty="0"/>
              <a:t>revolución tecnológica basada en las TIC que potencia una sociedad en red</a:t>
            </a:r>
          </a:p>
          <a:p>
            <a:pPr marL="114300" indent="0">
              <a:buNone/>
            </a:pPr>
            <a:endParaRPr lang="es-ES_tradnl" sz="1400" dirty="0" smtClean="0">
              <a:latin typeface="Courier"/>
              <a:cs typeface="Courier"/>
            </a:endParaRPr>
          </a:p>
          <a:p>
            <a:pPr marL="114300" indent="0">
              <a:buNone/>
            </a:pPr>
            <a:endParaRPr lang="es-ES_tradnl" sz="1400" dirty="0">
              <a:latin typeface="Courier"/>
              <a:cs typeface="Courier"/>
            </a:endParaRPr>
          </a:p>
          <a:p>
            <a:pPr marL="114300" indent="0">
              <a:buNone/>
            </a:pPr>
            <a:endParaRPr lang="es-ES_tradnl" sz="1400" dirty="0" smtClean="0">
              <a:latin typeface="Courier"/>
              <a:cs typeface="Courier"/>
            </a:endParaRPr>
          </a:p>
          <a:p>
            <a:pPr marL="114300" indent="0">
              <a:buNone/>
            </a:pPr>
            <a:endParaRPr lang="es-ES_tradnl" sz="1400" dirty="0">
              <a:latin typeface="Courier"/>
              <a:cs typeface="Courier"/>
            </a:endParaRPr>
          </a:p>
          <a:p>
            <a:pPr marL="114300" indent="0">
              <a:buNone/>
            </a:pPr>
            <a:endParaRPr lang="es-ES_tradnl" sz="1400" dirty="0" smtClean="0">
              <a:latin typeface="Courier"/>
              <a:cs typeface="Courier"/>
            </a:endParaRPr>
          </a:p>
          <a:p>
            <a:pPr marL="114300" indent="0">
              <a:buNone/>
            </a:pPr>
            <a:endParaRPr lang="es-ES_tradnl" sz="1400" dirty="0">
              <a:latin typeface="Courier"/>
              <a:cs typeface="Courier"/>
            </a:endParaRPr>
          </a:p>
          <a:p>
            <a:pPr marL="114300" indent="0">
              <a:buNone/>
            </a:pPr>
            <a:endParaRPr lang="es-ES_tradnl" sz="1400" dirty="0" smtClean="0">
              <a:latin typeface="Courier"/>
              <a:cs typeface="Courier"/>
            </a:endParaRPr>
          </a:p>
          <a:p>
            <a:pPr marL="114300" indent="0">
              <a:buNone/>
            </a:pPr>
            <a:endParaRPr lang="en-US" sz="1200" dirty="0" smtClean="0">
              <a:latin typeface="Courier"/>
              <a:cs typeface="Courier"/>
            </a:endParaRPr>
          </a:p>
          <a:p>
            <a:pPr marL="114300" indent="0">
              <a:buNone/>
            </a:pPr>
            <a:r>
              <a:rPr lang="en-US" sz="1200" dirty="0" smtClean="0">
                <a:latin typeface="Courier"/>
                <a:cs typeface="Courier"/>
              </a:rPr>
              <a:t>Castells,</a:t>
            </a:r>
            <a:r>
              <a:rPr lang="en-US" sz="1200" dirty="0">
                <a:latin typeface="Courier"/>
                <a:cs typeface="Courier"/>
              </a:rPr>
              <a:t> </a:t>
            </a:r>
            <a:r>
              <a:rPr lang="en-US" sz="1200" dirty="0" smtClean="0">
                <a:latin typeface="Courier"/>
                <a:cs typeface="Courier"/>
              </a:rPr>
              <a:t>M. (1996). </a:t>
            </a:r>
            <a:r>
              <a:rPr lang="en-US" sz="1200" i="1" dirty="0" smtClean="0">
                <a:latin typeface="Courier"/>
                <a:cs typeface="Courier"/>
              </a:rPr>
              <a:t>The </a:t>
            </a:r>
            <a:r>
              <a:rPr lang="en-US" sz="1200" i="1" dirty="0">
                <a:latin typeface="Courier"/>
                <a:cs typeface="Courier"/>
              </a:rPr>
              <a:t>Rise of the Network Society</a:t>
            </a:r>
            <a:r>
              <a:rPr lang="en-US" sz="1200" dirty="0">
                <a:latin typeface="Courier"/>
                <a:cs typeface="Courier"/>
              </a:rPr>
              <a:t>, The Information Age: </a:t>
            </a:r>
            <a:r>
              <a:rPr lang="en-US" sz="1200" dirty="0" smtClean="0">
                <a:latin typeface="Courier"/>
                <a:cs typeface="Courier"/>
              </a:rPr>
              <a:t>Economy</a:t>
            </a:r>
            <a:r>
              <a:rPr lang="en-US" sz="1200" dirty="0">
                <a:latin typeface="Courier"/>
                <a:cs typeface="Courier"/>
              </a:rPr>
              <a:t>, Society, and Culture, vol. I, Oxford, Blackwell Publishers, </a:t>
            </a:r>
            <a:endParaRPr lang="es-ES_tradnl" sz="12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8033628"/>
              </p:ext>
            </p:extLst>
          </p:nvPr>
        </p:nvGraphicFramePr>
        <p:xfrm>
          <a:off x="1619039" y="3769863"/>
          <a:ext cx="5626100" cy="187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5" name="Document" r:id="rId3" imgW="5626100" imgH="1879600" progId="Word.Document.12">
                  <p:link updateAutomatic="1"/>
                </p:oleObj>
              </mc:Choice>
              <mc:Fallback>
                <p:oleObj name="Document" r:id="rId3" imgW="5626100" imgH="1879600" progId="Word.Documen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19039" y="3769863"/>
                        <a:ext cx="5626100" cy="187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7503002" y="3821351"/>
            <a:ext cx="14282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ES" dirty="0">
                <a:solidFill>
                  <a:srgbClr val="008000"/>
                </a:solidFill>
              </a:rPr>
              <a:t>@armartinell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79680" y="3929797"/>
            <a:ext cx="317500" cy="228600"/>
          </a:xfrm>
          <a:prstGeom prst="rect">
            <a:avLst/>
          </a:prstGeom>
        </p:spPr>
      </p:pic>
      <p:pic>
        <p:nvPicPr>
          <p:cNvPr id="8" name="Picture 7" descr="Captura de pantalla 2016-10-10 a las 0.07.16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800839">
            <a:off x="7250198" y="3987399"/>
            <a:ext cx="1608412" cy="1369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606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3600" dirty="0"/>
              <a:t>¿Qué es la sociedad de la información?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_tradnl" dirty="0"/>
              <a:t>Manuel </a:t>
            </a:r>
            <a:r>
              <a:rPr lang="es-ES_tradnl" dirty="0" err="1"/>
              <a:t>Castells</a:t>
            </a:r>
            <a:r>
              <a:rPr lang="es-ES_tradnl" dirty="0"/>
              <a:t> </a:t>
            </a:r>
            <a:r>
              <a:rPr lang="es-ES_tradnl" dirty="0" smtClean="0"/>
              <a:t>identifica tres </a:t>
            </a:r>
            <a:r>
              <a:rPr lang="es-ES_tradnl" dirty="0"/>
              <a:t>revoluciones en la economía </a:t>
            </a:r>
            <a:r>
              <a:rPr lang="es-ES_tradnl" dirty="0" smtClean="0"/>
              <a:t>mundial</a:t>
            </a:r>
          </a:p>
          <a:p>
            <a:pPr lvl="1"/>
            <a:r>
              <a:rPr lang="es-ES_tradnl" dirty="0" smtClean="0"/>
              <a:t>La agrícola</a:t>
            </a:r>
          </a:p>
          <a:p>
            <a:pPr lvl="1"/>
            <a:r>
              <a:rPr lang="es-ES_tradnl" dirty="0" smtClean="0"/>
              <a:t>La </a:t>
            </a:r>
            <a:r>
              <a:rPr lang="es-ES_tradnl" dirty="0"/>
              <a:t>industrial con vapor y con </a:t>
            </a:r>
            <a:r>
              <a:rPr lang="es-ES_tradnl" dirty="0" smtClean="0"/>
              <a:t>electricidad</a:t>
            </a:r>
          </a:p>
          <a:p>
            <a:pPr lvl="1"/>
            <a:r>
              <a:rPr lang="es-ES_tradnl" dirty="0" smtClean="0"/>
              <a:t>La </a:t>
            </a:r>
            <a:r>
              <a:rPr lang="es-ES_tradnl" dirty="0"/>
              <a:t>revolución tecnológica basada en las TIC que potencia una sociedad en red</a:t>
            </a:r>
          </a:p>
          <a:p>
            <a:pPr marL="114300" indent="0">
              <a:buNone/>
            </a:pPr>
            <a:endParaRPr lang="es-ES_tradnl" sz="1400" dirty="0" smtClean="0">
              <a:latin typeface="Courier"/>
              <a:cs typeface="Courier"/>
            </a:endParaRPr>
          </a:p>
          <a:p>
            <a:pPr marL="114300" indent="0">
              <a:buNone/>
            </a:pPr>
            <a:endParaRPr lang="es-ES_tradnl" sz="1400" dirty="0" smtClean="0">
              <a:latin typeface="Courier"/>
              <a:cs typeface="Courier"/>
            </a:endParaRPr>
          </a:p>
          <a:p>
            <a:pPr marL="114300" indent="0">
              <a:buNone/>
            </a:pPr>
            <a:endParaRPr lang="es-ES_tradnl" sz="1400" dirty="0" smtClean="0">
              <a:latin typeface="Courier"/>
              <a:cs typeface="Courier"/>
            </a:endParaRPr>
          </a:p>
          <a:p>
            <a:pPr marL="114300" indent="0">
              <a:buNone/>
            </a:pPr>
            <a:endParaRPr lang="es-ES_tradnl" sz="1400" dirty="0">
              <a:latin typeface="Courier"/>
              <a:cs typeface="Courier"/>
            </a:endParaRPr>
          </a:p>
          <a:p>
            <a:pPr marL="114300" indent="0">
              <a:buNone/>
            </a:pPr>
            <a:endParaRPr lang="es-ES_tradnl" sz="1400" dirty="0" smtClean="0">
              <a:latin typeface="Courier"/>
              <a:cs typeface="Courier"/>
            </a:endParaRPr>
          </a:p>
          <a:p>
            <a:pPr marL="114300" indent="0">
              <a:buNone/>
            </a:pPr>
            <a:endParaRPr lang="es-ES_tradnl" sz="1400" dirty="0">
              <a:latin typeface="Courier"/>
              <a:cs typeface="Courier"/>
            </a:endParaRPr>
          </a:p>
          <a:p>
            <a:pPr marL="114300" indent="0">
              <a:buNone/>
            </a:pPr>
            <a:endParaRPr lang="es-ES_tradnl" sz="1400" dirty="0" smtClean="0">
              <a:latin typeface="Courier"/>
              <a:cs typeface="Courier"/>
            </a:endParaRPr>
          </a:p>
          <a:p>
            <a:pPr marL="114300" indent="0">
              <a:buNone/>
            </a:pPr>
            <a:endParaRPr lang="en-US" sz="1200" dirty="0" smtClean="0">
              <a:latin typeface="Courier"/>
              <a:cs typeface="Courier"/>
            </a:endParaRPr>
          </a:p>
          <a:p>
            <a:pPr marL="114300" indent="0">
              <a:buNone/>
            </a:pPr>
            <a:r>
              <a:rPr lang="en-US" sz="1200" dirty="0" smtClean="0">
                <a:latin typeface="Courier"/>
                <a:cs typeface="Courier"/>
              </a:rPr>
              <a:t>Castells,</a:t>
            </a:r>
            <a:r>
              <a:rPr lang="en-US" sz="1200" dirty="0">
                <a:latin typeface="Courier"/>
                <a:cs typeface="Courier"/>
              </a:rPr>
              <a:t> </a:t>
            </a:r>
            <a:r>
              <a:rPr lang="en-US" sz="1200" dirty="0" smtClean="0">
                <a:latin typeface="Courier"/>
                <a:cs typeface="Courier"/>
              </a:rPr>
              <a:t>M. (1996). </a:t>
            </a:r>
            <a:r>
              <a:rPr lang="en-US" sz="1200" i="1" dirty="0" smtClean="0">
                <a:latin typeface="Courier"/>
                <a:cs typeface="Courier"/>
              </a:rPr>
              <a:t>The </a:t>
            </a:r>
            <a:r>
              <a:rPr lang="en-US" sz="1200" i="1" dirty="0">
                <a:latin typeface="Courier"/>
                <a:cs typeface="Courier"/>
              </a:rPr>
              <a:t>Rise of the Network Society</a:t>
            </a:r>
            <a:r>
              <a:rPr lang="en-US" sz="1200" dirty="0">
                <a:latin typeface="Courier"/>
                <a:cs typeface="Courier"/>
              </a:rPr>
              <a:t>, The Information Age: </a:t>
            </a:r>
            <a:r>
              <a:rPr lang="en-US" sz="1200" dirty="0" smtClean="0">
                <a:latin typeface="Courier"/>
                <a:cs typeface="Courier"/>
              </a:rPr>
              <a:t>Economy</a:t>
            </a:r>
            <a:r>
              <a:rPr lang="en-US" sz="1200" dirty="0">
                <a:latin typeface="Courier"/>
                <a:cs typeface="Courier"/>
              </a:rPr>
              <a:t>, Society, and Culture, vol. I, Oxford, Blackwell Publishers, </a:t>
            </a:r>
            <a:endParaRPr lang="es-ES_tradnl" sz="12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8209421"/>
              </p:ext>
            </p:extLst>
          </p:nvPr>
        </p:nvGraphicFramePr>
        <p:xfrm>
          <a:off x="1619044" y="3769865"/>
          <a:ext cx="5626100" cy="187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" name="Document" r:id="rId3" imgW="5626100" imgH="1879600" progId="Word.Document.12">
                  <p:link updateAutomatic="1"/>
                </p:oleObj>
              </mc:Choice>
              <mc:Fallback>
                <p:oleObj name="Document" r:id="rId3" imgW="5626100" imgH="1879600" progId="Word.Documen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19044" y="3769865"/>
                        <a:ext cx="5626100" cy="187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7503002" y="3821351"/>
            <a:ext cx="14282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ES" dirty="0">
                <a:solidFill>
                  <a:srgbClr val="008000"/>
                </a:solidFill>
              </a:rPr>
              <a:t>@armartinell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79680" y="3929797"/>
            <a:ext cx="317500" cy="228600"/>
          </a:xfrm>
          <a:prstGeom prst="rect">
            <a:avLst/>
          </a:prstGeom>
        </p:spPr>
      </p:pic>
      <p:pic>
        <p:nvPicPr>
          <p:cNvPr id="9" name="Picture 8" descr="Captura de pantalla 2016-10-10 a las 0.07.16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800839">
            <a:off x="7250198" y="3987399"/>
            <a:ext cx="1608412" cy="1369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7356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3600" dirty="0"/>
              <a:t>¿Qué es la sociedad de la información?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/>
              <a:t>Rafael </a:t>
            </a:r>
            <a:r>
              <a:rPr lang="es-ES_tradnl" dirty="0" err="1"/>
              <a:t>Simone</a:t>
            </a:r>
            <a:r>
              <a:rPr lang="es-ES_tradnl" dirty="0"/>
              <a:t> – civilizaciones a partir de la escritura </a:t>
            </a:r>
          </a:p>
          <a:p>
            <a:pPr lvl="1"/>
            <a:r>
              <a:rPr lang="es-ES_tradnl" dirty="0" smtClean="0"/>
              <a:t>El </a:t>
            </a:r>
            <a:r>
              <a:rPr lang="es-ES_tradnl" dirty="0"/>
              <a:t>invento de los signos</a:t>
            </a:r>
          </a:p>
          <a:p>
            <a:pPr lvl="1"/>
            <a:r>
              <a:rPr lang="es-ES_tradnl" dirty="0" smtClean="0"/>
              <a:t>La </a:t>
            </a:r>
            <a:r>
              <a:rPr lang="es-ES_tradnl" dirty="0"/>
              <a:t>imprenta y la masificación de los libros</a:t>
            </a:r>
          </a:p>
          <a:p>
            <a:pPr lvl="1"/>
            <a:r>
              <a:rPr lang="es-ES_tradnl" dirty="0" smtClean="0"/>
              <a:t>El </a:t>
            </a:r>
            <a:r>
              <a:rPr lang="es-ES_tradnl" dirty="0"/>
              <a:t>medio </a:t>
            </a:r>
            <a:r>
              <a:rPr lang="es-ES_tradnl" dirty="0" smtClean="0"/>
              <a:t>audiovisual</a:t>
            </a:r>
          </a:p>
          <a:p>
            <a:pPr lvl="2"/>
            <a:r>
              <a:rPr lang="es-ES_tradnl" dirty="0" smtClean="0"/>
              <a:t>Homo Videns: La sociedad Teledirigida de Giovanni Sartori</a:t>
            </a:r>
            <a:endParaRPr lang="es-ES_tradnl" dirty="0"/>
          </a:p>
          <a:p>
            <a:pPr marL="411480" lvl="1" indent="0">
              <a:buNone/>
            </a:pPr>
            <a:endParaRPr lang="es-ES_tradnl" dirty="0" smtClean="0"/>
          </a:p>
          <a:p>
            <a:pPr marL="114300" indent="0">
              <a:buNone/>
            </a:pPr>
            <a:endParaRPr lang="es-ES_tradnl" sz="1400" dirty="0" smtClean="0">
              <a:latin typeface="Courier"/>
              <a:cs typeface="Courier"/>
            </a:endParaRPr>
          </a:p>
          <a:p>
            <a:pPr marL="114300" indent="0">
              <a:buNone/>
            </a:pPr>
            <a:endParaRPr lang="es-ES_tradnl" sz="1400" dirty="0">
              <a:latin typeface="Courier"/>
              <a:cs typeface="Courier"/>
            </a:endParaRPr>
          </a:p>
          <a:p>
            <a:pPr marL="114300" indent="0">
              <a:buNone/>
            </a:pPr>
            <a:endParaRPr lang="es-ES_tradnl" sz="1400" dirty="0" smtClean="0">
              <a:latin typeface="Courier"/>
              <a:cs typeface="Courier"/>
            </a:endParaRPr>
          </a:p>
          <a:p>
            <a:pPr marL="114300" indent="0">
              <a:buNone/>
            </a:pPr>
            <a:endParaRPr lang="es-ES_tradnl" sz="1400" dirty="0">
              <a:latin typeface="Courier"/>
              <a:cs typeface="Courier"/>
            </a:endParaRPr>
          </a:p>
          <a:p>
            <a:pPr marL="114300" indent="0">
              <a:buNone/>
            </a:pPr>
            <a:endParaRPr lang="es-ES_tradnl" sz="1400" dirty="0" smtClean="0">
              <a:latin typeface="Courier"/>
              <a:cs typeface="Courier"/>
            </a:endParaRPr>
          </a:p>
          <a:p>
            <a:pPr marL="114300" indent="0">
              <a:buNone/>
            </a:pPr>
            <a:endParaRPr lang="es-ES_tradnl" sz="1400" dirty="0">
              <a:latin typeface="Courier"/>
              <a:cs typeface="Courier"/>
            </a:endParaRPr>
          </a:p>
          <a:p>
            <a:pPr marL="114300" indent="0">
              <a:buNone/>
            </a:pPr>
            <a:endParaRPr lang="es-ES_tradnl" sz="1400" dirty="0" smtClean="0">
              <a:latin typeface="Courier"/>
              <a:cs typeface="Courier"/>
            </a:endParaRPr>
          </a:p>
          <a:p>
            <a:pPr marL="114300" indent="0">
              <a:buNone/>
            </a:pPr>
            <a:r>
              <a:rPr lang="es-ES_tradnl" sz="1200" dirty="0" err="1" smtClean="0">
                <a:latin typeface="Courier"/>
                <a:cs typeface="Courier"/>
              </a:rPr>
              <a:t>Simone</a:t>
            </a:r>
            <a:r>
              <a:rPr lang="es-ES_tradnl" sz="1200" dirty="0" smtClean="0">
                <a:latin typeface="Courier"/>
                <a:cs typeface="Courier"/>
              </a:rPr>
              <a:t>, R. (2001). </a:t>
            </a:r>
            <a:r>
              <a:rPr lang="es-ES_tradnl" sz="1200" i="1" dirty="0">
                <a:latin typeface="Courier"/>
                <a:cs typeface="Courier"/>
              </a:rPr>
              <a:t>La tercera fase: formas de saber que estamos perdiendo</a:t>
            </a:r>
            <a:r>
              <a:rPr lang="es-ES_tradnl" sz="1200" dirty="0">
                <a:latin typeface="Courier"/>
                <a:cs typeface="Courier"/>
              </a:rPr>
              <a:t>, </a:t>
            </a:r>
            <a:r>
              <a:rPr lang="es-ES_tradnl" sz="1200" dirty="0" err="1">
                <a:latin typeface="Courier"/>
                <a:cs typeface="Courier"/>
              </a:rPr>
              <a:t>México</a:t>
            </a:r>
            <a:r>
              <a:rPr lang="es-ES_tradnl" sz="1200" dirty="0">
                <a:latin typeface="Courier"/>
                <a:cs typeface="Courier"/>
              </a:rPr>
              <a:t>, </a:t>
            </a:r>
            <a:r>
              <a:rPr lang="es-ES_tradnl" sz="1200" dirty="0" smtClean="0">
                <a:latin typeface="Courier"/>
                <a:cs typeface="Courier"/>
              </a:rPr>
              <a:t>Taurus.</a:t>
            </a:r>
            <a:endParaRPr lang="es-ES_tradnl" sz="1200" dirty="0">
              <a:latin typeface="Courier"/>
              <a:cs typeface="Courier"/>
            </a:endParaRPr>
          </a:p>
          <a:p>
            <a:pPr lvl="1"/>
            <a:endParaRPr lang="es-ES_tradnl" dirty="0"/>
          </a:p>
        </p:txBody>
      </p:sp>
      <p:pic>
        <p:nvPicPr>
          <p:cNvPr id="4" name="Picture 3" descr="Captura de pantalla 2016-10-10 a las 0.07.16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205150">
            <a:off x="6934168" y="2721061"/>
            <a:ext cx="1109473" cy="944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626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3600" dirty="0"/>
              <a:t>¿Qué es la sociedad de la información?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60267"/>
            <a:ext cx="7620000" cy="817219"/>
          </a:xfrm>
        </p:spPr>
        <p:txBody>
          <a:bodyPr>
            <a:normAutofit fontScale="70000" lnSpcReduction="20000"/>
          </a:bodyPr>
          <a:lstStyle/>
          <a:p>
            <a:pPr marL="114300" indent="0" algn="ctr">
              <a:buNone/>
            </a:pPr>
            <a:r>
              <a:rPr lang="en-US" sz="4000" dirty="0" smtClean="0"/>
              <a:t>… </a:t>
            </a:r>
            <a:r>
              <a:rPr lang="es-ES_tradnl" sz="4000" dirty="0" smtClean="0"/>
              <a:t>una sociedad posindustrial, en </a:t>
            </a:r>
            <a:r>
              <a:rPr lang="es-ES_tradnl" sz="4000" dirty="0"/>
              <a:t>red y </a:t>
            </a:r>
            <a:r>
              <a:rPr lang="es-ES_tradnl" sz="4000" dirty="0" smtClean="0"/>
              <a:t>audiovisual</a:t>
            </a:r>
          </a:p>
          <a:p>
            <a:pPr marL="114300" indent="0">
              <a:buNone/>
            </a:pPr>
            <a:endParaRPr lang="es-ES_tradnl" sz="1400" dirty="0" smtClean="0">
              <a:latin typeface="Courier"/>
              <a:cs typeface="Courier"/>
            </a:endParaRPr>
          </a:p>
          <a:p>
            <a:pPr marL="114300" indent="0">
              <a:buNone/>
            </a:pPr>
            <a:endParaRPr lang="es-ES_tradnl" sz="1400" dirty="0">
              <a:latin typeface="Courier"/>
              <a:cs typeface="Courier"/>
            </a:endParaRPr>
          </a:p>
          <a:p>
            <a:pPr marL="114300" indent="0">
              <a:buNone/>
            </a:pPr>
            <a:endParaRPr lang="es-ES_tradnl" sz="1400" dirty="0" smtClean="0">
              <a:latin typeface="Courier"/>
              <a:cs typeface="Courier"/>
            </a:endParaRPr>
          </a:p>
          <a:p>
            <a:pPr marL="114300" indent="0">
              <a:buNone/>
            </a:pPr>
            <a:endParaRPr lang="es-ES_tradnl" sz="1400" dirty="0">
              <a:latin typeface="Courier"/>
              <a:cs typeface="Courier"/>
            </a:endParaRPr>
          </a:p>
          <a:p>
            <a:pPr marL="114300" indent="0">
              <a:buNone/>
            </a:pPr>
            <a:endParaRPr lang="es-ES_tradnl" sz="1400" dirty="0" smtClean="0">
              <a:latin typeface="Courier"/>
              <a:cs typeface="Courier"/>
            </a:endParaRPr>
          </a:p>
          <a:p>
            <a:pPr marL="114300" indent="0">
              <a:buNone/>
            </a:pPr>
            <a:endParaRPr lang="es-ES_tradnl" sz="1400" dirty="0">
              <a:latin typeface="Courier"/>
              <a:cs typeface="Courier"/>
            </a:endParaRPr>
          </a:p>
          <a:p>
            <a:pPr marL="114300" indent="0">
              <a:buNone/>
            </a:pPr>
            <a:endParaRPr lang="es-ES_tradnl" sz="1400" dirty="0" smtClean="0"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25961186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3600" dirty="0"/>
              <a:t>¿Qué es la sociedad de la información?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60267"/>
            <a:ext cx="7620000" cy="817219"/>
          </a:xfrm>
        </p:spPr>
        <p:txBody>
          <a:bodyPr>
            <a:normAutofit fontScale="70000" lnSpcReduction="20000"/>
          </a:bodyPr>
          <a:lstStyle/>
          <a:p>
            <a:pPr marL="114300" indent="0" algn="ctr">
              <a:buNone/>
            </a:pPr>
            <a:r>
              <a:rPr lang="en-US" sz="4000" dirty="0" smtClean="0"/>
              <a:t>… </a:t>
            </a:r>
            <a:r>
              <a:rPr lang="es-ES_tradnl" sz="4000" dirty="0" smtClean="0"/>
              <a:t>una sociedad posindustrial, en </a:t>
            </a:r>
            <a:r>
              <a:rPr lang="es-ES_tradnl" sz="4000" dirty="0"/>
              <a:t>red y </a:t>
            </a:r>
            <a:r>
              <a:rPr lang="es-ES_tradnl" sz="4000" dirty="0" smtClean="0"/>
              <a:t>audiovisual</a:t>
            </a:r>
          </a:p>
          <a:p>
            <a:pPr marL="114300" indent="0">
              <a:buNone/>
            </a:pPr>
            <a:endParaRPr lang="es-ES_tradnl" sz="1400" dirty="0" smtClean="0">
              <a:latin typeface="Courier"/>
              <a:cs typeface="Courier"/>
            </a:endParaRPr>
          </a:p>
          <a:p>
            <a:pPr marL="114300" indent="0">
              <a:buNone/>
            </a:pPr>
            <a:endParaRPr lang="es-ES_tradnl" sz="1400" dirty="0">
              <a:latin typeface="Courier"/>
              <a:cs typeface="Courier"/>
            </a:endParaRPr>
          </a:p>
          <a:p>
            <a:pPr marL="114300" indent="0">
              <a:buNone/>
            </a:pPr>
            <a:endParaRPr lang="es-ES_tradnl" sz="1400" dirty="0" smtClean="0">
              <a:latin typeface="Courier"/>
              <a:cs typeface="Courier"/>
            </a:endParaRPr>
          </a:p>
          <a:p>
            <a:pPr marL="114300" indent="0">
              <a:buNone/>
            </a:pPr>
            <a:endParaRPr lang="es-ES_tradnl" sz="1400" dirty="0">
              <a:latin typeface="Courier"/>
              <a:cs typeface="Courier"/>
            </a:endParaRPr>
          </a:p>
          <a:p>
            <a:pPr marL="114300" indent="0">
              <a:buNone/>
            </a:pPr>
            <a:endParaRPr lang="es-ES_tradnl" sz="1400" dirty="0" smtClean="0">
              <a:latin typeface="Courier"/>
              <a:cs typeface="Courier"/>
            </a:endParaRPr>
          </a:p>
          <a:p>
            <a:pPr marL="114300" indent="0">
              <a:buNone/>
            </a:pPr>
            <a:endParaRPr lang="es-ES_tradnl" sz="1400" dirty="0">
              <a:latin typeface="Courier"/>
              <a:cs typeface="Courier"/>
            </a:endParaRPr>
          </a:p>
          <a:p>
            <a:pPr marL="114300" indent="0">
              <a:buNone/>
            </a:pPr>
            <a:endParaRPr lang="es-ES_tradnl" sz="1400" dirty="0" smtClean="0">
              <a:latin typeface="Courier"/>
              <a:cs typeface="Courier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16000" y="2639398"/>
            <a:ext cx="3876260" cy="773044"/>
          </a:xfrm>
          <a:prstGeom prst="rect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022574" y="2869099"/>
            <a:ext cx="985079" cy="773044"/>
          </a:xfrm>
          <a:prstGeom prst="rect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073911" y="2504663"/>
            <a:ext cx="1899480" cy="773044"/>
          </a:xfrm>
          <a:prstGeom prst="rect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2937564" y="3412442"/>
            <a:ext cx="16566" cy="79513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endCxn id="13" idx="2"/>
          </p:cNvCxnSpPr>
          <p:nvPr/>
        </p:nvCxnSpPr>
        <p:spPr>
          <a:xfrm flipV="1">
            <a:off x="5497442" y="2102724"/>
            <a:ext cx="16566" cy="757543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6971748" y="3279921"/>
            <a:ext cx="16566" cy="79513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6096018" y="4095434"/>
            <a:ext cx="1755913" cy="861774"/>
          </a:xfrm>
          <a:prstGeom prst="rect">
            <a:avLst/>
          </a:prstGeom>
          <a:ln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marL="114300" algn="just"/>
            <a:r>
              <a:rPr lang="es-ES_tradnl" sz="1000" dirty="0" err="1">
                <a:latin typeface="Courier"/>
                <a:cs typeface="Courier"/>
              </a:rPr>
              <a:t>Simone</a:t>
            </a:r>
            <a:r>
              <a:rPr lang="es-ES_tradnl" sz="1000" dirty="0">
                <a:latin typeface="Courier"/>
                <a:cs typeface="Courier"/>
              </a:rPr>
              <a:t>, R. (2001). </a:t>
            </a:r>
            <a:r>
              <a:rPr lang="es-ES_tradnl" sz="1000" i="1" dirty="0">
                <a:latin typeface="Courier"/>
                <a:cs typeface="Courier"/>
              </a:rPr>
              <a:t>La tercera fase: formas de saber que estamos perdiendo</a:t>
            </a:r>
            <a:r>
              <a:rPr lang="es-ES_tradnl" sz="1000" dirty="0">
                <a:latin typeface="Courier"/>
                <a:cs typeface="Courier"/>
              </a:rPr>
              <a:t>, </a:t>
            </a:r>
            <a:r>
              <a:rPr lang="es-ES_tradnl" sz="1000" dirty="0" err="1">
                <a:latin typeface="Courier"/>
                <a:cs typeface="Courier"/>
              </a:rPr>
              <a:t>México</a:t>
            </a:r>
            <a:r>
              <a:rPr lang="es-ES_tradnl" sz="1000" dirty="0">
                <a:latin typeface="Courier"/>
                <a:cs typeface="Courier"/>
              </a:rPr>
              <a:t>, Taurus.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748191" y="4225391"/>
            <a:ext cx="2382079" cy="1015663"/>
          </a:xfrm>
          <a:prstGeom prst="rect">
            <a:avLst/>
          </a:prstGeom>
          <a:ln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marL="114300" indent="0" algn="just">
              <a:buNone/>
            </a:pPr>
            <a:r>
              <a:rPr lang="en-US" sz="1000" dirty="0">
                <a:latin typeface="Courier"/>
                <a:cs typeface="Courier"/>
              </a:rPr>
              <a:t>Castells, M. (1996). The Rise of the Network Society, The Information Age: Economy, Society, and Culture, vol. I, Oxford, Blackwell Publishers, </a:t>
            </a:r>
            <a:endParaRPr lang="es-ES_tradnl" sz="1000" dirty="0">
              <a:latin typeface="Courier"/>
              <a:cs typeface="Courier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31138" y="1240950"/>
            <a:ext cx="1965740" cy="861774"/>
          </a:xfrm>
          <a:prstGeom prst="rect">
            <a:avLst/>
          </a:prstGeom>
          <a:ln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marL="114300" algn="just"/>
            <a:r>
              <a:rPr lang="es-ES_tradnl" sz="1000" dirty="0" err="1">
                <a:latin typeface="Courier"/>
                <a:cs typeface="Courier"/>
              </a:rPr>
              <a:t>Toffler</a:t>
            </a:r>
            <a:r>
              <a:rPr lang="es-ES_tradnl" sz="1000" dirty="0">
                <a:latin typeface="Courier"/>
                <a:cs typeface="Courier"/>
              </a:rPr>
              <a:t>, A. (1981). La tercera ola, Ediciones Nacionales, Círculo de Lectores, Colombia, </a:t>
            </a:r>
            <a:r>
              <a:rPr lang="es-ES_tradnl" sz="1000" dirty="0" err="1">
                <a:latin typeface="Courier"/>
                <a:cs typeface="Courier"/>
              </a:rPr>
              <a:t>Edinal</a:t>
            </a:r>
            <a:r>
              <a:rPr lang="es-ES_tradnl" sz="1000" dirty="0">
                <a:latin typeface="Courier"/>
                <a:cs typeface="Courier"/>
              </a:rPr>
              <a:t>.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86527" y="5393834"/>
            <a:ext cx="5102074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_tradnl" sz="1500" dirty="0"/>
              <a:t>La sociedad de la información se caracteriza por una “revolución tecnológica centrada en torno a las tecnologías de información y comunicación basada en la electrónica, la microelectrónica, los ordenadores y las telecomunicaciones</a:t>
            </a:r>
            <a:r>
              <a:rPr lang="es-ES_tradnl" sz="1500" dirty="0" smtClean="0"/>
              <a:t>” (</a:t>
            </a:r>
            <a:r>
              <a:rPr lang="es-ES_tradnl" sz="1500" dirty="0" err="1" smtClean="0"/>
              <a:t>Castells</a:t>
            </a:r>
            <a:r>
              <a:rPr lang="es-ES_tradnl" sz="1500" dirty="0" smtClean="0"/>
              <a:t>, 1996, p.70) 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37272361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3500" dirty="0" smtClean="0"/>
              <a:t>México en la Sociedad de la Información</a:t>
            </a:r>
            <a:endParaRPr lang="es-MX" sz="3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33329"/>
            <a:ext cx="3916017" cy="2789799"/>
          </a:xfrm>
        </p:spPr>
        <p:txBody>
          <a:bodyPr>
            <a:normAutofit/>
          </a:bodyPr>
          <a:lstStyle/>
          <a:p>
            <a:r>
              <a:rPr lang="es-MX" dirty="0" smtClean="0"/>
              <a:t>Contexto histórico evolutivo de México en el mundo con respecto a:</a:t>
            </a:r>
          </a:p>
          <a:p>
            <a:pPr lvl="1"/>
            <a:r>
              <a:rPr lang="es-MX" dirty="0" smtClean="0"/>
              <a:t>Acceso a Internet</a:t>
            </a:r>
          </a:p>
          <a:p>
            <a:pPr lvl="1"/>
            <a:r>
              <a:rPr lang="es-MX" dirty="0" smtClean="0"/>
              <a:t>Telefonía móvil </a:t>
            </a:r>
          </a:p>
          <a:p>
            <a:pPr lvl="1"/>
            <a:r>
              <a:rPr lang="en-US" dirty="0" smtClean="0"/>
              <a:t>S</a:t>
            </a:r>
            <a:r>
              <a:rPr lang="es-MX" dirty="0" smtClean="0"/>
              <a:t>ervicios digitales y de Web en México</a:t>
            </a:r>
          </a:p>
          <a:p>
            <a:pPr lvl="2"/>
            <a:endParaRPr lang="es-MX" dirty="0" smtClean="0"/>
          </a:p>
          <a:p>
            <a:pPr lvl="1"/>
            <a:endParaRPr lang="es-MX" dirty="0"/>
          </a:p>
          <a:p>
            <a:pPr marL="411480" lvl="1" indent="0">
              <a:buNone/>
            </a:pPr>
            <a:endParaRPr lang="es-MX" dirty="0" smtClean="0"/>
          </a:p>
          <a:p>
            <a:endParaRPr lang="es-MX" dirty="0"/>
          </a:p>
        </p:txBody>
      </p:sp>
      <p:pic>
        <p:nvPicPr>
          <p:cNvPr id="7" name="Picture 6" descr="Captura de pantalla 2016-10-10 a las 0.55.25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1589" y="1643248"/>
            <a:ext cx="3996694" cy="288386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751589" y="1600200"/>
            <a:ext cx="37982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 smtClean="0"/>
              <a:t>México es el único país en el mundo 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762351" y="4034875"/>
            <a:ext cx="3440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02684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3500" dirty="0" smtClean="0"/>
              <a:t>México en la Sociedad de la Información</a:t>
            </a:r>
            <a:endParaRPr lang="es-MX" sz="3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33329"/>
            <a:ext cx="3916017" cy="2789799"/>
          </a:xfrm>
        </p:spPr>
        <p:txBody>
          <a:bodyPr>
            <a:normAutofit/>
          </a:bodyPr>
          <a:lstStyle/>
          <a:p>
            <a:r>
              <a:rPr lang="es-MX" dirty="0" smtClean="0"/>
              <a:t>Contexto histórico evolutivo de México en el mundo con respecto a:</a:t>
            </a:r>
          </a:p>
          <a:p>
            <a:pPr lvl="1"/>
            <a:r>
              <a:rPr lang="es-MX" dirty="0" smtClean="0"/>
              <a:t>Acceso a Internet</a:t>
            </a:r>
          </a:p>
          <a:p>
            <a:pPr lvl="1"/>
            <a:r>
              <a:rPr lang="es-MX" dirty="0" smtClean="0"/>
              <a:t>Telefonía móvil </a:t>
            </a:r>
          </a:p>
          <a:p>
            <a:pPr lvl="1"/>
            <a:r>
              <a:rPr lang="en-US" dirty="0" smtClean="0"/>
              <a:t>S</a:t>
            </a:r>
            <a:r>
              <a:rPr lang="es-MX" dirty="0" smtClean="0"/>
              <a:t>ervicios digitales y de Web en México</a:t>
            </a:r>
          </a:p>
          <a:p>
            <a:pPr lvl="2"/>
            <a:endParaRPr lang="es-MX" dirty="0" smtClean="0"/>
          </a:p>
          <a:p>
            <a:pPr lvl="1"/>
            <a:endParaRPr lang="es-MX" dirty="0"/>
          </a:p>
          <a:p>
            <a:pPr marL="411480" lvl="1" indent="0">
              <a:buNone/>
            </a:pPr>
            <a:endParaRPr lang="es-MX" dirty="0" smtClean="0"/>
          </a:p>
          <a:p>
            <a:endParaRPr lang="es-MX" dirty="0"/>
          </a:p>
        </p:txBody>
      </p:sp>
      <p:pic>
        <p:nvPicPr>
          <p:cNvPr id="7" name="Picture 6" descr="Captura de pantalla 2016-10-10 a las 0.55.25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1589" y="1643248"/>
            <a:ext cx="3996694" cy="288386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751589" y="1600200"/>
            <a:ext cx="37982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 smtClean="0"/>
              <a:t>México es el único país en el mundo 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762351" y="4034875"/>
            <a:ext cx="3440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 rot="20016688">
            <a:off x="944819" y="4868674"/>
            <a:ext cx="14282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ES" dirty="0">
                <a:solidFill>
                  <a:srgbClr val="008000"/>
                </a:solidFill>
              </a:rPr>
              <a:t>@armartinell</a:t>
            </a:r>
          </a:p>
        </p:txBody>
      </p:sp>
      <p:pic>
        <p:nvPicPr>
          <p:cNvPr id="11" name="Picture 10" descr="Captura de pantalla 2016-10-10 a las 0.07.16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90078">
            <a:off x="1134603" y="4901631"/>
            <a:ext cx="1608412" cy="136944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32746" y="4313987"/>
            <a:ext cx="7253853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endParaRPr lang="es-MX" dirty="0" smtClean="0"/>
          </a:p>
          <a:p>
            <a:pPr lvl="2"/>
            <a:r>
              <a:rPr lang="es-MX" dirty="0" smtClean="0"/>
              <a:t>¿</a:t>
            </a:r>
            <a:r>
              <a:rPr lang="sk-SK" dirty="0" smtClean="0"/>
              <a:t>cuá</a:t>
            </a:r>
            <a:r>
              <a:rPr lang="es-MX" dirty="0" smtClean="0"/>
              <a:t>ndo</a:t>
            </a:r>
            <a:r>
              <a:rPr lang="en-US" dirty="0" smtClean="0"/>
              <a:t>… </a:t>
            </a:r>
            <a:endParaRPr lang="es-MX" dirty="0" smtClean="0"/>
          </a:p>
          <a:p>
            <a:pPr lvl="3"/>
            <a:r>
              <a:rPr lang="en-US" dirty="0" smtClean="0"/>
              <a:t>… s</a:t>
            </a:r>
            <a:r>
              <a:rPr lang="es-MX" dirty="0" smtClean="0"/>
              <a:t>e conecta México a Internet? </a:t>
            </a:r>
            <a:endParaRPr lang="es-MX" dirty="0"/>
          </a:p>
          <a:p>
            <a:pPr lvl="3"/>
            <a:r>
              <a:rPr lang="en-US" dirty="0" smtClean="0"/>
              <a:t>… s</a:t>
            </a:r>
            <a:r>
              <a:rPr lang="es-MX" dirty="0" smtClean="0"/>
              <a:t>urgen Youtube, Twitter, Facebook, Wikipedia, Whatsapp?</a:t>
            </a:r>
            <a:endParaRPr lang="es-MX" dirty="0"/>
          </a:p>
          <a:p>
            <a:pPr lvl="3"/>
            <a:r>
              <a:rPr lang="en-US" dirty="0" smtClean="0"/>
              <a:t>… l</a:t>
            </a:r>
            <a:r>
              <a:rPr lang="es-MX" dirty="0" smtClean="0"/>
              <a:t>lega la red inalámbrica a la UV?</a:t>
            </a:r>
          </a:p>
          <a:p>
            <a:pPr lvl="3"/>
            <a:r>
              <a:rPr lang="en-US" dirty="0" smtClean="0"/>
              <a:t>… s</a:t>
            </a:r>
            <a:r>
              <a:rPr lang="es-MX" dirty="0" smtClean="0"/>
              <a:t>urge iPhone 3?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6417471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11867"/>
            <a:ext cx="7620000" cy="1143000"/>
          </a:xfrm>
        </p:spPr>
        <p:txBody>
          <a:bodyPr/>
          <a:lstStyle/>
          <a:p>
            <a:r>
              <a:rPr lang="es-MX" sz="3500" dirty="0" smtClean="0"/>
              <a:t>México en la Sociedad de la Información</a:t>
            </a:r>
            <a:endParaRPr lang="es-MX" sz="3500" dirty="0"/>
          </a:p>
        </p:txBody>
      </p:sp>
      <p:pic>
        <p:nvPicPr>
          <p:cNvPr id="4" name="Picture 3" descr="Captura de pantalla 2016-10-09 a las 23.32.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869" y="814333"/>
            <a:ext cx="6430479" cy="3862453"/>
          </a:xfrm>
          <a:prstGeom prst="rect">
            <a:avLst/>
          </a:prstGeom>
        </p:spPr>
      </p:pic>
      <p:pic>
        <p:nvPicPr>
          <p:cNvPr id="6" name="Picture 5" descr="Captura de pantalla 2016-10-09 a las 23.32.1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306" y="4674089"/>
            <a:ext cx="6438346" cy="216665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 rot="16200000">
            <a:off x="-412492" y="2029550"/>
            <a:ext cx="21082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 smtClean="0"/>
              <a:t>Usuarios de Internet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7200349" y="1380425"/>
            <a:ext cx="706781" cy="1104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7200348" y="5773521"/>
            <a:ext cx="706781" cy="1104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7200348" y="5605660"/>
            <a:ext cx="706781" cy="1104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7200348" y="4764147"/>
            <a:ext cx="706781" cy="1104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7200348" y="4231852"/>
            <a:ext cx="706781" cy="1104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Captura de pantalla 2016-10-10 a las 0.55.25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4754" y="1754802"/>
            <a:ext cx="1424892" cy="10281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2182" y="799254"/>
            <a:ext cx="261152" cy="294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3729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11867"/>
            <a:ext cx="7620000" cy="1143000"/>
          </a:xfrm>
        </p:spPr>
        <p:txBody>
          <a:bodyPr/>
          <a:lstStyle/>
          <a:p>
            <a:r>
              <a:rPr lang="es-MX" sz="3500" dirty="0" smtClean="0"/>
              <a:t>México en la Sociedad de la Información</a:t>
            </a:r>
            <a:endParaRPr lang="es-MX" sz="3500" dirty="0"/>
          </a:p>
        </p:txBody>
      </p:sp>
      <p:sp>
        <p:nvSpPr>
          <p:cNvPr id="3" name="Rectangle 2"/>
          <p:cNvSpPr/>
          <p:nvPr/>
        </p:nvSpPr>
        <p:spPr>
          <a:xfrm rot="16200000">
            <a:off x="-895246" y="2349797"/>
            <a:ext cx="30737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 smtClean="0"/>
              <a:t>Suscripciones a telefonía móvil</a:t>
            </a:r>
            <a:endParaRPr lang="en-US" dirty="0"/>
          </a:p>
        </p:txBody>
      </p:sp>
      <p:pic>
        <p:nvPicPr>
          <p:cNvPr id="7" name="Picture 6" descr="Captura de pantalla 2016-10-09 a las 23.32.38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8827" y="4722382"/>
            <a:ext cx="6441522" cy="1693879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H="1">
            <a:off x="7200349" y="1380425"/>
            <a:ext cx="706781" cy="1104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7200349" y="5552652"/>
            <a:ext cx="706781" cy="1104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7200349" y="1588040"/>
            <a:ext cx="706781" cy="1104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Captura de pantalla 2016-10-10 a las 0.55.25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4754" y="1754802"/>
            <a:ext cx="1424892" cy="1028148"/>
          </a:xfrm>
          <a:prstGeom prst="rect">
            <a:avLst/>
          </a:prstGeom>
        </p:spPr>
      </p:pic>
      <p:pic>
        <p:nvPicPr>
          <p:cNvPr id="18" name="Picture 17" descr="Captura de pantalla 2016-10-09 a las 23.32.33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998" y="817251"/>
            <a:ext cx="6397350" cy="391617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2182" y="799254"/>
            <a:ext cx="261152" cy="294569"/>
          </a:xfrm>
          <a:prstGeom prst="rect">
            <a:avLst/>
          </a:prstGeom>
        </p:spPr>
      </p:pic>
      <p:cxnSp>
        <p:nvCxnSpPr>
          <p:cNvPr id="20" name="Straight Arrow Connector 19"/>
          <p:cNvCxnSpPr/>
          <p:nvPr/>
        </p:nvCxnSpPr>
        <p:spPr>
          <a:xfrm flipH="1">
            <a:off x="6149011" y="770161"/>
            <a:ext cx="797337" cy="33919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02512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3600" dirty="0" smtClean="0"/>
              <a:t>Agenda</a:t>
            </a:r>
            <a:endParaRPr lang="es-ES_tradnl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42422" cy="4800600"/>
          </a:xfrm>
        </p:spPr>
        <p:txBody>
          <a:bodyPr>
            <a:normAutofit/>
          </a:bodyPr>
          <a:lstStyle/>
          <a:p>
            <a:pPr marL="925830" lvl="1" indent="-514350" algn="just">
              <a:buFont typeface="+mj-lt"/>
              <a:buAutoNum type="arabicPeriod"/>
            </a:pPr>
            <a:r>
              <a:rPr lang="es-ES_tradnl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¿Qué es la sociedad de la Información?</a:t>
            </a:r>
          </a:p>
          <a:p>
            <a:pPr marL="925830" lvl="1" indent="-514350" algn="just">
              <a:buFont typeface="+mj-lt"/>
              <a:buAutoNum type="arabicPeriod"/>
            </a:pPr>
            <a:r>
              <a:rPr lang="es-ES_tradnl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México en la Sociedad de la Información</a:t>
            </a:r>
          </a:p>
          <a:p>
            <a:pPr marL="925830" lvl="1" indent="-514350" algn="just">
              <a:buFont typeface="+mj-lt"/>
              <a:buAutoNum type="arabicPeriod"/>
            </a:pPr>
            <a:r>
              <a:rPr lang="es-ES_tradnl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El mundo digital y los universitarios</a:t>
            </a:r>
          </a:p>
          <a:p>
            <a:pPr marL="925830" lvl="1" indent="-514350" algn="just">
              <a:buFont typeface="+mj-lt"/>
              <a:buAutoNum type="arabicPeriod"/>
            </a:pPr>
            <a:r>
              <a:rPr lang="es-ES_tradnl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Literacidad digital de los universitarios</a:t>
            </a:r>
          </a:p>
          <a:p>
            <a:pPr marL="925830" lvl="1" indent="-514350" algn="just">
              <a:buFont typeface="+mj-lt"/>
              <a:buAutoNum type="arabicPeriod"/>
            </a:pPr>
            <a:r>
              <a:rPr lang="es-ES_tradnl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Reflexiones finales </a:t>
            </a:r>
          </a:p>
        </p:txBody>
      </p:sp>
    </p:spTree>
    <p:extLst>
      <p:ext uri="{BB962C8B-B14F-4D97-AF65-F5344CB8AC3E}">
        <p14:creationId xmlns:p14="http://schemas.microsoft.com/office/powerpoint/2010/main" val="16147146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11867"/>
            <a:ext cx="7620000" cy="1143000"/>
          </a:xfrm>
        </p:spPr>
        <p:txBody>
          <a:bodyPr/>
          <a:lstStyle/>
          <a:p>
            <a:r>
              <a:rPr lang="es-MX" sz="3500" dirty="0" smtClean="0"/>
              <a:t>México en la Sociedad de la Información</a:t>
            </a:r>
            <a:endParaRPr lang="es-MX" sz="3500" dirty="0"/>
          </a:p>
        </p:txBody>
      </p:sp>
      <p:sp>
        <p:nvSpPr>
          <p:cNvPr id="13" name="Título 1"/>
          <p:cNvSpPr txBox="1">
            <a:spLocks/>
          </p:cNvSpPr>
          <p:nvPr/>
        </p:nvSpPr>
        <p:spPr>
          <a:xfrm>
            <a:off x="685800" y="1401529"/>
            <a:ext cx="7543800" cy="21776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_tradnl" sz="4800" dirty="0" smtClean="0"/>
              <a:t>¿Es México parte de la sociedad de la información?</a:t>
            </a:r>
            <a:endParaRPr lang="es-ES_tradnl" sz="4500" dirty="0"/>
          </a:p>
        </p:txBody>
      </p:sp>
    </p:spTree>
    <p:extLst>
      <p:ext uri="{BB962C8B-B14F-4D97-AF65-F5344CB8AC3E}">
        <p14:creationId xmlns:p14="http://schemas.microsoft.com/office/powerpoint/2010/main" val="41296477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11867"/>
            <a:ext cx="7620000" cy="1143000"/>
          </a:xfrm>
        </p:spPr>
        <p:txBody>
          <a:bodyPr/>
          <a:lstStyle/>
          <a:p>
            <a:r>
              <a:rPr lang="es-MX" sz="3500" dirty="0" smtClean="0"/>
              <a:t>México en la Sociedad de la Información</a:t>
            </a:r>
            <a:endParaRPr lang="es-MX" sz="3500" dirty="0"/>
          </a:p>
        </p:txBody>
      </p:sp>
      <p:sp>
        <p:nvSpPr>
          <p:cNvPr id="3" name="Rectangle 2"/>
          <p:cNvSpPr/>
          <p:nvPr/>
        </p:nvSpPr>
        <p:spPr>
          <a:xfrm rot="16200000">
            <a:off x="-1432477" y="2794689"/>
            <a:ext cx="41482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 smtClean="0"/>
              <a:t>Indicador nacional de incorporación a la SI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6660228" y="6104826"/>
            <a:ext cx="706781" cy="1104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Captura de pantalla 2016-10-09 a las 23.33.1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7663" y="4262784"/>
            <a:ext cx="5676348" cy="2476339"/>
          </a:xfrm>
          <a:prstGeom prst="rect">
            <a:avLst/>
          </a:prstGeom>
        </p:spPr>
      </p:pic>
      <p:pic>
        <p:nvPicPr>
          <p:cNvPr id="8" name="Picture 7" descr="Captura de pantalla 2016-10-09 a las 23.33.0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5577" y="770161"/>
            <a:ext cx="5798816" cy="3514709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 flipH="1">
            <a:off x="6604011" y="3862996"/>
            <a:ext cx="706781" cy="1104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6660228" y="5936965"/>
            <a:ext cx="706781" cy="1104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6660228" y="5793400"/>
            <a:ext cx="706781" cy="1104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6660228" y="5627748"/>
            <a:ext cx="706781" cy="1104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265068" y="5097660"/>
            <a:ext cx="651552" cy="1104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6638132" y="1196520"/>
            <a:ext cx="217709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400" dirty="0" smtClean="0"/>
              <a:t>MiSi:</a:t>
            </a:r>
          </a:p>
          <a:p>
            <a:r>
              <a:rPr lang="es-MX" sz="1400" dirty="0" smtClean="0"/>
              <a:t>Usuarios por computadora</a:t>
            </a:r>
          </a:p>
          <a:p>
            <a:r>
              <a:rPr lang="es-MX" sz="1400" dirty="0" smtClean="0"/>
              <a:t>Usuarios de Internet</a:t>
            </a:r>
          </a:p>
          <a:p>
            <a:r>
              <a:rPr lang="es-MX" sz="1400" dirty="0" smtClean="0"/>
              <a:t>Usuarios de telefonía móvil</a:t>
            </a:r>
            <a:endParaRPr lang="en-US" sz="1400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97826" y="771954"/>
            <a:ext cx="607390" cy="166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6807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3500" dirty="0" smtClean="0"/>
              <a:t>México en la Sociedad de la Información</a:t>
            </a:r>
            <a:endParaRPr lang="es-MX" sz="3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467684"/>
            <a:ext cx="7836453" cy="4466293"/>
          </a:xfrm>
        </p:spPr>
        <p:txBody>
          <a:bodyPr>
            <a:normAutofit fontScale="92500" lnSpcReduction="10000"/>
          </a:bodyPr>
          <a:lstStyle/>
          <a:p>
            <a:pPr marL="114300" indent="0">
              <a:buNone/>
            </a:pPr>
            <a:r>
              <a:rPr lang="es-ES_tradnl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Ahora sabemos que en materia de </a:t>
            </a:r>
            <a:r>
              <a:rPr lang="es-ES_tradnl" sz="3200" b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TIC</a:t>
            </a:r>
            <a:r>
              <a:rPr lang="es-ES_tradnl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, en 2011 –según INEGI– por </a:t>
            </a:r>
            <a:r>
              <a:rPr lang="es-ES_tradnl" dirty="0">
                <a:solidFill>
                  <a:schemeClr val="tx1">
                    <a:lumMod val="90000"/>
                    <a:lumOff val="10000"/>
                  </a:schemeClr>
                </a:solidFill>
              </a:rPr>
              <a:t>cada 100 </a:t>
            </a:r>
            <a:r>
              <a:rPr lang="es-ES_tradnl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mexicanos:</a:t>
            </a:r>
          </a:p>
          <a:p>
            <a:r>
              <a:rPr lang="es-ES_tradnl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37 </a:t>
            </a:r>
            <a:r>
              <a:rPr lang="es-ES_tradnl" dirty="0">
                <a:solidFill>
                  <a:schemeClr val="tx1">
                    <a:lumMod val="90000"/>
                    <a:lumOff val="10000"/>
                  </a:schemeClr>
                </a:solidFill>
              </a:rPr>
              <a:t>disponen de una computadora </a:t>
            </a:r>
            <a:r>
              <a:rPr lang="es-ES_tradnl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y</a:t>
            </a:r>
          </a:p>
          <a:p>
            <a:r>
              <a:rPr lang="es-ES_tradnl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34 </a:t>
            </a:r>
            <a:r>
              <a:rPr lang="es-ES_tradnl" dirty="0">
                <a:solidFill>
                  <a:schemeClr val="tx1">
                    <a:lumMod val="90000"/>
                    <a:lumOff val="10000"/>
                  </a:schemeClr>
                </a:solidFill>
              </a:rPr>
              <a:t>cuentan con acceso a Internet. </a:t>
            </a:r>
            <a:endParaRPr lang="es-ES_tradnl" dirty="0" smtClean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marL="114300" indent="0">
              <a:buNone/>
            </a:pPr>
            <a:r>
              <a:rPr lang="es-ES_tradnl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Para </a:t>
            </a:r>
            <a:r>
              <a:rPr lang="es-ES_tradnl" dirty="0">
                <a:solidFill>
                  <a:schemeClr val="tx1">
                    <a:lumMod val="90000"/>
                    <a:lumOff val="10000"/>
                  </a:schemeClr>
                </a:solidFill>
              </a:rPr>
              <a:t>el caso de Veracruz dichas proporciones bajan a 30 y 27 respectivamente. </a:t>
            </a:r>
            <a:endParaRPr lang="es-ES_tradnl" dirty="0" smtClean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marL="114300" indent="0">
              <a:buNone/>
            </a:pPr>
            <a:endParaRPr lang="es-ES_tradnl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marL="114300" indent="0">
              <a:buNone/>
            </a:pPr>
            <a:r>
              <a:rPr lang="es-ES_tradnl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Contrastando los datos </a:t>
            </a:r>
            <a:r>
              <a:rPr lang="es-ES_tradnl" dirty="0">
                <a:solidFill>
                  <a:schemeClr val="tx1">
                    <a:lumMod val="90000"/>
                    <a:lumOff val="10000"/>
                  </a:schemeClr>
                </a:solidFill>
              </a:rPr>
              <a:t>con la información sobre la distribución de </a:t>
            </a:r>
            <a:r>
              <a:rPr lang="es-ES_tradnl" sz="30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televisores</a:t>
            </a:r>
            <a:r>
              <a:rPr lang="es-ES_tradnl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en las viviendas mexicanas, podremos observar </a:t>
            </a:r>
            <a:r>
              <a:rPr lang="es-ES_tradnl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lo siguiente:</a:t>
            </a:r>
          </a:p>
          <a:p>
            <a:r>
              <a:rPr lang="en-US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H</a:t>
            </a:r>
            <a:r>
              <a:rPr lang="es-ES_tradnl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ay 28 millones de viviendas en México</a:t>
            </a:r>
          </a:p>
          <a:p>
            <a:r>
              <a:rPr lang="es-ES_tradnl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93% de ellas tienen al menos un televisor</a:t>
            </a:r>
          </a:p>
        </p:txBody>
      </p:sp>
      <p:pic>
        <p:nvPicPr>
          <p:cNvPr id="4" name="Picture 3" descr="Captura de pantalla 2016-10-10 a las 1.33.2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8434" y="5239578"/>
            <a:ext cx="1465358" cy="14859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57200" y="5842331"/>
            <a:ext cx="52412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_tradnl" sz="1200" dirty="0">
                <a:latin typeface="Courier"/>
                <a:cs typeface="Courier"/>
              </a:rPr>
              <a:t>Ramírez Martinell, A (28/05/2016). “La Universidad Veracruzana y los medios digitales de información y comunicación”. Suplemento de la Jornada Veracruz. El Jarocho Cuántico. Número Especial. Año 6. Página </a:t>
            </a:r>
            <a:r>
              <a:rPr lang="es-ES_tradnl" sz="1200" dirty="0" smtClean="0">
                <a:latin typeface="Courier"/>
                <a:cs typeface="Courier"/>
              </a:rPr>
              <a:t>8</a:t>
            </a:r>
            <a:endParaRPr lang="es-ES_tradnl" sz="1200" dirty="0">
              <a:latin typeface="Courier"/>
              <a:cs typeface="Courier"/>
            </a:endParaRPr>
          </a:p>
        </p:txBody>
      </p:sp>
      <p:pic>
        <p:nvPicPr>
          <p:cNvPr id="6" name="Picture 5" descr="Captura de pantalla 2016-10-10 a las 0.07.16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588471">
            <a:off x="6950214" y="4554854"/>
            <a:ext cx="1608412" cy="1369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8398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359" y="2717582"/>
            <a:ext cx="8088142" cy="1143000"/>
          </a:xfrm>
        </p:spPr>
        <p:txBody>
          <a:bodyPr/>
          <a:lstStyle/>
          <a:p>
            <a:pPr algn="ctr"/>
            <a:r>
              <a:rPr lang="es-MX" sz="4000" dirty="0" smtClean="0"/>
              <a:t>El mundo digital y los universitarios</a:t>
            </a:r>
            <a:endParaRPr lang="es-MX" sz="4000" dirty="0"/>
          </a:p>
        </p:txBody>
      </p:sp>
    </p:spTree>
    <p:extLst>
      <p:ext uri="{BB962C8B-B14F-4D97-AF65-F5344CB8AC3E}">
        <p14:creationId xmlns:p14="http://schemas.microsoft.com/office/powerpoint/2010/main" val="28079731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3500" dirty="0" smtClean="0"/>
              <a:t>El mundo digital y los universitarios</a:t>
            </a:r>
            <a:endParaRPr lang="es-MX" sz="3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467684"/>
            <a:ext cx="7836453" cy="4466293"/>
          </a:xfrm>
        </p:spPr>
        <p:txBody>
          <a:bodyPr>
            <a:normAutofit fontScale="92500" lnSpcReduction="10000"/>
          </a:bodyPr>
          <a:lstStyle/>
          <a:p>
            <a:pPr marL="114300" indent="0">
              <a:buNone/>
            </a:pPr>
            <a:r>
              <a:rPr lang="es-ES_tradnl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Aún cuando México –</a:t>
            </a:r>
            <a:r>
              <a:rPr lang="es-ES_tradnl" i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creo yo que</a:t>
            </a:r>
            <a:r>
              <a:rPr lang="es-ES_tradnl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– </a:t>
            </a:r>
            <a:r>
              <a:rPr lang="es-ES_tradnl" b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no es parte de la sociedad de la información</a:t>
            </a:r>
            <a:r>
              <a:rPr lang="es-ES_tradnl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, algunas ciudades y personas si están conectadas y necesitan de cierta literacidad digital para interactuar en el mundo digital.</a:t>
            </a:r>
          </a:p>
          <a:p>
            <a:pPr marL="114300" indent="0">
              <a:buNone/>
            </a:pPr>
            <a:endParaRPr lang="es-ES_tradnl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marL="114300" indent="0">
              <a:buNone/>
            </a:pPr>
            <a:r>
              <a:rPr lang="es-ES_tradnl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En el mundo digital </a:t>
            </a:r>
          </a:p>
          <a:p>
            <a:r>
              <a:rPr lang="en-US" dirty="0"/>
              <a:t>h</a:t>
            </a:r>
            <a:r>
              <a:rPr lang="es-ES_tradnl" dirty="0" smtClean="0"/>
              <a:t>ay nuevos </a:t>
            </a:r>
            <a:r>
              <a:rPr lang="es-ES_tradnl" dirty="0"/>
              <a:t>espacios, nuevos ritmos, nuevos </a:t>
            </a:r>
            <a:r>
              <a:rPr lang="es-ES_tradnl" dirty="0" smtClean="0"/>
              <a:t>canales </a:t>
            </a:r>
            <a:endParaRPr lang="es-ES_tradnl" dirty="0"/>
          </a:p>
          <a:p>
            <a:r>
              <a:rPr lang="es-ES_tradnl" dirty="0" smtClean="0"/>
              <a:t>el </a:t>
            </a:r>
            <a:r>
              <a:rPr lang="es-ES_tradnl" dirty="0"/>
              <a:t>manejo </a:t>
            </a:r>
            <a:r>
              <a:rPr lang="es-ES_tradnl" dirty="0" smtClean="0"/>
              <a:t>de la </a:t>
            </a:r>
            <a:r>
              <a:rPr lang="es-ES_tradnl" dirty="0"/>
              <a:t>información </a:t>
            </a:r>
            <a:r>
              <a:rPr lang="es-ES_tradnl" dirty="0" smtClean="0"/>
              <a:t>es importante</a:t>
            </a:r>
          </a:p>
          <a:p>
            <a:pPr lvl="1"/>
            <a:r>
              <a:rPr lang="es-ES_tradnl" dirty="0" smtClean="0"/>
              <a:t>Prevenir la </a:t>
            </a:r>
            <a:r>
              <a:rPr lang="es-ES_tradnl" dirty="0" err="1" smtClean="0"/>
              <a:t>infoxicación</a:t>
            </a:r>
            <a:endParaRPr lang="es-ES_tradnl" dirty="0"/>
          </a:p>
          <a:p>
            <a:r>
              <a:rPr lang="es-ES_tradnl" dirty="0" smtClean="0"/>
              <a:t>lo </a:t>
            </a:r>
            <a:r>
              <a:rPr lang="es-ES_tradnl" dirty="0"/>
              <a:t>digital </a:t>
            </a:r>
            <a:r>
              <a:rPr lang="es-ES_tradnl" dirty="0" smtClean="0"/>
              <a:t>es una extensión </a:t>
            </a:r>
            <a:r>
              <a:rPr lang="es-ES_tradnl" dirty="0"/>
              <a:t>de lo físico </a:t>
            </a:r>
            <a:endParaRPr lang="es-ES_tradnl" dirty="0" smtClean="0"/>
          </a:p>
          <a:p>
            <a:pPr lvl="1"/>
            <a:r>
              <a:rPr lang="en-US" dirty="0" smtClean="0"/>
              <a:t>L</a:t>
            </a:r>
            <a:r>
              <a:rPr lang="es-ES_tradnl" dirty="0" smtClean="0"/>
              <a:t>a discusión sobre </a:t>
            </a:r>
            <a:r>
              <a:rPr lang="es-ES_tradnl" dirty="0"/>
              <a:t>lo real y lo </a:t>
            </a:r>
            <a:r>
              <a:rPr lang="es-ES_tradnl" dirty="0" smtClean="0"/>
              <a:t>virtual se ha superado y ahora se habla de los físico y lo virtual. Ambos son igual de reales</a:t>
            </a:r>
          </a:p>
          <a:p>
            <a:r>
              <a:rPr lang="es-ES_tradnl" sz="3000" i="1" dirty="0"/>
              <a:t>s</a:t>
            </a:r>
            <a:r>
              <a:rPr lang="es-ES_tradnl" sz="3000" i="1" dirty="0" smtClean="0"/>
              <a:t>e requieren nuevos saberes y estrategias</a:t>
            </a:r>
            <a:endParaRPr lang="es-ES_tradnl" sz="3000" i="1" dirty="0"/>
          </a:p>
          <a:p>
            <a:pPr marL="114300" indent="0">
              <a:buNone/>
            </a:pPr>
            <a:endParaRPr lang="es-ES_tradnl" dirty="0" smtClean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marL="114300" indent="0">
              <a:buNone/>
            </a:pPr>
            <a:endParaRPr lang="es-ES_tradnl" dirty="0" smtClean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9061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3500" dirty="0" smtClean="0"/>
              <a:t>El mundo digital y los universitarios</a:t>
            </a:r>
            <a:endParaRPr lang="es-MX" sz="3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352232"/>
            <a:ext cx="7836453" cy="4466293"/>
          </a:xfrm>
        </p:spPr>
        <p:txBody>
          <a:bodyPr>
            <a:normAutofit/>
          </a:bodyPr>
          <a:lstStyle/>
          <a:p>
            <a:r>
              <a:rPr lang="es-MX" sz="3000" i="1" dirty="0" smtClean="0"/>
              <a:t>se requieren nuevos saberes y estrategias</a:t>
            </a:r>
          </a:p>
          <a:p>
            <a:pPr lvl="1"/>
            <a:r>
              <a:rPr lang="es-MX" sz="2800" dirty="0" smtClean="0"/>
              <a:t>Saberes digitales para el manejo de </a:t>
            </a:r>
          </a:p>
          <a:p>
            <a:pPr lvl="2"/>
            <a:r>
              <a:rPr lang="es-MX" sz="2600" dirty="0" smtClean="0"/>
              <a:t>archivos, dispositivos, programas y fuentes de información especializados,</a:t>
            </a:r>
          </a:p>
          <a:p>
            <a:pPr lvl="2"/>
            <a:r>
              <a:rPr lang="es-MX" sz="2600" dirty="0" smtClean="0"/>
              <a:t>texto, datos y multimedia</a:t>
            </a:r>
          </a:p>
          <a:p>
            <a:pPr lvl="2"/>
            <a:r>
              <a:rPr lang="es-MX" sz="2600" dirty="0"/>
              <a:t>c</a:t>
            </a:r>
            <a:r>
              <a:rPr lang="es-MX" sz="2600" dirty="0" smtClean="0"/>
              <a:t>omunicación y colaboración </a:t>
            </a:r>
          </a:p>
          <a:p>
            <a:pPr lvl="2"/>
            <a:r>
              <a:rPr lang="es-MX" sz="2600" dirty="0" smtClean="0"/>
              <a:t>ciudadanía y </a:t>
            </a:r>
            <a:r>
              <a:rPr lang="es-MX" sz="2600" i="1" dirty="0" smtClean="0"/>
              <a:t>literacidad Digital</a:t>
            </a:r>
          </a:p>
          <a:p>
            <a:pPr lvl="2"/>
            <a:endParaRPr lang="es-MX" sz="2600" dirty="0" smtClean="0"/>
          </a:p>
          <a:p>
            <a:pPr marL="114300" indent="0">
              <a:buNone/>
            </a:pPr>
            <a:endParaRPr lang="es-MX" dirty="0" smtClean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marL="114300" indent="0">
              <a:buNone/>
            </a:pPr>
            <a:endParaRPr lang="es-MX" dirty="0" smtClean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pic>
        <p:nvPicPr>
          <p:cNvPr id="4" name="Picture 1" descr="logo saber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51503" y="2745621"/>
            <a:ext cx="2992144" cy="2616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21044" y="4913002"/>
            <a:ext cx="158432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990343" y="6404717"/>
            <a:ext cx="25304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fi-FI" sz="1400" dirty="0">
                <a:solidFill>
                  <a:srgbClr val="0000FF"/>
                </a:solidFill>
                <a:hlinkClick r:id="rId3"/>
              </a:rPr>
              <a:t>https://youtu.be/zYlqdG_-8hE</a:t>
            </a:r>
            <a:r>
              <a:rPr lang="fi-FI" sz="1400" dirty="0">
                <a:solidFill>
                  <a:srgbClr val="0000FF"/>
                </a:solidFill>
              </a:rPr>
              <a:t> </a:t>
            </a:r>
            <a:endParaRPr lang="en-US" sz="1400" dirty="0">
              <a:solidFill>
                <a:srgbClr val="0000FF"/>
              </a:solidFill>
            </a:endParaRPr>
          </a:p>
        </p:txBody>
      </p:sp>
      <p:pic>
        <p:nvPicPr>
          <p:cNvPr id="7" name="Picture 3" descr="Captura de pantalla 2015-04-09 a la(s) 21.49.02.png">
            <a:hlinkClick r:id="rId3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8402" y="4913002"/>
            <a:ext cx="2831941" cy="1728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Captura de pantalla 2016-10-10 a las 0.07.16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78560">
            <a:off x="-109359" y="5092985"/>
            <a:ext cx="1285192" cy="1094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456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3500" dirty="0" smtClean="0"/>
              <a:t>El mundo digital y los universitarios</a:t>
            </a:r>
            <a:endParaRPr lang="es-MX" sz="3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352232"/>
            <a:ext cx="8299876" cy="4466293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s-MX" sz="2800" dirty="0" smtClean="0"/>
              <a:t>Saberes Digitales con niveles distintos dependiendo de la disciplina</a:t>
            </a:r>
          </a:p>
          <a:p>
            <a:pPr lvl="2"/>
            <a:endParaRPr lang="es-MX" sz="2600" dirty="0" smtClean="0"/>
          </a:p>
          <a:p>
            <a:pPr marL="114300" indent="0">
              <a:buNone/>
            </a:pPr>
            <a:endParaRPr lang="es-MX" dirty="0" smtClean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marL="114300" indent="0">
              <a:buNone/>
            </a:pPr>
            <a:endParaRPr lang="es-MX" dirty="0" smtClean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pic>
        <p:nvPicPr>
          <p:cNvPr id="9" name="Picture 1" descr="Captura de pantalla 2015-04-09 a la(s) 22.05.4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0183" y="2875191"/>
            <a:ext cx="7589530" cy="1963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53327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3500" dirty="0" smtClean="0"/>
              <a:t>El mundo digital y los universitarios</a:t>
            </a:r>
            <a:endParaRPr lang="es-MX" sz="3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352232"/>
            <a:ext cx="8299876" cy="4466293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s-MX" sz="2800" dirty="0" smtClean="0"/>
              <a:t>Saberes Digitales con niveles distintos dependiendo de la disciplina</a:t>
            </a:r>
          </a:p>
          <a:p>
            <a:pPr lvl="2"/>
            <a:endParaRPr lang="es-MX" sz="2600" dirty="0" smtClean="0"/>
          </a:p>
          <a:p>
            <a:pPr marL="114300" indent="0">
              <a:buNone/>
            </a:pPr>
            <a:endParaRPr lang="es-MX" dirty="0" smtClean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marL="114300" indent="0">
              <a:buNone/>
            </a:pPr>
            <a:endParaRPr lang="es-MX" dirty="0" smtClean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pic>
        <p:nvPicPr>
          <p:cNvPr id="9" name="Picture 1" descr="Captura de pantalla 2015-04-09 a la(s) 22.05.4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0183" y="2875191"/>
            <a:ext cx="7589530" cy="1963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Captura de pantalla 2016-10-10 a las 0.07.16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78560">
            <a:off x="117586" y="2915421"/>
            <a:ext cx="1285192" cy="109424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295284" y="4838492"/>
            <a:ext cx="208572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3000" dirty="0" smtClean="0"/>
              <a:t>Manejo de </a:t>
            </a:r>
          </a:p>
          <a:p>
            <a:pPr algn="ctr"/>
            <a:r>
              <a:rPr lang="es-MX" sz="3000" dirty="0" smtClean="0"/>
              <a:t>Información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6204420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3500" dirty="0" smtClean="0"/>
              <a:t>El mundo digital y los universitarios</a:t>
            </a:r>
            <a:endParaRPr lang="es-MX" sz="3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352232"/>
            <a:ext cx="8299876" cy="4466293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s-MX" sz="2800" dirty="0" smtClean="0"/>
              <a:t>Saberes Digitales con niveles distintos dependiendo de la disciplina</a:t>
            </a:r>
          </a:p>
          <a:p>
            <a:pPr lvl="2"/>
            <a:endParaRPr lang="es-MX" sz="2600" dirty="0" smtClean="0"/>
          </a:p>
          <a:p>
            <a:pPr marL="114300" indent="0">
              <a:buNone/>
            </a:pPr>
            <a:endParaRPr lang="es-MX" dirty="0" smtClean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marL="114300" indent="0">
              <a:buNone/>
            </a:pPr>
            <a:endParaRPr lang="es-MX" dirty="0" smtClean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pic>
        <p:nvPicPr>
          <p:cNvPr id="9" name="Picture 1" descr="Captura de pantalla 2015-04-09 a la(s) 22.05.4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0183" y="2875191"/>
            <a:ext cx="7589530" cy="1963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Captura de pantalla 2016-10-10 a las 0.07.16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78560">
            <a:off x="117586" y="2915421"/>
            <a:ext cx="1285192" cy="109424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295284" y="4838492"/>
            <a:ext cx="208572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3000" dirty="0" smtClean="0"/>
              <a:t>Manejo de </a:t>
            </a:r>
          </a:p>
          <a:p>
            <a:pPr algn="ctr"/>
            <a:r>
              <a:rPr lang="es-MX" sz="3000" dirty="0" smtClean="0"/>
              <a:t>Información</a:t>
            </a:r>
            <a:endParaRPr lang="en-US" sz="3000" dirty="0"/>
          </a:p>
        </p:txBody>
      </p:sp>
      <p:sp>
        <p:nvSpPr>
          <p:cNvPr id="6" name="Rectangle 5"/>
          <p:cNvSpPr/>
          <p:nvPr/>
        </p:nvSpPr>
        <p:spPr>
          <a:xfrm>
            <a:off x="1638084" y="5164546"/>
            <a:ext cx="38312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 smtClean="0"/>
              <a:t>http://www.uv.mx/blogs/brechadigital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1805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38667" y="1705692"/>
            <a:ext cx="8579555" cy="456596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s-ES_tradnl" sz="2400" dirty="0" smtClean="0"/>
              <a:t>Debemos reconocer las diferencias entre lo informático y lo informacional</a:t>
            </a:r>
          </a:p>
          <a:p>
            <a:r>
              <a:rPr lang="es-ES_tradnl" sz="2400" dirty="0" smtClean="0"/>
              <a:t>Saberes digitales informáticos</a:t>
            </a:r>
          </a:p>
          <a:p>
            <a:pPr lvl="1"/>
            <a:r>
              <a:rPr lang="es-ES_tradnl" dirty="0"/>
              <a:t>Dispositivos, Archivos, Software especializado</a:t>
            </a:r>
          </a:p>
          <a:p>
            <a:pPr lvl="1"/>
            <a:r>
              <a:rPr lang="es-ES_tradnl" dirty="0"/>
              <a:t>Texto, Datos, Multimedia</a:t>
            </a:r>
          </a:p>
          <a:p>
            <a:pPr lvl="1"/>
            <a:r>
              <a:rPr lang="es-ES_tradnl" dirty="0"/>
              <a:t>Comunicación y Colaboración</a:t>
            </a:r>
          </a:p>
          <a:p>
            <a:pPr lvl="1"/>
            <a:endParaRPr lang="es-ES_tradnl" dirty="0" smtClean="0"/>
          </a:p>
          <a:p>
            <a:r>
              <a:rPr lang="es-ES_tradnl" sz="2400" dirty="0" smtClean="0"/>
              <a:t>Saberes digitales informacionales </a:t>
            </a:r>
          </a:p>
          <a:p>
            <a:pPr lvl="1"/>
            <a:r>
              <a:rPr lang="es-ES_tradnl" dirty="0" smtClean="0"/>
              <a:t>Ciudadanía digital y</a:t>
            </a:r>
          </a:p>
          <a:p>
            <a:pPr lvl="1"/>
            <a:r>
              <a:rPr lang="es-ES_tradnl" sz="2500" b="1" i="1" dirty="0" smtClean="0"/>
              <a:t>Literacidad digital</a:t>
            </a:r>
          </a:p>
          <a:p>
            <a:pPr marL="114300" indent="0">
              <a:buNone/>
            </a:pPr>
            <a:endParaRPr lang="es-ES_tradnl" sz="2400" dirty="0" smtClean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</p:spPr>
        <p:txBody>
          <a:bodyPr/>
          <a:lstStyle/>
          <a:p>
            <a:r>
              <a:rPr lang="es-MX" sz="3500" dirty="0" smtClean="0"/>
              <a:t>El mundo digital y los universitarios</a:t>
            </a:r>
            <a:endParaRPr lang="es-MX" sz="3500" dirty="0"/>
          </a:p>
        </p:txBody>
      </p:sp>
    </p:spTree>
    <p:extLst>
      <p:ext uri="{BB962C8B-B14F-4D97-AF65-F5344CB8AC3E}">
        <p14:creationId xmlns:p14="http://schemas.microsoft.com/office/powerpoint/2010/main" val="15357255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401529"/>
            <a:ext cx="7543800" cy="2177693"/>
          </a:xfrm>
        </p:spPr>
        <p:txBody>
          <a:bodyPr/>
          <a:lstStyle/>
          <a:p>
            <a:pPr algn="ctr"/>
            <a:r>
              <a:rPr lang="es-ES_tradnl" sz="4800" dirty="0"/>
              <a:t>¿Qué es la sociedad de la información?</a:t>
            </a:r>
            <a:endParaRPr lang="es-ES_tradnl" sz="4500" dirty="0"/>
          </a:p>
        </p:txBody>
      </p:sp>
    </p:spTree>
    <p:extLst>
      <p:ext uri="{BB962C8B-B14F-4D97-AF65-F5344CB8AC3E}">
        <p14:creationId xmlns:p14="http://schemas.microsoft.com/office/powerpoint/2010/main" val="6744421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¿Cómo leo un código QR?</a:t>
            </a:r>
          </a:p>
          <a:p>
            <a:endParaRPr lang="es-ES_tradnl" dirty="0" smtClean="0"/>
          </a:p>
          <a:p>
            <a:r>
              <a:rPr lang="es-ES_tradnl" dirty="0" smtClean="0"/>
              <a:t>¿Qué es </a:t>
            </a:r>
            <a:r>
              <a:rPr lang="es-ES_tradnl" dirty="0"/>
              <a:t>el </a:t>
            </a:r>
            <a:r>
              <a:rPr lang="es-ES_tradnl" dirty="0" err="1" smtClean="0"/>
              <a:t>doi</a:t>
            </a:r>
            <a:r>
              <a:rPr lang="es-ES_tradnl" dirty="0" smtClean="0"/>
              <a:t>?</a:t>
            </a:r>
          </a:p>
          <a:p>
            <a:endParaRPr lang="es-ES_tradnl" dirty="0"/>
          </a:p>
          <a:p>
            <a:r>
              <a:rPr lang="es-ES_tradnl" dirty="0" smtClean="0"/>
              <a:t>¿Cómo abro un </a:t>
            </a:r>
            <a:r>
              <a:rPr lang="es-ES_tradnl" dirty="0"/>
              <a:t>archivo .</a:t>
            </a:r>
            <a:r>
              <a:rPr lang="es-ES_tradnl" dirty="0" err="1"/>
              <a:t>epub</a:t>
            </a:r>
            <a:r>
              <a:rPr lang="es-ES_tradnl" dirty="0" smtClean="0"/>
              <a:t>?</a:t>
            </a:r>
          </a:p>
          <a:p>
            <a:endParaRPr lang="es-ES_tradnl" dirty="0"/>
          </a:p>
          <a:p>
            <a:r>
              <a:rPr lang="es-ES_tradnl" dirty="0"/>
              <a:t>¿cómo </a:t>
            </a:r>
            <a:r>
              <a:rPr lang="es-ES_tradnl" dirty="0" smtClean="0"/>
              <a:t>creo un sistema de alertas en </a:t>
            </a:r>
            <a:r>
              <a:rPr lang="es-ES_tradnl" dirty="0"/>
              <a:t>G</a:t>
            </a:r>
            <a:r>
              <a:rPr lang="es-ES_tradnl" dirty="0" smtClean="0"/>
              <a:t>oogle que me permita estar al tanto de información relevante para mi formación?</a:t>
            </a:r>
          </a:p>
          <a:p>
            <a:endParaRPr lang="es-ES_tradnl" dirty="0" smtClean="0"/>
          </a:p>
          <a:p>
            <a:endParaRPr lang="es-ES_tradnl" dirty="0"/>
          </a:p>
          <a:p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</p:spPr>
        <p:txBody>
          <a:bodyPr/>
          <a:lstStyle/>
          <a:p>
            <a:r>
              <a:rPr lang="es-MX" sz="3500" dirty="0" smtClean="0"/>
              <a:t>El mundo digital y los universitarios</a:t>
            </a:r>
            <a:endParaRPr lang="es-MX" sz="3500" dirty="0"/>
          </a:p>
        </p:txBody>
      </p:sp>
    </p:spTree>
    <p:extLst>
      <p:ext uri="{BB962C8B-B14F-4D97-AF65-F5344CB8AC3E}">
        <p14:creationId xmlns:p14="http://schemas.microsoft.com/office/powerpoint/2010/main" val="28247497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4000" dirty="0">
                <a:solidFill>
                  <a:srgbClr val="675E47"/>
                </a:solidFill>
              </a:rPr>
              <a:t>Literacidad digital</a:t>
            </a:r>
            <a:r>
              <a:rPr lang="es-ES" sz="4000" dirty="0">
                <a:solidFill>
                  <a:srgbClr val="675E47"/>
                </a:solidFill>
              </a:rPr>
              <a:t>: Definición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_tradnl" dirty="0" err="1" smtClean="0"/>
              <a:t>L</a:t>
            </a:r>
            <a:r>
              <a:rPr lang="es-ES_tradnl" dirty="0" err="1"/>
              <a:t>i</a:t>
            </a:r>
            <a:r>
              <a:rPr lang="es-ES_tradnl" dirty="0" err="1" smtClean="0"/>
              <a:t>teracy</a:t>
            </a:r>
            <a:r>
              <a:rPr lang="es-ES_tradnl" dirty="0" smtClean="0"/>
              <a:t> es un </a:t>
            </a:r>
            <a:r>
              <a:rPr lang="es-ES_tradnl" dirty="0"/>
              <a:t>concepto del idioma Inglés, que surgió por la necesidad de explicar el manejo lingüístico que empleamos de manera cotidiana</a:t>
            </a:r>
            <a:r>
              <a:rPr lang="es-ES_tradnl" dirty="0" smtClean="0"/>
              <a:t>;</a:t>
            </a:r>
          </a:p>
          <a:p>
            <a:r>
              <a:rPr lang="es-ES_tradnl" dirty="0"/>
              <a:t>El término </a:t>
            </a:r>
            <a:r>
              <a:rPr lang="es-ES_tradnl" dirty="0" smtClean="0"/>
              <a:t>por </a:t>
            </a:r>
            <a:r>
              <a:rPr lang="es-ES_tradnl" dirty="0"/>
              <a:t>sí mismo es complejo. </a:t>
            </a:r>
            <a:r>
              <a:rPr lang="es-ES_tradnl" dirty="0" smtClean="0"/>
              <a:t>Se ha traducido de distintas formas: </a:t>
            </a:r>
          </a:p>
          <a:p>
            <a:pPr lvl="1"/>
            <a:r>
              <a:rPr lang="es-ES_tradnl" dirty="0"/>
              <a:t>a</a:t>
            </a:r>
            <a:r>
              <a:rPr lang="es-ES_tradnl" dirty="0" smtClean="0"/>
              <a:t>l portugués como </a:t>
            </a:r>
            <a:r>
              <a:rPr lang="es-ES_tradnl" dirty="0" err="1" smtClean="0"/>
              <a:t>letramento</a:t>
            </a:r>
            <a:r>
              <a:rPr lang="es-ES_tradnl" dirty="0"/>
              <a:t>, </a:t>
            </a:r>
            <a:r>
              <a:rPr lang="es-ES_tradnl" dirty="0" err="1"/>
              <a:t>alfabetiçao</a:t>
            </a:r>
            <a:r>
              <a:rPr lang="es-ES_tradnl" dirty="0"/>
              <a:t> o </a:t>
            </a:r>
            <a:r>
              <a:rPr lang="es-ES_tradnl" dirty="0" err="1"/>
              <a:t>literacia</a:t>
            </a:r>
            <a:r>
              <a:rPr lang="es-ES_tradnl" dirty="0"/>
              <a:t> </a:t>
            </a:r>
            <a:r>
              <a:rPr lang="es-ES_tradnl" dirty="0" smtClean="0"/>
              <a:t>(</a:t>
            </a:r>
            <a:r>
              <a:rPr lang="es-ES_tradnl" dirty="0" err="1"/>
              <a:t>Marinho</a:t>
            </a:r>
            <a:r>
              <a:rPr lang="es-ES_tradnl" dirty="0"/>
              <a:t>, 2009); </a:t>
            </a:r>
            <a:endParaRPr lang="es-ES_tradnl" dirty="0" smtClean="0"/>
          </a:p>
          <a:p>
            <a:pPr lvl="1"/>
            <a:r>
              <a:rPr lang="es-ES_tradnl" dirty="0"/>
              <a:t>a</a:t>
            </a:r>
            <a:r>
              <a:rPr lang="es-ES_tradnl" dirty="0" smtClean="0"/>
              <a:t>l francés como </a:t>
            </a:r>
            <a:r>
              <a:rPr lang="es-ES_tradnl" dirty="0" err="1" smtClean="0"/>
              <a:t>lettrisme</a:t>
            </a:r>
            <a:r>
              <a:rPr lang="es-ES_tradnl" dirty="0"/>
              <a:t>, </a:t>
            </a:r>
            <a:r>
              <a:rPr lang="es-ES_tradnl" dirty="0" err="1"/>
              <a:t>littératie</a:t>
            </a:r>
            <a:r>
              <a:rPr lang="es-ES_tradnl" dirty="0"/>
              <a:t> o </a:t>
            </a:r>
            <a:r>
              <a:rPr lang="es-ES_tradnl" dirty="0" err="1"/>
              <a:t>alphabétisme</a:t>
            </a:r>
            <a:r>
              <a:rPr lang="es-ES_tradnl" dirty="0"/>
              <a:t> en francés (</a:t>
            </a:r>
            <a:r>
              <a:rPr lang="es-ES_tradnl" dirty="0" err="1"/>
              <a:t>Cassany</a:t>
            </a:r>
            <a:r>
              <a:rPr lang="es-ES_tradnl" dirty="0"/>
              <a:t>, 2005; </a:t>
            </a:r>
            <a:r>
              <a:rPr lang="es-ES_tradnl" dirty="0" err="1"/>
              <a:t>Kalman</a:t>
            </a:r>
            <a:r>
              <a:rPr lang="es-ES_tradnl" dirty="0"/>
              <a:t>, 2008)</a:t>
            </a:r>
            <a:r>
              <a:rPr lang="es-ES_tradnl" dirty="0" smtClean="0"/>
              <a:t>;</a:t>
            </a:r>
          </a:p>
          <a:p>
            <a:pPr lvl="1"/>
            <a:r>
              <a:rPr lang="es-ES_tradnl" dirty="0"/>
              <a:t>a</a:t>
            </a:r>
            <a:r>
              <a:rPr lang="es-ES_tradnl" dirty="0" smtClean="0"/>
              <a:t>l catalán como  </a:t>
            </a:r>
            <a:r>
              <a:rPr lang="es-ES_tradnl" dirty="0" err="1"/>
              <a:t>alfabetització</a:t>
            </a:r>
            <a:r>
              <a:rPr lang="es-ES_tradnl" dirty="0"/>
              <a:t>, </a:t>
            </a:r>
            <a:r>
              <a:rPr lang="es-ES_tradnl" dirty="0" err="1"/>
              <a:t>alfabetisme</a:t>
            </a:r>
            <a:r>
              <a:rPr lang="es-ES_tradnl" dirty="0"/>
              <a:t> o </a:t>
            </a:r>
            <a:r>
              <a:rPr lang="es-ES_tradnl" dirty="0" err="1" smtClean="0"/>
              <a:t>literacitat</a:t>
            </a:r>
            <a:r>
              <a:rPr lang="es-ES_tradnl" dirty="0" smtClean="0"/>
              <a:t>; </a:t>
            </a:r>
          </a:p>
          <a:p>
            <a:pPr lvl="1"/>
            <a:r>
              <a:rPr lang="es-ES_tradnl" dirty="0"/>
              <a:t>a</a:t>
            </a:r>
            <a:r>
              <a:rPr lang="es-ES_tradnl" dirty="0" smtClean="0"/>
              <a:t>l alemán como </a:t>
            </a:r>
            <a:r>
              <a:rPr lang="es-ES_tradnl" dirty="0" err="1"/>
              <a:t>alphabetisierung</a:t>
            </a:r>
            <a:r>
              <a:rPr lang="es-ES_tradnl" dirty="0"/>
              <a:t> </a:t>
            </a:r>
            <a:r>
              <a:rPr lang="es-ES_tradnl" dirty="0" smtClean="0"/>
              <a:t>(</a:t>
            </a:r>
            <a:r>
              <a:rPr lang="es-ES_tradnl" dirty="0" err="1"/>
              <a:t>Cassany</a:t>
            </a:r>
            <a:r>
              <a:rPr lang="es-ES_tradnl" dirty="0"/>
              <a:t> y </a:t>
            </a:r>
            <a:r>
              <a:rPr lang="es-ES_tradnl" dirty="0" err="1"/>
              <a:t>Castellà</a:t>
            </a:r>
            <a:r>
              <a:rPr lang="es-ES_tradnl" dirty="0"/>
              <a:t>, 2010</a:t>
            </a:r>
            <a:r>
              <a:rPr lang="es-ES_tradnl" dirty="0" smtClean="0"/>
              <a:t>); y</a:t>
            </a:r>
          </a:p>
          <a:p>
            <a:pPr lvl="1"/>
            <a:r>
              <a:rPr lang="en-US" dirty="0"/>
              <a:t>a</a:t>
            </a:r>
            <a:r>
              <a:rPr lang="es-ES_tradnl" dirty="0" smtClean="0"/>
              <a:t>l español se ha traducido como alfabetización y como literacidad </a:t>
            </a:r>
            <a:endParaRPr lang="es-ES_tradnl" dirty="0"/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737130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4000" dirty="0">
                <a:solidFill>
                  <a:srgbClr val="675E47"/>
                </a:solidFill>
              </a:rPr>
              <a:t>Literacidad digital</a:t>
            </a:r>
            <a:r>
              <a:rPr lang="es-ES" sz="4000" dirty="0">
                <a:solidFill>
                  <a:srgbClr val="675E47"/>
                </a:solidFill>
              </a:rPr>
              <a:t>: Definición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114300" indent="0">
              <a:buNone/>
            </a:pPr>
            <a:r>
              <a:rPr lang="es-ES" dirty="0" smtClean="0"/>
              <a:t>En </a:t>
            </a:r>
            <a:r>
              <a:rPr lang="es-ES" dirty="0"/>
              <a:t>el contexto de los Nuevos Estudios sobre Literacidad (NEL)</a:t>
            </a:r>
            <a:r>
              <a:rPr lang="es-ES_tradnl" dirty="0"/>
              <a:t> </a:t>
            </a:r>
            <a:r>
              <a:rPr lang="es-ES_tradnl" dirty="0" err="1"/>
              <a:t>Barton</a:t>
            </a:r>
            <a:r>
              <a:rPr lang="es-ES_tradnl" dirty="0"/>
              <a:t> </a:t>
            </a:r>
            <a:r>
              <a:rPr lang="es-ES_tradnl" dirty="0" smtClean="0"/>
              <a:t>y Hamilton </a:t>
            </a:r>
            <a:r>
              <a:rPr lang="es-ES_tradnl" dirty="0"/>
              <a:t>(2004) analizan </a:t>
            </a:r>
            <a:r>
              <a:rPr lang="es-ES_tradnl" dirty="0" smtClean="0"/>
              <a:t>algunos principios </a:t>
            </a:r>
            <a:r>
              <a:rPr lang="es-ES_tradnl" dirty="0"/>
              <a:t>sobre la naturaleza </a:t>
            </a:r>
            <a:r>
              <a:rPr lang="es-ES_tradnl" dirty="0" smtClean="0"/>
              <a:t>del concepto desde </a:t>
            </a:r>
            <a:r>
              <a:rPr lang="es-ES_tradnl" dirty="0"/>
              <a:t>la teoría </a:t>
            </a:r>
            <a:r>
              <a:rPr lang="es-ES_tradnl" dirty="0" smtClean="0"/>
              <a:t>social, entendiendo que:</a:t>
            </a:r>
            <a:endParaRPr lang="es-ES_tradnl" dirty="0"/>
          </a:p>
          <a:p>
            <a:pPr marL="571500" lvl="0" indent="-457200">
              <a:buFont typeface="+mj-lt"/>
              <a:buAutoNum type="arabicPeriod"/>
            </a:pPr>
            <a:r>
              <a:rPr lang="es-ES_tradnl" dirty="0"/>
              <a:t>la literacidad </a:t>
            </a:r>
            <a:r>
              <a:rPr lang="es-ES_tradnl" dirty="0" smtClean="0"/>
              <a:t>comprende un </a:t>
            </a:r>
            <a:r>
              <a:rPr lang="es-ES_tradnl" dirty="0"/>
              <a:t>conjunto de prácticas sociales, que se pueden inferir de los eventos mediados por los </a:t>
            </a:r>
            <a:r>
              <a:rPr lang="es-ES_tradnl" b="1" dirty="0">
                <a:solidFill>
                  <a:srgbClr val="FF0000"/>
                </a:solidFill>
              </a:rPr>
              <a:t>textos escritos</a:t>
            </a:r>
            <a:r>
              <a:rPr lang="es-ES_tradnl" dirty="0"/>
              <a:t>;</a:t>
            </a:r>
          </a:p>
          <a:p>
            <a:pPr marL="571500" lvl="0" indent="-457200">
              <a:buFont typeface="+mj-lt"/>
              <a:buAutoNum type="arabicPeriod"/>
            </a:pPr>
            <a:r>
              <a:rPr lang="es-ES_tradnl" dirty="0"/>
              <a:t>hay diferentes </a:t>
            </a:r>
            <a:r>
              <a:rPr lang="es-ES_tradnl" b="1" dirty="0" err="1">
                <a:solidFill>
                  <a:srgbClr val="0000FF"/>
                </a:solidFill>
              </a:rPr>
              <a:t>literacidades</a:t>
            </a:r>
            <a:r>
              <a:rPr lang="es-ES_tradnl" b="1" dirty="0">
                <a:solidFill>
                  <a:srgbClr val="0000FF"/>
                </a:solidFill>
              </a:rPr>
              <a:t> asociadas con diferentes dominios </a:t>
            </a:r>
            <a:r>
              <a:rPr lang="es-ES_tradnl" dirty="0"/>
              <a:t>de la vida;</a:t>
            </a:r>
          </a:p>
          <a:p>
            <a:pPr marL="571500" lvl="0" indent="-457200">
              <a:buFont typeface="+mj-lt"/>
              <a:buAutoNum type="arabicPeriod"/>
            </a:pPr>
            <a:r>
              <a:rPr lang="es-ES_tradnl" dirty="0"/>
              <a:t>las </a:t>
            </a:r>
            <a:r>
              <a:rPr lang="es-ES_tradnl" b="1" dirty="0">
                <a:solidFill>
                  <a:srgbClr val="FF0000"/>
                </a:solidFill>
              </a:rPr>
              <a:t>prácticas letradas </a:t>
            </a:r>
            <a:r>
              <a:rPr lang="es-ES_tradnl" dirty="0"/>
              <a:t>son reguladas por instituciones sociales y por relaciones de poder, algunas se vuelven más dominantes, visibles e influyentes que otras;</a:t>
            </a:r>
          </a:p>
          <a:p>
            <a:pPr marL="571500" lvl="0" indent="-457200">
              <a:buFont typeface="+mj-lt"/>
              <a:buAutoNum type="arabicPeriod"/>
            </a:pPr>
            <a:r>
              <a:rPr lang="es-ES_tradnl" dirty="0"/>
              <a:t>las prácticas de literacidad </a:t>
            </a:r>
            <a:r>
              <a:rPr lang="es-ES_tradnl" b="1" dirty="0">
                <a:solidFill>
                  <a:srgbClr val="0000FF"/>
                </a:solidFill>
              </a:rPr>
              <a:t>cumplen objetivos </a:t>
            </a:r>
            <a:r>
              <a:rPr lang="es-ES_tradnl" dirty="0"/>
              <a:t>y están insertas en prácticas sociales y culturales más amplias;</a:t>
            </a:r>
          </a:p>
          <a:p>
            <a:pPr marL="571500" lvl="0" indent="-457200">
              <a:buFont typeface="+mj-lt"/>
              <a:buAutoNum type="arabicPeriod"/>
            </a:pPr>
            <a:r>
              <a:rPr lang="es-ES_tradnl" dirty="0"/>
              <a:t>literacidad está socialmente situada;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9328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4000" dirty="0">
                <a:solidFill>
                  <a:srgbClr val="675E47"/>
                </a:solidFill>
              </a:rPr>
              <a:t>Literacidad digital</a:t>
            </a:r>
            <a:r>
              <a:rPr lang="es-ES" sz="4000" dirty="0">
                <a:solidFill>
                  <a:srgbClr val="675E47"/>
                </a:solidFill>
              </a:rPr>
              <a:t>: Definición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_tradnl" dirty="0"/>
              <a:t>La palabra </a:t>
            </a:r>
            <a:r>
              <a:rPr lang="es-ES_tradnl" b="1" dirty="0"/>
              <a:t>alfabetización</a:t>
            </a:r>
            <a:r>
              <a:rPr lang="es-ES_tradnl" dirty="0"/>
              <a:t> tiene una connotación </a:t>
            </a:r>
            <a:r>
              <a:rPr lang="es-ES_tradnl" dirty="0" smtClean="0"/>
              <a:t>mecánica. </a:t>
            </a:r>
          </a:p>
          <a:p>
            <a:r>
              <a:rPr lang="es-ES_tradnl" dirty="0" smtClean="0"/>
              <a:t>Es </a:t>
            </a:r>
            <a:r>
              <a:rPr lang="es-ES_tradnl" dirty="0"/>
              <a:t>una </a:t>
            </a:r>
            <a:r>
              <a:rPr lang="es-ES_tradnl" dirty="0" smtClean="0"/>
              <a:t>palabra estigmatizada. Zavala (2004) sugiere que esta connotación se asocia a un ataque frontal a la contra la ignorancia. Se </a:t>
            </a:r>
            <a:r>
              <a:rPr lang="es-ES_tradnl" dirty="0"/>
              <a:t>asume que una persona analfabeta es ignorante y que requiere </a:t>
            </a:r>
            <a:r>
              <a:rPr lang="es-ES_tradnl" dirty="0" smtClean="0"/>
              <a:t>de ayuda </a:t>
            </a:r>
            <a:r>
              <a:rPr lang="es-ES_tradnl" dirty="0"/>
              <a:t>para ser incluida en el contexto </a:t>
            </a:r>
            <a:r>
              <a:rPr lang="es-ES_tradnl" dirty="0" smtClean="0"/>
              <a:t>pertinente</a:t>
            </a:r>
            <a:r>
              <a:rPr lang="es-ES_tradnl" dirty="0"/>
              <a:t>.</a:t>
            </a:r>
            <a:r>
              <a:rPr lang="es-ES_tradnl" dirty="0" smtClean="0"/>
              <a:t> </a:t>
            </a:r>
            <a:r>
              <a:rPr lang="es-ES_tradnl" dirty="0"/>
              <a:t> </a:t>
            </a:r>
          </a:p>
          <a:p>
            <a:r>
              <a:rPr lang="es-ES_tradnl" dirty="0"/>
              <a:t>En cambio, el término </a:t>
            </a:r>
            <a:r>
              <a:rPr lang="es-ES_tradnl" b="1" dirty="0"/>
              <a:t>literacidad</a:t>
            </a:r>
            <a:r>
              <a:rPr lang="es-ES_tradnl" dirty="0"/>
              <a:t>, sortea estas dificultades ya que se limita </a:t>
            </a:r>
            <a:r>
              <a:rPr lang="es-ES_tradnl" dirty="0" smtClean="0"/>
              <a:t>a designar </a:t>
            </a:r>
            <a:r>
              <a:rPr lang="es-ES_tradnl" dirty="0"/>
              <a:t>el concepto de saber dominar </a:t>
            </a:r>
            <a:r>
              <a:rPr lang="es-ES_tradnl" dirty="0" smtClean="0"/>
              <a:t> un código </a:t>
            </a:r>
            <a:r>
              <a:rPr lang="es-ES_tradnl" dirty="0"/>
              <a:t>de forma </a:t>
            </a:r>
            <a:r>
              <a:rPr lang="es-ES_tradnl" dirty="0" smtClean="0"/>
              <a:t>más neutra</a:t>
            </a:r>
            <a:r>
              <a:rPr lang="es-ES_tradnl" dirty="0"/>
              <a:t>, objetiva y </a:t>
            </a:r>
            <a:r>
              <a:rPr lang="es-ES_tradnl" dirty="0" smtClean="0"/>
              <a:t>científica (Aguilar, Ramírez y López, 2014).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8165993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4000" dirty="0"/>
              <a:t>L</a:t>
            </a:r>
            <a:r>
              <a:rPr lang="es-ES_tradnl" sz="4000" dirty="0" smtClean="0"/>
              <a:t>iteracidad digital</a:t>
            </a:r>
            <a:r>
              <a:rPr lang="es-ES" sz="4000" dirty="0" smtClean="0"/>
              <a:t>: Definición</a:t>
            </a:r>
            <a:endParaRPr lang="es-ES" sz="40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38667" y="1705692"/>
            <a:ext cx="8579555" cy="456596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s-ES_tradnl" sz="2400" b="1" dirty="0" smtClean="0"/>
              <a:t>Literacidad</a:t>
            </a:r>
            <a:r>
              <a:rPr lang="es-ES_tradnl" dirty="0" smtClean="0"/>
              <a:t>: Conocimientos</a:t>
            </a:r>
            <a:r>
              <a:rPr lang="es-ES_tradnl" dirty="0"/>
              <a:t>, habilidades y actitudes dirigidas a la </a:t>
            </a:r>
            <a:r>
              <a:rPr lang="es-ES_tradnl" b="1" dirty="0">
                <a:solidFill>
                  <a:srgbClr val="FF0000"/>
                </a:solidFill>
              </a:rPr>
              <a:t>búsqueda</a:t>
            </a:r>
            <a:r>
              <a:rPr lang="es-ES_tradnl" dirty="0">
                <a:solidFill>
                  <a:srgbClr val="FF0000"/>
                </a:solidFill>
              </a:rPr>
              <a:t> </a:t>
            </a:r>
            <a:r>
              <a:rPr lang="es-ES_tradnl" dirty="0"/>
              <a:t>efectiva de contenido digital y a su manejo, mediante la consideración de palabras clave y metadatos; adopción de una </a:t>
            </a:r>
            <a:r>
              <a:rPr lang="es-ES_tradnl" b="1" dirty="0">
                <a:solidFill>
                  <a:srgbClr val="FF0000"/>
                </a:solidFill>
              </a:rPr>
              <a:t>postura crítica </a:t>
            </a:r>
            <a:r>
              <a:rPr lang="es-ES_tradnl" dirty="0"/>
              <a:t>(consulta en bases de datos especializadas, realización de búsquedas avanzadas); </a:t>
            </a:r>
            <a:r>
              <a:rPr lang="es-ES_tradnl" b="1" dirty="0">
                <a:solidFill>
                  <a:srgbClr val="FF0000"/>
                </a:solidFill>
              </a:rPr>
              <a:t>aplicación de estrategias </a:t>
            </a:r>
            <a:r>
              <a:rPr lang="es-ES_tradnl" dirty="0"/>
              <a:t>determinadas (uso de operadores booleanos, definición de filtros); y consideraciones para un </a:t>
            </a:r>
            <a:r>
              <a:rPr lang="es-ES_tradnl" b="1" dirty="0">
                <a:solidFill>
                  <a:srgbClr val="FF0000"/>
                </a:solidFill>
              </a:rPr>
              <a:t>manejo</a:t>
            </a:r>
            <a:r>
              <a:rPr lang="es-ES_tradnl" dirty="0"/>
              <a:t> adecuado de la información (referencias, difusión, comunicación</a:t>
            </a:r>
            <a:r>
              <a:rPr lang="es-ES_tradnl" dirty="0" smtClean="0"/>
              <a:t>)</a:t>
            </a:r>
            <a:r>
              <a:rPr lang="es-ES_tradnl" dirty="0"/>
              <a:t> </a:t>
            </a:r>
            <a:r>
              <a:rPr lang="es-ES_tradnl" dirty="0" smtClean="0"/>
              <a:t>(Ramírez y Casillas, 2014).</a:t>
            </a:r>
          </a:p>
        </p:txBody>
      </p:sp>
      <p:pic>
        <p:nvPicPr>
          <p:cNvPr id="4" name="Picture 3" descr="Captura de pantalla 2016-08-10 a la(s) 19.16.5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8537" y="274638"/>
            <a:ext cx="2179685" cy="1508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0014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4000" dirty="0"/>
              <a:t>L</a:t>
            </a:r>
            <a:r>
              <a:rPr lang="es-ES_tradnl" sz="4000" dirty="0" smtClean="0"/>
              <a:t>iteracidad digital</a:t>
            </a:r>
            <a:r>
              <a:rPr lang="es-ES" sz="4000" dirty="0" smtClean="0"/>
              <a:t>: Definición</a:t>
            </a:r>
            <a:endParaRPr lang="es-ES" sz="40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38667" y="1705692"/>
            <a:ext cx="8579555" cy="456596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s-ES_tradnl" sz="2400" b="1" dirty="0" smtClean="0"/>
              <a:t>Literacidad</a:t>
            </a:r>
            <a:r>
              <a:rPr lang="es-ES_tradnl" dirty="0" smtClean="0"/>
              <a:t>: Conocimientos</a:t>
            </a:r>
            <a:r>
              <a:rPr lang="es-ES_tradnl" dirty="0"/>
              <a:t>, habilidades y actitudes dirigidas a la </a:t>
            </a:r>
            <a:r>
              <a:rPr lang="es-ES_tradnl" b="1" dirty="0">
                <a:solidFill>
                  <a:srgbClr val="FF0000"/>
                </a:solidFill>
              </a:rPr>
              <a:t>búsqueda</a:t>
            </a:r>
            <a:r>
              <a:rPr lang="es-ES_tradnl" dirty="0">
                <a:solidFill>
                  <a:srgbClr val="FF0000"/>
                </a:solidFill>
              </a:rPr>
              <a:t> </a:t>
            </a:r>
            <a:r>
              <a:rPr lang="es-ES_tradnl" dirty="0"/>
              <a:t>efectiva de contenido digital y a su manejo, mediante la consideración de palabras clave y metadatos; adopción de una </a:t>
            </a:r>
            <a:r>
              <a:rPr lang="es-ES_tradnl" b="1" dirty="0">
                <a:solidFill>
                  <a:srgbClr val="FF0000"/>
                </a:solidFill>
              </a:rPr>
              <a:t>postura crítica </a:t>
            </a:r>
            <a:r>
              <a:rPr lang="es-ES_tradnl" dirty="0"/>
              <a:t>(consulta en bases de datos especializadas, realización de búsquedas avanzadas); </a:t>
            </a:r>
            <a:r>
              <a:rPr lang="es-ES_tradnl" b="1" dirty="0">
                <a:solidFill>
                  <a:srgbClr val="FF0000"/>
                </a:solidFill>
              </a:rPr>
              <a:t>aplicación de estrategias </a:t>
            </a:r>
            <a:r>
              <a:rPr lang="es-ES_tradnl" dirty="0"/>
              <a:t>determinadas (uso de operadores booleanos, definición de filtros); y consideraciones para un </a:t>
            </a:r>
            <a:r>
              <a:rPr lang="es-ES_tradnl" b="1" dirty="0">
                <a:solidFill>
                  <a:srgbClr val="FF0000"/>
                </a:solidFill>
              </a:rPr>
              <a:t>manejo</a:t>
            </a:r>
            <a:r>
              <a:rPr lang="es-ES_tradnl" dirty="0"/>
              <a:t> adecuado de la información (referencias, difusión, comunicación</a:t>
            </a:r>
            <a:r>
              <a:rPr lang="es-ES_tradnl" dirty="0" smtClean="0"/>
              <a:t>)</a:t>
            </a:r>
            <a:r>
              <a:rPr lang="es-ES_tradnl" dirty="0"/>
              <a:t> </a:t>
            </a:r>
            <a:r>
              <a:rPr lang="es-ES_tradnl" dirty="0" smtClean="0"/>
              <a:t>(Ramírez y Casillas, 2014).</a:t>
            </a:r>
          </a:p>
        </p:txBody>
      </p:sp>
      <p:pic>
        <p:nvPicPr>
          <p:cNvPr id="4" name="Picture 3" descr="Captura de pantalla 2016-08-10 a la(s) 19.16.5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8537" y="274638"/>
            <a:ext cx="2179685" cy="150880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61445" y="5329901"/>
            <a:ext cx="38312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 smtClean="0"/>
              <a:t>http://www.uv.mx/blogs/brechadigital</a:t>
            </a:r>
            <a:endParaRPr lang="en-US" dirty="0"/>
          </a:p>
        </p:txBody>
      </p:sp>
      <p:pic>
        <p:nvPicPr>
          <p:cNvPr id="6" name="Picture 5" descr="Captura de pantalla 2016-10-10 a las 0.07.16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78560">
            <a:off x="154527" y="5061627"/>
            <a:ext cx="1370775" cy="1167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4773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8510237" cy="1143000"/>
          </a:xfrm>
        </p:spPr>
        <p:txBody>
          <a:bodyPr/>
          <a:lstStyle/>
          <a:p>
            <a:r>
              <a:rPr lang="es-ES_tradnl" sz="3100" dirty="0"/>
              <a:t>Literacidad digital</a:t>
            </a:r>
            <a:r>
              <a:rPr lang="es-ES" sz="3100" dirty="0"/>
              <a:t> de los estudiantes de licenciatura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199" y="1600200"/>
            <a:ext cx="8319911" cy="2838178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es-ES_tradnl" b="1" dirty="0" smtClean="0">
                <a:solidFill>
                  <a:srgbClr val="FF0000"/>
                </a:solidFill>
              </a:rPr>
              <a:t>¿Qué estrategias de búsqueda</a:t>
            </a:r>
            <a:r>
              <a:rPr lang="es-ES_tradnl" dirty="0" smtClean="0">
                <a:solidFill>
                  <a:srgbClr val="FF0000"/>
                </a:solidFill>
              </a:rPr>
              <a:t> </a:t>
            </a:r>
            <a:r>
              <a:rPr lang="es-ES_tradnl" dirty="0"/>
              <a:t>efectiva de contenido digital y </a:t>
            </a:r>
            <a:r>
              <a:rPr lang="es-ES_tradnl" dirty="0" smtClean="0"/>
              <a:t>de manejo de información necesitan los egresados de la Licenciatura en Relaciones industriales, por ejemplo?</a:t>
            </a:r>
          </a:p>
          <a:p>
            <a:pPr marL="114300" indent="0">
              <a:buNone/>
            </a:pPr>
            <a:r>
              <a:rPr lang="es-ES_tradnl" dirty="0" smtClean="0"/>
              <a:t>¿Qué bases de </a:t>
            </a:r>
            <a:r>
              <a:rPr lang="es-ES_tradnl" b="1" dirty="0" smtClean="0">
                <a:solidFill>
                  <a:srgbClr val="FF0000"/>
                </a:solidFill>
              </a:rPr>
              <a:t>datos especializadas</a:t>
            </a:r>
            <a:r>
              <a:rPr lang="es-ES_tradnl" dirty="0" smtClean="0"/>
              <a:t>, bibliotecas digitales, revistas y/o portales deben manejar los egresados de RI? </a:t>
            </a:r>
          </a:p>
          <a:p>
            <a:pPr marL="114300" indent="0">
              <a:buNone/>
            </a:pPr>
            <a:r>
              <a:rPr lang="es-ES_tradnl" dirty="0" smtClean="0"/>
              <a:t>¿Cuáles son las consideraciones que un egresado de RI requiere para </a:t>
            </a:r>
            <a:r>
              <a:rPr lang="es-ES_tradnl" dirty="0"/>
              <a:t>un </a:t>
            </a:r>
            <a:r>
              <a:rPr lang="es-ES_tradnl" b="1" dirty="0">
                <a:solidFill>
                  <a:srgbClr val="FF0000"/>
                </a:solidFill>
              </a:rPr>
              <a:t>manejo adecuado de la </a:t>
            </a:r>
            <a:r>
              <a:rPr lang="es-ES_tradnl" b="1" dirty="0" smtClean="0">
                <a:solidFill>
                  <a:srgbClr val="FF0000"/>
                </a:solidFill>
              </a:rPr>
              <a:t>información</a:t>
            </a:r>
            <a:r>
              <a:rPr lang="es-ES_tradnl" dirty="0" smtClean="0"/>
              <a:t>?</a:t>
            </a:r>
          </a:p>
          <a:p>
            <a:pPr marL="114300" indent="0">
              <a:buNone/>
            </a:pPr>
            <a:endParaRPr lang="es-ES_tradnl" dirty="0"/>
          </a:p>
          <a:p>
            <a:endParaRPr lang="es-ES_tradnl" dirty="0" smtClean="0"/>
          </a:p>
          <a:p>
            <a:endParaRPr lang="es-ES_tradnl" dirty="0" smtClean="0"/>
          </a:p>
          <a:p>
            <a:endParaRPr lang="es-ES_tradnl" dirty="0" smtClean="0"/>
          </a:p>
        </p:txBody>
      </p:sp>
      <p:sp>
        <p:nvSpPr>
          <p:cNvPr id="4" name="Rectangle 3"/>
          <p:cNvSpPr/>
          <p:nvPr/>
        </p:nvSpPr>
        <p:spPr>
          <a:xfrm>
            <a:off x="3478123" y="4757890"/>
            <a:ext cx="544729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2200" dirty="0"/>
              <a:t>¿Quienes deberán definir los saberes digitales </a:t>
            </a:r>
            <a:endParaRPr lang="es-ES_tradnl" sz="2200" dirty="0" smtClean="0"/>
          </a:p>
          <a:p>
            <a:r>
              <a:rPr lang="es-ES_tradnl" sz="2200" dirty="0" smtClean="0"/>
              <a:t>de </a:t>
            </a:r>
            <a:r>
              <a:rPr lang="es-ES_tradnl" sz="2200" dirty="0"/>
              <a:t>los egresados de RI?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4912551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8510237" cy="1143000"/>
          </a:xfrm>
        </p:spPr>
        <p:txBody>
          <a:bodyPr/>
          <a:lstStyle/>
          <a:p>
            <a:r>
              <a:rPr lang="es-ES_tradnl" sz="3100" dirty="0"/>
              <a:t>Literacidad digital</a:t>
            </a:r>
            <a:r>
              <a:rPr lang="es-ES" sz="3100" dirty="0"/>
              <a:t> de los estudiantes de licenciatura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199" y="1600200"/>
            <a:ext cx="8319911" cy="2774040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es-ES_tradnl" b="1" dirty="0" smtClean="0">
                <a:solidFill>
                  <a:srgbClr val="FF0000"/>
                </a:solidFill>
              </a:rPr>
              <a:t>¿Qué estrategias de búsqueda</a:t>
            </a:r>
            <a:r>
              <a:rPr lang="es-ES_tradnl" dirty="0" smtClean="0">
                <a:solidFill>
                  <a:srgbClr val="FF0000"/>
                </a:solidFill>
              </a:rPr>
              <a:t> </a:t>
            </a:r>
            <a:r>
              <a:rPr lang="es-ES_tradnl" dirty="0"/>
              <a:t>efectiva de contenido digital y </a:t>
            </a:r>
            <a:r>
              <a:rPr lang="es-ES_tradnl" dirty="0" smtClean="0"/>
              <a:t>de manejo de información necesitan los egresados de la Licenciatura en Relaciones industriales, por ejemplo?</a:t>
            </a:r>
          </a:p>
          <a:p>
            <a:pPr marL="114300" indent="0">
              <a:buNone/>
            </a:pPr>
            <a:r>
              <a:rPr lang="es-ES_tradnl" dirty="0" smtClean="0"/>
              <a:t>¿Qué bases de </a:t>
            </a:r>
            <a:r>
              <a:rPr lang="es-ES_tradnl" b="1" dirty="0" smtClean="0">
                <a:solidFill>
                  <a:srgbClr val="FF0000"/>
                </a:solidFill>
              </a:rPr>
              <a:t>datos especializadas</a:t>
            </a:r>
            <a:r>
              <a:rPr lang="es-ES_tradnl" dirty="0" smtClean="0"/>
              <a:t>, bibliotecas digitales, revistas y/o portales deben manejar los egresados de RI? </a:t>
            </a:r>
          </a:p>
          <a:p>
            <a:pPr marL="114300" indent="0">
              <a:buNone/>
            </a:pPr>
            <a:r>
              <a:rPr lang="es-ES_tradnl" dirty="0" smtClean="0"/>
              <a:t>¿Cuáles son las consideraciones que un egresado de RI requiere para </a:t>
            </a:r>
            <a:r>
              <a:rPr lang="es-ES_tradnl" dirty="0"/>
              <a:t>un </a:t>
            </a:r>
            <a:r>
              <a:rPr lang="es-ES_tradnl" b="1" dirty="0">
                <a:solidFill>
                  <a:srgbClr val="FF0000"/>
                </a:solidFill>
              </a:rPr>
              <a:t>manejo adecuado de la </a:t>
            </a:r>
            <a:r>
              <a:rPr lang="es-ES_tradnl" b="1" dirty="0" smtClean="0">
                <a:solidFill>
                  <a:srgbClr val="FF0000"/>
                </a:solidFill>
              </a:rPr>
              <a:t>información</a:t>
            </a:r>
            <a:r>
              <a:rPr lang="es-ES_tradnl" dirty="0" smtClean="0"/>
              <a:t>?</a:t>
            </a:r>
          </a:p>
          <a:p>
            <a:pPr marL="114300" indent="0">
              <a:buNone/>
            </a:pPr>
            <a:endParaRPr lang="es-ES_tradnl" dirty="0"/>
          </a:p>
          <a:p>
            <a:endParaRPr lang="es-ES_tradnl" dirty="0" smtClean="0"/>
          </a:p>
          <a:p>
            <a:endParaRPr lang="es-ES_tradnl" dirty="0" smtClean="0"/>
          </a:p>
          <a:p>
            <a:endParaRPr lang="es-ES_tradnl" dirty="0" smtClean="0"/>
          </a:p>
        </p:txBody>
      </p:sp>
      <p:pic>
        <p:nvPicPr>
          <p:cNvPr id="5" name="Picture 4" descr="Captura de pantalla 2016-10-10 a las 0.07.16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78560">
            <a:off x="87111" y="4056996"/>
            <a:ext cx="3303900" cy="281303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478123" y="4757890"/>
            <a:ext cx="544729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2200" dirty="0"/>
              <a:t>¿Quienes deberán definir los saberes digitales </a:t>
            </a:r>
            <a:endParaRPr lang="es-ES_tradnl" sz="2200" dirty="0" smtClean="0"/>
          </a:p>
          <a:p>
            <a:r>
              <a:rPr lang="es-ES_tradnl" sz="2200" dirty="0" smtClean="0"/>
              <a:t>de </a:t>
            </a:r>
            <a:r>
              <a:rPr lang="es-ES_tradnl" sz="2200" dirty="0"/>
              <a:t>los egresados de RI?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05263647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457200" y="2254821"/>
            <a:ext cx="851023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4500" dirty="0"/>
              <a:t>Reflexiones finales</a:t>
            </a:r>
          </a:p>
        </p:txBody>
      </p:sp>
    </p:spTree>
    <p:extLst>
      <p:ext uri="{BB962C8B-B14F-4D97-AF65-F5344CB8AC3E}">
        <p14:creationId xmlns:p14="http://schemas.microsoft.com/office/powerpoint/2010/main" val="284480880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s-ES_tradnl" sz="2400" dirty="0" smtClean="0"/>
              <a:t>En lo </a:t>
            </a:r>
            <a:r>
              <a:rPr lang="es-ES_tradnl" sz="2400" b="1" i="1" dirty="0" smtClean="0"/>
              <a:t>social</a:t>
            </a:r>
            <a:r>
              <a:rPr lang="es-ES_tradnl" sz="2400" dirty="0" smtClean="0"/>
              <a:t>, una </a:t>
            </a:r>
            <a:r>
              <a:rPr lang="es-ES_tradnl" sz="2400" dirty="0"/>
              <a:t>mayor literacidad digital fomenta </a:t>
            </a:r>
            <a:r>
              <a:rPr lang="es-ES_tradnl" sz="2400" dirty="0" smtClean="0"/>
              <a:t>que </a:t>
            </a:r>
            <a:r>
              <a:rPr lang="es-ES_tradnl" sz="2400" dirty="0"/>
              <a:t>los </a:t>
            </a:r>
            <a:r>
              <a:rPr lang="es-ES_tradnl" sz="2400" dirty="0" smtClean="0"/>
              <a:t>estudiantes:</a:t>
            </a:r>
            <a:endParaRPr lang="en-US" dirty="0" smtClean="0"/>
          </a:p>
          <a:p>
            <a:r>
              <a:rPr lang="es-ES_tradnl" sz="2400" dirty="0"/>
              <a:t>sean ciudadanos más activos; con mayor participación en asuntos políticos y de orden común;</a:t>
            </a:r>
          </a:p>
          <a:p>
            <a:pPr lvl="1"/>
            <a:r>
              <a:rPr lang="es-ES_tradnl" dirty="0" smtClean="0"/>
              <a:t>Promuevan cambios</a:t>
            </a:r>
            <a:endParaRPr lang="es-ES_tradnl" dirty="0"/>
          </a:p>
          <a:p>
            <a:pPr lvl="1"/>
            <a:r>
              <a:rPr lang="es-ES_tradnl" dirty="0" smtClean="0"/>
              <a:t>Construyan nuevas actitudes y comportamientos;</a:t>
            </a:r>
          </a:p>
          <a:p>
            <a:pPr lvl="1"/>
            <a:r>
              <a:rPr lang="es-ES_tradnl" dirty="0" smtClean="0"/>
              <a:t>Puedan rechazar el sentido </a:t>
            </a:r>
            <a:r>
              <a:rPr lang="es-ES_tradnl" dirty="0"/>
              <a:t>común, </a:t>
            </a:r>
            <a:r>
              <a:rPr lang="es-ES_tradnl" dirty="0" smtClean="0"/>
              <a:t>y confrontar las resistencias </a:t>
            </a:r>
            <a:r>
              <a:rPr lang="es-ES_tradnl" dirty="0"/>
              <a:t>que derivan de prácticas arraigadas; de hábitos que reiteran prácticas y contenidos </a:t>
            </a:r>
            <a:r>
              <a:rPr lang="es-ES_tradnl" dirty="0" smtClean="0"/>
              <a:t>dogmáticos </a:t>
            </a:r>
            <a:endParaRPr lang="es-ES_tradnl" dirty="0"/>
          </a:p>
          <a:p>
            <a:pPr lvl="1"/>
            <a:r>
              <a:rPr lang="es-ES_tradnl" dirty="0" smtClean="0"/>
              <a:t>Puedan desmontar actitudes de resistencia, conformismo y rechazo arraigadas en el sentido común. </a:t>
            </a:r>
          </a:p>
          <a:p>
            <a:endParaRPr lang="es-ES_tradnl" dirty="0"/>
          </a:p>
          <a:p>
            <a:pPr lvl="1"/>
            <a:endParaRPr lang="es-ES_tradnl" dirty="0" smtClean="0"/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457200" y="274638"/>
            <a:ext cx="851023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ES" sz="3200" dirty="0"/>
              <a:t>Reflexiones finales</a:t>
            </a:r>
            <a:endParaRPr lang="es-ES" sz="3100" dirty="0"/>
          </a:p>
        </p:txBody>
      </p:sp>
    </p:spTree>
    <p:extLst>
      <p:ext uri="{BB962C8B-B14F-4D97-AF65-F5344CB8AC3E}">
        <p14:creationId xmlns:p14="http://schemas.microsoft.com/office/powerpoint/2010/main" val="35973190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401529"/>
            <a:ext cx="7543800" cy="2177693"/>
          </a:xfrm>
        </p:spPr>
        <p:txBody>
          <a:bodyPr/>
          <a:lstStyle/>
          <a:p>
            <a:pPr algn="ctr"/>
            <a:r>
              <a:rPr lang="es-ES_tradnl" sz="4800" dirty="0"/>
              <a:t>¿Qué es la sociedad de la </a:t>
            </a:r>
            <a:r>
              <a:rPr lang="es-ES_tradnl" sz="4800" i="1" dirty="0"/>
              <a:t>información</a:t>
            </a:r>
            <a:r>
              <a:rPr lang="es-ES_tradnl" sz="4800" dirty="0"/>
              <a:t>?</a:t>
            </a:r>
            <a:endParaRPr lang="es-ES_tradnl" sz="4500" dirty="0"/>
          </a:p>
        </p:txBody>
      </p:sp>
      <p:pic>
        <p:nvPicPr>
          <p:cNvPr id="5" name="Picture 4" descr="Captura de pantalla 2016-10-10 a las 0.07.16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6032" y="3766368"/>
            <a:ext cx="3142619" cy="2675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2459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s-ES_tradnl" sz="2400" dirty="0" smtClean="0"/>
              <a:t>En lo </a:t>
            </a:r>
            <a:r>
              <a:rPr lang="es-ES_tradnl" sz="2400" b="1" i="1" dirty="0" smtClean="0"/>
              <a:t>académico</a:t>
            </a:r>
            <a:r>
              <a:rPr lang="es-ES_tradnl" sz="2400" dirty="0" smtClean="0"/>
              <a:t>, una </a:t>
            </a:r>
            <a:r>
              <a:rPr lang="es-ES_tradnl" sz="2400" dirty="0"/>
              <a:t>mayor literacidad digital fomenta </a:t>
            </a:r>
            <a:r>
              <a:rPr lang="es-ES_tradnl" sz="2400" dirty="0" smtClean="0"/>
              <a:t>que </a:t>
            </a:r>
            <a:r>
              <a:rPr lang="es-ES_tradnl" sz="2400" dirty="0"/>
              <a:t>los </a:t>
            </a:r>
            <a:r>
              <a:rPr lang="es-ES_tradnl" sz="2400" dirty="0" smtClean="0"/>
              <a:t>estudiantes:</a:t>
            </a:r>
            <a:endParaRPr lang="en-US" dirty="0" smtClean="0"/>
          </a:p>
          <a:p>
            <a:r>
              <a:rPr lang="es-ES_tradnl" sz="2400" dirty="0" smtClean="0"/>
              <a:t>Egresen </a:t>
            </a:r>
            <a:r>
              <a:rPr lang="es-ES_tradnl" sz="2400" dirty="0"/>
              <a:t>con </a:t>
            </a:r>
            <a:r>
              <a:rPr lang="es-ES_tradnl" sz="2400" i="1" dirty="0"/>
              <a:t>saberes orientados </a:t>
            </a:r>
            <a:r>
              <a:rPr lang="es-ES_tradnl" sz="2400" dirty="0"/>
              <a:t>hacia el aprovechamiento de los recursos digitales, el trabajo en red (comunicarse con otros profesionistas y trabajar con un sentido colaborativo) y el aprendizaje permanente. </a:t>
            </a:r>
          </a:p>
          <a:p>
            <a:pPr lvl="1"/>
            <a:r>
              <a:rPr lang="es-ES_tradnl" dirty="0"/>
              <a:t>la constitución de </a:t>
            </a:r>
            <a:r>
              <a:rPr lang="es-ES_tradnl" i="1" dirty="0"/>
              <a:t>comunidades epistémicas</a:t>
            </a:r>
            <a:r>
              <a:rPr lang="es-ES_tradnl" dirty="0"/>
              <a:t>; el acceso a fuentes de información de distintos órdenes; la difusión masiva de los conocimientos más allá de las aulas (</a:t>
            </a:r>
            <a:r>
              <a:rPr lang="es-ES_tradnl" dirty="0" err="1"/>
              <a:t>e.g</a:t>
            </a:r>
            <a:r>
              <a:rPr lang="es-ES_tradnl" dirty="0"/>
              <a:t> MOOC)</a:t>
            </a:r>
          </a:p>
          <a:p>
            <a:pPr lvl="1"/>
            <a:r>
              <a:rPr lang="es-ES_tradnl" dirty="0" smtClean="0"/>
              <a:t>la </a:t>
            </a:r>
            <a:r>
              <a:rPr lang="es-ES_tradnl" dirty="0"/>
              <a:t>consolidación </a:t>
            </a:r>
            <a:r>
              <a:rPr lang="es-ES_tradnl" i="1" dirty="0"/>
              <a:t>paradigmática de las disciplinas </a:t>
            </a:r>
            <a:r>
              <a:rPr lang="es-ES_tradnl" dirty="0"/>
              <a:t>(manejo de datos, uso de software específico); con mayor especificidad en el manejo de información (acceso a fuentes de información; y favoreciendo el manejo de grandes volúmenes de información. </a:t>
            </a:r>
          </a:p>
          <a:p>
            <a:endParaRPr lang="es-ES_tradnl" sz="2400" dirty="0"/>
          </a:p>
          <a:p>
            <a:endParaRPr lang="es-ES_tradnl" sz="2400" dirty="0"/>
          </a:p>
          <a:p>
            <a:endParaRPr lang="es-ES_tradnl" sz="2400" dirty="0"/>
          </a:p>
          <a:p>
            <a:pPr marL="114300" indent="0">
              <a:buNone/>
            </a:pPr>
            <a:endParaRPr lang="es-ES_tradnl" sz="2400" dirty="0"/>
          </a:p>
          <a:p>
            <a:endParaRPr lang="es-ES_tradnl" dirty="0"/>
          </a:p>
          <a:p>
            <a:pPr lvl="1"/>
            <a:endParaRPr lang="es-ES_tradnl" dirty="0" smtClean="0"/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457200" y="274638"/>
            <a:ext cx="851023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ES" sz="3200" dirty="0"/>
              <a:t>Reflexiones finales</a:t>
            </a:r>
            <a:endParaRPr lang="es-ES" sz="3100" dirty="0"/>
          </a:p>
        </p:txBody>
      </p:sp>
    </p:spTree>
    <p:extLst>
      <p:ext uri="{BB962C8B-B14F-4D97-AF65-F5344CB8AC3E}">
        <p14:creationId xmlns:p14="http://schemas.microsoft.com/office/powerpoint/2010/main" val="215963597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7797557" cy="48006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s-ES_tradnl" sz="24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En la medida en que los egresados de los distintos programas educativos se desenvuelvan con soltura en el entorno digital a partir de las necesidades disciplinarias, los individuos podrán participar en una sociedad global, interconectada y cambiante, aún cuando el país no termine de incorporarse a la sociedad de la información.</a:t>
            </a:r>
          </a:p>
          <a:p>
            <a:pPr marL="114300" indent="0">
              <a:buNone/>
            </a:pPr>
            <a:endParaRPr lang="es-ES_tradnl" sz="2400" dirty="0" smtClean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marL="114300" indent="0">
              <a:buNone/>
            </a:pPr>
            <a:r>
              <a:rPr lang="es-ES_tradnl" sz="24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El uso genérico de las TIC se deberá trascender. Las TIC disciplinarias es una estrategia adecuada para que los estudiantes </a:t>
            </a:r>
            <a:r>
              <a:rPr lang="es-ES_tradnl" sz="3500" b="1" i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interactúen</a:t>
            </a:r>
            <a:r>
              <a:rPr lang="es-ES_tradnl" sz="24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 en una sociedad de este tipo. </a:t>
            </a:r>
            <a:endParaRPr lang="en-US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457200" y="274638"/>
            <a:ext cx="851023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ES" sz="3200" dirty="0"/>
              <a:t>Reflexiones finales</a:t>
            </a:r>
            <a:endParaRPr lang="es-ES" sz="3100" dirty="0"/>
          </a:p>
        </p:txBody>
      </p:sp>
    </p:spTree>
    <p:extLst>
      <p:ext uri="{BB962C8B-B14F-4D97-AF65-F5344CB8AC3E}">
        <p14:creationId xmlns:p14="http://schemas.microsoft.com/office/powerpoint/2010/main" val="187164295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7620000" cy="3511297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s-MX" sz="2400" dirty="0" smtClean="0">
                <a:solidFill>
                  <a:srgbClr val="6F664C"/>
                </a:solidFill>
              </a:rPr>
              <a:t>Interactuar potencia la generación de conocimiento</a:t>
            </a:r>
          </a:p>
          <a:p>
            <a:pPr>
              <a:buFontTx/>
              <a:buChar char="-"/>
            </a:pPr>
            <a:r>
              <a:rPr lang="es-MX" sz="2400" dirty="0" smtClean="0">
                <a:solidFill>
                  <a:srgbClr val="6F664C"/>
                </a:solidFill>
              </a:rPr>
              <a:t>interacción entre pares (cara a cara) </a:t>
            </a:r>
          </a:p>
          <a:p>
            <a:pPr>
              <a:buFontTx/>
              <a:buChar char="-"/>
            </a:pPr>
            <a:r>
              <a:rPr lang="es-MX" sz="2400" dirty="0">
                <a:solidFill>
                  <a:srgbClr val="6F664C"/>
                </a:solidFill>
              </a:rPr>
              <a:t>i</a:t>
            </a:r>
            <a:r>
              <a:rPr lang="es-MX" sz="2400" dirty="0" smtClean="0">
                <a:solidFill>
                  <a:srgbClr val="6F664C"/>
                </a:solidFill>
              </a:rPr>
              <a:t>nteracción con otras personas a través de medios digitales (e.g. twitter)</a:t>
            </a:r>
          </a:p>
          <a:p>
            <a:pPr>
              <a:buFontTx/>
              <a:buChar char="-"/>
            </a:pPr>
            <a:r>
              <a:rPr lang="es-MX" sz="2400" dirty="0" smtClean="0">
                <a:solidFill>
                  <a:srgbClr val="6F664C"/>
                </a:solidFill>
              </a:rPr>
              <a:t>interacción con el contenido</a:t>
            </a:r>
          </a:p>
          <a:p>
            <a:pPr lvl="1">
              <a:buFontTx/>
              <a:buChar char="-"/>
            </a:pPr>
            <a:r>
              <a:rPr lang="es-MX" dirty="0" smtClean="0">
                <a:solidFill>
                  <a:srgbClr val="6F664C"/>
                </a:solidFill>
              </a:rPr>
              <a:t>A través de ligas </a:t>
            </a:r>
          </a:p>
          <a:p>
            <a:pPr lvl="1">
              <a:buFontTx/>
              <a:buChar char="-"/>
            </a:pPr>
            <a:r>
              <a:rPr lang="es-MX" dirty="0" smtClean="0">
                <a:solidFill>
                  <a:srgbClr val="6F664C"/>
                </a:solidFill>
              </a:rPr>
              <a:t>A través de código QR</a:t>
            </a:r>
          </a:p>
          <a:p>
            <a:pPr lvl="1">
              <a:buFontTx/>
              <a:buChar char="-"/>
            </a:pPr>
            <a:r>
              <a:rPr lang="es-MX" dirty="0" smtClean="0">
                <a:solidFill>
                  <a:srgbClr val="6F664C"/>
                </a:solidFill>
              </a:rPr>
              <a:t>A través de sugerencias de lectura </a:t>
            </a:r>
          </a:p>
          <a:p>
            <a:pPr lvl="1">
              <a:buFontTx/>
              <a:buChar char="-"/>
            </a:pPr>
            <a:endParaRPr lang="es-MX" dirty="0">
              <a:solidFill>
                <a:srgbClr val="6F664C"/>
              </a:solidFill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457200" y="274638"/>
            <a:ext cx="851023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ES" sz="3200" dirty="0"/>
              <a:t>Reflexiones finales</a:t>
            </a:r>
            <a:endParaRPr lang="es-ES" sz="3100" dirty="0"/>
          </a:p>
        </p:txBody>
      </p:sp>
    </p:spTree>
    <p:extLst>
      <p:ext uri="{BB962C8B-B14F-4D97-AF65-F5344CB8AC3E}">
        <p14:creationId xmlns:p14="http://schemas.microsoft.com/office/powerpoint/2010/main" val="360273435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7620000" cy="3511297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s-MX" sz="2400" dirty="0" smtClean="0">
                <a:solidFill>
                  <a:schemeClr val="tx1">
                    <a:lumMod val="25000"/>
                    <a:lumOff val="75000"/>
                  </a:schemeClr>
                </a:solidFill>
              </a:rPr>
              <a:t>Interactuar potencia la generación de conocimiento</a:t>
            </a:r>
          </a:p>
          <a:p>
            <a:pPr>
              <a:buFontTx/>
              <a:buChar char="-"/>
            </a:pPr>
            <a:r>
              <a:rPr lang="es-MX" sz="2400" dirty="0" smtClean="0">
                <a:solidFill>
                  <a:schemeClr val="tx1">
                    <a:lumMod val="25000"/>
                    <a:lumOff val="75000"/>
                  </a:schemeClr>
                </a:solidFill>
              </a:rPr>
              <a:t>interacción entre pares (cara a cara) </a:t>
            </a:r>
          </a:p>
          <a:p>
            <a:pPr>
              <a:buFontTx/>
              <a:buChar char="-"/>
            </a:pPr>
            <a:r>
              <a:rPr lang="es-MX" sz="2400" dirty="0">
                <a:solidFill>
                  <a:schemeClr val="tx1">
                    <a:lumMod val="25000"/>
                    <a:lumOff val="75000"/>
                  </a:schemeClr>
                </a:solidFill>
              </a:rPr>
              <a:t>i</a:t>
            </a:r>
            <a:r>
              <a:rPr lang="es-MX" sz="2400" dirty="0" smtClean="0">
                <a:solidFill>
                  <a:schemeClr val="tx1">
                    <a:lumMod val="25000"/>
                    <a:lumOff val="75000"/>
                  </a:schemeClr>
                </a:solidFill>
              </a:rPr>
              <a:t>nteracción con otras personas a través de medios digitales (e.g. twitter)</a:t>
            </a:r>
          </a:p>
          <a:p>
            <a:pPr>
              <a:buFontTx/>
              <a:buChar char="-"/>
            </a:pPr>
            <a:r>
              <a:rPr lang="es-MX" sz="2400" dirty="0" smtClean="0">
                <a:solidFill>
                  <a:schemeClr val="tx1">
                    <a:lumMod val="25000"/>
                    <a:lumOff val="75000"/>
                  </a:schemeClr>
                </a:solidFill>
              </a:rPr>
              <a:t>interacción con el contenido</a:t>
            </a:r>
          </a:p>
          <a:p>
            <a:pPr lvl="1">
              <a:buFontTx/>
              <a:buChar char="-"/>
            </a:pPr>
            <a:r>
              <a:rPr lang="es-MX" dirty="0" smtClean="0">
                <a:solidFill>
                  <a:schemeClr val="tx1">
                    <a:lumMod val="25000"/>
                    <a:lumOff val="75000"/>
                  </a:schemeClr>
                </a:solidFill>
              </a:rPr>
              <a:t>A través de ligas </a:t>
            </a:r>
          </a:p>
          <a:p>
            <a:pPr lvl="1">
              <a:buFontTx/>
              <a:buChar char="-"/>
            </a:pPr>
            <a:r>
              <a:rPr lang="es-MX" dirty="0" smtClean="0">
                <a:solidFill>
                  <a:schemeClr val="tx1">
                    <a:lumMod val="25000"/>
                    <a:lumOff val="75000"/>
                  </a:schemeClr>
                </a:solidFill>
              </a:rPr>
              <a:t>A través de código QR</a:t>
            </a:r>
          </a:p>
          <a:p>
            <a:pPr lvl="1">
              <a:buFontTx/>
              <a:buChar char="-"/>
            </a:pPr>
            <a:r>
              <a:rPr lang="es-MX" dirty="0" smtClean="0">
                <a:solidFill>
                  <a:schemeClr val="tx1">
                    <a:lumMod val="25000"/>
                    <a:lumOff val="75000"/>
                  </a:schemeClr>
                </a:solidFill>
              </a:rPr>
              <a:t>A través de sugerencias de lectura </a:t>
            </a:r>
          </a:p>
          <a:p>
            <a:pPr lvl="1">
              <a:buFontTx/>
              <a:buChar char="-"/>
            </a:pPr>
            <a:endParaRPr lang="es-MX" dirty="0">
              <a:solidFill>
                <a:schemeClr val="tx1">
                  <a:lumMod val="25000"/>
                  <a:lumOff val="75000"/>
                </a:schemeClr>
              </a:solidFill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457200" y="274638"/>
            <a:ext cx="851023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ES" sz="3200" dirty="0"/>
              <a:t>Reflexiones finales</a:t>
            </a:r>
            <a:endParaRPr lang="es-ES" sz="3100" dirty="0"/>
          </a:p>
        </p:txBody>
      </p:sp>
      <p:pic>
        <p:nvPicPr>
          <p:cNvPr id="5" name="Picture 4" descr="Captura de pantalla 2016-10-10 a las 0.07.16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800839">
            <a:off x="6826331" y="4800508"/>
            <a:ext cx="1608412" cy="136944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349670" y="4928935"/>
            <a:ext cx="628086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s-MX" sz="3000" dirty="0">
                <a:solidFill>
                  <a:srgbClr val="6F664C"/>
                </a:solidFill>
              </a:rPr>
              <a:t>La interacción </a:t>
            </a:r>
            <a:r>
              <a:rPr lang="es-MX" sz="3000" dirty="0" smtClean="0">
                <a:solidFill>
                  <a:srgbClr val="6F664C"/>
                </a:solidFill>
              </a:rPr>
              <a:t> nos  dirige </a:t>
            </a:r>
            <a:r>
              <a:rPr lang="es-MX" sz="3000" dirty="0">
                <a:solidFill>
                  <a:srgbClr val="6F664C"/>
                </a:solidFill>
              </a:rPr>
              <a:t>hacia </a:t>
            </a:r>
            <a:endParaRPr lang="es-MX" sz="3000" dirty="0" smtClean="0">
              <a:solidFill>
                <a:srgbClr val="6F664C"/>
              </a:solidFill>
            </a:endParaRPr>
          </a:p>
          <a:p>
            <a:pPr lvl="1"/>
            <a:r>
              <a:rPr lang="es-MX" sz="3000" dirty="0" smtClean="0">
                <a:solidFill>
                  <a:srgbClr val="6F664C"/>
                </a:solidFill>
              </a:rPr>
              <a:t>una </a:t>
            </a:r>
            <a:r>
              <a:rPr lang="es-MX" sz="3000" dirty="0">
                <a:solidFill>
                  <a:srgbClr val="6F664C"/>
                </a:solidFill>
              </a:rPr>
              <a:t>Sociedad del Conocimiento</a:t>
            </a:r>
          </a:p>
        </p:txBody>
      </p:sp>
    </p:spTree>
    <p:extLst>
      <p:ext uri="{BB962C8B-B14F-4D97-AF65-F5344CB8AC3E}">
        <p14:creationId xmlns:p14="http://schemas.microsoft.com/office/powerpoint/2010/main" val="122525238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Referencias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95558" cy="4800600"/>
          </a:xfrm>
        </p:spPr>
        <p:txBody>
          <a:bodyPr>
            <a:noAutofit/>
          </a:bodyPr>
          <a:lstStyle/>
          <a:p>
            <a:r>
              <a:rPr lang="es-MX" sz="1050" dirty="0">
                <a:latin typeface="Courier"/>
                <a:cs typeface="Courier"/>
              </a:rPr>
              <a:t>Adell, J. (1997). Tendencias en educación en la sociedad de las tecnologías de </a:t>
            </a:r>
            <a:r>
              <a:rPr lang="es-MX" sz="1050" dirty="0" smtClean="0">
                <a:latin typeface="Courier"/>
                <a:cs typeface="Courier"/>
              </a:rPr>
              <a:t>la información</a:t>
            </a:r>
            <a:r>
              <a:rPr lang="es-MX" sz="1050" dirty="0">
                <a:latin typeface="Courier"/>
                <a:cs typeface="Courier"/>
              </a:rPr>
              <a:t>. Revista Electrónica de Tecnología Educativa, 11(7). </a:t>
            </a:r>
            <a:r>
              <a:rPr lang="es-MX" sz="1050" dirty="0" smtClean="0">
                <a:latin typeface="Courier"/>
                <a:cs typeface="Courier"/>
              </a:rPr>
              <a:t>Recuperado</a:t>
            </a:r>
            <a:r>
              <a:rPr lang="es-ES_tradnl" sz="1050" dirty="0">
                <a:latin typeface="Courier"/>
                <a:cs typeface="Courier"/>
              </a:rPr>
              <a:t> </a:t>
            </a:r>
            <a:r>
              <a:rPr lang="es-MX" sz="1050" dirty="0" smtClean="0">
                <a:latin typeface="Courier"/>
                <a:cs typeface="Courier"/>
              </a:rPr>
              <a:t>de </a:t>
            </a:r>
            <a:r>
              <a:rPr lang="es-MX" sz="1050" dirty="0">
                <a:latin typeface="Courier"/>
                <a:cs typeface="Courier"/>
                <a:hlinkClick r:id="rId2"/>
              </a:rPr>
              <a:t>http://edutec.rediris.es/Revelec2/Revelec7/revelec7.html</a:t>
            </a:r>
            <a:endParaRPr lang="es-ES_tradnl" sz="1050" dirty="0">
              <a:latin typeface="Courier"/>
              <a:cs typeface="Courier"/>
            </a:endParaRPr>
          </a:p>
          <a:p>
            <a:r>
              <a:rPr lang="es-MX" sz="1050" dirty="0" smtClean="0">
                <a:latin typeface="Courier"/>
                <a:cs typeface="Courier"/>
              </a:rPr>
              <a:t>Aguilar</a:t>
            </a:r>
            <a:r>
              <a:rPr lang="es-MX" sz="1050" dirty="0">
                <a:latin typeface="Courier"/>
                <a:cs typeface="Courier"/>
              </a:rPr>
              <a:t>, J.L., </a:t>
            </a:r>
            <a:r>
              <a:rPr lang="es-MX" sz="1050" dirty="0" smtClean="0">
                <a:latin typeface="Courier"/>
                <a:cs typeface="Courier"/>
              </a:rPr>
              <a:t>Ramírez Martinell</a:t>
            </a:r>
            <a:r>
              <a:rPr lang="es-MX" sz="1050" dirty="0">
                <a:latin typeface="Courier"/>
                <a:cs typeface="Courier"/>
              </a:rPr>
              <a:t>, A., López, R. (2014). Literacidad digital académica de los estudiantes universitarios: Un estudio de caso. </a:t>
            </a:r>
            <a:r>
              <a:rPr lang="es-MX" sz="1050" i="1" dirty="0">
                <a:latin typeface="Courier"/>
                <a:cs typeface="Courier"/>
              </a:rPr>
              <a:t>REID. Revista Electrónica de Investigación y Docencia, 11, </a:t>
            </a:r>
            <a:r>
              <a:rPr lang="es-MX" sz="1050" dirty="0">
                <a:latin typeface="Courier"/>
                <a:cs typeface="Courier"/>
              </a:rPr>
              <a:t>123-146. </a:t>
            </a:r>
            <a:endParaRPr lang="es-MX" sz="1050" dirty="0" smtClean="0">
              <a:latin typeface="Courier"/>
              <a:cs typeface="Courier"/>
            </a:endParaRPr>
          </a:p>
          <a:p>
            <a:pPr lvl="0"/>
            <a:r>
              <a:rPr lang="es-ES_tradnl" sz="1050" dirty="0" err="1">
                <a:latin typeface="Courier"/>
                <a:cs typeface="Courier"/>
              </a:rPr>
              <a:t>Barton</a:t>
            </a:r>
            <a:r>
              <a:rPr lang="es-ES_tradnl" sz="1050" dirty="0">
                <a:latin typeface="Courier"/>
                <a:cs typeface="Courier"/>
              </a:rPr>
              <a:t>, D. y Hamilton, M. (2004). La literacidad entendida como práctica social. En V. Zavala, M. Niño-Murcia y P. Ames (Eds.), Escritura y sociedad. Nuevas perspectivas teóricas y etnográficas (pp. 109-139). Perú: Red para el desarrollo de las ciencias sociales en el Perú.</a:t>
            </a:r>
          </a:p>
          <a:p>
            <a:r>
              <a:rPr lang="es-ES_tradnl" sz="1050" dirty="0">
                <a:latin typeface="Courier"/>
                <a:cs typeface="Courier"/>
              </a:rPr>
              <a:t>Casillas, M. A., Ramírez Martinell, A., Carvajal, M. y Valencia, K. (2016). La integración de México a la sociedad de la información. En Téllez, C. E (coordinadora). Derecho y TIC. Vertientes actuales. México: INFOTEC</a:t>
            </a:r>
            <a:r>
              <a:rPr lang="es-ES_tradnl" sz="1050" dirty="0" smtClean="0">
                <a:latin typeface="Courier"/>
                <a:cs typeface="Courier"/>
              </a:rPr>
              <a:t>.</a:t>
            </a:r>
          </a:p>
          <a:p>
            <a:pPr lvl="0"/>
            <a:r>
              <a:rPr lang="es-ES_tradnl" sz="1050" dirty="0" err="1" smtClean="0">
                <a:latin typeface="Courier"/>
                <a:cs typeface="Courier"/>
              </a:rPr>
              <a:t>Cassany</a:t>
            </a:r>
            <a:r>
              <a:rPr lang="es-ES_tradnl" sz="1050" dirty="0" smtClean="0">
                <a:latin typeface="Courier"/>
                <a:cs typeface="Courier"/>
              </a:rPr>
              <a:t> </a:t>
            </a:r>
            <a:r>
              <a:rPr lang="es-ES_tradnl" sz="1050" dirty="0">
                <a:latin typeface="Courier"/>
                <a:cs typeface="Courier"/>
              </a:rPr>
              <a:t>D. y </a:t>
            </a:r>
            <a:r>
              <a:rPr lang="es-ES_tradnl" sz="1050" dirty="0" err="1">
                <a:latin typeface="Courier"/>
                <a:cs typeface="Courier"/>
              </a:rPr>
              <a:t>Castellà</a:t>
            </a:r>
            <a:r>
              <a:rPr lang="es-ES_tradnl" sz="1050" dirty="0">
                <a:latin typeface="Courier"/>
                <a:cs typeface="Courier"/>
              </a:rPr>
              <a:t> J. (2010). Aproximación a la literacidad crítica. Perspectiva Florianópolis, 28(2), 353-374. Recuperado de </a:t>
            </a:r>
            <a:r>
              <a:rPr lang="es-ES_tradnl" sz="1050" dirty="0">
                <a:latin typeface="Courier"/>
                <a:cs typeface="Courier"/>
                <a:hlinkClick r:id="rId3"/>
              </a:rPr>
              <a:t>http://www2.udec.cl/</a:t>
            </a:r>
            <a:r>
              <a:rPr lang="es-ES_tradnl" sz="1050" dirty="0" err="1">
                <a:latin typeface="Courier"/>
                <a:cs typeface="Courier"/>
                <a:hlinkClick r:id="rId3"/>
              </a:rPr>
              <a:t>catedraunesco</a:t>
            </a:r>
            <a:r>
              <a:rPr lang="es-ES_tradnl" sz="1050" dirty="0">
                <a:latin typeface="Courier"/>
                <a:cs typeface="Courier"/>
                <a:hlinkClick r:id="rId3"/>
              </a:rPr>
              <a:t>/05CASSANY.pdf</a:t>
            </a:r>
            <a:endParaRPr lang="es-ES_tradnl" sz="1050" dirty="0">
              <a:latin typeface="Courier"/>
              <a:cs typeface="Courier"/>
            </a:endParaRPr>
          </a:p>
          <a:p>
            <a:r>
              <a:rPr lang="en-US" sz="1050" dirty="0">
                <a:latin typeface="Courier"/>
                <a:cs typeface="Courier"/>
              </a:rPr>
              <a:t>Castells, M. (1996). </a:t>
            </a:r>
            <a:r>
              <a:rPr lang="en-US" sz="1050" i="1" dirty="0">
                <a:latin typeface="Courier"/>
                <a:cs typeface="Courier"/>
              </a:rPr>
              <a:t>The Rise of the Network Society</a:t>
            </a:r>
            <a:r>
              <a:rPr lang="en-US" sz="1050" dirty="0">
                <a:latin typeface="Courier"/>
                <a:cs typeface="Courier"/>
              </a:rPr>
              <a:t>, The Information Age: Economy, Society, and Culture, vol. I, Oxford, Blackwell Publishers, </a:t>
            </a:r>
            <a:endParaRPr lang="es-ES_tradnl" sz="1050" dirty="0"/>
          </a:p>
          <a:p>
            <a:pPr lvl="0"/>
            <a:r>
              <a:rPr lang="es-ES_tradnl" sz="1050" dirty="0" err="1" smtClean="0">
                <a:latin typeface="Courier"/>
                <a:cs typeface="Courier"/>
              </a:rPr>
              <a:t>Kalman</a:t>
            </a:r>
            <a:r>
              <a:rPr lang="es-ES_tradnl" sz="1050" dirty="0">
                <a:latin typeface="Courier"/>
                <a:cs typeface="Courier"/>
              </a:rPr>
              <a:t>, J. (2008). Discusiones conceptuales en el campo de la cultura escrita. </a:t>
            </a:r>
            <a:r>
              <a:rPr lang="es-ES_tradnl" sz="1050" dirty="0" smtClean="0">
                <a:latin typeface="Courier"/>
                <a:cs typeface="Courier"/>
              </a:rPr>
              <a:t>Revista Iberoamericana </a:t>
            </a:r>
            <a:r>
              <a:rPr lang="es-ES_tradnl" sz="1050" dirty="0">
                <a:latin typeface="Courier"/>
                <a:cs typeface="Courier"/>
              </a:rPr>
              <a:t>de Educación, 46, 107-134. Recuperado </a:t>
            </a:r>
            <a:r>
              <a:rPr lang="es-ES_tradnl" sz="1050" dirty="0" smtClean="0">
                <a:latin typeface="Courier"/>
                <a:cs typeface="Courier"/>
              </a:rPr>
              <a:t>de: </a:t>
            </a:r>
            <a:r>
              <a:rPr lang="es-ES_tradnl" sz="1050" dirty="0" smtClean="0">
                <a:latin typeface="Courier"/>
                <a:cs typeface="Courier"/>
                <a:hlinkClick r:id="rId4"/>
              </a:rPr>
              <a:t>http</a:t>
            </a:r>
            <a:r>
              <a:rPr lang="es-ES_tradnl" sz="1050" dirty="0">
                <a:latin typeface="Courier"/>
                <a:cs typeface="Courier"/>
                <a:hlinkClick r:id="rId4"/>
              </a:rPr>
              <a:t>://www.rieoei.org/rie46a06.</a:t>
            </a:r>
            <a:r>
              <a:rPr lang="es-ES_tradnl" sz="1050" dirty="0" smtClean="0">
                <a:latin typeface="Courier"/>
                <a:cs typeface="Courier"/>
                <a:hlinkClick r:id="rId4"/>
              </a:rPr>
              <a:t>pdf</a:t>
            </a:r>
            <a:r>
              <a:rPr lang="es-ES_tradnl" sz="1050" dirty="0" smtClean="0">
                <a:latin typeface="Courier"/>
                <a:cs typeface="Courier"/>
              </a:rPr>
              <a:t> </a:t>
            </a:r>
          </a:p>
          <a:p>
            <a:r>
              <a:rPr lang="es-ES_tradnl" sz="1050" dirty="0">
                <a:latin typeface="Courier"/>
                <a:cs typeface="Courier"/>
              </a:rPr>
              <a:t>Ramírez Martinell, A (28/05/2016). “La Universidad Veracruzana y los medios digitales de información y comunicación”. Suplemento de la Jornada Veracruz. El Jarocho Cuántico. Número Especial. Año 6. Página 8</a:t>
            </a:r>
          </a:p>
          <a:p>
            <a:r>
              <a:rPr lang="es-ES_tradnl" sz="1050" dirty="0" smtClean="0">
                <a:latin typeface="Courier"/>
                <a:cs typeface="Courier"/>
              </a:rPr>
              <a:t>Ramírez</a:t>
            </a:r>
            <a:r>
              <a:rPr lang="es-ES_tradnl" sz="1050" dirty="0">
                <a:latin typeface="Courier"/>
                <a:cs typeface="Courier"/>
              </a:rPr>
              <a:t>-Martinell, A. y Casillas, M. (Agosto de 2014). Hojas de trabajo de los saberes digitales. Blog del proyecto de Brecha Digital en Educación Superior. </a:t>
            </a:r>
            <a:r>
              <a:rPr lang="es-ES_tradnl" sz="1050" dirty="0">
                <a:solidFill>
                  <a:srgbClr val="FF0000"/>
                </a:solidFill>
                <a:latin typeface="Courier"/>
                <a:cs typeface="Courier"/>
              </a:rPr>
              <a:t>http://</a:t>
            </a:r>
            <a:r>
              <a:rPr lang="es-ES_tradnl" sz="1050" dirty="0" err="1">
                <a:solidFill>
                  <a:srgbClr val="FF0000"/>
                </a:solidFill>
                <a:latin typeface="Courier"/>
                <a:cs typeface="Courier"/>
              </a:rPr>
              <a:t>www.uv.mx</a:t>
            </a:r>
            <a:r>
              <a:rPr lang="es-ES_tradnl" sz="1050" dirty="0">
                <a:solidFill>
                  <a:srgbClr val="FF0000"/>
                </a:solidFill>
                <a:latin typeface="Courier"/>
                <a:cs typeface="Courier"/>
              </a:rPr>
              <a:t>/blogs/</a:t>
            </a:r>
            <a:r>
              <a:rPr lang="es-ES_tradnl" sz="1050" dirty="0" err="1">
                <a:solidFill>
                  <a:srgbClr val="FF0000"/>
                </a:solidFill>
                <a:latin typeface="Courier"/>
                <a:cs typeface="Courier"/>
              </a:rPr>
              <a:t>brechadigital</a:t>
            </a:r>
            <a:r>
              <a:rPr lang="es-ES_tradnl" sz="1050" dirty="0">
                <a:solidFill>
                  <a:srgbClr val="FF0000"/>
                </a:solidFill>
                <a:latin typeface="Courier"/>
                <a:cs typeface="Courier"/>
              </a:rPr>
              <a:t>/2014/08/24/</a:t>
            </a:r>
            <a:r>
              <a:rPr lang="es-ES_tradnl" sz="1050" dirty="0" err="1">
                <a:solidFill>
                  <a:srgbClr val="FF0000"/>
                </a:solidFill>
                <a:latin typeface="Courier"/>
                <a:cs typeface="Courier"/>
              </a:rPr>
              <a:t>hojas_saberes_digitales</a:t>
            </a:r>
            <a:r>
              <a:rPr lang="es-ES_tradnl" sz="1050" dirty="0" smtClean="0">
                <a:solidFill>
                  <a:srgbClr val="FF0000"/>
                </a:solidFill>
                <a:latin typeface="Courier"/>
                <a:cs typeface="Courier"/>
              </a:rPr>
              <a:t>/</a:t>
            </a:r>
          </a:p>
          <a:p>
            <a:r>
              <a:rPr lang="es-ES_tradnl" sz="1050" dirty="0" err="1">
                <a:latin typeface="Courier"/>
                <a:cs typeface="Courier"/>
              </a:rPr>
              <a:t>Simone</a:t>
            </a:r>
            <a:r>
              <a:rPr lang="es-ES_tradnl" sz="1050" dirty="0">
                <a:latin typeface="Courier"/>
                <a:cs typeface="Courier"/>
              </a:rPr>
              <a:t>, R. (2001). </a:t>
            </a:r>
            <a:r>
              <a:rPr lang="es-ES_tradnl" sz="1050" i="1" dirty="0">
                <a:latin typeface="Courier"/>
                <a:cs typeface="Courier"/>
              </a:rPr>
              <a:t>La tercera fase: formas de saber que estamos perdiendo</a:t>
            </a:r>
            <a:r>
              <a:rPr lang="es-ES_tradnl" sz="1050" dirty="0">
                <a:latin typeface="Courier"/>
                <a:cs typeface="Courier"/>
              </a:rPr>
              <a:t>, </a:t>
            </a:r>
            <a:r>
              <a:rPr lang="es-ES_tradnl" sz="1050" dirty="0" err="1">
                <a:latin typeface="Courier"/>
                <a:cs typeface="Courier"/>
              </a:rPr>
              <a:t>México</a:t>
            </a:r>
            <a:r>
              <a:rPr lang="es-ES_tradnl" sz="1050" dirty="0">
                <a:latin typeface="Courier"/>
                <a:cs typeface="Courier"/>
              </a:rPr>
              <a:t>, Taurus.</a:t>
            </a:r>
          </a:p>
          <a:p>
            <a:r>
              <a:rPr lang="es-ES_tradnl" sz="1050" dirty="0" err="1" smtClean="0">
                <a:latin typeface="Courier"/>
                <a:cs typeface="Courier"/>
              </a:rPr>
              <a:t>Toffler</a:t>
            </a:r>
            <a:r>
              <a:rPr lang="es-ES_tradnl" sz="1050" dirty="0">
                <a:latin typeface="Courier"/>
                <a:cs typeface="Courier"/>
              </a:rPr>
              <a:t>, A. (1981). </a:t>
            </a:r>
            <a:r>
              <a:rPr lang="es-ES_tradnl" sz="1050" i="1" dirty="0">
                <a:latin typeface="Courier"/>
                <a:cs typeface="Courier"/>
              </a:rPr>
              <a:t>La tercera ola</a:t>
            </a:r>
            <a:r>
              <a:rPr lang="es-ES_tradnl" sz="1050" dirty="0">
                <a:latin typeface="Courier"/>
                <a:cs typeface="Courier"/>
              </a:rPr>
              <a:t>, Ediciones Nacionales, Círculo de Lectores, Colombia, </a:t>
            </a:r>
            <a:r>
              <a:rPr lang="es-ES_tradnl" sz="1050" dirty="0" err="1">
                <a:latin typeface="Courier"/>
                <a:cs typeface="Courier"/>
              </a:rPr>
              <a:t>Edinal</a:t>
            </a:r>
            <a:r>
              <a:rPr lang="es-ES_tradnl" sz="1050" dirty="0">
                <a:latin typeface="Courier"/>
                <a:cs typeface="Courier"/>
              </a:rPr>
              <a:t>. </a:t>
            </a:r>
            <a:endParaRPr lang="es-ES_tradnl" sz="1050" dirty="0" smtClean="0"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80423837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401529"/>
            <a:ext cx="7543800" cy="2177693"/>
          </a:xfrm>
        </p:spPr>
        <p:txBody>
          <a:bodyPr/>
          <a:lstStyle/>
          <a:p>
            <a:pPr algn="ctr"/>
            <a:r>
              <a:rPr lang="es-ES_tradnl" sz="4500" dirty="0"/>
              <a:t>Estudiantes universitarios </a:t>
            </a:r>
            <a:r>
              <a:rPr lang="es-ES_tradnl" sz="4500" dirty="0" smtClean="0"/>
              <a:t>en </a:t>
            </a:r>
            <a:r>
              <a:rPr lang="es-ES_tradnl" sz="4500" dirty="0"/>
              <a:t>la sociedad de la información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599" y="4289085"/>
            <a:ext cx="7284053" cy="1371281"/>
          </a:xfrm>
        </p:spPr>
        <p:txBody>
          <a:bodyPr>
            <a:normAutofit/>
          </a:bodyPr>
          <a:lstStyle/>
          <a:p>
            <a:pPr algn="r"/>
            <a:r>
              <a:rPr lang="es-ES" sz="3200" dirty="0" smtClean="0"/>
              <a:t>Dr. Alberto Ramírez Martinell</a:t>
            </a:r>
          </a:p>
          <a:p>
            <a:pPr algn="r"/>
            <a:r>
              <a:rPr lang="es-ES" sz="2100" dirty="0" smtClean="0">
                <a:hlinkClick r:id="rId2"/>
              </a:rPr>
              <a:t>albramirez@uv.mx</a:t>
            </a:r>
            <a:endParaRPr lang="es-ES" sz="2100" dirty="0" smtClean="0"/>
          </a:p>
          <a:p>
            <a:pPr algn="r"/>
            <a:r>
              <a:rPr lang="es-ES" sz="2100" dirty="0" smtClean="0"/>
              <a:t>@armartinell</a:t>
            </a:r>
          </a:p>
          <a:p>
            <a:endParaRPr lang="es-ES" dirty="0" smtClean="0"/>
          </a:p>
          <a:p>
            <a:endParaRPr lang="es-ES" dirty="0"/>
          </a:p>
        </p:txBody>
      </p:sp>
      <p:sp>
        <p:nvSpPr>
          <p:cNvPr id="4" name="CuadroTexto 3"/>
          <p:cNvSpPr txBox="1"/>
          <p:nvPr/>
        </p:nvSpPr>
        <p:spPr>
          <a:xfrm>
            <a:off x="4748878" y="5853634"/>
            <a:ext cx="4086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0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Octubre, 2016</a:t>
            </a:r>
            <a:endParaRPr lang="es-ES" sz="20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pic>
        <p:nvPicPr>
          <p:cNvPr id="5" name="Picture 4" descr="creative commons logo.png"/>
          <p:cNvPicPr>
            <a:picLocks noChangeAspect="1"/>
          </p:cNvPicPr>
          <p:nvPr/>
        </p:nvPicPr>
        <p:blipFill>
          <a:blip r:embed="rId3" cstate="print">
            <a:alphaModFix amt="5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75381" y="6253744"/>
            <a:ext cx="1559737" cy="36959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60861" y="349085"/>
            <a:ext cx="64275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dirty="0" smtClean="0">
                <a:solidFill>
                  <a:srgbClr val="8D873E"/>
                </a:solidFill>
              </a:rPr>
              <a:t> http://</a:t>
            </a:r>
            <a:r>
              <a:rPr lang="es-ES_tradnl" dirty="0" err="1" smtClean="0">
                <a:solidFill>
                  <a:srgbClr val="8D873E"/>
                </a:solidFill>
              </a:rPr>
              <a:t>www.uv.mx</a:t>
            </a:r>
            <a:r>
              <a:rPr lang="es-ES_tradnl" dirty="0" smtClean="0">
                <a:solidFill>
                  <a:srgbClr val="8D873E"/>
                </a:solidFill>
              </a:rPr>
              <a:t>/personal/</a:t>
            </a:r>
            <a:r>
              <a:rPr lang="es-ES_tradnl" dirty="0" err="1" smtClean="0">
                <a:solidFill>
                  <a:srgbClr val="8D873E"/>
                </a:solidFill>
              </a:rPr>
              <a:t>albramirez</a:t>
            </a:r>
            <a:r>
              <a:rPr lang="es-ES_tradnl" dirty="0" smtClean="0">
                <a:solidFill>
                  <a:srgbClr val="8D873E"/>
                </a:solidFill>
              </a:rPr>
              <a:t>/2016/10/10/estudiantes/ </a:t>
            </a:r>
            <a:endParaRPr lang="en-US" dirty="0">
              <a:solidFill>
                <a:srgbClr val="8D873E"/>
              </a:solidFill>
            </a:endParaRPr>
          </a:p>
        </p:txBody>
      </p:sp>
      <p:pic>
        <p:nvPicPr>
          <p:cNvPr id="7" name="Picture 6" descr="Captura de pantalla 2016-10-10 a las 23.09.31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8361" y="182954"/>
            <a:ext cx="1588873" cy="1603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737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>
            <a:spLocks noGrp="1"/>
          </p:cNvSpPr>
          <p:nvPr>
            <p:ph type="ctrTitle"/>
          </p:nvPr>
        </p:nvSpPr>
        <p:spPr>
          <a:xfrm>
            <a:off x="2694576" y="785616"/>
            <a:ext cx="6221706" cy="5004269"/>
          </a:xfrm>
        </p:spPr>
        <p:txBody>
          <a:bodyPr/>
          <a:lstStyle/>
          <a:p>
            <a:r>
              <a:rPr lang="es-ES_tradnl" sz="4500" dirty="0" smtClean="0"/>
              <a:t/>
            </a:r>
            <a:br>
              <a:rPr lang="es-ES_tradnl" sz="4500" dirty="0" smtClean="0"/>
            </a:br>
            <a:r>
              <a:rPr lang="es-ES_tradnl" sz="4500" dirty="0" smtClean="0"/>
              <a:t>¿Qué es dato?</a:t>
            </a:r>
            <a:br>
              <a:rPr lang="es-ES_tradnl" sz="4500" dirty="0" smtClean="0"/>
            </a:br>
            <a:r>
              <a:rPr lang="es-ES_tradnl" sz="4500" dirty="0" smtClean="0"/>
              <a:t/>
            </a:r>
            <a:br>
              <a:rPr lang="es-ES_tradnl" sz="4500" dirty="0" smtClean="0"/>
            </a:br>
            <a:r>
              <a:rPr lang="es-ES_tradnl" sz="4500" dirty="0" smtClean="0"/>
              <a:t/>
            </a:r>
            <a:br>
              <a:rPr lang="es-ES_tradnl" sz="4500" dirty="0" smtClean="0"/>
            </a:br>
            <a:r>
              <a:rPr lang="es-ES_tradnl" sz="4500" dirty="0" smtClean="0"/>
              <a:t>¿</a:t>
            </a:r>
            <a:r>
              <a:rPr lang="es-ES_tradnl" sz="4500" dirty="0"/>
              <a:t>Qué </a:t>
            </a:r>
            <a:r>
              <a:rPr lang="es-ES_tradnl" sz="4500" dirty="0" smtClean="0"/>
              <a:t>es información?</a:t>
            </a:r>
            <a:br>
              <a:rPr lang="es-ES_tradnl" sz="4500" dirty="0" smtClean="0"/>
            </a:br>
            <a:r>
              <a:rPr lang="es-ES_tradnl" sz="4500" dirty="0" smtClean="0"/>
              <a:t/>
            </a:r>
            <a:br>
              <a:rPr lang="es-ES_tradnl" sz="4500" dirty="0" smtClean="0"/>
            </a:br>
            <a:r>
              <a:rPr lang="es-ES_tradnl" sz="4500" dirty="0" smtClean="0"/>
              <a:t/>
            </a:r>
            <a:br>
              <a:rPr lang="es-ES_tradnl" sz="4500" dirty="0" smtClean="0"/>
            </a:br>
            <a:r>
              <a:rPr lang="es-ES_tradnl" sz="4500" dirty="0" smtClean="0"/>
              <a:t>¿Qué es conocimiento?</a:t>
            </a:r>
            <a:endParaRPr lang="es-ES_tradnl" sz="4500" dirty="0"/>
          </a:p>
        </p:txBody>
      </p:sp>
    </p:spTree>
    <p:extLst>
      <p:ext uri="{BB962C8B-B14F-4D97-AF65-F5344CB8AC3E}">
        <p14:creationId xmlns:p14="http://schemas.microsoft.com/office/powerpoint/2010/main" val="28555780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694576" y="1401529"/>
            <a:ext cx="6221706" cy="4388356"/>
          </a:xfrm>
        </p:spPr>
        <p:txBody>
          <a:bodyPr/>
          <a:lstStyle/>
          <a:p>
            <a:r>
              <a:rPr lang="es-ES_tradnl" sz="4500" dirty="0" smtClean="0"/>
              <a:t/>
            </a:r>
            <a:br>
              <a:rPr lang="es-ES_tradnl" sz="4500" dirty="0" smtClean="0"/>
            </a:br>
            <a:r>
              <a:rPr lang="es-ES_tradnl" sz="4500" dirty="0" smtClean="0"/>
              <a:t>¿Qué es dato?</a:t>
            </a:r>
            <a:br>
              <a:rPr lang="es-ES_tradnl" sz="4500" dirty="0" smtClean="0"/>
            </a:br>
            <a:r>
              <a:rPr lang="es-ES_tradnl" sz="4500" dirty="0" smtClean="0"/>
              <a:t/>
            </a:r>
            <a:br>
              <a:rPr lang="es-ES_tradnl" sz="4500" dirty="0" smtClean="0"/>
            </a:br>
            <a:r>
              <a:rPr lang="es-ES_tradnl" sz="4500" dirty="0" smtClean="0"/>
              <a:t/>
            </a:r>
            <a:br>
              <a:rPr lang="es-ES_tradnl" sz="4500" dirty="0" smtClean="0"/>
            </a:br>
            <a:r>
              <a:rPr lang="es-ES_tradnl" sz="4500" dirty="0" smtClean="0"/>
              <a:t>¿</a:t>
            </a:r>
            <a:r>
              <a:rPr lang="es-ES_tradnl" sz="4500" dirty="0"/>
              <a:t>Qué </a:t>
            </a:r>
            <a:r>
              <a:rPr lang="es-ES_tradnl" sz="4500" dirty="0" smtClean="0"/>
              <a:t>es información?</a:t>
            </a:r>
            <a:br>
              <a:rPr lang="es-ES_tradnl" sz="4500" dirty="0" smtClean="0"/>
            </a:br>
            <a:r>
              <a:rPr lang="es-ES_tradnl" sz="4500" dirty="0" smtClean="0"/>
              <a:t/>
            </a:r>
            <a:br>
              <a:rPr lang="es-ES_tradnl" sz="4500" dirty="0" smtClean="0"/>
            </a:br>
            <a:r>
              <a:rPr lang="es-ES_tradnl" sz="4500" dirty="0" smtClean="0"/>
              <a:t/>
            </a:r>
            <a:br>
              <a:rPr lang="es-ES_tradnl" sz="4500" dirty="0" smtClean="0"/>
            </a:br>
            <a:r>
              <a:rPr lang="es-ES_tradnl" sz="4500" dirty="0" smtClean="0"/>
              <a:t>¿Qué es conocimiento?</a:t>
            </a:r>
            <a:endParaRPr lang="es-ES_tradnl" sz="4500" dirty="0"/>
          </a:p>
        </p:txBody>
      </p:sp>
      <p:pic>
        <p:nvPicPr>
          <p:cNvPr id="4" name="Picture 3" descr="Captura de pantalla 2016-10-09 a las 23.22.5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694576" cy="6858000"/>
          </a:xfrm>
          <a:prstGeom prst="rect">
            <a:avLst/>
          </a:prstGeom>
        </p:spPr>
      </p:pic>
      <p:pic>
        <p:nvPicPr>
          <p:cNvPr id="5" name="Picture 4" descr="Captura de pantalla 2016-10-10 a las 0.07.16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5416" y="12963"/>
            <a:ext cx="1630866" cy="1388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4205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3600" dirty="0"/>
              <a:t>¿Qué es la sociedad de la información?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42422" cy="4800600"/>
          </a:xfrm>
        </p:spPr>
        <p:txBody>
          <a:bodyPr>
            <a:normAutofit/>
          </a:bodyPr>
          <a:lstStyle/>
          <a:p>
            <a:pPr marL="114300" indent="0" algn="just">
              <a:buNone/>
            </a:pPr>
            <a:r>
              <a:rPr lang="es-ES_tradnl" dirty="0"/>
              <a:t>Estudiosos de las sociedades modernas –</a:t>
            </a:r>
            <a:r>
              <a:rPr lang="es-ES_tradnl" i="1" dirty="0"/>
              <a:t>como </a:t>
            </a:r>
            <a:r>
              <a:rPr lang="es-ES_tradnl" i="1" dirty="0" err="1"/>
              <a:t>Castells</a:t>
            </a:r>
            <a:r>
              <a:rPr lang="es-ES_tradnl" i="1" dirty="0" smtClean="0"/>
              <a:t>, </a:t>
            </a:r>
            <a:r>
              <a:rPr lang="es-ES_tradnl" i="1" dirty="0" err="1"/>
              <a:t>Toffler</a:t>
            </a:r>
            <a:r>
              <a:rPr lang="es-ES_tradnl" i="1" dirty="0"/>
              <a:t>, </a:t>
            </a:r>
            <a:r>
              <a:rPr lang="es-ES_tradnl" i="1" dirty="0" err="1" smtClean="0"/>
              <a:t>Simone</a:t>
            </a:r>
            <a:r>
              <a:rPr lang="es-ES_tradnl" i="1" dirty="0" smtClean="0"/>
              <a:t> entre otros</a:t>
            </a:r>
            <a:r>
              <a:rPr lang="es-ES_tradnl" dirty="0" smtClean="0"/>
              <a:t>– </a:t>
            </a:r>
            <a:r>
              <a:rPr lang="es-ES_tradnl" dirty="0"/>
              <a:t>hablan de civilizaciones habilitadas por nuevos esquemas económicos, por movilizaciones sociales, y por relaciones entre empresas, instituciones y grupos sociales cuya lógica de comunicación se explica por el entendimiento de una sociedad interconectada de escala global y cuya dinámica empresarial, social y política está orientada hacia la habilitación de la provisión e intercambio de servicios y productos </a:t>
            </a:r>
            <a:r>
              <a:rPr lang="es-ES_tradnl" dirty="0" smtClean="0"/>
              <a:t>intangibles.</a:t>
            </a:r>
          </a:p>
          <a:p>
            <a:pPr marL="114300" indent="0" algn="just">
              <a:buNone/>
            </a:pPr>
            <a:endParaRPr lang="es-ES_tradnl" dirty="0"/>
          </a:p>
        </p:txBody>
      </p:sp>
      <p:sp>
        <p:nvSpPr>
          <p:cNvPr id="4" name="Rectangle 3"/>
          <p:cNvSpPr/>
          <p:nvPr/>
        </p:nvSpPr>
        <p:spPr>
          <a:xfrm>
            <a:off x="2672516" y="5122827"/>
            <a:ext cx="58271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indent="0" algn="just">
              <a:buNone/>
            </a:pPr>
            <a:r>
              <a:rPr lang="es-ES_tradnl" sz="1200" dirty="0">
                <a:latin typeface="Courier"/>
                <a:cs typeface="Courier"/>
              </a:rPr>
              <a:t>Casillas, M. A., Ramírez Martinell, A., Carvajal, M. y Valencia, K. (2016). La integración de México a la sociedad de la información. En Téllez, C. E (coordinadora). Derecho y TIC. Vertientes actuales. México: INFOTEC.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8585789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3600" dirty="0"/>
              <a:t>¿Qué es la sociedad de la información?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42422" cy="4800600"/>
          </a:xfrm>
        </p:spPr>
        <p:txBody>
          <a:bodyPr>
            <a:normAutofit/>
          </a:bodyPr>
          <a:lstStyle/>
          <a:p>
            <a:pPr marL="114300" indent="0" algn="just">
              <a:buNone/>
            </a:pPr>
            <a:r>
              <a:rPr lang="es-ES_tradnl" dirty="0"/>
              <a:t>Estudiosos de las sociedades modernas –</a:t>
            </a:r>
            <a:r>
              <a:rPr lang="es-ES_tradnl" i="1" dirty="0"/>
              <a:t>como </a:t>
            </a:r>
            <a:r>
              <a:rPr lang="es-ES_tradnl" i="1" dirty="0" err="1"/>
              <a:t>Castells</a:t>
            </a:r>
            <a:r>
              <a:rPr lang="es-ES_tradnl" i="1" dirty="0" smtClean="0"/>
              <a:t>, </a:t>
            </a:r>
            <a:r>
              <a:rPr lang="es-ES_tradnl" i="1" dirty="0" err="1"/>
              <a:t>Toffler</a:t>
            </a:r>
            <a:r>
              <a:rPr lang="es-ES_tradnl" i="1" dirty="0"/>
              <a:t>, </a:t>
            </a:r>
            <a:r>
              <a:rPr lang="es-ES_tradnl" i="1" dirty="0" err="1" smtClean="0"/>
              <a:t>Simone</a:t>
            </a:r>
            <a:r>
              <a:rPr lang="es-ES_tradnl" i="1" dirty="0" smtClean="0"/>
              <a:t> entre otros</a:t>
            </a:r>
            <a:r>
              <a:rPr lang="es-ES_tradnl" dirty="0" smtClean="0"/>
              <a:t>– </a:t>
            </a:r>
            <a:r>
              <a:rPr lang="es-ES_tradnl" dirty="0"/>
              <a:t>hablan de civilizaciones habilitadas por nuevos esquemas económicos, por movilizaciones sociales, y por relaciones entre empresas, instituciones y grupos sociales cuya lógica de comunicación se explica por el entendimiento de una sociedad interconectada de escala global y cuya dinámica empresarial, social y política está orientada hacia la habilitación de la provisión e intercambio de servicios y productos </a:t>
            </a:r>
            <a:r>
              <a:rPr lang="es-ES_tradnl" dirty="0" smtClean="0"/>
              <a:t>intangibles.</a:t>
            </a:r>
          </a:p>
          <a:p>
            <a:pPr marL="114300" indent="0" algn="just">
              <a:buNone/>
            </a:pPr>
            <a:endParaRPr lang="es-ES_tradnl" dirty="0"/>
          </a:p>
        </p:txBody>
      </p:sp>
      <p:sp>
        <p:nvSpPr>
          <p:cNvPr id="4" name="Rectangle 3"/>
          <p:cNvSpPr/>
          <p:nvPr/>
        </p:nvSpPr>
        <p:spPr>
          <a:xfrm>
            <a:off x="2672516" y="5122827"/>
            <a:ext cx="58271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indent="0" algn="just">
              <a:buNone/>
            </a:pPr>
            <a:r>
              <a:rPr lang="es-ES_tradnl" sz="1200" dirty="0">
                <a:latin typeface="Courier"/>
                <a:cs typeface="Courier"/>
              </a:rPr>
              <a:t>Casillas, M. A., Ramírez Martinell, A., Carvajal, M. y Valencia, K. (2016). La integración de México a la sociedad de la información. En Téllez, C. E (coordinadora). Derecho y TIC. Vertientes actuales. México: INFOTEC.</a:t>
            </a:r>
            <a:endParaRPr lang="en-US" sz="1200" dirty="0"/>
          </a:p>
        </p:txBody>
      </p:sp>
      <p:pic>
        <p:nvPicPr>
          <p:cNvPr id="5" name="Picture 4" descr="Captura de pantalla 2016-10-09 a las 23.59.16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3864" y="5079601"/>
            <a:ext cx="1488653" cy="1468167"/>
          </a:xfrm>
          <a:prstGeom prst="rect">
            <a:avLst/>
          </a:prstGeom>
        </p:spPr>
      </p:pic>
      <p:pic>
        <p:nvPicPr>
          <p:cNvPr id="6" name="Picture 5" descr="Captura de pantalla 2016-10-10 a las 0.07.16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63825">
            <a:off x="-96861" y="4330308"/>
            <a:ext cx="1608412" cy="1369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3341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3600" dirty="0"/>
              <a:t>¿Qué es la sociedad de la información?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_tradnl" dirty="0" err="1"/>
              <a:t>Alvin</a:t>
            </a:r>
            <a:r>
              <a:rPr lang="es-ES_tradnl" dirty="0"/>
              <a:t> </a:t>
            </a:r>
            <a:r>
              <a:rPr lang="es-ES_tradnl" dirty="0" err="1"/>
              <a:t>Toffler</a:t>
            </a:r>
            <a:r>
              <a:rPr lang="es-ES_tradnl" dirty="0"/>
              <a:t> </a:t>
            </a:r>
            <a:r>
              <a:rPr lang="es-ES_tradnl" dirty="0" smtClean="0"/>
              <a:t>habla de olas </a:t>
            </a:r>
            <a:r>
              <a:rPr lang="es-ES_tradnl" dirty="0"/>
              <a:t>de cambio sin fronteras, que chocan y se traslapan entre </a:t>
            </a:r>
            <a:r>
              <a:rPr lang="es-ES_tradnl" dirty="0" smtClean="0"/>
              <a:t>sí. Ubica tres momentos:</a:t>
            </a:r>
            <a:endParaRPr lang="es-ES_tradnl" dirty="0"/>
          </a:p>
          <a:p>
            <a:pPr lvl="1"/>
            <a:r>
              <a:rPr lang="es-ES_tradnl" dirty="0" smtClean="0"/>
              <a:t>Sociedad basada en la agricultura</a:t>
            </a:r>
            <a:endParaRPr lang="es-ES_tradnl" dirty="0"/>
          </a:p>
          <a:p>
            <a:pPr lvl="1"/>
            <a:r>
              <a:rPr lang="es-ES_tradnl" dirty="0" smtClean="0"/>
              <a:t>Civilizaciones industriales</a:t>
            </a:r>
            <a:endParaRPr lang="es-ES_tradnl" dirty="0"/>
          </a:p>
          <a:p>
            <a:pPr lvl="1"/>
            <a:r>
              <a:rPr lang="es-ES_tradnl" dirty="0" smtClean="0"/>
              <a:t>Cambio social del consumo a la producción</a:t>
            </a:r>
          </a:p>
          <a:p>
            <a:pPr lvl="2"/>
            <a:r>
              <a:rPr lang="es-ES_tradnl" dirty="0" smtClean="0"/>
              <a:t>Impresión 3D</a:t>
            </a:r>
          </a:p>
          <a:p>
            <a:pPr marL="411480" lvl="1" indent="0">
              <a:buNone/>
            </a:pPr>
            <a:endParaRPr lang="es-ES_tradnl" dirty="0" smtClean="0"/>
          </a:p>
          <a:p>
            <a:pPr marL="114300" indent="0">
              <a:buNone/>
            </a:pPr>
            <a:endParaRPr lang="es-ES_tradnl" sz="1400" dirty="0" smtClean="0">
              <a:latin typeface="Courier"/>
              <a:cs typeface="Courier"/>
            </a:endParaRPr>
          </a:p>
          <a:p>
            <a:pPr marL="114300" indent="0">
              <a:buNone/>
            </a:pPr>
            <a:endParaRPr lang="es-ES_tradnl" sz="1400" dirty="0">
              <a:latin typeface="Courier"/>
              <a:cs typeface="Courier"/>
            </a:endParaRPr>
          </a:p>
          <a:p>
            <a:pPr marL="114300" indent="0">
              <a:buNone/>
            </a:pPr>
            <a:endParaRPr lang="es-ES_tradnl" sz="1400" dirty="0" smtClean="0">
              <a:latin typeface="Courier"/>
              <a:cs typeface="Courier"/>
            </a:endParaRPr>
          </a:p>
          <a:p>
            <a:pPr marL="114300" indent="0">
              <a:buNone/>
            </a:pPr>
            <a:endParaRPr lang="es-ES_tradnl" sz="1400" dirty="0">
              <a:latin typeface="Courier"/>
              <a:cs typeface="Courier"/>
            </a:endParaRPr>
          </a:p>
          <a:p>
            <a:pPr marL="114300" indent="0">
              <a:buNone/>
            </a:pPr>
            <a:endParaRPr lang="es-ES_tradnl" sz="1400" dirty="0" smtClean="0">
              <a:latin typeface="Courier"/>
              <a:cs typeface="Courier"/>
            </a:endParaRPr>
          </a:p>
          <a:p>
            <a:pPr marL="114300" indent="0">
              <a:buNone/>
            </a:pPr>
            <a:endParaRPr lang="es-ES_tradnl" sz="1400" dirty="0">
              <a:latin typeface="Courier"/>
              <a:cs typeface="Courier"/>
            </a:endParaRPr>
          </a:p>
          <a:p>
            <a:pPr marL="114300" indent="0">
              <a:buNone/>
            </a:pPr>
            <a:endParaRPr lang="es-ES_tradnl" sz="1400" dirty="0" smtClean="0">
              <a:latin typeface="Courier"/>
              <a:cs typeface="Courier"/>
            </a:endParaRPr>
          </a:p>
          <a:p>
            <a:pPr marL="114300" indent="0">
              <a:buNone/>
            </a:pPr>
            <a:r>
              <a:rPr lang="es-ES_tradnl" sz="1400" dirty="0" err="1" smtClean="0">
                <a:latin typeface="Courier"/>
                <a:cs typeface="Courier"/>
              </a:rPr>
              <a:t>Toffler</a:t>
            </a:r>
            <a:r>
              <a:rPr lang="es-ES_tradnl" sz="1400" dirty="0">
                <a:latin typeface="Courier"/>
                <a:cs typeface="Courier"/>
              </a:rPr>
              <a:t>, </a:t>
            </a:r>
            <a:r>
              <a:rPr lang="es-ES_tradnl" sz="1400" dirty="0" smtClean="0">
                <a:latin typeface="Courier"/>
                <a:cs typeface="Courier"/>
              </a:rPr>
              <a:t>A. (1981). </a:t>
            </a:r>
            <a:r>
              <a:rPr lang="es-ES_tradnl" sz="1400" i="1" dirty="0" smtClean="0">
                <a:latin typeface="Courier"/>
                <a:cs typeface="Courier"/>
              </a:rPr>
              <a:t>La </a:t>
            </a:r>
            <a:r>
              <a:rPr lang="es-ES_tradnl" sz="1400" i="1" dirty="0">
                <a:latin typeface="Courier"/>
                <a:cs typeface="Courier"/>
              </a:rPr>
              <a:t>tercera ola</a:t>
            </a:r>
            <a:r>
              <a:rPr lang="es-ES_tradnl" sz="1400" dirty="0">
                <a:latin typeface="Courier"/>
                <a:cs typeface="Courier"/>
              </a:rPr>
              <a:t>, Ediciones Nacionales, </a:t>
            </a:r>
            <a:r>
              <a:rPr lang="es-ES_tradnl" sz="1400" dirty="0" smtClean="0">
                <a:latin typeface="Courier"/>
                <a:cs typeface="Courier"/>
              </a:rPr>
              <a:t>Círculo </a:t>
            </a:r>
            <a:r>
              <a:rPr lang="es-ES_tradnl" sz="1400" dirty="0">
                <a:latin typeface="Courier"/>
                <a:cs typeface="Courier"/>
              </a:rPr>
              <a:t>de Lectores, </a:t>
            </a:r>
            <a:r>
              <a:rPr lang="es-ES_tradnl" sz="1400" dirty="0" smtClean="0">
                <a:latin typeface="Courier"/>
                <a:cs typeface="Courier"/>
              </a:rPr>
              <a:t>Colombia</a:t>
            </a:r>
            <a:r>
              <a:rPr lang="es-ES_tradnl" sz="1400" dirty="0">
                <a:latin typeface="Courier"/>
                <a:cs typeface="Courier"/>
              </a:rPr>
              <a:t>, </a:t>
            </a:r>
            <a:r>
              <a:rPr lang="es-ES_tradnl" sz="1400" dirty="0" err="1" smtClean="0">
                <a:latin typeface="Courier"/>
                <a:cs typeface="Courier"/>
              </a:rPr>
              <a:t>Edinal</a:t>
            </a:r>
            <a:r>
              <a:rPr lang="es-ES_tradnl" sz="1400" dirty="0" smtClean="0">
                <a:latin typeface="Courier"/>
                <a:cs typeface="Courier"/>
              </a:rPr>
              <a:t>. </a:t>
            </a:r>
            <a:endParaRPr lang="es-ES_tradnl" sz="1400" dirty="0">
              <a:latin typeface="Courier"/>
              <a:cs typeface="Courier"/>
            </a:endParaRPr>
          </a:p>
          <a:p>
            <a:pPr lvl="1"/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6699745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3435</TotalTime>
  <Words>2697</Words>
  <Application>Microsoft Macintosh PowerPoint</Application>
  <PresentationFormat>On-screen Show (4:3)</PresentationFormat>
  <Paragraphs>312</Paragraphs>
  <Slides>45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Links</vt:lpstr>
      </vt:variant>
      <vt:variant>
        <vt:i4>3</vt:i4>
      </vt:variant>
      <vt:variant>
        <vt:lpstr>Slide Titles</vt:lpstr>
      </vt:variant>
      <vt:variant>
        <vt:i4>45</vt:i4>
      </vt:variant>
    </vt:vector>
  </HeadingPairs>
  <TitlesOfParts>
    <vt:vector size="49" baseType="lpstr">
      <vt:lpstr>Adjacency</vt:lpstr>
      <vt:lpstr>\\localhost\Users\armartinell\Documents\0 presentaciones y conferencias\Macintosh HD:Users:armartinell:Documents:0 conferencias :Estudiantes universitarios y la sociedad de la información.docx!OLE_LINK1</vt:lpstr>
      <vt:lpstr>\\localhost\Users\armartinell\Documents\0 presentaciones y conferencias\Macintosh HD:Users:armartinell:Documents:0 conferencias :Estudiantes universitarios y la sociedad de la información.docx!OLE_LINK1</vt:lpstr>
      <vt:lpstr>\\localhost\Users\armartinell\Documents\0 presentaciones y conferencias\Macintosh HD:Users:armartinell:Documents:0 conferencias :Estudiantes universitarios y la sociedad de la información.docx!OLE_LINK1</vt:lpstr>
      <vt:lpstr>Estudiantes universitarios en la sociedad de la información</vt:lpstr>
      <vt:lpstr>Agenda</vt:lpstr>
      <vt:lpstr>¿Qué es la sociedad de la información?</vt:lpstr>
      <vt:lpstr>¿Qué es la sociedad de la información?</vt:lpstr>
      <vt:lpstr> ¿Qué es dato?   ¿Qué es información?   ¿Qué es conocimiento?</vt:lpstr>
      <vt:lpstr> ¿Qué es dato?   ¿Qué es información?   ¿Qué es conocimiento?</vt:lpstr>
      <vt:lpstr>¿Qué es la sociedad de la información?</vt:lpstr>
      <vt:lpstr>¿Qué es la sociedad de la información?</vt:lpstr>
      <vt:lpstr>¿Qué es la sociedad de la información?</vt:lpstr>
      <vt:lpstr>¿Qué es la sociedad de la información?</vt:lpstr>
      <vt:lpstr>¿Qué es la sociedad de la información?</vt:lpstr>
      <vt:lpstr>¿Qué es la sociedad de la información?</vt:lpstr>
      <vt:lpstr>¿Qué es la sociedad de la información?</vt:lpstr>
      <vt:lpstr>¿Qué es la sociedad de la información?</vt:lpstr>
      <vt:lpstr>¿Qué es la sociedad de la información?</vt:lpstr>
      <vt:lpstr>México en la Sociedad de la Información</vt:lpstr>
      <vt:lpstr>México en la Sociedad de la Información</vt:lpstr>
      <vt:lpstr>México en la Sociedad de la Información</vt:lpstr>
      <vt:lpstr>México en la Sociedad de la Información</vt:lpstr>
      <vt:lpstr>México en la Sociedad de la Información</vt:lpstr>
      <vt:lpstr>México en la Sociedad de la Información</vt:lpstr>
      <vt:lpstr>México en la Sociedad de la Información</vt:lpstr>
      <vt:lpstr>El mundo digital y los universitarios</vt:lpstr>
      <vt:lpstr>El mundo digital y los universitarios</vt:lpstr>
      <vt:lpstr>El mundo digital y los universitarios</vt:lpstr>
      <vt:lpstr>El mundo digital y los universitarios</vt:lpstr>
      <vt:lpstr>El mundo digital y los universitarios</vt:lpstr>
      <vt:lpstr>El mundo digital y los universitarios</vt:lpstr>
      <vt:lpstr>El mundo digital y los universitarios</vt:lpstr>
      <vt:lpstr>El mundo digital y los universitarios</vt:lpstr>
      <vt:lpstr>Literacidad digital: Definición</vt:lpstr>
      <vt:lpstr>Literacidad digital: Definición</vt:lpstr>
      <vt:lpstr>Literacidad digital: Definición</vt:lpstr>
      <vt:lpstr>Literacidad digital: Definición</vt:lpstr>
      <vt:lpstr>Literacidad digital: Definición</vt:lpstr>
      <vt:lpstr>Literacidad digital de los estudiantes de licenciatura</vt:lpstr>
      <vt:lpstr>Literacidad digital de los estudiantes de licenciatura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Referencias</vt:lpstr>
      <vt:lpstr>Estudiantes universitarios en la sociedad de la información</vt:lpstr>
    </vt:vector>
  </TitlesOfParts>
  <Company>Universidad Veracruzana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Literacidad y saberes digitales en la formación de los docentes</dc:title>
  <dc:creator>Miguel Angel Casillas Alvarado</dc:creator>
  <cp:lastModifiedBy>No Name</cp:lastModifiedBy>
  <cp:revision>390</cp:revision>
  <dcterms:created xsi:type="dcterms:W3CDTF">2016-08-04T19:24:23Z</dcterms:created>
  <dcterms:modified xsi:type="dcterms:W3CDTF">2016-10-11T04:55:41Z</dcterms:modified>
</cp:coreProperties>
</file>