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t7jYkjgjTA" TargetMode="External"/><Relationship Id="rId2" Type="http://schemas.openxmlformats.org/officeDocument/2006/relationships/hyperlink" Target="https://www.youtube.com/watch?v=COWxgkNNVho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bXYofQPmuc" TargetMode="External"/><Relationship Id="rId2" Type="http://schemas.openxmlformats.org/officeDocument/2006/relationships/hyperlink" Target="https://www.youtube.com/watch?v=VwiF8s8u62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gendaweb.org/verbs/present-simple-questions-exercises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8778" y="1564456"/>
            <a:ext cx="7315200" cy="1569442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buClr>
                <a:srgbClr val="FF3300"/>
              </a:buClr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3</a:t>
            </a:r>
            <a:b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 2</a:t>
            </a:r>
            <a:endParaRPr lang="es-419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70558" y="3411039"/>
            <a:ext cx="8309540" cy="966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Asking 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different information using </a:t>
            </a:r>
            <a:r>
              <a:rPr lang="en-US" b="1" dirty="0" err="1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</a:t>
            </a:r>
            <a:r>
              <a:rPr lang="en-US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-questions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419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Expressing likes and dislikes with </a:t>
            </a:r>
            <a:r>
              <a:rPr lang="en-US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nouns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419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Expressing likes and dislikes with </a:t>
            </a:r>
            <a:r>
              <a:rPr lang="en-US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verbs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419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28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17704" y="664709"/>
            <a:ext cx="7491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¿Tienes alguna pregunta?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024276" y="4904201"/>
            <a:ext cx="8309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Escribe en el FORO Unidad 3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Imagen 5" descr="Tratamiento Biológico: un mar de dudas - EII La F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19" y="1817370"/>
            <a:ext cx="19907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26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6511" y="1063770"/>
            <a:ext cx="9144000" cy="1195388"/>
          </a:xfrm>
        </p:spPr>
        <p:txBody>
          <a:bodyPr>
            <a:normAutofit/>
          </a:bodyPr>
          <a:lstStyle/>
          <a:p>
            <a:pPr lvl="0"/>
            <a:r>
              <a:rPr lang="es-MX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US" sz="32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Expressing likes and dislikes with </a:t>
            </a:r>
            <a:r>
              <a:rPr lang="en-US" sz="3200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nouns</a:t>
            </a:r>
            <a:r>
              <a:rPr lang="en-US" sz="32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3200" dirty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093" y="1862051"/>
            <a:ext cx="5600448" cy="39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1" y="1173713"/>
            <a:ext cx="3266900" cy="4601183"/>
          </a:xfrm>
        </p:spPr>
        <p:txBody>
          <a:bodyPr>
            <a:noAutofit/>
          </a:bodyPr>
          <a:lstStyle/>
          <a:p>
            <a:r>
              <a:rPr lang="es-MX" sz="2400" dirty="0"/>
              <a:t>Para expresar gustos y desagrados se utiliza el verbo </a:t>
            </a:r>
            <a:r>
              <a:rPr lang="es-MX" sz="2400" b="1" dirty="0" err="1"/>
              <a:t>like</a:t>
            </a:r>
            <a:r>
              <a:rPr lang="es-MX" sz="2400" dirty="0"/>
              <a:t>.</a:t>
            </a:r>
            <a:r>
              <a:rPr lang="es-419" sz="2400" dirty="0"/>
              <a:t/>
            </a:r>
            <a:br>
              <a:rPr lang="es-419" sz="2400" dirty="0"/>
            </a:br>
            <a:r>
              <a:rPr lang="es-MX" sz="2400" dirty="0"/>
              <a:t>En los ejemplos se muestra como expresar </a:t>
            </a:r>
            <a:r>
              <a:rPr lang="es-MX" sz="2400" b="1" dirty="0"/>
              <a:t>gustos</a:t>
            </a:r>
            <a:r>
              <a:rPr lang="es-MX" sz="2400" dirty="0"/>
              <a:t> (afirmativo) y </a:t>
            </a:r>
            <a:r>
              <a:rPr lang="es-MX" sz="2400" b="1" dirty="0"/>
              <a:t>desagrados</a:t>
            </a:r>
            <a:r>
              <a:rPr lang="es-MX" sz="2400" dirty="0"/>
              <a:t> (negativo).</a:t>
            </a:r>
            <a:r>
              <a:rPr lang="es-419" sz="2400" dirty="0"/>
              <a:t/>
            </a:r>
            <a:br>
              <a:rPr lang="es-419" sz="2400" dirty="0"/>
            </a:br>
            <a:r>
              <a:rPr lang="es-MX" sz="2400" dirty="0"/>
              <a:t>También para expresar desagrados se puede utilizar </a:t>
            </a:r>
            <a:r>
              <a:rPr lang="es-MX" sz="2400" b="1" dirty="0" err="1"/>
              <a:t>dislike</a:t>
            </a:r>
            <a:r>
              <a:rPr lang="es-MX" sz="2400" dirty="0"/>
              <a:t>.</a:t>
            </a:r>
            <a:r>
              <a:rPr lang="es-419" sz="2400" dirty="0"/>
              <a:t/>
            </a:r>
            <a:br>
              <a:rPr lang="es-419" sz="2400" dirty="0"/>
            </a:br>
            <a:r>
              <a:rPr lang="es-MX" sz="2400" dirty="0"/>
              <a:t>Escribe algunas oraciones expresando tus gustos y desagrados de comida. Sigue los ejemplos que se muestran.  </a:t>
            </a:r>
            <a:r>
              <a:rPr lang="es-419" sz="2400" dirty="0"/>
              <a:t/>
            </a:r>
            <a:br>
              <a:rPr lang="es-419" sz="2400" dirty="0"/>
            </a:br>
            <a:endParaRPr lang="es-419" sz="2400" dirty="0"/>
          </a:p>
        </p:txBody>
      </p:sp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2258" b="10665"/>
          <a:stretch/>
        </p:blipFill>
        <p:spPr bwMode="auto">
          <a:xfrm>
            <a:off x="5564505" y="252689"/>
            <a:ext cx="5086350" cy="6443229"/>
          </a:xfrm>
          <a:prstGeom prst="rect">
            <a:avLst/>
          </a:prstGeom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343535" y="252689"/>
            <a:ext cx="2161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U3_8_1</a:t>
            </a:r>
            <a:endParaRPr lang="es-419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296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MX" b="1" dirty="0"/>
              <a:t>Escribe otros ejemplos utilizando el siguiente vocabulario. </a:t>
            </a:r>
            <a:r>
              <a:rPr lang="es-MX" b="1" dirty="0" smtClean="0"/>
              <a:t/>
            </a:r>
            <a:br>
              <a:rPr lang="es-MX" b="1" dirty="0" smtClean="0"/>
            </a:br>
            <a:r>
              <a:rPr lang="es-419" dirty="0"/>
              <a:t/>
            </a:r>
            <a:br>
              <a:rPr lang="es-419" dirty="0"/>
            </a:br>
            <a:r>
              <a:rPr lang="es-MX" b="1" dirty="0"/>
              <a:t>¿Te acuerdas como se dicen en inglés?</a:t>
            </a:r>
            <a:r>
              <a:rPr lang="es-419" dirty="0"/>
              <a:t/>
            </a:r>
            <a:br>
              <a:rPr lang="es-419" dirty="0"/>
            </a:br>
            <a:endParaRPr lang="es-419" dirty="0"/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39" y="333219"/>
            <a:ext cx="4336271" cy="618241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3546865" y="734827"/>
            <a:ext cx="2161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U3_8_2</a:t>
            </a:r>
            <a:endParaRPr lang="es-419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0455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MX" sz="2600" dirty="0"/>
              <a:t>Ahora escribe acerca de Tom and </a:t>
            </a:r>
            <a:r>
              <a:rPr lang="es-MX" sz="2600" dirty="0" err="1"/>
              <a:t>Susan</a:t>
            </a:r>
            <a:r>
              <a:rPr lang="es-MX" sz="2600" dirty="0"/>
              <a:t>. </a:t>
            </a:r>
            <a:r>
              <a:rPr lang="es-MX" sz="2600" dirty="0" smtClean="0"/>
              <a:t/>
            </a:r>
            <a:br>
              <a:rPr lang="es-MX" sz="2600" dirty="0" smtClean="0"/>
            </a:br>
            <a:r>
              <a:rPr lang="es-419" sz="2600" dirty="0"/>
              <a:t/>
            </a:r>
            <a:br>
              <a:rPr lang="es-419" sz="2600" dirty="0"/>
            </a:br>
            <a:r>
              <a:rPr lang="es-MX" sz="2600" dirty="0"/>
              <a:t>¿Te acuerdas de la estructura gramatical para la tercera persona en singular</a:t>
            </a:r>
            <a:r>
              <a:rPr lang="es-MX" sz="2600" dirty="0" smtClean="0"/>
              <a:t>?</a:t>
            </a:r>
            <a:br>
              <a:rPr lang="es-MX" sz="2600" dirty="0" smtClean="0"/>
            </a:br>
            <a:r>
              <a:rPr lang="es-419" sz="2600" dirty="0"/>
              <a:t/>
            </a:r>
            <a:br>
              <a:rPr lang="es-419" sz="2600" dirty="0"/>
            </a:br>
            <a:r>
              <a:rPr lang="es-MX" sz="2600" dirty="0"/>
              <a:t>Observa los ejemplos ¿Qué observas?</a:t>
            </a:r>
            <a:r>
              <a:rPr lang="es-419" sz="2600" dirty="0"/>
              <a:t/>
            </a:r>
            <a:br>
              <a:rPr lang="es-419" sz="2600" dirty="0"/>
            </a:br>
            <a:r>
              <a:rPr lang="es-MX" sz="2600" dirty="0"/>
              <a:t>Escribe otras oraciones acorde las imágenes.</a:t>
            </a:r>
            <a:r>
              <a:rPr lang="es-419" sz="2600" dirty="0"/>
              <a:t/>
            </a:r>
            <a:br>
              <a:rPr lang="es-419" sz="2600" dirty="0"/>
            </a:br>
            <a:endParaRPr lang="es-419" sz="2600" dirty="0"/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66" y="365760"/>
            <a:ext cx="4614343" cy="638270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546865" y="734827"/>
            <a:ext cx="2161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U3_8_3</a:t>
            </a:r>
            <a:endParaRPr lang="es-419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365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6511" y="1063770"/>
            <a:ext cx="9144000" cy="1195388"/>
          </a:xfrm>
        </p:spPr>
        <p:txBody>
          <a:bodyPr>
            <a:normAutofit/>
          </a:bodyPr>
          <a:lstStyle/>
          <a:p>
            <a:pPr lvl="0"/>
            <a:r>
              <a:rPr lang="es-MX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s-MX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Expressing likes and dislikes with </a:t>
            </a:r>
            <a:r>
              <a:rPr lang="en-US" sz="3200" b="1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verbs</a:t>
            </a:r>
            <a:r>
              <a:rPr lang="en-US" sz="3200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3200" dirty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436" y="1835987"/>
            <a:ext cx="57340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47234" cy="4601183"/>
          </a:xfrm>
        </p:spPr>
        <p:txBody>
          <a:bodyPr>
            <a:noAutofit/>
          </a:bodyPr>
          <a:lstStyle/>
          <a:p>
            <a:pPr lvl="0"/>
            <a:r>
              <a:rPr lang="es-MX" sz="2800" dirty="0"/>
              <a:t>Para expresar, negar  y/o preguntar  gustos y desagrados de actividades, se utiliza tanto </a:t>
            </a:r>
            <a:r>
              <a:rPr lang="es-419" sz="2800" dirty="0"/>
              <a:t/>
            </a:r>
            <a:br>
              <a:rPr lang="es-419" sz="2800" dirty="0"/>
            </a:br>
            <a:r>
              <a:rPr lang="es-MX" sz="2800" b="1" dirty="0" err="1"/>
              <a:t>like</a:t>
            </a:r>
            <a:r>
              <a:rPr lang="es-MX" sz="2800" b="1" dirty="0"/>
              <a:t> </a:t>
            </a:r>
            <a:r>
              <a:rPr lang="es-MX" sz="2800" dirty="0" err="1"/>
              <a:t>or</a:t>
            </a:r>
            <a:r>
              <a:rPr lang="es-MX" sz="2800" dirty="0"/>
              <a:t> </a:t>
            </a:r>
            <a:r>
              <a:rPr lang="es-MX" sz="2800" b="1" dirty="0" err="1"/>
              <a:t>dislike</a:t>
            </a:r>
            <a:r>
              <a:rPr lang="es-MX" sz="2800" dirty="0"/>
              <a:t> más el verbo (acción) con la terminación en </a:t>
            </a: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r>
              <a:rPr lang="es-MX" sz="2800" dirty="0"/>
              <a:t>.</a:t>
            </a:r>
            <a:r>
              <a:rPr lang="es-419" sz="2800" dirty="0"/>
              <a:t/>
            </a:r>
            <a:br>
              <a:rPr lang="es-419" sz="2800" dirty="0"/>
            </a:br>
            <a:r>
              <a:rPr lang="es-MX" sz="2800" dirty="0"/>
              <a:t>Observa la tabla siguiente:</a:t>
            </a:r>
            <a:r>
              <a:rPr lang="es-419" sz="2800" dirty="0"/>
              <a:t/>
            </a:r>
            <a:br>
              <a:rPr lang="es-419" sz="2800" dirty="0"/>
            </a:br>
            <a:endParaRPr lang="es-419" sz="2800" dirty="0"/>
          </a:p>
        </p:txBody>
      </p:sp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6" r="1830" b="59783"/>
          <a:stretch/>
        </p:blipFill>
        <p:spPr bwMode="auto">
          <a:xfrm>
            <a:off x="3873731" y="1313411"/>
            <a:ext cx="7074131" cy="3300153"/>
          </a:xfrm>
          <a:prstGeom prst="rect">
            <a:avLst/>
          </a:prstGeom>
          <a:ln w="38100" cap="flat" cmpd="sng" algn="ctr">
            <a:solidFill>
              <a:srgbClr val="ED7D3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166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 de texto 2"/>
          <p:cNvSpPr txBox="1">
            <a:spLocks noChangeArrowheads="1"/>
          </p:cNvSpPr>
          <p:nvPr/>
        </p:nvSpPr>
        <p:spPr bwMode="auto">
          <a:xfrm>
            <a:off x="1229792" y="508635"/>
            <a:ext cx="7614950" cy="1307859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Ejemplos</a:t>
            </a:r>
            <a:r>
              <a:rPr lang="en-US" sz="1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419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3B383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like eat</a:t>
            </a:r>
            <a:r>
              <a:rPr lang="en-US" sz="1600" b="1" u="heavy" dirty="0">
                <a:solidFill>
                  <a:srgbClr val="3B3838"/>
                </a:solidFill>
                <a:effectLst/>
                <a:uFill>
                  <a:solidFill>
                    <a:srgbClr val="C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lang="en-US" sz="1600" b="1" dirty="0">
                <a:solidFill>
                  <a:srgbClr val="3B383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hamburgers? </a:t>
            </a:r>
            <a:endParaRPr lang="es-419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effectLst/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    Yes, I like eat</a:t>
            </a:r>
            <a:r>
              <a:rPr lang="en-US" sz="1600" u="heavy" dirty="0">
                <a:effectLst/>
                <a:uFill>
                  <a:solidFill>
                    <a:srgbClr val="C00000"/>
                  </a:solidFill>
                </a:uFill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lang="en-US" sz="1600" dirty="0">
                <a:effectLst/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 hamburgers. </a:t>
            </a:r>
            <a:endParaRPr lang="es-419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effectLst/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    No, I don’t like eat</a:t>
            </a:r>
            <a:r>
              <a:rPr lang="en-US" sz="1600" u="heavy" dirty="0">
                <a:effectLst/>
                <a:uFill>
                  <a:solidFill>
                    <a:srgbClr val="C00000"/>
                  </a:solidFill>
                </a:uFill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lang="en-US" sz="1600" dirty="0">
                <a:effectLst/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 hamburgers.   </a:t>
            </a:r>
            <a:r>
              <a:rPr lang="en-US" sz="1400" b="1" dirty="0">
                <a:effectLst/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1600" dirty="0">
                <a:effectLst/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     No, I dislike eat</a:t>
            </a:r>
            <a:r>
              <a:rPr lang="en-US" sz="1600" u="heavy" dirty="0">
                <a:effectLst/>
                <a:uFill>
                  <a:solidFill>
                    <a:srgbClr val="C00000"/>
                  </a:solidFill>
                </a:uFill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lang="en-US" sz="1600" dirty="0">
                <a:effectLst/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 hamburgers.</a:t>
            </a:r>
            <a:endParaRPr lang="es-419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 de texto 2"/>
          <p:cNvSpPr txBox="1">
            <a:spLocks noChangeArrowheads="1"/>
          </p:cNvSpPr>
          <p:nvPr/>
        </p:nvSpPr>
        <p:spPr bwMode="auto">
          <a:xfrm>
            <a:off x="1312919" y="2210061"/>
            <a:ext cx="6966557" cy="132397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Ejemplos:</a:t>
            </a:r>
            <a:endParaRPr lang="es-419" sz="1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>
                <a:solidFill>
                  <a:srgbClr val="3B383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Sandy like running? </a:t>
            </a:r>
            <a:endParaRPr lang="es-419" sz="1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>
                <a:effectLst/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Yes, she like</a:t>
            </a:r>
            <a:r>
              <a:rPr lang="en-US" u="heavy">
                <a:effectLst/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>
                <a:effectLst/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 run</a:t>
            </a:r>
            <a:r>
              <a:rPr lang="en-US" u="heavy">
                <a:effectLst/>
                <a:uFill>
                  <a:solidFill>
                    <a:srgbClr val="C00000"/>
                  </a:solidFill>
                </a:uFill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ning</a:t>
            </a:r>
            <a:r>
              <a:rPr lang="en-US">
                <a:effectLst/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419" sz="1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>
                <a:effectLst/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No, she </a:t>
            </a:r>
            <a:r>
              <a:rPr lang="en-US" u="heavy">
                <a:effectLst/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doesn’t </a:t>
            </a:r>
            <a:r>
              <a:rPr lang="en-US">
                <a:effectLst/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like run</a:t>
            </a:r>
            <a:r>
              <a:rPr lang="en-US" u="heavy">
                <a:effectLst/>
                <a:uFill>
                  <a:solidFill>
                    <a:srgbClr val="C00000"/>
                  </a:solidFill>
                </a:uFill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ning</a:t>
            </a:r>
            <a:r>
              <a:rPr lang="en-US">
                <a:effectLst/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.    </a:t>
            </a:r>
            <a:r>
              <a:rPr lang="en-US" sz="1600" b="1">
                <a:effectLst/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or     </a:t>
            </a:r>
            <a:r>
              <a:rPr lang="en-US">
                <a:effectLst/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No, she dislike</a:t>
            </a:r>
            <a:r>
              <a:rPr lang="en-US" u="heavy">
                <a:effectLst/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>
                <a:effectLst/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 run</a:t>
            </a:r>
            <a:r>
              <a:rPr lang="en-US" u="heavy">
                <a:effectLst/>
                <a:uFill>
                  <a:solidFill>
                    <a:srgbClr val="C00000"/>
                  </a:solidFill>
                </a:uFill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ning</a:t>
            </a:r>
            <a:r>
              <a:rPr lang="en-US">
                <a:effectLst/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419" sz="1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 de texto 2"/>
          <p:cNvSpPr txBox="1">
            <a:spLocks noChangeArrowheads="1"/>
          </p:cNvSpPr>
          <p:nvPr/>
        </p:nvSpPr>
        <p:spPr bwMode="auto">
          <a:xfrm>
            <a:off x="1559356" y="4142336"/>
            <a:ext cx="7426701" cy="1200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los siguientes videos para reforzar estas estructuras:</a:t>
            </a:r>
            <a:endParaRPr lang="es-419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U3_8&amp;9_1 </a:t>
            </a:r>
            <a:r>
              <a:rPr lang="es-MX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https://www.youtube.com/watch?v=COWxgkNNVho</a:t>
            </a:r>
            <a:endParaRPr lang="es-419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U3_8&amp;9_2 </a:t>
            </a:r>
            <a:r>
              <a:rPr lang="es-MX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https://www.youtube.com/watch?v=Vt7jYkjgjTA</a:t>
            </a:r>
            <a:endParaRPr lang="es-419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419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419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52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388056" cy="4601183"/>
          </a:xfrm>
        </p:spPr>
        <p:txBody>
          <a:bodyPr>
            <a:normAutofit/>
          </a:bodyPr>
          <a:lstStyle/>
          <a:p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s-E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quetions</a:t>
            </a: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419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4,110 Any Questions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51"/>
          <a:stretch/>
        </p:blipFill>
        <p:spPr bwMode="auto">
          <a:xfrm rot="20532472">
            <a:off x="4196976" y="1014281"/>
            <a:ext cx="6120631" cy="319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575633" y="4801690"/>
            <a:ext cx="3828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</a:t>
            </a:r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27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4038" y="814388"/>
            <a:ext cx="9144000" cy="1195388"/>
          </a:xfrm>
        </p:spPr>
        <p:txBody>
          <a:bodyPr>
            <a:normAutofit/>
          </a:bodyPr>
          <a:lstStyle/>
          <a:p>
            <a:r>
              <a:rPr lang="es-MX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s-MX" sz="3200" dirty="0" err="1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Wh-questions</a:t>
            </a:r>
            <a:endParaRPr lang="es-MX" sz="3200" dirty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40" y="2009776"/>
            <a:ext cx="5282996" cy="39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2857" r="4907" b="5214"/>
          <a:stretch/>
        </p:blipFill>
        <p:spPr>
          <a:xfrm>
            <a:off x="4952047" y="185738"/>
            <a:ext cx="5044584" cy="6306502"/>
          </a:xfrm>
        </p:spPr>
      </p:pic>
      <p:sp>
        <p:nvSpPr>
          <p:cNvPr id="2" name="Rectángulo 1"/>
          <p:cNvSpPr/>
          <p:nvPr/>
        </p:nvSpPr>
        <p:spPr>
          <a:xfrm>
            <a:off x="113608" y="1017896"/>
            <a:ext cx="322810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 preguntar específicamente por una persona o personas, por una cosa o cosas, por una fecha, por un lugar, por una razón, etc. </a:t>
            </a:r>
          </a:p>
          <a:p>
            <a:r>
              <a:rPr lang="es-MX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 necesario utilizar el </a:t>
            </a:r>
            <a:r>
              <a:rPr lang="es-MX" sz="24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Wh-question</a:t>
            </a:r>
            <a:r>
              <a:rPr lang="es-MX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</a:t>
            </a:r>
            <a:r>
              <a:rPr lang="es-MX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correcto. </a:t>
            </a:r>
          </a:p>
          <a:p>
            <a:r>
              <a:rPr lang="es-MX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 la imagen se  muestran algunos  </a:t>
            </a:r>
            <a:endParaRPr lang="es-MX" sz="240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s-MX" sz="24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Wh-questions</a:t>
            </a:r>
            <a:r>
              <a:rPr lang="es-MX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es-MX" sz="2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8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9CC"/>
            </a:gs>
            <a:gs pos="2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03" y="706582"/>
            <a:ext cx="7420626" cy="581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9CC"/>
            </a:gs>
            <a:gs pos="2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"/>
          <a:stretch/>
        </p:blipFill>
        <p:spPr>
          <a:xfrm>
            <a:off x="1543049" y="588679"/>
            <a:ext cx="8886825" cy="583894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005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56279" y="2098963"/>
            <a:ext cx="2834640" cy="2377440"/>
          </a:xfrm>
        </p:spPr>
        <p:txBody>
          <a:bodyPr>
            <a:noAutofit/>
          </a:bodyPr>
          <a:lstStyle/>
          <a:p>
            <a:r>
              <a:rPr lang="es-MX" sz="3600" dirty="0" err="1" smtClean="0">
                <a:ln w="0"/>
                <a:solidFill>
                  <a:schemeClr val="bg1"/>
                </a:solidFill>
              </a:rPr>
              <a:t>Wh-question</a:t>
            </a:r>
            <a:r>
              <a:rPr lang="es-MX" sz="3600" dirty="0" smtClean="0">
                <a:ln w="0"/>
                <a:solidFill>
                  <a:schemeClr val="bg1"/>
                </a:solidFill>
              </a:rPr>
              <a:t> </a:t>
            </a:r>
            <a:r>
              <a:rPr lang="es-MX" sz="3600" dirty="0" err="1" smtClean="0">
                <a:ln w="0"/>
                <a:solidFill>
                  <a:schemeClr val="bg1"/>
                </a:solidFill>
              </a:rPr>
              <a:t>words</a:t>
            </a:r>
            <a:r>
              <a:rPr lang="es-MX" sz="3600" dirty="0" smtClean="0">
                <a:ln w="0"/>
                <a:solidFill>
                  <a:schemeClr val="bg1"/>
                </a:solidFill>
              </a:rPr>
              <a:t> </a:t>
            </a:r>
            <a:r>
              <a:rPr lang="es-MX" sz="3600" dirty="0" err="1" smtClean="0">
                <a:ln w="0"/>
                <a:solidFill>
                  <a:schemeClr val="bg1"/>
                </a:solidFill>
              </a:rPr>
              <a:t>exercise</a:t>
            </a:r>
            <a:r>
              <a:rPr lang="es-MX" sz="3600" dirty="0" smtClean="0">
                <a:ln w="0"/>
                <a:solidFill>
                  <a:schemeClr val="bg1"/>
                </a:solidFill>
              </a:rPr>
              <a:t/>
            </a:r>
            <a:br>
              <a:rPr lang="es-MX" sz="3600" dirty="0" smtClean="0">
                <a:ln w="0"/>
                <a:solidFill>
                  <a:schemeClr val="bg1"/>
                </a:solidFill>
              </a:rPr>
            </a:br>
            <a:r>
              <a:rPr lang="es-MX" sz="3600" dirty="0">
                <a:ln w="0"/>
                <a:solidFill>
                  <a:schemeClr val="bg1"/>
                </a:solidFill>
              </a:rPr>
              <a:t/>
            </a:r>
            <a:br>
              <a:rPr lang="es-MX" sz="3600" dirty="0">
                <a:ln w="0"/>
                <a:solidFill>
                  <a:schemeClr val="bg1"/>
                </a:solidFill>
              </a:rPr>
            </a:br>
            <a:r>
              <a:rPr lang="es-MX" sz="3600" dirty="0" smtClean="0">
                <a:ln w="0"/>
                <a:solidFill>
                  <a:schemeClr val="bg1"/>
                </a:solidFill>
              </a:rPr>
              <a:t>Match </a:t>
            </a:r>
            <a:r>
              <a:rPr lang="es-MX" sz="3600" dirty="0" err="1" smtClean="0">
                <a:ln w="0"/>
                <a:solidFill>
                  <a:schemeClr val="bg1"/>
                </a:solidFill>
              </a:rPr>
              <a:t>the</a:t>
            </a:r>
            <a:r>
              <a:rPr lang="es-MX" sz="3600" dirty="0" smtClean="0">
                <a:ln w="0"/>
                <a:solidFill>
                  <a:schemeClr val="bg1"/>
                </a:solidFill>
              </a:rPr>
              <a:t> WH-</a:t>
            </a:r>
            <a:r>
              <a:rPr lang="es-MX" sz="3600" dirty="0" err="1" smtClean="0">
                <a:ln w="0"/>
                <a:solidFill>
                  <a:schemeClr val="bg1"/>
                </a:solidFill>
              </a:rPr>
              <a:t>question</a:t>
            </a:r>
            <a:r>
              <a:rPr lang="es-MX" sz="3600" dirty="0" smtClean="0">
                <a:ln w="0"/>
                <a:solidFill>
                  <a:schemeClr val="bg1"/>
                </a:solidFill>
              </a:rPr>
              <a:t> </a:t>
            </a:r>
            <a:r>
              <a:rPr lang="es-MX" sz="3600" dirty="0" err="1" smtClean="0">
                <a:ln w="0"/>
                <a:solidFill>
                  <a:schemeClr val="bg1"/>
                </a:solidFill>
              </a:rPr>
              <a:t>with</a:t>
            </a:r>
            <a:r>
              <a:rPr lang="es-MX" sz="3600" dirty="0" smtClean="0">
                <a:ln w="0"/>
                <a:solidFill>
                  <a:schemeClr val="bg1"/>
                </a:solidFill>
              </a:rPr>
              <a:t> </a:t>
            </a:r>
            <a:r>
              <a:rPr lang="es-MX" sz="3600" dirty="0" err="1" smtClean="0">
                <a:ln w="0"/>
                <a:solidFill>
                  <a:schemeClr val="bg1"/>
                </a:solidFill>
              </a:rPr>
              <a:t>the</a:t>
            </a:r>
            <a:r>
              <a:rPr lang="es-MX" sz="3600" dirty="0" smtClean="0">
                <a:ln w="0"/>
                <a:solidFill>
                  <a:schemeClr val="bg1"/>
                </a:solidFill>
              </a:rPr>
              <a:t> </a:t>
            </a:r>
            <a:r>
              <a:rPr lang="es-MX" sz="3600" dirty="0" err="1" smtClean="0">
                <a:ln w="0"/>
                <a:solidFill>
                  <a:schemeClr val="bg1"/>
                </a:solidFill>
              </a:rPr>
              <a:t>letter</a:t>
            </a:r>
            <a:endParaRPr lang="es-MX" sz="3600" dirty="0">
              <a:ln w="0"/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834" y="241761"/>
            <a:ext cx="5067300" cy="6324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707476" y="241761"/>
            <a:ext cx="2161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U3_7_1</a:t>
            </a:r>
            <a:endParaRPr lang="es-419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83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57214" y="528637"/>
            <a:ext cx="10501312" cy="120032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 los siguientes videos con el tema de </a:t>
            </a:r>
            <a:r>
              <a:rPr lang="es-MX" sz="3600" b="1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Wh-questions</a:t>
            </a:r>
            <a:r>
              <a:rPr lang="es-MX" sz="360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pon atención a lo que pregunta cada uno.</a:t>
            </a:r>
            <a:endParaRPr lang="es-MX" sz="36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57214" y="2253250"/>
            <a:ext cx="10501312" cy="1651478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U3_7_2</a:t>
            </a:r>
            <a:endParaRPr lang="es-MX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https://www.youtube.com/watch?v=VwiF8s8u620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s-MX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WH-QUESTIONS 1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U3_7_3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hlinkClick r:id="rId3"/>
              </a:rPr>
              <a:t>https://www.youtube.com/watch?v=zbXYofQPmuc</a:t>
            </a:r>
            <a:r>
              <a:rPr lang="en-US" dirty="0"/>
              <a:t>  </a:t>
            </a:r>
            <a:r>
              <a:rPr lang="en-US" b="1" i="1" dirty="0"/>
              <a:t>WH-QUESTIONS </a:t>
            </a:r>
            <a:r>
              <a:rPr lang="en-US" b="1" i="1" dirty="0" smtClean="0"/>
              <a:t>2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557214" y="4429012"/>
            <a:ext cx="11144249" cy="1901033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accent2"/>
                </a:solidFill>
              </a:rPr>
              <a:t>Finalmente entra a la siguiente liga y realiza los siguientes ejercicios</a:t>
            </a:r>
            <a:r>
              <a:rPr lang="es-MX" sz="2000" b="1" dirty="0" smtClean="0">
                <a:solidFill>
                  <a:schemeClr val="accent2"/>
                </a:solidFill>
              </a:rPr>
              <a:t>:</a:t>
            </a:r>
          </a:p>
          <a:p>
            <a:endParaRPr lang="es-MX" sz="2000" b="1" dirty="0">
              <a:solidFill>
                <a:schemeClr val="accent2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U3_5-6&amp;7_review</a:t>
            </a:r>
            <a:endParaRPr lang="en-US" sz="20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://agendaweb.org/verbs/present-simple-questions-exercises.html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 Present  all forms and </a:t>
            </a:r>
            <a:endParaRPr lang="en-US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WH-questions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" t="2916" r="3948" b="11875"/>
          <a:stretch/>
        </p:blipFill>
        <p:spPr>
          <a:xfrm>
            <a:off x="3400425" y="500062"/>
            <a:ext cx="8301038" cy="584358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681643" y="1197725"/>
            <a:ext cx="2161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U3_7_4</a:t>
            </a:r>
            <a:endParaRPr lang="es-419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8155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28" y="307571"/>
            <a:ext cx="4537830" cy="64125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700088" y="790402"/>
            <a:ext cx="2161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U3_7_5</a:t>
            </a:r>
            <a:endParaRPr lang="es-419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6622431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161</TotalTime>
  <Words>291</Words>
  <Application>Microsoft Office PowerPoint</Application>
  <PresentationFormat>Panorámica</PresentationFormat>
  <Paragraphs>49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Arial Rounded MT Bold</vt:lpstr>
      <vt:lpstr>Arial Unicode MS</vt:lpstr>
      <vt:lpstr>Calibri</vt:lpstr>
      <vt:lpstr>Century Gothic</vt:lpstr>
      <vt:lpstr>Corbel</vt:lpstr>
      <vt:lpstr>Times New Roman</vt:lpstr>
      <vt:lpstr>Wingdings 2</vt:lpstr>
      <vt:lpstr>Marco</vt:lpstr>
      <vt:lpstr>Unidad 3 PARTE 2</vt:lpstr>
      <vt:lpstr>7. Wh-questions</vt:lpstr>
      <vt:lpstr>Presentación de PowerPoint</vt:lpstr>
      <vt:lpstr>Presentación de PowerPoint</vt:lpstr>
      <vt:lpstr>Presentación de PowerPoint</vt:lpstr>
      <vt:lpstr>Wh-question words exercise  Match the WH-question with the letter</vt:lpstr>
      <vt:lpstr>Presentación de PowerPoint</vt:lpstr>
      <vt:lpstr>Presentación de PowerPoint</vt:lpstr>
      <vt:lpstr>Presentación de PowerPoint</vt:lpstr>
      <vt:lpstr>Presentación de PowerPoint</vt:lpstr>
      <vt:lpstr>8. Expressing likes and dislikes with nouns. </vt:lpstr>
      <vt:lpstr>Para expresar gustos y desagrados se utiliza el verbo like. En los ejemplos se muestra como expresar gustos (afirmativo) y desagrados (negativo). También para expresar desagrados se puede utilizar dislike. Escribe algunas oraciones expresando tus gustos y desagrados de comida. Sigue los ejemplos que se muestran.   </vt:lpstr>
      <vt:lpstr>Escribe otros ejemplos utilizando el siguiente vocabulario.   ¿Te acuerdas como se dicen en inglés? </vt:lpstr>
      <vt:lpstr>Ahora escribe acerca de Tom and Susan.   ¿Te acuerdas de la estructura gramatical para la tercera persona en singular?  Observa los ejemplos ¿Qué observas? Escribe otras oraciones acorde las imágenes. </vt:lpstr>
      <vt:lpstr>9. Expressing likes and dislikes with verbs. </vt:lpstr>
      <vt:lpstr>Para expresar, negar  y/o preguntar  gustos y desagrados de actividades, se utiliza tanto  like or dislike más el verbo (acción) con la terminación en ING. Observa la tabla siguiente: </vt:lpstr>
      <vt:lpstr>Presentación de PowerPoint</vt:lpstr>
      <vt:lpstr>Do you have any quetions?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3 PARTE 2</dc:title>
  <dc:creator>Tzopitl Cabrera Elsa</dc:creator>
  <cp:lastModifiedBy>Tzopitl Cabrera Elsa</cp:lastModifiedBy>
  <cp:revision>16</cp:revision>
  <dcterms:created xsi:type="dcterms:W3CDTF">2023-03-14T17:39:00Z</dcterms:created>
  <dcterms:modified xsi:type="dcterms:W3CDTF">2023-03-15T01:48:31Z</dcterms:modified>
</cp:coreProperties>
</file>