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6" r:id="rId2"/>
    <p:sldId id="267" r:id="rId3"/>
    <p:sldId id="28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70" r:id="rId13"/>
    <p:sldId id="268" r:id="rId14"/>
    <p:sldId id="269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3" r:id="rId31"/>
    <p:sldId id="288" r:id="rId32"/>
    <p:sldId id="289" r:id="rId33"/>
    <p:sldId id="290" r:id="rId34"/>
    <p:sldId id="291" r:id="rId35"/>
    <p:sldId id="292" r:id="rId36"/>
    <p:sldId id="286" r:id="rId37"/>
    <p:sldId id="26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BD45B-F13F-4172-86A8-93C82F948B1A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3FBE5A7-D096-4365-88C4-EE51431FE439}">
      <dgm:prSet phldrT="[Texto]"/>
      <dgm:spPr/>
      <dgm:t>
        <a:bodyPr/>
        <a:lstStyle/>
        <a:p>
          <a:r>
            <a:rPr lang="es-MX" b="1" smtClean="0"/>
            <a:t>Presente simple = expresa actividades diarias, rutinas, hábitos</a:t>
          </a:r>
          <a:endParaRPr lang="es-MX" b="1" dirty="0"/>
        </a:p>
      </dgm:t>
    </dgm:pt>
    <dgm:pt modelId="{3F15D82E-D238-4C9C-AA2F-63A6BF477BDA}" type="parTrans" cxnId="{842778E9-234F-4733-9108-E53360882C4D}">
      <dgm:prSet/>
      <dgm:spPr/>
      <dgm:t>
        <a:bodyPr/>
        <a:lstStyle/>
        <a:p>
          <a:endParaRPr lang="es-MX"/>
        </a:p>
      </dgm:t>
    </dgm:pt>
    <dgm:pt modelId="{AFE05300-23D6-4B8D-AE51-B6EC5921AEDE}" type="sibTrans" cxnId="{842778E9-234F-4733-9108-E53360882C4D}">
      <dgm:prSet/>
      <dgm:spPr/>
      <dgm:t>
        <a:bodyPr/>
        <a:lstStyle/>
        <a:p>
          <a:endParaRPr lang="es-MX"/>
        </a:p>
      </dgm:t>
    </dgm:pt>
    <dgm:pt modelId="{32786177-546F-4B82-9A57-B7FE97AB84AB}">
      <dgm:prSet phldrT="[Texto]" custT="1"/>
      <dgm:spPr/>
      <dgm:t>
        <a:bodyPr/>
        <a:lstStyle/>
        <a:p>
          <a:r>
            <a:rPr lang="es-MX" sz="3300" dirty="0" smtClean="0"/>
            <a:t>I </a:t>
          </a:r>
          <a:r>
            <a:rPr lang="es-MX" sz="4000" b="1" dirty="0" smtClean="0">
              <a:solidFill>
                <a:srgbClr val="FFFF00"/>
              </a:solidFill>
            </a:rPr>
            <a:t>+</a:t>
          </a:r>
          <a:r>
            <a:rPr lang="es-MX" sz="3300" dirty="0" smtClean="0"/>
            <a:t> </a:t>
          </a:r>
          <a:r>
            <a:rPr lang="es-MX" sz="3300" b="1" dirty="0" err="1" smtClean="0">
              <a:solidFill>
                <a:schemeClr val="accent2"/>
              </a:solidFill>
            </a:rPr>
            <a:t>verb</a:t>
          </a:r>
          <a:r>
            <a:rPr lang="es-MX" sz="3300" dirty="0" smtClean="0"/>
            <a:t> </a:t>
          </a:r>
          <a:r>
            <a:rPr lang="es-MX" sz="4000" b="1" dirty="0" smtClean="0">
              <a:solidFill>
                <a:srgbClr val="FFFF00"/>
              </a:solidFill>
            </a:rPr>
            <a:t>+</a:t>
          </a:r>
          <a:r>
            <a:rPr lang="es-MX" sz="3300" dirty="0" smtClean="0"/>
            <a:t> </a:t>
          </a:r>
          <a:r>
            <a:rPr lang="es-MX" sz="3300" dirty="0" err="1" smtClean="0">
              <a:solidFill>
                <a:schemeClr val="tx2">
                  <a:lumMod val="75000"/>
                </a:schemeClr>
              </a:solidFill>
            </a:rPr>
            <a:t>complement</a:t>
          </a:r>
          <a:endParaRPr lang="es-MX" sz="3300" dirty="0">
            <a:solidFill>
              <a:schemeClr val="tx2">
                <a:lumMod val="75000"/>
              </a:schemeClr>
            </a:solidFill>
          </a:endParaRPr>
        </a:p>
      </dgm:t>
    </dgm:pt>
    <dgm:pt modelId="{6598F669-75C0-4853-9490-A3A5E944DA57}" type="parTrans" cxnId="{E0FB970B-7CA2-46CF-A7FA-761AA7C02169}">
      <dgm:prSet/>
      <dgm:spPr/>
      <dgm:t>
        <a:bodyPr/>
        <a:lstStyle/>
        <a:p>
          <a:endParaRPr lang="es-MX"/>
        </a:p>
      </dgm:t>
    </dgm:pt>
    <dgm:pt modelId="{77BBEB3D-97EE-40B1-AFED-3BE4C58902E2}" type="sibTrans" cxnId="{E0FB970B-7CA2-46CF-A7FA-761AA7C02169}">
      <dgm:prSet/>
      <dgm:spPr/>
      <dgm:t>
        <a:bodyPr/>
        <a:lstStyle/>
        <a:p>
          <a:endParaRPr lang="es-MX"/>
        </a:p>
      </dgm:t>
    </dgm:pt>
    <dgm:pt modelId="{5526679C-2935-40A3-8282-183D13A26981}">
      <dgm:prSet phldrT="[Texto]" custT="1"/>
      <dgm:spPr/>
      <dgm:t>
        <a:bodyPr/>
        <a:lstStyle/>
        <a:p>
          <a:r>
            <a:rPr lang="es-MX" sz="2800" dirty="0" smtClean="0"/>
            <a:t>I </a:t>
          </a:r>
          <a:r>
            <a:rPr lang="es-MX" sz="2800" b="1" dirty="0" err="1" smtClean="0">
              <a:solidFill>
                <a:schemeClr val="accent2"/>
              </a:solidFill>
            </a:rPr>
            <a:t>get</a:t>
          </a:r>
          <a:r>
            <a:rPr lang="es-MX" sz="2800" b="1" dirty="0" smtClean="0">
              <a:solidFill>
                <a:schemeClr val="accent2"/>
              </a:solidFill>
            </a:rPr>
            <a:t> up</a:t>
          </a:r>
          <a:r>
            <a:rPr lang="es-MX" sz="2800" dirty="0" smtClean="0"/>
            <a:t> </a:t>
          </a:r>
          <a:r>
            <a:rPr lang="es-MX" sz="2800" dirty="0" smtClean="0">
              <a:solidFill>
                <a:schemeClr val="tx2">
                  <a:lumMod val="75000"/>
                </a:schemeClr>
              </a:solidFill>
            </a:rPr>
            <a:t>at 6 </a:t>
          </a:r>
          <a:r>
            <a:rPr lang="es-MX" sz="2800" dirty="0" err="1" smtClean="0">
              <a:solidFill>
                <a:schemeClr val="tx2">
                  <a:lumMod val="75000"/>
                </a:schemeClr>
              </a:solidFill>
            </a:rPr>
            <a:t>o’clock</a:t>
          </a:r>
          <a:r>
            <a:rPr lang="es-MX" sz="2800" dirty="0" smtClean="0">
              <a:solidFill>
                <a:schemeClr val="tx2">
                  <a:lumMod val="75000"/>
                </a:schemeClr>
              </a:solidFill>
            </a:rPr>
            <a:t>. </a:t>
          </a:r>
          <a:endParaRPr lang="es-MX" sz="2800" dirty="0">
            <a:solidFill>
              <a:schemeClr val="tx2">
                <a:lumMod val="75000"/>
              </a:schemeClr>
            </a:solidFill>
          </a:endParaRPr>
        </a:p>
      </dgm:t>
    </dgm:pt>
    <dgm:pt modelId="{391E45A7-E879-437D-9EB7-AC4EDBB084A1}" type="parTrans" cxnId="{299BD3DD-4F97-4D3A-8ACC-B0D9E257DDA2}">
      <dgm:prSet/>
      <dgm:spPr/>
      <dgm:t>
        <a:bodyPr/>
        <a:lstStyle/>
        <a:p>
          <a:endParaRPr lang="es-MX"/>
        </a:p>
      </dgm:t>
    </dgm:pt>
    <dgm:pt modelId="{CC1DFD93-E0B1-4E98-9658-297D492372E1}" type="sibTrans" cxnId="{299BD3DD-4F97-4D3A-8ACC-B0D9E257DDA2}">
      <dgm:prSet/>
      <dgm:spPr/>
      <dgm:t>
        <a:bodyPr/>
        <a:lstStyle/>
        <a:p>
          <a:endParaRPr lang="es-MX"/>
        </a:p>
      </dgm:t>
    </dgm:pt>
    <dgm:pt modelId="{E8312CFF-A10C-454E-B3FF-47D21646DB50}">
      <dgm:prSet phldrT="[Texto]" custT="1"/>
      <dgm:spPr/>
      <dgm:t>
        <a:bodyPr/>
        <a:lstStyle/>
        <a:p>
          <a:r>
            <a:rPr lang="es-MX" sz="2700" dirty="0" smtClean="0"/>
            <a:t>He / </a:t>
          </a:r>
          <a:r>
            <a:rPr lang="es-MX" sz="2700" dirty="0" err="1" smtClean="0"/>
            <a:t>She</a:t>
          </a:r>
          <a:r>
            <a:rPr lang="es-MX" sz="2700" dirty="0" smtClean="0"/>
            <a:t> </a:t>
          </a:r>
          <a:r>
            <a:rPr lang="es-MX" sz="2700" b="1" dirty="0" smtClean="0">
              <a:solidFill>
                <a:srgbClr val="FFFF00"/>
              </a:solidFill>
            </a:rPr>
            <a:t>+</a:t>
          </a:r>
          <a:r>
            <a:rPr lang="es-MX" sz="2700" dirty="0" smtClean="0"/>
            <a:t> </a:t>
          </a:r>
          <a:r>
            <a:rPr lang="es-MX" sz="3300" b="1" dirty="0" err="1" smtClean="0">
              <a:solidFill>
                <a:schemeClr val="accent2"/>
              </a:solidFill>
            </a:rPr>
            <a:t>verb</a:t>
          </a:r>
          <a:r>
            <a:rPr lang="es-MX" sz="2700" dirty="0" smtClean="0"/>
            <a:t> </a:t>
          </a:r>
          <a:r>
            <a:rPr lang="es-MX" sz="2700" b="1" dirty="0" smtClean="0">
              <a:solidFill>
                <a:srgbClr val="FFFF00"/>
              </a:solidFill>
            </a:rPr>
            <a:t>+</a:t>
          </a:r>
          <a:r>
            <a:rPr lang="es-MX" sz="2700" dirty="0" smtClean="0"/>
            <a:t> </a:t>
          </a:r>
          <a:r>
            <a:rPr lang="es-MX" sz="3300" dirty="0" err="1" smtClean="0">
              <a:solidFill>
                <a:schemeClr val="tx2">
                  <a:lumMod val="75000"/>
                </a:schemeClr>
              </a:solidFill>
            </a:rPr>
            <a:t>complement</a:t>
          </a:r>
          <a:endParaRPr lang="es-MX" sz="3300" dirty="0">
            <a:solidFill>
              <a:schemeClr val="tx2">
                <a:lumMod val="75000"/>
              </a:schemeClr>
            </a:solidFill>
          </a:endParaRPr>
        </a:p>
      </dgm:t>
    </dgm:pt>
    <dgm:pt modelId="{BD764BD8-AC15-44C8-AC7B-58FEC8F5029A}" type="parTrans" cxnId="{D6A16A83-582D-43CC-8AA1-A9B49873B627}">
      <dgm:prSet/>
      <dgm:spPr/>
      <dgm:t>
        <a:bodyPr/>
        <a:lstStyle/>
        <a:p>
          <a:endParaRPr lang="es-MX"/>
        </a:p>
      </dgm:t>
    </dgm:pt>
    <dgm:pt modelId="{0D86B269-19CD-414E-AA35-619A5BDEAE47}" type="sibTrans" cxnId="{D6A16A83-582D-43CC-8AA1-A9B49873B627}">
      <dgm:prSet/>
      <dgm:spPr/>
      <dgm:t>
        <a:bodyPr/>
        <a:lstStyle/>
        <a:p>
          <a:endParaRPr lang="es-MX"/>
        </a:p>
      </dgm:t>
    </dgm:pt>
    <dgm:pt modelId="{1BC28C67-CFDF-4B2A-80E2-FD91F8C38ECC}">
      <dgm:prSet custT="1"/>
      <dgm:spPr/>
      <dgm:t>
        <a:bodyPr/>
        <a:lstStyle/>
        <a:p>
          <a:pPr algn="l"/>
          <a:r>
            <a:rPr lang="es-MX" sz="2400" dirty="0" smtClean="0"/>
            <a:t>He / </a:t>
          </a:r>
          <a:r>
            <a:rPr lang="es-MX" sz="2400" dirty="0" err="1" smtClean="0"/>
            <a:t>She</a:t>
          </a:r>
          <a:r>
            <a:rPr lang="es-MX" sz="2400" dirty="0" smtClean="0"/>
            <a:t>  </a:t>
          </a:r>
          <a:r>
            <a:rPr lang="es-MX" sz="2400" b="1" dirty="0" err="1" smtClean="0">
              <a:solidFill>
                <a:schemeClr val="accent2"/>
              </a:solidFill>
            </a:rPr>
            <a:t>get</a:t>
          </a:r>
          <a:r>
            <a:rPr lang="es-MX" sz="2400" b="1" u="sng" dirty="0" err="1" smtClean="0">
              <a:solidFill>
                <a:srgbClr val="FF3399"/>
              </a:solidFill>
            </a:rPr>
            <a:t>s</a:t>
          </a:r>
          <a:r>
            <a:rPr lang="es-MX" sz="2400" b="1" dirty="0" smtClean="0">
              <a:solidFill>
                <a:schemeClr val="accent2"/>
              </a:solidFill>
            </a:rPr>
            <a:t> up</a:t>
          </a:r>
          <a:r>
            <a:rPr lang="es-MX" sz="2400" dirty="0" smtClean="0"/>
            <a:t> </a:t>
          </a:r>
          <a:r>
            <a:rPr lang="es-MX" sz="2400" dirty="0" smtClean="0">
              <a:solidFill>
                <a:schemeClr val="tx2">
                  <a:lumMod val="75000"/>
                </a:schemeClr>
              </a:solidFill>
            </a:rPr>
            <a:t>at 6 </a:t>
          </a:r>
          <a:r>
            <a:rPr lang="es-MX" sz="2400" dirty="0" err="1" smtClean="0">
              <a:solidFill>
                <a:schemeClr val="tx2">
                  <a:lumMod val="75000"/>
                </a:schemeClr>
              </a:solidFill>
            </a:rPr>
            <a:t>o’clock</a:t>
          </a:r>
          <a:r>
            <a:rPr lang="es-MX" sz="2400" dirty="0" smtClean="0">
              <a:solidFill>
                <a:schemeClr val="tx2">
                  <a:lumMod val="75000"/>
                </a:schemeClr>
              </a:solidFill>
            </a:rPr>
            <a:t>. </a:t>
          </a:r>
          <a:endParaRPr lang="es-MX" sz="2400" dirty="0">
            <a:solidFill>
              <a:schemeClr val="tx2">
                <a:lumMod val="75000"/>
              </a:schemeClr>
            </a:solidFill>
          </a:endParaRPr>
        </a:p>
      </dgm:t>
    </dgm:pt>
    <dgm:pt modelId="{AB4BAD77-768C-4413-85B1-173A6599A001}" type="parTrans" cxnId="{D2B69BB2-34E8-46B2-AA7E-E107F37ABE78}">
      <dgm:prSet/>
      <dgm:spPr/>
      <dgm:t>
        <a:bodyPr/>
        <a:lstStyle/>
        <a:p>
          <a:endParaRPr lang="es-MX"/>
        </a:p>
      </dgm:t>
    </dgm:pt>
    <dgm:pt modelId="{A4128973-651F-4C3B-8D83-B0767FFF8633}" type="sibTrans" cxnId="{D2B69BB2-34E8-46B2-AA7E-E107F37ABE78}">
      <dgm:prSet/>
      <dgm:spPr/>
      <dgm:t>
        <a:bodyPr/>
        <a:lstStyle/>
        <a:p>
          <a:endParaRPr lang="es-MX"/>
        </a:p>
      </dgm:t>
    </dgm:pt>
    <dgm:pt modelId="{BF0F9457-B895-4706-A8EE-0CCB5486F0A9}" type="pres">
      <dgm:prSet presAssocID="{3BABD45B-F13F-4172-86A8-93C82F948B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DC20C70-6861-4B2B-872F-2F718BFC455D}" type="pres">
      <dgm:prSet presAssocID="{93FBE5A7-D096-4365-88C4-EE51431FE439}" presName="root1" presStyleCnt="0"/>
      <dgm:spPr/>
    </dgm:pt>
    <dgm:pt modelId="{0D845D65-F7EF-4FB5-AF35-4328E0E0FEF6}" type="pres">
      <dgm:prSet presAssocID="{93FBE5A7-D096-4365-88C4-EE51431FE439}" presName="LevelOneTextNode" presStyleLbl="node0" presStyleIdx="0" presStyleCnt="1" custScaleY="312400" custLinFactNeighborX="3438" custLinFactNeighborY="-458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E5AA26A-61A3-41F8-BFD6-81F26FE65AF2}" type="pres">
      <dgm:prSet presAssocID="{93FBE5A7-D096-4365-88C4-EE51431FE439}" presName="level2hierChild" presStyleCnt="0"/>
      <dgm:spPr/>
    </dgm:pt>
    <dgm:pt modelId="{4D1A6D5C-7E70-4922-945A-F5710764C3EA}" type="pres">
      <dgm:prSet presAssocID="{6598F669-75C0-4853-9490-A3A5E944DA57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AC347052-D698-498F-9534-22FE63FCF088}" type="pres">
      <dgm:prSet presAssocID="{6598F669-75C0-4853-9490-A3A5E944DA57}" presName="connTx" presStyleLbl="parChTrans1D2" presStyleIdx="0" presStyleCnt="2"/>
      <dgm:spPr/>
      <dgm:t>
        <a:bodyPr/>
        <a:lstStyle/>
        <a:p>
          <a:endParaRPr lang="es-MX"/>
        </a:p>
      </dgm:t>
    </dgm:pt>
    <dgm:pt modelId="{F367132B-AA65-4C5E-90CA-BEAAF8378C9D}" type="pres">
      <dgm:prSet presAssocID="{32786177-546F-4B82-9A57-B7FE97AB84AB}" presName="root2" presStyleCnt="0"/>
      <dgm:spPr/>
    </dgm:pt>
    <dgm:pt modelId="{ACAAB457-BA0C-47E1-8024-5FBD59E9211B}" type="pres">
      <dgm:prSet presAssocID="{32786177-546F-4B82-9A57-B7FE97AB84AB}" presName="LevelTwoTextNode" presStyleLbl="node2" presStyleIdx="0" presStyleCnt="2" custScaleX="126975" custLinFactNeighborX="-255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B52E387-37EF-42CF-B7EC-82472816F8EC}" type="pres">
      <dgm:prSet presAssocID="{32786177-546F-4B82-9A57-B7FE97AB84AB}" presName="level3hierChild" presStyleCnt="0"/>
      <dgm:spPr/>
    </dgm:pt>
    <dgm:pt modelId="{EBE208A1-86FA-4E8F-9021-F4EC1963F5A8}" type="pres">
      <dgm:prSet presAssocID="{391E45A7-E879-437D-9EB7-AC4EDBB084A1}" presName="conn2-1" presStyleLbl="parChTrans1D3" presStyleIdx="0" presStyleCnt="2"/>
      <dgm:spPr/>
      <dgm:t>
        <a:bodyPr/>
        <a:lstStyle/>
        <a:p>
          <a:endParaRPr lang="es-MX"/>
        </a:p>
      </dgm:t>
    </dgm:pt>
    <dgm:pt modelId="{2EFD707B-4CEE-4EA5-B1B8-486B358EF302}" type="pres">
      <dgm:prSet presAssocID="{391E45A7-E879-437D-9EB7-AC4EDBB084A1}" presName="connTx" presStyleLbl="parChTrans1D3" presStyleIdx="0" presStyleCnt="2"/>
      <dgm:spPr/>
      <dgm:t>
        <a:bodyPr/>
        <a:lstStyle/>
        <a:p>
          <a:endParaRPr lang="es-MX"/>
        </a:p>
      </dgm:t>
    </dgm:pt>
    <dgm:pt modelId="{D8D19A43-7D36-45C7-B3E3-950D822E5473}" type="pres">
      <dgm:prSet presAssocID="{5526679C-2935-40A3-8282-183D13A26981}" presName="root2" presStyleCnt="0"/>
      <dgm:spPr/>
    </dgm:pt>
    <dgm:pt modelId="{021BD7EA-3DEC-4B11-B3E2-D6B39EFEFD5E}" type="pres">
      <dgm:prSet presAssocID="{5526679C-2935-40A3-8282-183D13A26981}" presName="LevelTwoTextNode" presStyleLbl="node3" presStyleIdx="0" presStyleCnt="2" custScaleX="1681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FA58438-3B42-4C09-9B80-6E118E1BAF50}" type="pres">
      <dgm:prSet presAssocID="{5526679C-2935-40A3-8282-183D13A26981}" presName="level3hierChild" presStyleCnt="0"/>
      <dgm:spPr/>
    </dgm:pt>
    <dgm:pt modelId="{8DFB00AA-0602-42AC-B2BC-F9A1627AFD8A}" type="pres">
      <dgm:prSet presAssocID="{BD764BD8-AC15-44C8-AC7B-58FEC8F5029A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4F5B65E2-5A7A-456D-8CEF-19115838AC82}" type="pres">
      <dgm:prSet presAssocID="{BD764BD8-AC15-44C8-AC7B-58FEC8F5029A}" presName="connTx" presStyleLbl="parChTrans1D2" presStyleIdx="1" presStyleCnt="2"/>
      <dgm:spPr/>
      <dgm:t>
        <a:bodyPr/>
        <a:lstStyle/>
        <a:p>
          <a:endParaRPr lang="es-MX"/>
        </a:p>
      </dgm:t>
    </dgm:pt>
    <dgm:pt modelId="{0471C0BA-940D-4E19-8BF8-ACDFFE593E6A}" type="pres">
      <dgm:prSet presAssocID="{E8312CFF-A10C-454E-B3FF-47D21646DB50}" presName="root2" presStyleCnt="0"/>
      <dgm:spPr/>
    </dgm:pt>
    <dgm:pt modelId="{4361C9EE-A020-4016-A5B8-6838700CAA32}" type="pres">
      <dgm:prSet presAssocID="{E8312CFF-A10C-454E-B3FF-47D21646DB50}" presName="LevelTwoTextNode" presStyleLbl="node2" presStyleIdx="1" presStyleCnt="2" custScaleX="136719" custLinFactNeighborX="-2275" custLinFactNeighborY="235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54A999-4EB9-446D-A082-42CF59BC4A49}" type="pres">
      <dgm:prSet presAssocID="{E8312CFF-A10C-454E-B3FF-47D21646DB50}" presName="level3hierChild" presStyleCnt="0"/>
      <dgm:spPr/>
    </dgm:pt>
    <dgm:pt modelId="{AD148D30-6709-430B-8874-4082B821ED5B}" type="pres">
      <dgm:prSet presAssocID="{AB4BAD77-768C-4413-85B1-173A6599A001}" presName="conn2-1" presStyleLbl="parChTrans1D3" presStyleIdx="1" presStyleCnt="2"/>
      <dgm:spPr/>
      <dgm:t>
        <a:bodyPr/>
        <a:lstStyle/>
        <a:p>
          <a:endParaRPr lang="es-MX"/>
        </a:p>
      </dgm:t>
    </dgm:pt>
    <dgm:pt modelId="{9220713D-F6FC-45CE-9492-20149C536A62}" type="pres">
      <dgm:prSet presAssocID="{AB4BAD77-768C-4413-85B1-173A6599A001}" presName="connTx" presStyleLbl="parChTrans1D3" presStyleIdx="1" presStyleCnt="2"/>
      <dgm:spPr/>
      <dgm:t>
        <a:bodyPr/>
        <a:lstStyle/>
        <a:p>
          <a:endParaRPr lang="es-MX"/>
        </a:p>
      </dgm:t>
    </dgm:pt>
    <dgm:pt modelId="{A1DAE36E-B60A-4316-AB46-562896EE9180}" type="pres">
      <dgm:prSet presAssocID="{1BC28C67-CFDF-4B2A-80E2-FD91F8C38ECC}" presName="root2" presStyleCnt="0"/>
      <dgm:spPr/>
    </dgm:pt>
    <dgm:pt modelId="{AAC9E4A4-E907-4154-A83A-3267DE140CD0}" type="pres">
      <dgm:prSet presAssocID="{1BC28C67-CFDF-4B2A-80E2-FD91F8C38ECC}" presName="LevelTwoTextNode" presStyleLbl="node3" presStyleIdx="1" presStyleCnt="2" custScaleX="187734" custLinFactNeighborX="-8720" custLinFactNeighborY="1895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51293E6-E275-413C-9B0C-5A4737F5FBBA}" type="pres">
      <dgm:prSet presAssocID="{1BC28C67-CFDF-4B2A-80E2-FD91F8C38ECC}" presName="level3hierChild" presStyleCnt="0"/>
      <dgm:spPr/>
    </dgm:pt>
  </dgm:ptLst>
  <dgm:cxnLst>
    <dgm:cxn modelId="{36E3C54B-FC7F-42B7-8C8B-90D5A4737064}" type="presOf" srcId="{391E45A7-E879-437D-9EB7-AC4EDBB084A1}" destId="{EBE208A1-86FA-4E8F-9021-F4EC1963F5A8}" srcOrd="0" destOrd="0" presId="urn:microsoft.com/office/officeart/2005/8/layout/hierarchy2"/>
    <dgm:cxn modelId="{31E10123-74CC-4491-B61C-C383DFB75D5F}" type="presOf" srcId="{5526679C-2935-40A3-8282-183D13A26981}" destId="{021BD7EA-3DEC-4B11-B3E2-D6B39EFEFD5E}" srcOrd="0" destOrd="0" presId="urn:microsoft.com/office/officeart/2005/8/layout/hierarchy2"/>
    <dgm:cxn modelId="{7E9024E1-BEFA-42EB-9A59-FE2B4E225112}" type="presOf" srcId="{3BABD45B-F13F-4172-86A8-93C82F948B1A}" destId="{BF0F9457-B895-4706-A8EE-0CCB5486F0A9}" srcOrd="0" destOrd="0" presId="urn:microsoft.com/office/officeart/2005/8/layout/hierarchy2"/>
    <dgm:cxn modelId="{444D8351-1F99-4BF6-8BBF-906519DAEAF5}" type="presOf" srcId="{AB4BAD77-768C-4413-85B1-173A6599A001}" destId="{AD148D30-6709-430B-8874-4082B821ED5B}" srcOrd="0" destOrd="0" presId="urn:microsoft.com/office/officeart/2005/8/layout/hierarchy2"/>
    <dgm:cxn modelId="{A38AB3D0-6310-40C1-970B-240FEE9C6113}" type="presOf" srcId="{AB4BAD77-768C-4413-85B1-173A6599A001}" destId="{9220713D-F6FC-45CE-9492-20149C536A62}" srcOrd="1" destOrd="0" presId="urn:microsoft.com/office/officeart/2005/8/layout/hierarchy2"/>
    <dgm:cxn modelId="{538AB54D-7E7F-4299-8C5D-C120F250B3FB}" type="presOf" srcId="{BD764BD8-AC15-44C8-AC7B-58FEC8F5029A}" destId="{4F5B65E2-5A7A-456D-8CEF-19115838AC82}" srcOrd="1" destOrd="0" presId="urn:microsoft.com/office/officeart/2005/8/layout/hierarchy2"/>
    <dgm:cxn modelId="{977BABEC-F518-4C8A-9CA5-92E0A8E8E136}" type="presOf" srcId="{391E45A7-E879-437D-9EB7-AC4EDBB084A1}" destId="{2EFD707B-4CEE-4EA5-B1B8-486B358EF302}" srcOrd="1" destOrd="0" presId="urn:microsoft.com/office/officeart/2005/8/layout/hierarchy2"/>
    <dgm:cxn modelId="{C3997DDB-89F1-4B20-8445-ABFE7142E175}" type="presOf" srcId="{93FBE5A7-D096-4365-88C4-EE51431FE439}" destId="{0D845D65-F7EF-4FB5-AF35-4328E0E0FEF6}" srcOrd="0" destOrd="0" presId="urn:microsoft.com/office/officeart/2005/8/layout/hierarchy2"/>
    <dgm:cxn modelId="{1627C453-E0D6-4304-BFE4-CC1F2D7F6C9C}" type="presOf" srcId="{32786177-546F-4B82-9A57-B7FE97AB84AB}" destId="{ACAAB457-BA0C-47E1-8024-5FBD59E9211B}" srcOrd="0" destOrd="0" presId="urn:microsoft.com/office/officeart/2005/8/layout/hierarchy2"/>
    <dgm:cxn modelId="{299BD3DD-4F97-4D3A-8ACC-B0D9E257DDA2}" srcId="{32786177-546F-4B82-9A57-B7FE97AB84AB}" destId="{5526679C-2935-40A3-8282-183D13A26981}" srcOrd="0" destOrd="0" parTransId="{391E45A7-E879-437D-9EB7-AC4EDBB084A1}" sibTransId="{CC1DFD93-E0B1-4E98-9658-297D492372E1}"/>
    <dgm:cxn modelId="{842778E9-234F-4733-9108-E53360882C4D}" srcId="{3BABD45B-F13F-4172-86A8-93C82F948B1A}" destId="{93FBE5A7-D096-4365-88C4-EE51431FE439}" srcOrd="0" destOrd="0" parTransId="{3F15D82E-D238-4C9C-AA2F-63A6BF477BDA}" sibTransId="{AFE05300-23D6-4B8D-AE51-B6EC5921AEDE}"/>
    <dgm:cxn modelId="{3FE79DCA-B683-4C37-A3A2-3420741541E5}" type="presOf" srcId="{6598F669-75C0-4853-9490-A3A5E944DA57}" destId="{4D1A6D5C-7E70-4922-945A-F5710764C3EA}" srcOrd="0" destOrd="0" presId="urn:microsoft.com/office/officeart/2005/8/layout/hierarchy2"/>
    <dgm:cxn modelId="{E0FB970B-7CA2-46CF-A7FA-761AA7C02169}" srcId="{93FBE5A7-D096-4365-88C4-EE51431FE439}" destId="{32786177-546F-4B82-9A57-B7FE97AB84AB}" srcOrd="0" destOrd="0" parTransId="{6598F669-75C0-4853-9490-A3A5E944DA57}" sibTransId="{77BBEB3D-97EE-40B1-AFED-3BE4C58902E2}"/>
    <dgm:cxn modelId="{D1B83AF1-AB5F-4B40-9137-0DDBAF908653}" type="presOf" srcId="{6598F669-75C0-4853-9490-A3A5E944DA57}" destId="{AC347052-D698-498F-9534-22FE63FCF088}" srcOrd="1" destOrd="0" presId="urn:microsoft.com/office/officeart/2005/8/layout/hierarchy2"/>
    <dgm:cxn modelId="{86B076E5-79B0-470D-8C05-F5DB6E9A4194}" type="presOf" srcId="{BD764BD8-AC15-44C8-AC7B-58FEC8F5029A}" destId="{8DFB00AA-0602-42AC-B2BC-F9A1627AFD8A}" srcOrd="0" destOrd="0" presId="urn:microsoft.com/office/officeart/2005/8/layout/hierarchy2"/>
    <dgm:cxn modelId="{BFEFDCD2-A9B0-49C8-A824-84C287C1F8BB}" type="presOf" srcId="{1BC28C67-CFDF-4B2A-80E2-FD91F8C38ECC}" destId="{AAC9E4A4-E907-4154-A83A-3267DE140CD0}" srcOrd="0" destOrd="0" presId="urn:microsoft.com/office/officeart/2005/8/layout/hierarchy2"/>
    <dgm:cxn modelId="{1AAA9541-973C-411E-8A9B-E1B4E78E96E7}" type="presOf" srcId="{E8312CFF-A10C-454E-B3FF-47D21646DB50}" destId="{4361C9EE-A020-4016-A5B8-6838700CAA32}" srcOrd="0" destOrd="0" presId="urn:microsoft.com/office/officeart/2005/8/layout/hierarchy2"/>
    <dgm:cxn modelId="{D6A16A83-582D-43CC-8AA1-A9B49873B627}" srcId="{93FBE5A7-D096-4365-88C4-EE51431FE439}" destId="{E8312CFF-A10C-454E-B3FF-47D21646DB50}" srcOrd="1" destOrd="0" parTransId="{BD764BD8-AC15-44C8-AC7B-58FEC8F5029A}" sibTransId="{0D86B269-19CD-414E-AA35-619A5BDEAE47}"/>
    <dgm:cxn modelId="{D2B69BB2-34E8-46B2-AA7E-E107F37ABE78}" srcId="{E8312CFF-A10C-454E-B3FF-47D21646DB50}" destId="{1BC28C67-CFDF-4B2A-80E2-FD91F8C38ECC}" srcOrd="0" destOrd="0" parTransId="{AB4BAD77-768C-4413-85B1-173A6599A001}" sibTransId="{A4128973-651F-4C3B-8D83-B0767FFF8633}"/>
    <dgm:cxn modelId="{E97063DB-7117-4C95-819A-3E53E4FC594C}" type="presParOf" srcId="{BF0F9457-B895-4706-A8EE-0CCB5486F0A9}" destId="{5DC20C70-6861-4B2B-872F-2F718BFC455D}" srcOrd="0" destOrd="0" presId="urn:microsoft.com/office/officeart/2005/8/layout/hierarchy2"/>
    <dgm:cxn modelId="{58A010EA-0CA0-4A78-AA0C-CA06E4C540AE}" type="presParOf" srcId="{5DC20C70-6861-4B2B-872F-2F718BFC455D}" destId="{0D845D65-F7EF-4FB5-AF35-4328E0E0FEF6}" srcOrd="0" destOrd="0" presId="urn:microsoft.com/office/officeart/2005/8/layout/hierarchy2"/>
    <dgm:cxn modelId="{D4DCEFB8-278D-402D-BF36-DCD2D08DBE27}" type="presParOf" srcId="{5DC20C70-6861-4B2B-872F-2F718BFC455D}" destId="{CE5AA26A-61A3-41F8-BFD6-81F26FE65AF2}" srcOrd="1" destOrd="0" presId="urn:microsoft.com/office/officeart/2005/8/layout/hierarchy2"/>
    <dgm:cxn modelId="{6CBDA6C0-5515-4294-BD00-F44E02F5B3A8}" type="presParOf" srcId="{CE5AA26A-61A3-41F8-BFD6-81F26FE65AF2}" destId="{4D1A6D5C-7E70-4922-945A-F5710764C3EA}" srcOrd="0" destOrd="0" presId="urn:microsoft.com/office/officeart/2005/8/layout/hierarchy2"/>
    <dgm:cxn modelId="{929FADBE-0619-4488-85A4-9A8620C9B46B}" type="presParOf" srcId="{4D1A6D5C-7E70-4922-945A-F5710764C3EA}" destId="{AC347052-D698-498F-9534-22FE63FCF088}" srcOrd="0" destOrd="0" presId="urn:microsoft.com/office/officeart/2005/8/layout/hierarchy2"/>
    <dgm:cxn modelId="{A52E4858-CB0D-4ABE-8DA7-845E1461340A}" type="presParOf" srcId="{CE5AA26A-61A3-41F8-BFD6-81F26FE65AF2}" destId="{F367132B-AA65-4C5E-90CA-BEAAF8378C9D}" srcOrd="1" destOrd="0" presId="urn:microsoft.com/office/officeart/2005/8/layout/hierarchy2"/>
    <dgm:cxn modelId="{D3B99457-2807-4CB6-8750-843C7CAB85EF}" type="presParOf" srcId="{F367132B-AA65-4C5E-90CA-BEAAF8378C9D}" destId="{ACAAB457-BA0C-47E1-8024-5FBD59E9211B}" srcOrd="0" destOrd="0" presId="urn:microsoft.com/office/officeart/2005/8/layout/hierarchy2"/>
    <dgm:cxn modelId="{1CA7D2F4-CB0E-47E6-92ED-D39CC8347D8B}" type="presParOf" srcId="{F367132B-AA65-4C5E-90CA-BEAAF8378C9D}" destId="{6B52E387-37EF-42CF-B7EC-82472816F8EC}" srcOrd="1" destOrd="0" presId="urn:microsoft.com/office/officeart/2005/8/layout/hierarchy2"/>
    <dgm:cxn modelId="{F1D57297-2CF4-43A4-99AC-00D771BBD4F3}" type="presParOf" srcId="{6B52E387-37EF-42CF-B7EC-82472816F8EC}" destId="{EBE208A1-86FA-4E8F-9021-F4EC1963F5A8}" srcOrd="0" destOrd="0" presId="urn:microsoft.com/office/officeart/2005/8/layout/hierarchy2"/>
    <dgm:cxn modelId="{A5E30DC5-F1A6-4A34-B286-0496192264F7}" type="presParOf" srcId="{EBE208A1-86FA-4E8F-9021-F4EC1963F5A8}" destId="{2EFD707B-4CEE-4EA5-B1B8-486B358EF302}" srcOrd="0" destOrd="0" presId="urn:microsoft.com/office/officeart/2005/8/layout/hierarchy2"/>
    <dgm:cxn modelId="{E19F98C4-E7FB-4FAB-99D3-B5D859D5C266}" type="presParOf" srcId="{6B52E387-37EF-42CF-B7EC-82472816F8EC}" destId="{D8D19A43-7D36-45C7-B3E3-950D822E5473}" srcOrd="1" destOrd="0" presId="urn:microsoft.com/office/officeart/2005/8/layout/hierarchy2"/>
    <dgm:cxn modelId="{CCF17912-019E-4EB8-8A11-E0C775406791}" type="presParOf" srcId="{D8D19A43-7D36-45C7-B3E3-950D822E5473}" destId="{021BD7EA-3DEC-4B11-B3E2-D6B39EFEFD5E}" srcOrd="0" destOrd="0" presId="urn:microsoft.com/office/officeart/2005/8/layout/hierarchy2"/>
    <dgm:cxn modelId="{667B9ABD-C2F7-4E09-B6E9-3F81B3463FE5}" type="presParOf" srcId="{D8D19A43-7D36-45C7-B3E3-950D822E5473}" destId="{7FA58438-3B42-4C09-9B80-6E118E1BAF50}" srcOrd="1" destOrd="0" presId="urn:microsoft.com/office/officeart/2005/8/layout/hierarchy2"/>
    <dgm:cxn modelId="{EE504F23-5F42-4EE1-8D1E-9C7DBD60F87A}" type="presParOf" srcId="{CE5AA26A-61A3-41F8-BFD6-81F26FE65AF2}" destId="{8DFB00AA-0602-42AC-B2BC-F9A1627AFD8A}" srcOrd="2" destOrd="0" presId="urn:microsoft.com/office/officeart/2005/8/layout/hierarchy2"/>
    <dgm:cxn modelId="{8EDBA445-2767-4369-878B-AECF31C67D03}" type="presParOf" srcId="{8DFB00AA-0602-42AC-B2BC-F9A1627AFD8A}" destId="{4F5B65E2-5A7A-456D-8CEF-19115838AC82}" srcOrd="0" destOrd="0" presId="urn:microsoft.com/office/officeart/2005/8/layout/hierarchy2"/>
    <dgm:cxn modelId="{49527197-EB38-48AC-BA98-E6FB0315D804}" type="presParOf" srcId="{CE5AA26A-61A3-41F8-BFD6-81F26FE65AF2}" destId="{0471C0BA-940D-4E19-8BF8-ACDFFE593E6A}" srcOrd="3" destOrd="0" presId="urn:microsoft.com/office/officeart/2005/8/layout/hierarchy2"/>
    <dgm:cxn modelId="{15159C9D-5302-448F-93BE-586E95220B20}" type="presParOf" srcId="{0471C0BA-940D-4E19-8BF8-ACDFFE593E6A}" destId="{4361C9EE-A020-4016-A5B8-6838700CAA32}" srcOrd="0" destOrd="0" presId="urn:microsoft.com/office/officeart/2005/8/layout/hierarchy2"/>
    <dgm:cxn modelId="{8236AD58-3CF5-4A4A-8606-4D6C896F0862}" type="presParOf" srcId="{0471C0BA-940D-4E19-8BF8-ACDFFE593E6A}" destId="{5F54A999-4EB9-446D-A082-42CF59BC4A49}" srcOrd="1" destOrd="0" presId="urn:microsoft.com/office/officeart/2005/8/layout/hierarchy2"/>
    <dgm:cxn modelId="{FBA38B07-F15C-43CF-9498-640A21504071}" type="presParOf" srcId="{5F54A999-4EB9-446D-A082-42CF59BC4A49}" destId="{AD148D30-6709-430B-8874-4082B821ED5B}" srcOrd="0" destOrd="0" presId="urn:microsoft.com/office/officeart/2005/8/layout/hierarchy2"/>
    <dgm:cxn modelId="{10C9BE78-2373-4DD4-985C-D429C5DDCBEA}" type="presParOf" srcId="{AD148D30-6709-430B-8874-4082B821ED5B}" destId="{9220713D-F6FC-45CE-9492-20149C536A62}" srcOrd="0" destOrd="0" presId="urn:microsoft.com/office/officeart/2005/8/layout/hierarchy2"/>
    <dgm:cxn modelId="{FA8476FE-25BB-487F-B5D2-C872095A90B9}" type="presParOf" srcId="{5F54A999-4EB9-446D-A082-42CF59BC4A49}" destId="{A1DAE36E-B60A-4316-AB46-562896EE9180}" srcOrd="1" destOrd="0" presId="urn:microsoft.com/office/officeart/2005/8/layout/hierarchy2"/>
    <dgm:cxn modelId="{3AA5E0C2-F80C-4116-895E-6B515D69963E}" type="presParOf" srcId="{A1DAE36E-B60A-4316-AB46-562896EE9180}" destId="{AAC9E4A4-E907-4154-A83A-3267DE140CD0}" srcOrd="0" destOrd="0" presId="urn:microsoft.com/office/officeart/2005/8/layout/hierarchy2"/>
    <dgm:cxn modelId="{28F84763-D4AD-4C0D-92B1-6BDC043FBD15}" type="presParOf" srcId="{A1DAE36E-B60A-4316-AB46-562896EE9180}" destId="{851293E6-E275-413C-9B0C-5A4737F5FB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5D65-F7EF-4FB5-AF35-4328E0E0FEF6}">
      <dsp:nvSpPr>
        <dsp:cNvPr id="0" name=""/>
        <dsp:cNvSpPr/>
      </dsp:nvSpPr>
      <dsp:spPr>
        <a:xfrm>
          <a:off x="85541" y="1110107"/>
          <a:ext cx="2175898" cy="339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smtClean="0"/>
            <a:t>Presente simple = expresa actividades diarias, rutinas, hábitos</a:t>
          </a:r>
          <a:endParaRPr lang="es-MX" sz="3100" b="1" kern="1200" dirty="0"/>
        </a:p>
      </dsp:txBody>
      <dsp:txXfrm>
        <a:off x="149271" y="1173837"/>
        <a:ext cx="2048438" cy="3271292"/>
      </dsp:txXfrm>
    </dsp:sp>
    <dsp:sp modelId="{4D1A6D5C-7E70-4922-945A-F5710764C3EA}">
      <dsp:nvSpPr>
        <dsp:cNvPr id="0" name=""/>
        <dsp:cNvSpPr/>
      </dsp:nvSpPr>
      <dsp:spPr>
        <a:xfrm rot="19326990">
          <a:off x="2162652" y="2504512"/>
          <a:ext cx="937532" cy="34243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937532" y="171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607980" y="2498196"/>
        <a:ext cx="46876" cy="46876"/>
      </dsp:txXfrm>
    </dsp:sp>
    <dsp:sp modelId="{ACAAB457-BA0C-47E1-8024-5FBD59E9211B}">
      <dsp:nvSpPr>
        <dsp:cNvPr id="0" name=""/>
        <dsp:cNvSpPr/>
      </dsp:nvSpPr>
      <dsp:spPr>
        <a:xfrm>
          <a:off x="3001397" y="1689810"/>
          <a:ext cx="2762846" cy="1087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I </a:t>
          </a:r>
          <a:r>
            <a:rPr lang="es-MX" sz="4000" b="1" kern="1200" dirty="0" smtClean="0">
              <a:solidFill>
                <a:srgbClr val="FFFF00"/>
              </a:solidFill>
            </a:rPr>
            <a:t>+</a:t>
          </a:r>
          <a:r>
            <a:rPr lang="es-MX" sz="3300" kern="1200" dirty="0" smtClean="0"/>
            <a:t> </a:t>
          </a:r>
          <a:r>
            <a:rPr lang="es-MX" sz="3300" b="1" kern="1200" dirty="0" err="1" smtClean="0">
              <a:solidFill>
                <a:schemeClr val="accent2"/>
              </a:solidFill>
            </a:rPr>
            <a:t>verb</a:t>
          </a:r>
          <a:r>
            <a:rPr lang="es-MX" sz="3300" kern="1200" dirty="0" smtClean="0"/>
            <a:t> </a:t>
          </a:r>
          <a:r>
            <a:rPr lang="es-MX" sz="4000" b="1" kern="1200" dirty="0" smtClean="0">
              <a:solidFill>
                <a:srgbClr val="FFFF00"/>
              </a:solidFill>
            </a:rPr>
            <a:t>+</a:t>
          </a:r>
          <a:r>
            <a:rPr lang="es-MX" sz="3300" kern="1200" dirty="0" smtClean="0"/>
            <a:t> </a:t>
          </a:r>
          <a:r>
            <a:rPr lang="es-MX" sz="3300" kern="1200" dirty="0" err="1" smtClean="0">
              <a:solidFill>
                <a:schemeClr val="tx2">
                  <a:lumMod val="75000"/>
                </a:schemeClr>
              </a:solidFill>
            </a:rPr>
            <a:t>complement</a:t>
          </a:r>
          <a:endParaRPr lang="es-MX" sz="3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033262" y="1721675"/>
        <a:ext cx="2699116" cy="1024219"/>
      </dsp:txXfrm>
    </dsp:sp>
    <dsp:sp modelId="{EBE208A1-86FA-4E8F-9021-F4EC1963F5A8}">
      <dsp:nvSpPr>
        <dsp:cNvPr id="0" name=""/>
        <dsp:cNvSpPr/>
      </dsp:nvSpPr>
      <dsp:spPr>
        <a:xfrm>
          <a:off x="5764244" y="2216663"/>
          <a:ext cx="925953" cy="34243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925953" y="171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204072" y="2210636"/>
        <a:ext cx="46297" cy="46297"/>
      </dsp:txXfrm>
    </dsp:sp>
    <dsp:sp modelId="{021BD7EA-3DEC-4B11-B3E2-D6B39EFEFD5E}">
      <dsp:nvSpPr>
        <dsp:cNvPr id="0" name=""/>
        <dsp:cNvSpPr/>
      </dsp:nvSpPr>
      <dsp:spPr>
        <a:xfrm>
          <a:off x="6690197" y="1689810"/>
          <a:ext cx="3658576" cy="1087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I </a:t>
          </a:r>
          <a:r>
            <a:rPr lang="es-MX" sz="2800" b="1" kern="1200" dirty="0" err="1" smtClean="0">
              <a:solidFill>
                <a:schemeClr val="accent2"/>
              </a:solidFill>
            </a:rPr>
            <a:t>get</a:t>
          </a:r>
          <a:r>
            <a:rPr lang="es-MX" sz="2800" b="1" kern="1200" dirty="0" smtClean="0">
              <a:solidFill>
                <a:schemeClr val="accent2"/>
              </a:solidFill>
            </a:rPr>
            <a:t> up</a:t>
          </a:r>
          <a:r>
            <a:rPr lang="es-MX" sz="2800" kern="1200" dirty="0" smtClean="0"/>
            <a:t> </a:t>
          </a:r>
          <a:r>
            <a:rPr lang="es-MX" sz="2800" kern="1200" dirty="0" smtClean="0">
              <a:solidFill>
                <a:schemeClr val="tx2">
                  <a:lumMod val="75000"/>
                </a:schemeClr>
              </a:solidFill>
            </a:rPr>
            <a:t>at 6 </a:t>
          </a:r>
          <a:r>
            <a:rPr lang="es-MX" sz="2800" kern="1200" dirty="0" err="1" smtClean="0">
              <a:solidFill>
                <a:schemeClr val="tx2">
                  <a:lumMod val="75000"/>
                </a:schemeClr>
              </a:solidFill>
            </a:rPr>
            <a:t>o’clock</a:t>
          </a:r>
          <a:r>
            <a:rPr lang="es-MX" sz="2800" kern="1200" dirty="0" smtClean="0">
              <a:solidFill>
                <a:schemeClr val="tx2">
                  <a:lumMod val="75000"/>
                </a:schemeClr>
              </a:solidFill>
            </a:rPr>
            <a:t>. </a:t>
          </a:r>
          <a:endParaRPr lang="es-MX" sz="2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722062" y="1721675"/>
        <a:ext cx="3594846" cy="1024219"/>
      </dsp:txXfrm>
    </dsp:sp>
    <dsp:sp modelId="{8DFB00AA-0602-42AC-B2BC-F9A1627AFD8A}">
      <dsp:nvSpPr>
        <dsp:cNvPr id="0" name=""/>
        <dsp:cNvSpPr/>
      </dsp:nvSpPr>
      <dsp:spPr>
        <a:xfrm rot="3077895">
          <a:off x="2037879" y="3257944"/>
          <a:ext cx="1193171" cy="34243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1193171" y="171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604635" y="3245237"/>
        <a:ext cx="59658" cy="59658"/>
      </dsp:txXfrm>
    </dsp:sp>
    <dsp:sp modelId="{4361C9EE-A020-4016-A5B8-6838700CAA32}">
      <dsp:nvSpPr>
        <dsp:cNvPr id="0" name=""/>
        <dsp:cNvSpPr/>
      </dsp:nvSpPr>
      <dsp:spPr>
        <a:xfrm>
          <a:off x="3007490" y="3196674"/>
          <a:ext cx="2974866" cy="1087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He / </a:t>
          </a:r>
          <a:r>
            <a:rPr lang="es-MX" sz="2700" kern="1200" dirty="0" err="1" smtClean="0"/>
            <a:t>She</a:t>
          </a:r>
          <a:r>
            <a:rPr lang="es-MX" sz="2700" kern="1200" dirty="0" smtClean="0"/>
            <a:t> </a:t>
          </a:r>
          <a:r>
            <a:rPr lang="es-MX" sz="2700" b="1" kern="1200" dirty="0" smtClean="0">
              <a:solidFill>
                <a:srgbClr val="FFFF00"/>
              </a:solidFill>
            </a:rPr>
            <a:t>+</a:t>
          </a:r>
          <a:r>
            <a:rPr lang="es-MX" sz="2700" kern="1200" dirty="0" smtClean="0"/>
            <a:t> </a:t>
          </a:r>
          <a:r>
            <a:rPr lang="es-MX" sz="3300" b="1" kern="1200" dirty="0" err="1" smtClean="0">
              <a:solidFill>
                <a:schemeClr val="accent2"/>
              </a:solidFill>
            </a:rPr>
            <a:t>verb</a:t>
          </a:r>
          <a:r>
            <a:rPr lang="es-MX" sz="2700" kern="1200" dirty="0" smtClean="0"/>
            <a:t> </a:t>
          </a:r>
          <a:r>
            <a:rPr lang="es-MX" sz="2700" b="1" kern="1200" dirty="0" smtClean="0">
              <a:solidFill>
                <a:srgbClr val="FFFF00"/>
              </a:solidFill>
            </a:rPr>
            <a:t>+</a:t>
          </a:r>
          <a:r>
            <a:rPr lang="es-MX" sz="2700" kern="1200" dirty="0" smtClean="0"/>
            <a:t> </a:t>
          </a:r>
          <a:r>
            <a:rPr lang="es-MX" sz="3300" kern="1200" dirty="0" err="1" smtClean="0">
              <a:solidFill>
                <a:schemeClr val="tx2">
                  <a:lumMod val="75000"/>
                </a:schemeClr>
              </a:solidFill>
            </a:rPr>
            <a:t>complement</a:t>
          </a:r>
          <a:endParaRPr lang="es-MX" sz="3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039355" y="3228539"/>
        <a:ext cx="2911136" cy="1024219"/>
      </dsp:txXfrm>
    </dsp:sp>
    <dsp:sp modelId="{AD148D30-6709-430B-8874-4082B821ED5B}">
      <dsp:nvSpPr>
        <dsp:cNvPr id="0" name=""/>
        <dsp:cNvSpPr/>
      </dsp:nvSpPr>
      <dsp:spPr>
        <a:xfrm rot="21367331">
          <a:off x="5981518" y="3698781"/>
          <a:ext cx="731798" cy="34243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731798" y="171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29122" y="3697608"/>
        <a:ext cx="36589" cy="36589"/>
      </dsp:txXfrm>
    </dsp:sp>
    <dsp:sp modelId="{AAC9E4A4-E907-4154-A83A-3267DE140CD0}">
      <dsp:nvSpPr>
        <dsp:cNvPr id="0" name=""/>
        <dsp:cNvSpPr/>
      </dsp:nvSpPr>
      <dsp:spPr>
        <a:xfrm>
          <a:off x="6712478" y="3147183"/>
          <a:ext cx="4084900" cy="1087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He / </a:t>
          </a:r>
          <a:r>
            <a:rPr lang="es-MX" sz="2400" kern="1200" dirty="0" err="1" smtClean="0"/>
            <a:t>She</a:t>
          </a:r>
          <a:r>
            <a:rPr lang="es-MX" sz="2400" kern="1200" dirty="0" smtClean="0"/>
            <a:t>  </a:t>
          </a:r>
          <a:r>
            <a:rPr lang="es-MX" sz="2400" b="1" kern="1200" dirty="0" err="1" smtClean="0">
              <a:solidFill>
                <a:schemeClr val="accent2"/>
              </a:solidFill>
            </a:rPr>
            <a:t>get</a:t>
          </a:r>
          <a:r>
            <a:rPr lang="es-MX" sz="2400" b="1" u="sng" kern="1200" dirty="0" err="1" smtClean="0">
              <a:solidFill>
                <a:srgbClr val="FF3399"/>
              </a:solidFill>
            </a:rPr>
            <a:t>s</a:t>
          </a:r>
          <a:r>
            <a:rPr lang="es-MX" sz="2400" b="1" kern="1200" dirty="0" smtClean="0">
              <a:solidFill>
                <a:schemeClr val="accent2"/>
              </a:solidFill>
            </a:rPr>
            <a:t> up</a:t>
          </a:r>
          <a:r>
            <a:rPr lang="es-MX" sz="2400" kern="1200" dirty="0" smtClean="0"/>
            <a:t> </a:t>
          </a:r>
          <a:r>
            <a:rPr lang="es-MX" sz="2400" kern="1200" dirty="0" smtClean="0">
              <a:solidFill>
                <a:schemeClr val="tx2">
                  <a:lumMod val="75000"/>
                </a:schemeClr>
              </a:solidFill>
            </a:rPr>
            <a:t>at 6 </a:t>
          </a:r>
          <a:r>
            <a:rPr lang="es-MX" sz="2400" kern="1200" dirty="0" err="1" smtClean="0">
              <a:solidFill>
                <a:schemeClr val="tx2">
                  <a:lumMod val="75000"/>
                </a:schemeClr>
              </a:solidFill>
            </a:rPr>
            <a:t>o’clock</a:t>
          </a:r>
          <a:r>
            <a:rPr lang="es-MX" sz="2400" kern="1200" dirty="0" smtClean="0">
              <a:solidFill>
                <a:schemeClr val="tx2">
                  <a:lumMod val="75000"/>
                </a:schemeClr>
              </a:solidFill>
            </a:rPr>
            <a:t>. </a:t>
          </a:r>
          <a:endParaRPr lang="es-MX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744343" y="3179048"/>
        <a:ext cx="4021170" cy="1024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IdxFRjegNJ0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p_YjT5vC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dz7mDW0eI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YuFmAwnh8" TargetMode="External"/><Relationship Id="rId2" Type="http://schemas.openxmlformats.org/officeDocument/2006/relationships/hyperlink" Target="https://www.youtube.com/watch?v=oCpaty-OG5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TyuOM0kqg0" TargetMode="External"/><Relationship Id="rId7" Type="http://schemas.openxmlformats.org/officeDocument/2006/relationships/hyperlink" Target="https://www.youtube.com/watch?v=9FnxQsOrUAc" TargetMode="External"/><Relationship Id="rId2" Type="http://schemas.openxmlformats.org/officeDocument/2006/relationships/hyperlink" Target="https://www.youtube.com/watch?v=oAjXEYqO5n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gendaweb.org/verbs/present-simple-interrogative-exercises.html" TargetMode="External"/><Relationship Id="rId5" Type="http://schemas.openxmlformats.org/officeDocument/2006/relationships/hyperlink" Target="https://www.youtube.com/watch?v=FcpKn-KVRwY" TargetMode="External"/><Relationship Id="rId4" Type="http://schemas.openxmlformats.org/officeDocument/2006/relationships/hyperlink" Target="https://www.youtube.com/watch?v=JuYNvFB9Kkk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902" y="1180407"/>
            <a:ext cx="7315200" cy="24439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Unidad 3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8902" y="2342682"/>
            <a:ext cx="7315200" cy="914400"/>
          </a:xfrm>
        </p:spPr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cotidianas, gustos y desagrados. </a:t>
            </a:r>
            <a:endParaRPr lang="es-4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3"/>
          <p:cNvSpPr txBox="1">
            <a:spLocks/>
          </p:cNvSpPr>
          <p:nvPr/>
        </p:nvSpPr>
        <p:spPr>
          <a:xfrm>
            <a:off x="321424" y="3162684"/>
            <a:ext cx="8473441" cy="163121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Estos materiales están diseñados para quienes tienen conocimiento del idioma Inglés y solamente quieren dar un repaso general antes de realizar la autoevaluación de la Unidad 3.</a:t>
            </a:r>
          </a:p>
          <a:p>
            <a:pPr algn="just"/>
            <a:r>
              <a:rPr lang="es-E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 ser una unidad extensa en sus contenidos está dividida en dos partes.</a:t>
            </a:r>
            <a:endParaRPr lang="es-419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2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U3_1_2</a:t>
            </a:r>
            <a:r>
              <a:rPr lang="es-MX" dirty="0"/>
              <a:t/>
            </a:r>
            <a:br>
              <a:rPr lang="es-MX" dirty="0"/>
            </a:br>
            <a:r>
              <a:rPr lang="es-MX" dirty="0" err="1" smtClean="0"/>
              <a:t>Instructions</a:t>
            </a:r>
            <a:r>
              <a:rPr lang="es-MX" dirty="0" smtClean="0"/>
              <a:t>:</a:t>
            </a:r>
            <a:br>
              <a:rPr lang="es-MX" dirty="0" smtClean="0"/>
            </a:br>
            <a:r>
              <a:rPr lang="es-MX" dirty="0" smtClean="0"/>
              <a:t> </a:t>
            </a:r>
            <a:r>
              <a:rPr lang="es-MX" b="1" dirty="0" err="1" smtClean="0"/>
              <a:t>Write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correct</a:t>
            </a:r>
            <a:r>
              <a:rPr lang="es-MX" b="1" dirty="0" smtClean="0"/>
              <a:t> time.</a:t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sz="2400" i="1" dirty="0" smtClean="0"/>
              <a:t>Instrucciones;</a:t>
            </a:r>
            <a:br>
              <a:rPr lang="es-MX" sz="2400" i="1" dirty="0" smtClean="0"/>
            </a:br>
            <a:r>
              <a:rPr lang="es-MX" sz="2400" i="1" dirty="0" smtClean="0"/>
              <a:t>Escribe la hora correcta. 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" t="-184" r="1" b="8356"/>
          <a:stretch/>
        </p:blipFill>
        <p:spPr>
          <a:xfrm>
            <a:off x="5411244" y="325677"/>
            <a:ext cx="4684734" cy="5987441"/>
          </a:xfr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843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Decir la hora en forma digital es la más fácil: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Se lee la hora como número ordinal.</a:t>
            </a:r>
            <a:endParaRPr lang="es-MX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9760" r="7054" b="5993"/>
          <a:stretch/>
        </p:blipFill>
        <p:spPr>
          <a:xfrm>
            <a:off x="3797027" y="723166"/>
            <a:ext cx="1753644" cy="1254059"/>
          </a:xfr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81" y="772936"/>
            <a:ext cx="1607787" cy="1204289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9786" r="6463" b="8215"/>
          <a:stretch/>
        </p:blipFill>
        <p:spPr>
          <a:xfrm>
            <a:off x="3846990" y="2161036"/>
            <a:ext cx="1695088" cy="9506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52" y="1774615"/>
            <a:ext cx="970180" cy="14765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83" y="3489389"/>
            <a:ext cx="1695088" cy="9702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1"/>
          <a:stretch/>
        </p:blipFill>
        <p:spPr>
          <a:xfrm>
            <a:off x="7565456" y="3658252"/>
            <a:ext cx="1947798" cy="9741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4549"/>
          <a:stretch/>
        </p:blipFill>
        <p:spPr>
          <a:xfrm>
            <a:off x="4055495" y="4793745"/>
            <a:ext cx="1295264" cy="170995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37" y="5040814"/>
            <a:ext cx="1178695" cy="178759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928449" y="52549"/>
            <a:ext cx="27614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es-MX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time </a:t>
            </a:r>
            <a:r>
              <a:rPr lang="es-MX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s-MX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  <a:r>
              <a:rPr lang="es-MX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MX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632105" y="3813438"/>
            <a:ext cx="1677062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ten </a:t>
            </a:r>
            <a:r>
              <a:rPr lang="es-MX" dirty="0" err="1" smtClean="0"/>
              <a:t>o´clock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693184" y="2474830"/>
            <a:ext cx="2023311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twelve-ou-two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632105" y="1193542"/>
            <a:ext cx="1750736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eight</a:t>
            </a:r>
            <a:r>
              <a:rPr lang="es-MX" dirty="0" smtClean="0"/>
              <a:t> -</a:t>
            </a:r>
            <a:r>
              <a:rPr lang="es-MX" dirty="0" err="1" smtClean="0"/>
              <a:t>thirty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609140" y="5464057"/>
            <a:ext cx="1845377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nine</a:t>
            </a:r>
            <a:r>
              <a:rPr lang="es-MX" dirty="0" smtClean="0"/>
              <a:t> -</a:t>
            </a:r>
            <a:r>
              <a:rPr lang="es-MX" dirty="0" err="1" smtClean="0"/>
              <a:t>ou-two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9650911" y="3960681"/>
            <a:ext cx="2023311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twelve-ou-two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560557" y="1165529"/>
            <a:ext cx="2292615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ten -</a:t>
            </a:r>
            <a:r>
              <a:rPr lang="es-MX" dirty="0" err="1" smtClean="0"/>
              <a:t>twenty</a:t>
            </a:r>
            <a:r>
              <a:rPr lang="es-MX" dirty="0" smtClean="0"/>
              <a:t> </a:t>
            </a:r>
            <a:r>
              <a:rPr lang="es-MX" dirty="0" err="1" smtClean="0"/>
              <a:t>three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296199" y="2384270"/>
            <a:ext cx="2342757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eleven -</a:t>
            </a:r>
            <a:r>
              <a:rPr lang="es-MX" dirty="0" err="1" smtClean="0"/>
              <a:t>twenty</a:t>
            </a:r>
            <a:r>
              <a:rPr lang="es-MX" dirty="0" smtClean="0"/>
              <a:t> </a:t>
            </a:r>
            <a:r>
              <a:rPr lang="es-MX" dirty="0" err="1" smtClean="0"/>
              <a:t>six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9332253" y="5749945"/>
            <a:ext cx="2343911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r>
              <a:rPr lang="es-MX" smtClean="0"/>
              <a:t> -twenty</a:t>
            </a:r>
            <a:r>
              <a:rPr lang="es-MX" dirty="0" smtClean="0"/>
              <a:t> </a:t>
            </a:r>
            <a:r>
              <a:rPr lang="es-MX" dirty="0" err="1" smtClean="0"/>
              <a:t>three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45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 &amp; Months of the year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90712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200" dirty="0">
                <a:solidFill>
                  <a:schemeClr val="bg1"/>
                </a:solidFill>
              </a:rPr>
              <a:t>Éstos son los días de la semana. Este vocabulario te será útil para expresar tus actividades diarias, rutinas o hábitos. Siempre se escriben con mayúscula  inicial.</a:t>
            </a:r>
            <a:r>
              <a:rPr lang="es-419" sz="2200" dirty="0">
                <a:solidFill>
                  <a:schemeClr val="bg1"/>
                </a:solidFill>
              </a:rPr>
              <a:t/>
            </a:r>
            <a:br>
              <a:rPr lang="es-419" sz="2200" dirty="0">
                <a:solidFill>
                  <a:schemeClr val="bg1"/>
                </a:solidFill>
              </a:rPr>
            </a:br>
            <a:r>
              <a:rPr lang="es-MX" sz="2200" dirty="0">
                <a:solidFill>
                  <a:schemeClr val="bg1"/>
                </a:solidFill>
              </a:rPr>
              <a:t>Ve </a:t>
            </a:r>
            <a:r>
              <a:rPr lang="es-MX" sz="2200" dirty="0" smtClean="0">
                <a:solidFill>
                  <a:schemeClr val="bg1"/>
                </a:solidFill>
              </a:rPr>
              <a:t> este video para </a:t>
            </a:r>
            <a:r>
              <a:rPr lang="es-MX" sz="2200" dirty="0">
                <a:solidFill>
                  <a:schemeClr val="bg1"/>
                </a:solidFill>
              </a:rPr>
              <a:t>que practiques la pronunciación, aquí la liga:</a:t>
            </a:r>
            <a:r>
              <a:rPr lang="es-419" sz="2200" dirty="0">
                <a:solidFill>
                  <a:schemeClr val="bg1"/>
                </a:solidFill>
              </a:rPr>
              <a:t/>
            </a:r>
            <a:br>
              <a:rPr lang="es-419" sz="2200" dirty="0">
                <a:solidFill>
                  <a:schemeClr val="bg1"/>
                </a:solidFill>
              </a:rPr>
            </a:br>
            <a:r>
              <a:rPr lang="es-MX" sz="2200" dirty="0">
                <a:solidFill>
                  <a:schemeClr val="bg1"/>
                </a:solidFill>
              </a:rPr>
              <a:t> </a:t>
            </a:r>
            <a:r>
              <a:rPr lang="es-419" sz="2200" dirty="0">
                <a:solidFill>
                  <a:schemeClr val="bg1"/>
                </a:solidFill>
              </a:rPr>
              <a:t/>
            </a:r>
            <a:br>
              <a:rPr lang="es-419" sz="2200" dirty="0">
                <a:solidFill>
                  <a:schemeClr val="bg1"/>
                </a:solidFill>
              </a:rPr>
            </a:br>
            <a:r>
              <a:rPr lang="en-US" sz="2200" u="sng" dirty="0">
                <a:solidFill>
                  <a:schemeClr val="bg1"/>
                </a:solidFill>
                <a:hlinkClick r:id="rId2"/>
              </a:rPr>
              <a:t>https://www.youtube.com/watch?v=IdxFRjegNJ0</a:t>
            </a:r>
            <a:r>
              <a:rPr lang="en-US" sz="2200" dirty="0">
                <a:solidFill>
                  <a:schemeClr val="bg1"/>
                </a:solidFill>
              </a:rPr>
              <a:t>  </a:t>
            </a: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days </a:t>
            </a:r>
            <a:r>
              <a:rPr lang="en-US" sz="2200" b="1" dirty="0">
                <a:solidFill>
                  <a:schemeClr val="bg1"/>
                </a:solidFill>
              </a:rPr>
              <a:t>of the week</a:t>
            </a:r>
            <a:r>
              <a:rPr lang="es-419" sz="2200" dirty="0">
                <a:solidFill>
                  <a:schemeClr val="bg1"/>
                </a:solidFill>
              </a:rPr>
              <a:t/>
            </a:r>
            <a:br>
              <a:rPr lang="es-419" sz="2200" dirty="0">
                <a:solidFill>
                  <a:schemeClr val="bg1"/>
                </a:solidFill>
              </a:rPr>
            </a:br>
            <a:endParaRPr lang="es-419" sz="22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"/>
          <a:stretch/>
        </p:blipFill>
        <p:spPr bwMode="auto">
          <a:xfrm>
            <a:off x="5409940" y="1123837"/>
            <a:ext cx="3400425" cy="5217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522124" y="423949"/>
            <a:ext cx="192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U3_2_1</a:t>
            </a:r>
            <a:endParaRPr lang="es-419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5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:\Users\ELSA\Documents\PERIODDO AGO 2020-ENE 2021\AFBG\INGLÉS I _ MATERIALS\Unidad 3 materiales\ORIGINAL\months yea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0"/>
          <a:stretch/>
        </p:blipFill>
        <p:spPr bwMode="auto">
          <a:xfrm>
            <a:off x="5946283" y="754899"/>
            <a:ext cx="3724275" cy="5314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71549" y="995512"/>
            <a:ext cx="3228109" cy="4433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Éstos son los meses del año. Este vocabulario también te será útil para expresar tus actividades diarias, rutinas o hábitos. Siempre se escriben con mayúscula  inicial.</a:t>
            </a:r>
            <a:endParaRPr lang="es-419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es-MX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este video para </a:t>
            </a:r>
            <a:r>
              <a:rPr lang="es-MX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practiques la pronunciación, aquí la liga:</a:t>
            </a:r>
            <a:endParaRPr lang="es-419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https://www.youtube.com/watch?v=v7p_YjT5vCc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419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 of the year</a:t>
            </a:r>
            <a:endParaRPr lang="es-419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13811" y="434116"/>
            <a:ext cx="192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U3_2_2</a:t>
            </a:r>
            <a:endParaRPr lang="es-419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74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activities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my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419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419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0448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:\Users\ELSA\Documents\PERIODDO AGO 2020-ENE 2021\AFBG\INGLÉS I _ MATERIALS\Unidad 3 materiales\ORIGINAL\daily activities vocabulary  1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06" y="174566"/>
            <a:ext cx="3771899" cy="65421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1030778" y="964276"/>
            <a:ext cx="158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U3_3_1</a:t>
            </a:r>
            <a:endParaRPr lang="es-419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44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0778" y="964276"/>
            <a:ext cx="144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U3_3_2</a:t>
            </a:r>
            <a:endParaRPr lang="es-419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C:\Users\ELSA\Documents\PERIODDO AGO 2020-ENE 2021\AFBG\INGLÉS I _ MATERIALS\Unidad 3 materiales\modified Paint- Word  - PP\daily activities vocabulary 1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1"/>
          <a:stretch/>
        </p:blipFill>
        <p:spPr bwMode="auto">
          <a:xfrm>
            <a:off x="3186199" y="964276"/>
            <a:ext cx="5317721" cy="262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673927" y="3942530"/>
            <a:ext cx="6711142" cy="10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 ve el siguiente video para reforzar esta función de expresar </a:t>
            </a:r>
            <a:r>
              <a:rPr lang="es-MX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diarias</a:t>
            </a:r>
            <a:r>
              <a:rPr lang="es-MX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419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https://www.youtube.com/watch?v=zzdz7mDW0eI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s-419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5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/>
              <a:t>En la siguiente tabla se muestran más ejemplos expresando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diarias </a:t>
            </a:r>
            <a:r>
              <a:rPr lang="es-MX" sz="2400" b="1" dirty="0"/>
              <a:t>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rutinas </a:t>
            </a:r>
            <a:r>
              <a:rPr lang="es-MX" sz="2400" b="1" dirty="0"/>
              <a:t>o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hábitos</a:t>
            </a:r>
            <a:r>
              <a:rPr lang="es-MX" sz="2400" b="1" dirty="0"/>
              <a:t>.</a:t>
            </a:r>
            <a:r>
              <a:rPr lang="es-419" sz="2400" dirty="0"/>
              <a:t/>
            </a:r>
            <a:br>
              <a:rPr lang="es-419" sz="2400" dirty="0"/>
            </a:br>
            <a:r>
              <a:rPr lang="es-MX" sz="2400" b="1" dirty="0"/>
              <a:t>Sin embargo, es necesario proporcionar más información para que se entienda como una acción habitual.</a:t>
            </a:r>
            <a:r>
              <a:rPr lang="es-419" sz="2400" dirty="0"/>
              <a:t/>
            </a:r>
            <a:br>
              <a:rPr lang="es-419" sz="2400" dirty="0"/>
            </a:br>
            <a:endParaRPr lang="es-419" sz="2400" dirty="0"/>
          </a:p>
        </p:txBody>
      </p:sp>
      <p:pic>
        <p:nvPicPr>
          <p:cNvPr id="3" name="Imagen 2" descr="C:\Users\ELSA\Documents\AFBG\INGLÉS I materials\Unidad 3\ORIGINAL\my day 1 origina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2241" r="1865" b="3209"/>
          <a:stretch/>
        </p:blipFill>
        <p:spPr bwMode="auto">
          <a:xfrm>
            <a:off x="4552345" y="581889"/>
            <a:ext cx="4674784" cy="5854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682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/>
              <a:t>Al agregar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hora </a:t>
            </a:r>
            <a:r>
              <a:rPr lang="es-MX" sz="2400" b="1" dirty="0"/>
              <a:t>que solemos realizar una determinada actividad ya estamos expresando un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hábito</a:t>
            </a:r>
            <a:r>
              <a:rPr lang="es-MX" sz="2400" b="1" dirty="0"/>
              <a:t>, por lo tanto una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rutina</a:t>
            </a:r>
            <a:r>
              <a:rPr lang="es-MX" sz="2400" b="1" dirty="0"/>
              <a:t>. </a:t>
            </a:r>
            <a:r>
              <a:rPr lang="es-419" sz="2400" dirty="0"/>
              <a:t/>
            </a:r>
            <a:br>
              <a:rPr lang="es-419" sz="2400" dirty="0"/>
            </a:br>
            <a:r>
              <a:rPr lang="es-MX" sz="2400" b="1" dirty="0"/>
              <a:t>Ejercicio: </a:t>
            </a:r>
            <a:r>
              <a:rPr lang="es-419" sz="2400" dirty="0"/>
              <a:t/>
            </a:r>
            <a:br>
              <a:rPr lang="es-419" sz="2400" dirty="0"/>
            </a:br>
            <a:r>
              <a:rPr lang="es-MX" sz="2400" b="1" dirty="0"/>
              <a:t>Marca en el reloj la hora que acostumbras hacer la actividad que se te indica.</a:t>
            </a:r>
            <a:r>
              <a:rPr lang="es-419" sz="2400" dirty="0"/>
              <a:t/>
            </a:r>
            <a:br>
              <a:rPr lang="es-419" sz="2400" dirty="0"/>
            </a:br>
            <a:r>
              <a:rPr lang="es-MX" sz="2400" b="1" dirty="0"/>
              <a:t>Escribe la hora en inglés que marcaste en el reloj. </a:t>
            </a:r>
            <a:r>
              <a:rPr lang="es-419" sz="2400" dirty="0"/>
              <a:t/>
            </a:r>
            <a:br>
              <a:rPr lang="es-419" sz="2400" dirty="0"/>
            </a:br>
            <a:endParaRPr lang="es-419" sz="2400" dirty="0"/>
          </a:p>
        </p:txBody>
      </p:sp>
      <p:pic>
        <p:nvPicPr>
          <p:cNvPr id="3" name="Imagen 2" descr="C:\Users\ELSA\Documents\AFBG\INGLÉS I materials\Unidad 3\MODIFIED\time routine exercise 1 modifi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16" y="349134"/>
            <a:ext cx="4608571" cy="6279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922736" y="118301"/>
            <a:ext cx="144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U3_3_3</a:t>
            </a:r>
            <a:endParaRPr lang="es-419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38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64523" y="1140575"/>
            <a:ext cx="8483600" cy="4600575"/>
          </a:xfrm>
        </p:spPr>
        <p:txBody>
          <a:bodyPr>
            <a:normAutofit fontScale="90000"/>
          </a:bodyPr>
          <a:lstStyle/>
          <a:p>
            <a:r>
              <a:rPr lang="es-419" b="1" dirty="0"/>
              <a:t>UNIDAD 3 Actividades cotidianas, Gustos y Desagrados.</a:t>
            </a:r>
            <a:r>
              <a:rPr lang="es-419" dirty="0"/>
              <a:t/>
            </a:r>
            <a:br>
              <a:rPr lang="es-419" dirty="0"/>
            </a:br>
            <a:r>
              <a:rPr lang="en-US" dirty="0"/>
              <a:t>Telling the time.</a:t>
            </a:r>
            <a:r>
              <a:rPr lang="es-419" dirty="0"/>
              <a:t/>
            </a:r>
            <a:br>
              <a:rPr lang="es-419" dirty="0"/>
            </a:br>
            <a:r>
              <a:rPr lang="en-US" dirty="0"/>
              <a:t>Days of the week &amp; Months of the year.</a:t>
            </a:r>
            <a:r>
              <a:rPr lang="es-419" dirty="0"/>
              <a:t/>
            </a:r>
            <a:br>
              <a:rPr lang="es-419" dirty="0"/>
            </a:br>
            <a:r>
              <a:rPr lang="en-US" dirty="0"/>
              <a:t>Saying my </a:t>
            </a:r>
            <a:r>
              <a:rPr lang="en-US" b="1" dirty="0"/>
              <a:t>daily activities</a:t>
            </a:r>
            <a:r>
              <a:rPr lang="en-US" dirty="0"/>
              <a:t>, my </a:t>
            </a:r>
            <a:r>
              <a:rPr lang="en-US" b="1" dirty="0"/>
              <a:t>routine</a:t>
            </a:r>
            <a:r>
              <a:rPr lang="en-US" dirty="0"/>
              <a:t> or </a:t>
            </a:r>
            <a:r>
              <a:rPr lang="en-US" b="1" dirty="0"/>
              <a:t>habits</a:t>
            </a:r>
            <a:r>
              <a:rPr lang="en-US" dirty="0"/>
              <a:t>.</a:t>
            </a:r>
            <a:r>
              <a:rPr lang="es-419" dirty="0"/>
              <a:t/>
            </a:r>
            <a:br>
              <a:rPr lang="es-419" dirty="0"/>
            </a:br>
            <a:r>
              <a:rPr lang="en-US" dirty="0"/>
              <a:t>Saying a person’s daily activities, </a:t>
            </a:r>
            <a:r>
              <a:rPr lang="en-US" b="1" dirty="0"/>
              <a:t>his / her</a:t>
            </a:r>
            <a:r>
              <a:rPr lang="en-US" dirty="0"/>
              <a:t> routine or habits</a:t>
            </a:r>
            <a:r>
              <a:rPr lang="en-US" dirty="0" smtClean="0"/>
              <a:t>.</a:t>
            </a:r>
            <a:r>
              <a:rPr lang="es-419" b="1" dirty="0"/>
              <a:t> UNIDAD 3 Actividades cotidianas, Gustos y Desagrados.</a:t>
            </a:r>
            <a:r>
              <a:rPr lang="es-419" dirty="0"/>
              <a:t/>
            </a:r>
            <a:br>
              <a:rPr lang="es-419" dirty="0"/>
            </a:br>
            <a:r>
              <a:rPr lang="en-US" dirty="0"/>
              <a:t>Telling the </a:t>
            </a:r>
            <a:r>
              <a:rPr lang="en-US" dirty="0" err="1" smtClean="0"/>
              <a:t>ti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</a:t>
            </a:r>
            <a:r>
              <a:rPr lang="en-US" dirty="0"/>
              <a:t>.</a:t>
            </a:r>
            <a:r>
              <a:rPr lang="es-419" dirty="0"/>
              <a:t/>
            </a:r>
            <a:br>
              <a:rPr lang="es-419" dirty="0"/>
            </a:br>
            <a:r>
              <a:rPr lang="en-US" dirty="0"/>
              <a:t>Days of the week &amp; Months of the year.</a:t>
            </a:r>
            <a:r>
              <a:rPr lang="es-419" dirty="0"/>
              <a:t/>
            </a:r>
            <a:br>
              <a:rPr lang="es-419" dirty="0"/>
            </a:br>
            <a:r>
              <a:rPr lang="en-US" dirty="0"/>
              <a:t>Saying my </a:t>
            </a:r>
            <a:r>
              <a:rPr lang="en-US" b="1" dirty="0"/>
              <a:t>daily activities</a:t>
            </a:r>
            <a:r>
              <a:rPr lang="en-US" dirty="0"/>
              <a:t>, my </a:t>
            </a:r>
            <a:r>
              <a:rPr lang="en-US" b="1" dirty="0"/>
              <a:t>routine</a:t>
            </a:r>
            <a:r>
              <a:rPr lang="en-US" dirty="0"/>
              <a:t> or </a:t>
            </a:r>
            <a:r>
              <a:rPr lang="en-US" b="1" dirty="0"/>
              <a:t>habits</a:t>
            </a:r>
            <a:r>
              <a:rPr lang="en-US" dirty="0"/>
              <a:t>.</a:t>
            </a:r>
            <a:r>
              <a:rPr lang="es-419" dirty="0"/>
              <a:t/>
            </a:r>
            <a:br>
              <a:rPr lang="es-419" dirty="0"/>
            </a:br>
            <a:r>
              <a:rPr lang="en-US" dirty="0"/>
              <a:t>Saying a person’s daily activities, </a:t>
            </a:r>
            <a:r>
              <a:rPr lang="en-US" b="1" dirty="0"/>
              <a:t>his / her</a:t>
            </a:r>
            <a:r>
              <a:rPr lang="en-US" dirty="0"/>
              <a:t> routine or habits.</a:t>
            </a:r>
            <a:r>
              <a:rPr lang="es-419" dirty="0"/>
              <a:t/>
            </a:r>
            <a:br>
              <a:rPr lang="es-419" dirty="0"/>
            </a:br>
            <a:r>
              <a:rPr lang="en-US" dirty="0"/>
              <a:t>Asking for your daily activities, </a:t>
            </a:r>
            <a:r>
              <a:rPr lang="en-US" b="1" dirty="0"/>
              <a:t>your</a:t>
            </a:r>
            <a:r>
              <a:rPr lang="en-US" dirty="0"/>
              <a:t> routine or habits.</a:t>
            </a:r>
            <a:r>
              <a:rPr lang="es-419" dirty="0"/>
              <a:t/>
            </a:r>
            <a:br>
              <a:rPr lang="es-419" dirty="0"/>
            </a:br>
            <a:r>
              <a:rPr lang="en-US" dirty="0"/>
              <a:t>Asking for a person’s activities, </a:t>
            </a:r>
            <a:r>
              <a:rPr lang="en-US" b="1" dirty="0"/>
              <a:t>his / her</a:t>
            </a:r>
            <a:r>
              <a:rPr lang="en-US" dirty="0"/>
              <a:t> routine or habits.</a:t>
            </a:r>
            <a:r>
              <a:rPr lang="es-419" dirty="0"/>
              <a:t/>
            </a:r>
            <a:br>
              <a:rPr lang="es-419" dirty="0"/>
            </a:br>
            <a:r>
              <a:rPr lang="es-419" dirty="0"/>
              <a:t/>
            </a:r>
            <a:br>
              <a:rPr lang="es-419" dirty="0"/>
            </a:br>
            <a:endParaRPr lang="es-419" dirty="0"/>
          </a:p>
        </p:txBody>
      </p:sp>
      <p:sp>
        <p:nvSpPr>
          <p:cNvPr id="3" name="Rectángulo 2"/>
          <p:cNvSpPr/>
          <p:nvPr/>
        </p:nvSpPr>
        <p:spPr>
          <a:xfrm>
            <a:off x="2475781" y="1202413"/>
            <a:ext cx="8393502" cy="385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107000"/>
              </a:lnSpc>
              <a:spcAft>
                <a:spcPts val="800"/>
              </a:spcAft>
            </a:pPr>
            <a:r>
              <a:rPr lang="es-419" b="1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PARTE 1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Telling the time.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 of the week &amp; Months of the year.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 my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activities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my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 a person’s daily activities,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/ her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routine or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habits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 startAt="5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for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denying your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activities,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routine or habits.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 startAt="5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for and denying a person’s activities,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/ her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routine or habits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 startAt="5"/>
            </a:pPr>
            <a:endParaRPr lang="en-US" sz="1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 startAt="5"/>
            </a:pP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 startAt="5"/>
            </a:pP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 startAt="5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different information using </a:t>
            </a:r>
            <a:r>
              <a:rPr lang="en-US" b="1" dirty="0" err="1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-questions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 startAt="5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Expressing likes and dislikes with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FF3300"/>
              </a:buClr>
              <a:buFont typeface="+mj-lt"/>
              <a:buAutoNum type="arabicPeriod" startAt="5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Expressing likes and dislikes with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05746" y="3332796"/>
            <a:ext cx="1811713" cy="661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buClr>
                <a:srgbClr val="FF3300"/>
              </a:buClr>
            </a:pPr>
            <a:endParaRPr lang="es-419" b="1" dirty="0" smtClean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buClr>
                <a:srgbClr val="FF3300"/>
              </a:buClr>
            </a:pPr>
            <a:r>
              <a:rPr lang="es-419" b="1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</a:t>
            </a:r>
            <a:r>
              <a:rPr lang="es-419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2</a:t>
            </a:r>
            <a:endParaRPr lang="es-419" b="1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8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754582" y="503783"/>
            <a:ext cx="7583978" cy="547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5B9BD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Expresando </a:t>
            </a:r>
            <a:r>
              <a:rPr lang="es-MX" sz="20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s-MX" sz="2000" b="1" dirty="0">
                <a:solidFill>
                  <a:srgbClr val="5B9BD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hábitos</a:t>
            </a:r>
            <a:r>
              <a:rPr lang="es-MX" sz="2000" b="1" dirty="0">
                <a:solidFill>
                  <a:srgbClr val="5B9BD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MX" sz="20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costumbres</a:t>
            </a:r>
            <a:r>
              <a:rPr lang="es-MX" sz="2000" b="1" dirty="0">
                <a:solidFill>
                  <a:srgbClr val="5B9BD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escolares con expresiones de  tiempo. 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expresar lo que realizas habitualmente es necesario que te aprendas vocabulario (verbos) que manifiesten tus actividades. 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cuadro se muestran  algunas actividades escolares que son realizadas regularmente por los estudiantes.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expresar actividades cotidianas pueden ir acompañadas con una expresión de tiempo, ya sea una hora, un día o alguna otra expresión, ejemplos: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take the bus to school </a:t>
            </a:r>
            <a:r>
              <a:rPr lang="en-US" sz="1400" u="heavy" dirty="0">
                <a:solidFill>
                  <a:srgbClr val="44546A"/>
                </a:solidFill>
                <a:uFill>
                  <a:solidFill>
                    <a:srgbClr val="ED7D31"/>
                  </a:solidFill>
                </a:u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7:30 am</a:t>
            </a:r>
            <a:r>
              <a:rPr lang="en-US" sz="1400" i="1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make an experiment </a:t>
            </a:r>
            <a:r>
              <a:rPr lang="en-US" sz="1400" u="heavy" dirty="0">
                <a:solidFill>
                  <a:srgbClr val="44546A"/>
                </a:solidFill>
                <a:uFill>
                  <a:solidFill>
                    <a:srgbClr val="00B050"/>
                  </a:solidFill>
                </a:u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Wednesdays</a:t>
            </a: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sing in a choir </a:t>
            </a:r>
            <a:r>
              <a:rPr lang="en-US" sz="1400" u="heavy" dirty="0">
                <a:solidFill>
                  <a:srgbClr val="44546A"/>
                </a:solidFill>
                <a:uFill>
                  <a:solidFill>
                    <a:srgbClr val="00B0F0"/>
                  </a:solidFill>
                </a:u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morning</a:t>
            </a: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see friends </a:t>
            </a:r>
            <a:r>
              <a:rPr lang="en-US" sz="1400" b="1" i="1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everyday</a:t>
            </a:r>
            <a:r>
              <a:rPr lang="en-US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400" b="1" i="1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¿Te diste cuenta  de la preposición que se usa antes de una hora, de un día, de una parte del día y la que no lleva ninguna preposición?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utiliza </a:t>
            </a:r>
            <a:r>
              <a:rPr lang="es-MX" sz="1600" b="1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antes de una hora.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utiliza </a:t>
            </a:r>
            <a:r>
              <a:rPr lang="es-MX" sz="1600" b="1" dirty="0" err="1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antes de un día.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utiliza </a:t>
            </a:r>
            <a:r>
              <a:rPr lang="es-MX" sz="1600" b="1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antes de </a:t>
            </a:r>
            <a:r>
              <a:rPr lang="es-MX" sz="1400" i="1" dirty="0" err="1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400" i="1" dirty="0" err="1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afternooon</a:t>
            </a: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y </a:t>
            </a:r>
            <a:r>
              <a:rPr lang="es-MX" sz="1400" i="1" dirty="0" err="1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evening</a:t>
            </a: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Ninguna preposición  con </a:t>
            </a:r>
            <a:r>
              <a:rPr lang="es-MX" sz="1400" dirty="0" err="1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everyday</a:t>
            </a:r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400" dirty="0">
                <a:solidFill>
                  <a:srgbClr val="4454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tienes preguntas, escríbelas en el FORO de la Unidad 3 para que sirva de aclaración grupal.</a:t>
            </a:r>
            <a:endParaRPr lang="es-419" sz="1400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3490" r="3393" b="10845"/>
          <a:stretch/>
        </p:blipFill>
        <p:spPr bwMode="auto">
          <a:xfrm>
            <a:off x="108065" y="939337"/>
            <a:ext cx="3233651" cy="5036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7177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3208" y="1163783"/>
            <a:ext cx="7722524" cy="2443942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6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 </a:t>
            </a:r>
            <a:r>
              <a:rPr lang="en-US" sz="36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person’s daily activities, </a:t>
            </a:r>
            <a:r>
              <a:rPr lang="en-US" sz="3600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/ her</a:t>
            </a:r>
            <a:r>
              <a:rPr lang="en-US" sz="36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routine or habits</a:t>
            </a:r>
            <a:r>
              <a:rPr lang="en-US" sz="36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6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419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2514" y="3851752"/>
            <a:ext cx="7315200" cy="914400"/>
          </a:xfrm>
        </p:spPr>
        <p:txBody>
          <a:bodyPr>
            <a:normAutofit/>
          </a:bodyPr>
          <a:lstStyle/>
          <a:p>
            <a:r>
              <a:rPr lang="es-MX" sz="3200" b="1" dirty="0" err="1" smtClean="0">
                <a:latin typeface="Candara" panose="020E0502030303020204" pitchFamily="34" charset="0"/>
              </a:rPr>
              <a:t>Third</a:t>
            </a:r>
            <a:r>
              <a:rPr lang="es-MX" sz="3200" b="1" dirty="0" smtClean="0">
                <a:latin typeface="Candara" panose="020E0502030303020204" pitchFamily="34" charset="0"/>
              </a:rPr>
              <a:t> </a:t>
            </a:r>
            <a:r>
              <a:rPr lang="es-MX" sz="3200" b="1" dirty="0" err="1" smtClean="0">
                <a:latin typeface="Candara" panose="020E0502030303020204" pitchFamily="34" charset="0"/>
              </a:rPr>
              <a:t>person</a:t>
            </a:r>
            <a:r>
              <a:rPr lang="es-MX" sz="3200" b="1" dirty="0" smtClean="0">
                <a:latin typeface="Candara" panose="020E0502030303020204" pitchFamily="34" charset="0"/>
              </a:rPr>
              <a:t> singular.</a:t>
            </a:r>
          </a:p>
          <a:p>
            <a:endParaRPr lang="es-MX" sz="3200" b="1" dirty="0"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14" y="1505667"/>
            <a:ext cx="2828338" cy="28283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267714" y="4308953"/>
            <a:ext cx="939452" cy="584775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b="1" dirty="0" err="1" smtClean="0">
                <a:solidFill>
                  <a:srgbClr val="FF3399"/>
                </a:solidFill>
              </a:rPr>
              <a:t>She</a:t>
            </a:r>
            <a:endParaRPr lang="es-MX" sz="3200" b="1" dirty="0">
              <a:solidFill>
                <a:srgbClr val="FF339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937120" y="4308952"/>
            <a:ext cx="939452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70C0"/>
                </a:solidFill>
              </a:rPr>
              <a:t>H</a:t>
            </a:r>
            <a:r>
              <a:rPr lang="es-MX" sz="3200" b="1" dirty="0" smtClean="0">
                <a:solidFill>
                  <a:srgbClr val="0070C0"/>
                </a:solidFill>
              </a:rPr>
              <a:t>e</a:t>
            </a:r>
            <a:endParaRPr lang="es-MX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¿Te acuerdas como expresas tu rutina?</a:t>
            </a:r>
            <a:br>
              <a:rPr lang="es-MX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 smtClean="0"/>
              <a:t>Solamente antepones el pronombre personal “I” antes del verbo.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066" r="3315" b="2998"/>
          <a:stretch/>
        </p:blipFill>
        <p:spPr>
          <a:xfrm>
            <a:off x="4722312" y="212018"/>
            <a:ext cx="5536504" cy="6645982"/>
          </a:xfrm>
        </p:spPr>
      </p:pic>
    </p:spTree>
    <p:extLst>
      <p:ext uri="{BB962C8B-B14F-4D97-AF65-F5344CB8AC3E}">
        <p14:creationId xmlns:p14="http://schemas.microsoft.com/office/powerpoint/2010/main" val="24955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Observa lo que se le agrega a los verbos cuando se expresan actividades diarias de una persona masculina.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4726" r="4219" b="5452"/>
          <a:stretch/>
        </p:blipFill>
        <p:spPr>
          <a:xfrm>
            <a:off x="5633752" y="450595"/>
            <a:ext cx="5386192" cy="5812077"/>
          </a:xfr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44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60" y="602965"/>
            <a:ext cx="5224931" cy="5642925"/>
          </a:xfrm>
          <a:ln w="57150">
            <a:solidFill>
              <a:srgbClr val="FF3399"/>
            </a:solidFill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Observa lo que se le agrega a los verbos cuando se expresan actividades diarias de una persona femenina.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537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1659538"/>
              </p:ext>
            </p:extLst>
          </p:nvPr>
        </p:nvGraphicFramePr>
        <p:xfrm>
          <a:off x="563671" y="619457"/>
          <a:ext cx="10997852" cy="571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7567950" y="1279267"/>
            <a:ext cx="25923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Ejemplos: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2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3837"/>
            <a:ext cx="3419605" cy="4601183"/>
          </a:xfrm>
        </p:spPr>
        <p:txBody>
          <a:bodyPr>
            <a:noAutofit/>
          </a:bodyPr>
          <a:lstStyle/>
          <a:p>
            <a:r>
              <a:rPr lang="es-MX" sz="3000" dirty="0" smtClean="0"/>
              <a:t>Es muy importante que tengas en cuenta la siguiente terminación de los verbos con la tercera persona del singular: </a:t>
            </a:r>
            <a:br>
              <a:rPr lang="es-MX" sz="3000" dirty="0" smtClean="0"/>
            </a:br>
            <a:r>
              <a:rPr lang="es-MX" sz="3000" dirty="0" smtClean="0"/>
              <a:t>         </a:t>
            </a:r>
            <a:r>
              <a:rPr lang="es-MX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HE</a:t>
            </a:r>
            <a:r>
              <a:rPr lang="es-MX" sz="3000" dirty="0" smtClean="0"/>
              <a:t> y </a:t>
            </a:r>
            <a:r>
              <a:rPr lang="es-MX" sz="3000" dirty="0" smtClean="0">
                <a:solidFill>
                  <a:srgbClr val="FF3399"/>
                </a:solidFill>
                <a:latin typeface="Arial Black" panose="020B0A04020102020204" pitchFamily="34" charset="0"/>
              </a:rPr>
              <a:t>SHE</a:t>
            </a:r>
            <a:r>
              <a:rPr lang="es-MX" sz="3000" dirty="0" smtClean="0"/>
              <a:t> </a:t>
            </a:r>
            <a:br>
              <a:rPr lang="es-MX" sz="3000" dirty="0" smtClean="0"/>
            </a:br>
            <a:r>
              <a:rPr lang="es-MX" sz="3000" dirty="0" smtClean="0"/>
              <a:t>al expresar rutinas actividades diarias, costumbres, hábitos.</a:t>
            </a:r>
            <a:endParaRPr lang="es-MX" sz="30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3" b="19028"/>
          <a:stretch/>
        </p:blipFill>
        <p:spPr>
          <a:xfrm>
            <a:off x="4405018" y="599808"/>
            <a:ext cx="6793221" cy="5649239"/>
          </a:xfr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575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229317" cy="4601183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Ejercicio práctica, tú decides si lo realizas: 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Coloca los verbos apropiadamente en los espacios y aumenta la terminación correcta al verbo. Algunos verbos pueden ser utilizados 2 o 3 veces.</a:t>
            </a:r>
            <a:endParaRPr lang="es-MX" sz="28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33" y="0"/>
            <a:ext cx="5974915" cy="7117638"/>
          </a:xfrm>
        </p:spPr>
      </p:pic>
      <p:sp>
        <p:nvSpPr>
          <p:cNvPr id="4" name="CuadroTexto 3"/>
          <p:cNvSpPr txBox="1"/>
          <p:nvPr/>
        </p:nvSpPr>
        <p:spPr>
          <a:xfrm>
            <a:off x="1922736" y="118301"/>
            <a:ext cx="144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U3_4_1</a:t>
            </a:r>
            <a:endParaRPr lang="es-419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8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7658" y="1123836"/>
            <a:ext cx="3488378" cy="4601183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Ejercicio práctica: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Escribe oraciones utilizando </a:t>
            </a:r>
            <a:r>
              <a:rPr lang="es-MX" sz="2800" b="1" dirty="0" smtClean="0"/>
              <a:t>He</a:t>
            </a:r>
            <a:r>
              <a:rPr lang="es-MX" sz="2800" dirty="0" smtClean="0"/>
              <a:t> o </a:t>
            </a:r>
            <a:r>
              <a:rPr lang="es-MX" sz="2800" b="1" dirty="0" err="1" smtClean="0"/>
              <a:t>She</a:t>
            </a:r>
            <a:r>
              <a:rPr lang="es-MX" sz="2800" dirty="0" smtClean="0"/>
              <a:t> acorde a los dibujos, agrega un complemento.</a:t>
            </a:r>
            <a:br>
              <a:rPr lang="es-MX" sz="2800" dirty="0" smtClean="0"/>
            </a:br>
            <a:r>
              <a:rPr lang="es-MX" sz="2800" dirty="0" smtClean="0"/>
              <a:t>Recuerda poner la terminación correcta a los verbos. </a:t>
            </a:r>
            <a:br>
              <a:rPr lang="es-MX" sz="2800" dirty="0" smtClean="0"/>
            </a:br>
            <a:r>
              <a:rPr lang="es-MX" sz="2800" dirty="0" smtClean="0"/>
              <a:t>Tú decides si realizas este ejercicio.</a:t>
            </a:r>
            <a:endParaRPr lang="es-MX" sz="28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2680" r="4876" b="9531"/>
          <a:stretch/>
        </p:blipFill>
        <p:spPr>
          <a:xfrm>
            <a:off x="5448822" y="215180"/>
            <a:ext cx="5098093" cy="6418496"/>
          </a:xfrm>
          <a:ln w="38100">
            <a:solidFill>
              <a:schemeClr val="accent2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1941258" y="251305"/>
            <a:ext cx="144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U3_4_2</a:t>
            </a:r>
            <a:endParaRPr lang="es-419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123837"/>
            <a:ext cx="3432131" cy="4601183"/>
          </a:xfrm>
        </p:spPr>
        <p:txBody>
          <a:bodyPr>
            <a:normAutofit/>
          </a:bodyPr>
          <a:lstStyle/>
          <a:p>
            <a:r>
              <a:rPr lang="es-MX" dirty="0" smtClean="0"/>
              <a:t>Ve los siguientes videos para reforzar el uso de Presente Simple con terceras personas en singular </a:t>
            </a:r>
            <a:r>
              <a:rPr lang="es-MX" b="1" dirty="0" smtClean="0"/>
              <a:t>SHE</a:t>
            </a:r>
            <a:r>
              <a:rPr lang="es-MX" dirty="0" smtClean="0"/>
              <a:t> / </a:t>
            </a:r>
            <a:r>
              <a:rPr lang="es-MX" b="1" dirty="0" smtClean="0"/>
              <a:t>HE</a:t>
            </a:r>
            <a:endParaRPr lang="es-MX" b="1" dirty="0"/>
          </a:p>
        </p:txBody>
      </p:sp>
      <p:sp>
        <p:nvSpPr>
          <p:cNvPr id="5" name="Rectángulo 4"/>
          <p:cNvSpPr/>
          <p:nvPr/>
        </p:nvSpPr>
        <p:spPr>
          <a:xfrm>
            <a:off x="4473355" y="3424428"/>
            <a:ext cx="5045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www.youtube.com/watch?v=oCpaty-OG5A</a:t>
            </a:r>
            <a:r>
              <a:rPr lang="es-MX" dirty="0" smtClean="0"/>
              <a:t> </a:t>
            </a:r>
          </a:p>
          <a:p>
            <a:r>
              <a:rPr lang="es-MX" dirty="0" smtClean="0"/>
              <a:t>Rutina de </a:t>
            </a:r>
            <a:r>
              <a:rPr lang="es-MX" dirty="0" err="1" smtClean="0"/>
              <a:t>Renee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4586295" y="1628476"/>
            <a:ext cx="5101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https://www.youtube.com/watch?v=igYuFmAwnh8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 general </a:t>
            </a:r>
            <a:endParaRPr lang="es-MX" b="1" dirty="0">
              <a:solidFill>
                <a:srgbClr val="FF3399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73355" y="662172"/>
            <a:ext cx="144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U3_4_3</a:t>
            </a:r>
            <a:endParaRPr lang="es-419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2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585" y="1165446"/>
            <a:ext cx="7315200" cy="1569442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Clr>
                <a:srgbClr val="FF3300"/>
              </a:buClr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3</a:t>
            </a:r>
            <a:b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1</a:t>
            </a:r>
            <a:endParaRPr lang="es-419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11380" y="2867720"/>
            <a:ext cx="7085215" cy="293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CC"/>
              </a:buClr>
              <a:buFont typeface="+mj-lt"/>
              <a:buAutoNum type="arabicPeriod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Telling the time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0000CC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 &amp; Months of the year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0000CC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activities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my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habits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0000CC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person’s daily activities,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/ her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routine or habits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CC"/>
              </a:buClr>
              <a:buFont typeface="+mj-lt"/>
              <a:buAutoNum type="arabicPeriod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for and denying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daily activities,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routine or habits.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CC"/>
              </a:buClr>
              <a:buFont typeface="+mj-lt"/>
              <a:buAutoNum type="arabicPeriod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for and denying a person’s activities, </a:t>
            </a:r>
            <a:r>
              <a:rPr lang="en-US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/ her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routine or habits.</a:t>
            </a: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00CC"/>
              </a:buClr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77283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5157" y="2154659"/>
            <a:ext cx="7043374" cy="3255264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</a:t>
            </a:r>
            <a:r>
              <a:rPr lang="en-US" sz="28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and denying </a:t>
            </a:r>
            <a:r>
              <a:rPr lang="en-US" sz="2800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28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daily activities, </a:t>
            </a:r>
            <a:r>
              <a:rPr lang="en-US" sz="2800" b="1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 or habits</a:t>
            </a:r>
            <a: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</a:t>
            </a:r>
            <a:r>
              <a:rPr lang="en-US" sz="28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and denying a person’s activities, </a:t>
            </a:r>
            <a:r>
              <a:rPr lang="en-US" sz="2800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/ her</a:t>
            </a:r>
            <a:r>
              <a:rPr lang="en-US" sz="28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routine or habits</a:t>
            </a:r>
            <a: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36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5048" y="1612595"/>
            <a:ext cx="2887287" cy="302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de iniciar los ejercicios, revisa la forma interrogativa del tiempo verbal </a:t>
            </a:r>
            <a:r>
              <a:rPr lang="es-MX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</a:t>
            </a:r>
            <a:r>
              <a:rPr lang="es-MX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es-MX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Tense</a:t>
            </a: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utiliza para </a:t>
            </a:r>
            <a:r>
              <a:rPr lang="es-MX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preguntar</a:t>
            </a:r>
            <a:r>
              <a:rPr lang="es-MX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actividades diarias, </a:t>
            </a:r>
            <a:r>
              <a:rPr lang="es-MX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rutinas y/o 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hábitos. </a:t>
            </a:r>
            <a:endParaRPr lang="es-419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C:\Users\ELSA\Documents\PERIODDO AGO 2020-ENE 2021\AFBG\INGLÉS I _ MATERIALS\Unidad 3 materiales\ORIGINAL\simple present interrogative rules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18" y="616492"/>
            <a:ext cx="6858000" cy="5614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645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:\Users\ELSA\Documents\PERIODDO AGO 2020-ENE 2021\AFBG\INGLÉS I _ MATERIALS\Unidad 3 materiales\ORIGINAL\simple present negative rules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97" y="316663"/>
            <a:ext cx="6440805" cy="6440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6417" y="1727524"/>
            <a:ext cx="2947482" cy="252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revisa 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forma interrogativa del tiempo verbal </a:t>
            </a:r>
            <a:r>
              <a:rPr lang="es-MX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</a:t>
            </a:r>
            <a:r>
              <a:rPr lang="es-MX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es-MX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Tense</a:t>
            </a:r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utiliza para </a:t>
            </a:r>
            <a:r>
              <a:rPr lang="es-MX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negar</a:t>
            </a:r>
            <a:r>
              <a:rPr lang="es-MX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actividades diarias, </a:t>
            </a:r>
            <a:r>
              <a:rPr lang="es-MX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rutinas y/o 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hábitos. </a:t>
            </a:r>
            <a:endParaRPr lang="es-419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24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9"/>
          <p:cNvSpPr txBox="1">
            <a:spLocks/>
          </p:cNvSpPr>
          <p:nvPr/>
        </p:nvSpPr>
        <p:spPr>
          <a:xfrm>
            <a:off x="740034" y="1561435"/>
            <a:ext cx="10890250" cy="4722987"/>
          </a:xfrm>
          <a:prstGeom prst="rect">
            <a:avLst/>
          </a:prstGeom>
          <a:ln w="28575">
            <a:solidFill>
              <a:srgbClr val="0099CC"/>
            </a:solidFill>
          </a:ln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U3_5_1 interrogative form DO</a:t>
            </a:r>
            <a:endParaRPr lang="es-MX" sz="1800" dirty="0" smtClean="0"/>
          </a:p>
          <a:p>
            <a:pPr marL="0" indent="0">
              <a:buNone/>
            </a:pPr>
            <a:r>
              <a:rPr lang="en-US" sz="1800" u="sng" dirty="0" smtClean="0">
                <a:hlinkClick r:id="rId2"/>
              </a:rPr>
              <a:t>https://www.youtube.com/watch?v=oAjXEYqO5nQ</a:t>
            </a:r>
            <a:r>
              <a:rPr lang="en-US" sz="1800" dirty="0" smtClean="0"/>
              <a:t>  </a:t>
            </a:r>
            <a:r>
              <a:rPr lang="en-US" sz="1800" b="1" dirty="0" smtClean="0"/>
              <a:t>Simple present video</a:t>
            </a:r>
            <a:r>
              <a:rPr lang="en-US" sz="1800" dirty="0" smtClean="0"/>
              <a:t> </a:t>
            </a:r>
            <a:r>
              <a:rPr lang="en-US" sz="1800" b="1" dirty="0" smtClean="0"/>
              <a:t>Part 1   interrogative form DO</a:t>
            </a:r>
            <a:r>
              <a:rPr lang="en-US" sz="1800" dirty="0" smtClean="0"/>
              <a:t> </a:t>
            </a:r>
            <a:endParaRPr lang="es-MX" sz="1800" dirty="0" smtClean="0"/>
          </a:p>
          <a:p>
            <a:r>
              <a:rPr lang="en-US" sz="1800" b="1" dirty="0" smtClean="0"/>
              <a:t>U3_6_1 interrogative form DOES</a:t>
            </a:r>
            <a:endParaRPr lang="es-MX" sz="1800" dirty="0" smtClean="0"/>
          </a:p>
          <a:p>
            <a:pPr marL="0" indent="0">
              <a:buNone/>
            </a:pPr>
            <a:r>
              <a:rPr lang="en-US" sz="1800" u="sng" dirty="0" smtClean="0">
                <a:hlinkClick r:id="rId3"/>
              </a:rPr>
              <a:t>https://www.youtube.com/watch?v=2TyuOM0kqg0</a:t>
            </a:r>
            <a:r>
              <a:rPr lang="en-US" sz="1800" dirty="0" smtClean="0"/>
              <a:t>  </a:t>
            </a:r>
            <a:r>
              <a:rPr lang="en-US" sz="1800" b="1" dirty="0" smtClean="0"/>
              <a:t>Simple present video</a:t>
            </a:r>
            <a:r>
              <a:rPr lang="en-US" sz="1800" dirty="0" smtClean="0"/>
              <a:t> </a:t>
            </a:r>
            <a:r>
              <a:rPr lang="en-US" sz="1800" b="1" dirty="0" smtClean="0"/>
              <a:t>Part 2   interrogative form DOES</a:t>
            </a:r>
            <a:endParaRPr lang="es-MX" sz="1800" dirty="0" smtClean="0"/>
          </a:p>
          <a:p>
            <a:r>
              <a:rPr lang="en-US" sz="1800" b="1" dirty="0" smtClean="0"/>
              <a:t>U3_5_2</a:t>
            </a:r>
            <a:r>
              <a:rPr lang="en-US" sz="1800" dirty="0" smtClean="0"/>
              <a:t> </a:t>
            </a:r>
            <a:r>
              <a:rPr lang="en-US" sz="1800" b="1" dirty="0" smtClean="0"/>
              <a:t>negative form I-you-we-they</a:t>
            </a:r>
            <a:r>
              <a:rPr lang="en-US" sz="1800" dirty="0" smtClean="0"/>
              <a:t>  </a:t>
            </a:r>
            <a:endParaRPr lang="es-MX" sz="1800" dirty="0" smtClean="0"/>
          </a:p>
          <a:p>
            <a:pPr marL="0" indent="0">
              <a:buNone/>
            </a:pPr>
            <a:r>
              <a:rPr lang="en-US" sz="1800" u="sng" dirty="0" smtClean="0">
                <a:hlinkClick r:id="rId4"/>
              </a:rPr>
              <a:t>https://www.youtube.com/watch?v=JuYNvFB9Kkk</a:t>
            </a:r>
            <a:r>
              <a:rPr lang="en-US" sz="1800" dirty="0" smtClean="0"/>
              <a:t> </a:t>
            </a:r>
            <a:r>
              <a:rPr lang="en-US" sz="1800" b="1" dirty="0" smtClean="0"/>
              <a:t>PART 1: negative form I-you-we-they</a:t>
            </a:r>
            <a:r>
              <a:rPr lang="en-US" sz="1800" dirty="0" smtClean="0"/>
              <a:t>  </a:t>
            </a:r>
            <a:endParaRPr lang="es-MX" sz="1800" dirty="0" smtClean="0"/>
          </a:p>
          <a:p>
            <a:r>
              <a:rPr lang="en-US" sz="1800" b="1" dirty="0" smtClean="0"/>
              <a:t>U3_6_2</a:t>
            </a:r>
            <a:r>
              <a:rPr lang="en-US" sz="1800" dirty="0" smtClean="0"/>
              <a:t> </a:t>
            </a:r>
            <a:r>
              <a:rPr lang="en-US" sz="1800" b="1" dirty="0" smtClean="0"/>
              <a:t>negative form she-he-it</a:t>
            </a:r>
            <a:r>
              <a:rPr lang="en-US" sz="1800" dirty="0" smtClean="0"/>
              <a:t>  </a:t>
            </a:r>
            <a:endParaRPr lang="es-MX" sz="1800" dirty="0" smtClean="0"/>
          </a:p>
          <a:p>
            <a:pPr marL="0" indent="0">
              <a:buNone/>
            </a:pPr>
            <a:r>
              <a:rPr lang="en-US" sz="1800" u="sng" dirty="0" smtClean="0">
                <a:hlinkClick r:id="rId5"/>
              </a:rPr>
              <a:t>https://www.youtube.com/watch?v=FcpKn-KVRwY</a:t>
            </a:r>
            <a:r>
              <a:rPr lang="en-US" sz="1800" dirty="0" smtClean="0"/>
              <a:t> </a:t>
            </a:r>
            <a:r>
              <a:rPr lang="en-US" sz="1800" b="1" dirty="0" smtClean="0"/>
              <a:t>PART 2: negative form she-he-it</a:t>
            </a:r>
            <a:r>
              <a:rPr lang="en-US" sz="1800" dirty="0" smtClean="0"/>
              <a:t>  </a:t>
            </a:r>
            <a:endParaRPr lang="es-MX" sz="1800" dirty="0" smtClean="0"/>
          </a:p>
          <a:p>
            <a:r>
              <a:rPr lang="en-US" sz="1800" b="1" dirty="0" smtClean="0"/>
              <a:t>U3_5&amp;6_review</a:t>
            </a:r>
            <a:endParaRPr lang="es-MX" sz="1800" dirty="0" smtClean="0"/>
          </a:p>
          <a:p>
            <a:pPr marL="0" indent="0">
              <a:buNone/>
            </a:pPr>
            <a:r>
              <a:rPr lang="en-US" sz="1800" u="sng" dirty="0" smtClean="0">
                <a:hlinkClick r:id="rId6"/>
              </a:rPr>
              <a:t>https://agendaweb.org/verbs/present-simple-interrogative-exercises.html</a:t>
            </a:r>
            <a:r>
              <a:rPr lang="en-US" sz="1800" dirty="0" smtClean="0"/>
              <a:t>  </a:t>
            </a:r>
            <a:r>
              <a:rPr lang="en-US" sz="1800" b="1" dirty="0" smtClean="0"/>
              <a:t>Simple Present  EXERCISES  REVIEW</a:t>
            </a:r>
          </a:p>
          <a:p>
            <a:pPr marL="0" indent="0">
              <a:buNone/>
            </a:pPr>
            <a:r>
              <a:rPr lang="es-MX" sz="1800" dirty="0" smtClean="0"/>
              <a:t> </a:t>
            </a:r>
            <a:r>
              <a:rPr lang="en-US" sz="1800" u="sng" dirty="0" smtClean="0">
                <a:hlinkClick r:id="rId7"/>
              </a:rPr>
              <a:t>https://www.youtube.com/watch?v=9FnxQsOrUAc</a:t>
            </a:r>
            <a:r>
              <a:rPr lang="en-US" sz="1800" dirty="0" smtClean="0"/>
              <a:t> </a:t>
            </a:r>
            <a:r>
              <a:rPr lang="en-US" sz="1800" b="1" dirty="0" smtClean="0"/>
              <a:t>Simple present video interrogative form   </a:t>
            </a:r>
            <a:endParaRPr lang="es-MX" sz="1800" dirty="0" smtClean="0"/>
          </a:p>
          <a:p>
            <a:endParaRPr lang="es-MX" sz="1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321925" y="232756"/>
            <a:ext cx="9551122" cy="1200329"/>
          </a:xfrm>
          <a:prstGeom prst="rect">
            <a:avLst/>
          </a:prstGeom>
          <a:solidFill>
            <a:srgbClr val="0099CC"/>
          </a:solidFill>
          <a:ln w="28575"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Ve detenidamente los siguientes videos los cuales explican de manera sencilla la forma interrogativa (preguntas) y forma negativa del presente simple para preguntar y/o negar </a:t>
            </a:r>
            <a:r>
              <a:rPr lang="es-ES" sz="2400" dirty="0">
                <a:solidFill>
                  <a:schemeClr val="bg1"/>
                </a:solidFill>
              </a:rPr>
              <a:t>actividades </a:t>
            </a:r>
            <a:r>
              <a:rPr lang="es-ES" sz="2400" dirty="0" smtClean="0">
                <a:solidFill>
                  <a:schemeClr val="bg1"/>
                </a:solidFill>
              </a:rPr>
              <a:t>diarias, rutinas, hábitos. </a:t>
            </a:r>
            <a:endParaRPr lang="es-419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93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ELSA\Documents\PERIODDO AGO 2020-ENE 2021\AFBG\INGLÉS I _ MATERIALS\Unidad 3 materiales\ORIGINAL\simple present all forms review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20" y="285774"/>
            <a:ext cx="6858000" cy="38557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3" name="Cuadro de texto 2"/>
          <p:cNvSpPr txBox="1">
            <a:spLocks noChangeArrowheads="1"/>
          </p:cNvSpPr>
          <p:nvPr/>
        </p:nvSpPr>
        <p:spPr bwMode="auto">
          <a:xfrm>
            <a:off x="2074115" y="4314022"/>
            <a:ext cx="7664210" cy="22733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rgbClr val="00808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 los siguientes ejercicios de práctica para reforzar la estructura del presente simple.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rgbClr val="00808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Claro, tú </a:t>
            </a:r>
            <a:r>
              <a:rPr lang="es-MX" sz="2400" u="sng" dirty="0">
                <a:solidFill>
                  <a:srgbClr val="00808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decides</a:t>
            </a:r>
            <a:r>
              <a:rPr lang="es-MX" sz="2400" dirty="0">
                <a:solidFill>
                  <a:srgbClr val="00808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los realizas. 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rgbClr val="00808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embargo, los considero necesarios para que te des cuenta si las explicaciones han sido claras y suficientes. 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46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8" y="1246909"/>
            <a:ext cx="4607302" cy="54126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2227" r="3022"/>
          <a:stretch/>
        </p:blipFill>
        <p:spPr bwMode="auto">
          <a:xfrm>
            <a:off x="6225264" y="370935"/>
            <a:ext cx="5109845" cy="6400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89462" y="370935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U3_5&amp;6_1</a:t>
            </a:r>
            <a:endParaRPr lang="es-419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730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3193" y="992688"/>
            <a:ext cx="3356974" cy="1337153"/>
          </a:xfrm>
        </p:spPr>
        <p:txBody>
          <a:bodyPr>
            <a:noAutofit/>
          </a:bodyPr>
          <a:lstStyle/>
          <a:p>
            <a:r>
              <a:rPr lang="es-MX" sz="5400" b="1" dirty="0" err="1" smtClean="0"/>
              <a:t>Any</a:t>
            </a:r>
            <a:r>
              <a:rPr lang="es-MX" sz="5400" b="1" dirty="0" smtClean="0"/>
              <a:t> </a:t>
            </a:r>
            <a:r>
              <a:rPr lang="es-MX" sz="5400" b="1" dirty="0" err="1" smtClean="0"/>
              <a:t>questions</a:t>
            </a:r>
            <a:r>
              <a:rPr lang="es-MX" sz="5400" b="1" dirty="0" smtClean="0"/>
              <a:t>?</a:t>
            </a:r>
            <a:endParaRPr lang="es-MX" sz="5400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85" y="809008"/>
            <a:ext cx="4709341" cy="3420092"/>
          </a:xfr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08682" y="2329841"/>
            <a:ext cx="3125995" cy="2321990"/>
          </a:xfrm>
        </p:spPr>
        <p:txBody>
          <a:bodyPr>
            <a:noAutofit/>
          </a:bodyPr>
          <a:lstStyle/>
          <a:p>
            <a:r>
              <a:rPr lang="es-MX" sz="2600" dirty="0" smtClean="0">
                <a:solidFill>
                  <a:srgbClr val="990099"/>
                </a:solidFill>
              </a:rPr>
              <a:t>Si tienes preguntas, observaciones de este tema. Por favor, comenta en el </a:t>
            </a:r>
            <a:r>
              <a:rPr lang="es-MX" sz="2600" b="1" dirty="0" smtClean="0">
                <a:solidFill>
                  <a:srgbClr val="990099"/>
                </a:solidFill>
              </a:rPr>
              <a:t>FORO </a:t>
            </a:r>
            <a:r>
              <a:rPr lang="es-MX" sz="2600" dirty="0" smtClean="0">
                <a:solidFill>
                  <a:srgbClr val="990099"/>
                </a:solidFill>
              </a:rPr>
              <a:t>de la </a:t>
            </a:r>
            <a:r>
              <a:rPr lang="es-MX" sz="2600" b="1" dirty="0" smtClean="0">
                <a:solidFill>
                  <a:srgbClr val="990099"/>
                </a:solidFill>
              </a:rPr>
              <a:t>UNIDAD 3 </a:t>
            </a:r>
            <a:r>
              <a:rPr lang="es-MX" sz="2600" dirty="0" smtClean="0">
                <a:solidFill>
                  <a:srgbClr val="990099"/>
                </a:solidFill>
              </a:rPr>
              <a:t>en la plataforma </a:t>
            </a:r>
            <a:r>
              <a:rPr lang="es-MX" sz="2600" b="1" dirty="0" smtClean="0">
                <a:solidFill>
                  <a:srgbClr val="990099"/>
                </a:solidFill>
              </a:rPr>
              <a:t>EMINUS</a:t>
            </a:r>
            <a:r>
              <a:rPr lang="es-MX" sz="2600" dirty="0" smtClean="0">
                <a:solidFill>
                  <a:srgbClr val="990099"/>
                </a:solidFill>
              </a:rPr>
              <a:t> para que sirva de aclaración grupal.</a:t>
            </a:r>
          </a:p>
          <a:p>
            <a:pPr algn="r"/>
            <a:r>
              <a:rPr lang="es-MX" sz="28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Gracias.</a:t>
            </a:r>
            <a:endParaRPr lang="es-MX" sz="28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29239" y="4808993"/>
            <a:ext cx="444341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¿Necesitas asesoría?</a:t>
            </a:r>
          </a:p>
          <a:p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Escríbeme en el apartado de mensajes en EMINUS.</a:t>
            </a:r>
            <a:endParaRPr lang="es-MX" sz="2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5423" cy="4601183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Cualquier duda, favor de escribirla en el FORO de la Unidad 3.</a:t>
            </a:r>
            <a:br>
              <a:rPr lang="es-ES" sz="3200" dirty="0" smtClean="0"/>
            </a:br>
            <a:r>
              <a:rPr lang="es-ES" sz="3200" dirty="0" smtClean="0"/>
              <a:t>Tu pregunta servirá para retroalimentación grupal. </a:t>
            </a:r>
            <a:endParaRPr lang="es-419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14" y="2456923"/>
            <a:ext cx="7716804" cy="1599688"/>
          </a:xfrm>
        </p:spPr>
      </p:pic>
    </p:spTree>
    <p:extLst>
      <p:ext uri="{BB962C8B-B14F-4D97-AF65-F5344CB8AC3E}">
        <p14:creationId xmlns:p14="http://schemas.microsoft.com/office/powerpoint/2010/main" val="39877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045741"/>
          </a:xfrm>
        </p:spPr>
        <p:txBody>
          <a:bodyPr/>
          <a:lstStyle/>
          <a:p>
            <a:r>
              <a:rPr lang="es-MX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MX" dirty="0" err="1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Telling</a:t>
            </a:r>
            <a:r>
              <a:rPr lang="es-MX" dirty="0" smtClean="0"/>
              <a:t> </a:t>
            </a:r>
            <a:r>
              <a:rPr lang="es-MX" dirty="0" err="1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MX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80" y="2256653"/>
            <a:ext cx="2871535" cy="37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184" y="989556"/>
            <a:ext cx="3179213" cy="4861038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400" b="1" dirty="0" smtClean="0">
                <a:latin typeface="+mj-lt"/>
              </a:rPr>
              <a:t>Es muy importante que visualices cómo está dividido el reloj:</a:t>
            </a:r>
            <a:br>
              <a:rPr lang="es-MX" sz="2400" b="1" dirty="0" smtClean="0">
                <a:latin typeface="+mj-lt"/>
              </a:rPr>
            </a:br>
            <a:r>
              <a:rPr lang="es-MX" sz="2400" b="1" dirty="0" smtClean="0">
                <a:latin typeface="+mj-lt"/>
              </a:rPr>
              <a:t/>
            </a:r>
            <a:br>
              <a:rPr lang="es-MX" sz="2400" b="1" dirty="0" smtClean="0">
                <a:latin typeface="+mj-lt"/>
              </a:rPr>
            </a:br>
            <a:r>
              <a:rPr lang="es-MX" sz="2400" b="1" dirty="0" smtClean="0">
                <a:latin typeface="+mj-lt"/>
              </a:rPr>
              <a:t>- Observa que la primera mitad en color naranja representa “pasado de la hora” y se utiliza la palabra “</a:t>
            </a:r>
            <a:r>
              <a:rPr lang="es-MX" sz="2400" b="1" u="sng" dirty="0" smtClean="0">
                <a:latin typeface="+mj-lt"/>
              </a:rPr>
              <a:t>PAST</a:t>
            </a:r>
            <a:r>
              <a:rPr lang="es-MX" sz="2400" b="1" dirty="0" smtClean="0">
                <a:latin typeface="+mj-lt"/>
              </a:rPr>
              <a:t>”.</a:t>
            </a:r>
            <a:br>
              <a:rPr lang="es-MX" sz="2400" b="1" dirty="0" smtClean="0">
                <a:latin typeface="+mj-lt"/>
              </a:rPr>
            </a:br>
            <a:r>
              <a:rPr lang="es-MX" sz="2400" b="1" dirty="0" smtClean="0">
                <a:latin typeface="+mj-lt"/>
              </a:rPr>
              <a:t/>
            </a:r>
            <a:br>
              <a:rPr lang="es-MX" sz="2400" b="1" dirty="0" smtClean="0">
                <a:latin typeface="+mj-lt"/>
              </a:rPr>
            </a:br>
            <a:r>
              <a:rPr lang="es-MX" sz="2400" b="1" dirty="0" smtClean="0">
                <a:latin typeface="+mj-lt"/>
              </a:rPr>
              <a:t>- Observa que la segunda mitad en color rojo representa “antes de la hora” y se utiliza la palabra “</a:t>
            </a:r>
            <a:r>
              <a:rPr lang="es-MX" sz="2400" b="1" u="sng" dirty="0" smtClean="0">
                <a:latin typeface="+mj-lt"/>
              </a:rPr>
              <a:t>TO</a:t>
            </a:r>
            <a:r>
              <a:rPr lang="es-MX" sz="2400" b="1" dirty="0" smtClean="0">
                <a:latin typeface="+mj-lt"/>
              </a:rPr>
              <a:t>”.</a:t>
            </a:r>
            <a:endParaRPr lang="es-MX" sz="2400" b="1" dirty="0">
              <a:latin typeface="+mj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91" y="989556"/>
            <a:ext cx="6101338" cy="4995319"/>
          </a:xfrm>
        </p:spPr>
      </p:pic>
    </p:spTree>
    <p:extLst>
      <p:ext uri="{BB962C8B-B14F-4D97-AF65-F5344CB8AC3E}">
        <p14:creationId xmlns:p14="http://schemas.microsoft.com/office/powerpoint/2010/main" val="26004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Observa en este reloj el uso de “PAST”  y de “TO”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42" y="510132"/>
            <a:ext cx="4697261" cy="6134702"/>
          </a:xfrm>
        </p:spPr>
      </p:pic>
    </p:spTree>
    <p:extLst>
      <p:ext uri="{BB962C8B-B14F-4D97-AF65-F5344CB8AC3E}">
        <p14:creationId xmlns:p14="http://schemas.microsoft.com/office/powerpoint/2010/main" val="3089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</a:t>
            </a:r>
            <a:r>
              <a:rPr lang="es-MX" sz="4400" dirty="0" smtClean="0"/>
              <a:t>Queda claro el uso de </a:t>
            </a:r>
            <a:r>
              <a:rPr lang="es-MX" sz="4400" b="1" dirty="0" err="1" smtClean="0"/>
              <a:t>past</a:t>
            </a:r>
            <a:r>
              <a:rPr lang="es-MX" sz="4400" dirty="0" smtClean="0"/>
              <a:t> y de </a:t>
            </a:r>
            <a:r>
              <a:rPr lang="es-MX" sz="4400" b="1" dirty="0" err="1" smtClean="0"/>
              <a:t>to</a:t>
            </a:r>
            <a:r>
              <a:rPr lang="es-MX" sz="4400" dirty="0" smtClean="0"/>
              <a:t> al decir la hora?</a:t>
            </a:r>
            <a:endParaRPr lang="es-MX" sz="44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50" y="863600"/>
            <a:ext cx="3921375" cy="5121275"/>
          </a:xfrm>
        </p:spPr>
      </p:pic>
    </p:spTree>
    <p:extLst>
      <p:ext uri="{BB962C8B-B14F-4D97-AF65-F5344CB8AC3E}">
        <p14:creationId xmlns:p14="http://schemas.microsoft.com/office/powerpoint/2010/main" val="19050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Para preguntar la hora se utiliza la pregunta      </a:t>
            </a:r>
            <a:r>
              <a:rPr lang="es-MX" sz="3800" b="1" i="1" dirty="0" err="1" smtClean="0"/>
              <a:t>What</a:t>
            </a:r>
            <a:r>
              <a:rPr lang="es-MX" sz="3800" b="1" i="1" dirty="0" smtClean="0"/>
              <a:t> time </a:t>
            </a:r>
            <a:r>
              <a:rPr lang="es-MX" sz="3800" b="1" i="1" dirty="0" err="1" smtClean="0"/>
              <a:t>is</a:t>
            </a:r>
            <a:r>
              <a:rPr lang="es-MX" sz="3800" b="1" i="1" dirty="0" smtClean="0"/>
              <a:t> </a:t>
            </a:r>
            <a:r>
              <a:rPr lang="es-MX" sz="3800" b="1" i="1" dirty="0" err="1" smtClean="0"/>
              <a:t>it</a:t>
            </a:r>
            <a:r>
              <a:rPr lang="es-MX" sz="3800" b="1" i="1" dirty="0" smtClean="0"/>
              <a:t>?</a:t>
            </a:r>
            <a:r>
              <a:rPr lang="es-MX" sz="3400" b="1" i="1" dirty="0" smtClean="0"/>
              <a:t/>
            </a:r>
            <a:br>
              <a:rPr lang="es-MX" sz="3400" b="1" i="1" dirty="0" smtClean="0"/>
            </a:br>
            <a:r>
              <a:rPr lang="es-MX" dirty="0"/>
              <a:t>Y se contesta</a:t>
            </a:r>
            <a:r>
              <a:rPr lang="es-MX" sz="3400" b="1" i="1" dirty="0" smtClean="0"/>
              <a:t/>
            </a:r>
            <a:br>
              <a:rPr lang="es-MX" sz="3400" b="1" i="1" dirty="0" smtClean="0"/>
            </a:br>
            <a:r>
              <a:rPr lang="es-MX" sz="3800" b="1" i="1" dirty="0" err="1"/>
              <a:t>It</a:t>
            </a:r>
            <a:r>
              <a:rPr lang="es-MX" sz="3800" b="1" i="1" dirty="0"/>
              <a:t> </a:t>
            </a:r>
            <a:r>
              <a:rPr lang="es-MX" sz="3800" b="1" i="1" dirty="0" err="1"/>
              <a:t>is</a:t>
            </a:r>
            <a:r>
              <a:rPr lang="es-MX" sz="3800" b="1" i="1" dirty="0"/>
              <a:t>…..</a:t>
            </a:r>
            <a:br>
              <a:rPr lang="es-MX" sz="3800" b="1" i="1" dirty="0"/>
            </a:br>
            <a:r>
              <a:rPr lang="es-MX" sz="3400" dirty="0" smtClean="0"/>
              <a:t/>
            </a:r>
            <a:br>
              <a:rPr lang="es-MX" sz="3400" dirty="0" smtClean="0"/>
            </a:br>
            <a:r>
              <a:rPr lang="es-MX" sz="3400" b="1" dirty="0" smtClean="0">
                <a:solidFill>
                  <a:srgbClr val="FF3300"/>
                </a:solidFill>
              </a:rPr>
              <a:t>*</a:t>
            </a:r>
            <a:r>
              <a:rPr lang="es-MX" sz="3400" dirty="0" smtClean="0"/>
              <a:t>Estudia los siguientes ejemplos.</a:t>
            </a:r>
            <a:endParaRPr lang="es-MX" sz="34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92" y="945265"/>
            <a:ext cx="6073620" cy="5618098"/>
          </a:xfrm>
        </p:spPr>
      </p:pic>
    </p:spTree>
    <p:extLst>
      <p:ext uri="{BB962C8B-B14F-4D97-AF65-F5344CB8AC3E}">
        <p14:creationId xmlns:p14="http://schemas.microsoft.com/office/powerpoint/2010/main" val="510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U3_1_1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Instructions</a:t>
            </a:r>
            <a:r>
              <a:rPr lang="es-MX" dirty="0" smtClean="0"/>
              <a:t>:</a:t>
            </a:r>
            <a:br>
              <a:rPr lang="es-MX" dirty="0" smtClean="0"/>
            </a:br>
            <a:r>
              <a:rPr lang="es-MX" b="1" dirty="0" smtClean="0"/>
              <a:t>Match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clocks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time.</a:t>
            </a:r>
            <a:br>
              <a:rPr lang="es-MX" b="1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2800" i="1" dirty="0" smtClean="0"/>
              <a:t>Instrucciones: Relaciona los relojes con la hora.</a:t>
            </a:r>
            <a:endParaRPr lang="es-MX" sz="2800" i="1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10775" r="42668" b="5330"/>
          <a:stretch/>
        </p:blipFill>
        <p:spPr>
          <a:xfrm>
            <a:off x="4521961" y="514818"/>
            <a:ext cx="2705557" cy="5873455"/>
          </a:xfrm>
          <a:ln w="38100">
            <a:solidFill>
              <a:schemeClr val="accent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t="10593" r="22726" b="5571"/>
          <a:stretch/>
        </p:blipFill>
        <p:spPr>
          <a:xfrm>
            <a:off x="7728559" y="514818"/>
            <a:ext cx="2584832" cy="587345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881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233</TotalTime>
  <Words>1144</Words>
  <Application>Microsoft Office PowerPoint</Application>
  <PresentationFormat>Panorámica</PresentationFormat>
  <Paragraphs>123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9" baseType="lpstr">
      <vt:lpstr>Arial Black</vt:lpstr>
      <vt:lpstr>Arial Rounded MT Bold</vt:lpstr>
      <vt:lpstr>Bahnschrift SemiLight SemiConde</vt:lpstr>
      <vt:lpstr>Calibri</vt:lpstr>
      <vt:lpstr>Calibri Light</vt:lpstr>
      <vt:lpstr>Candara</vt:lpstr>
      <vt:lpstr>Century Gothic</vt:lpstr>
      <vt:lpstr>Corbel</vt:lpstr>
      <vt:lpstr>Times New Roman</vt:lpstr>
      <vt:lpstr>Wingdings</vt:lpstr>
      <vt:lpstr>Wingdings 2</vt:lpstr>
      <vt:lpstr>Marco</vt:lpstr>
      <vt:lpstr>   Unidad 3  </vt:lpstr>
      <vt:lpstr>UNIDAD 3 Actividades cotidianas, Gustos y Desagrados. Telling the time. Days of the week &amp; Months of the year. Saying my daily activities, my routine or habits. Saying a person’s daily activities, his / her routine or habits. UNIDAD 3 Actividades cotidianas, Gustos y Desagrados. Telling the ti me. Days of the week &amp; Months of the year. Saying my daily activities, my routine or habits. Saying a person’s daily activities, his / her routine or habits. Asking for your daily activities, your routine or habits. Asking for a person’s activities, his / her routine or habits.  </vt:lpstr>
      <vt:lpstr>Unidad 3 PARTE 1</vt:lpstr>
      <vt:lpstr>1. Telling the time.</vt:lpstr>
      <vt:lpstr>Es muy importante que visualices cómo está dividido el reloj:  - Observa que la primera mitad en color naranja representa “pasado de la hora” y se utiliza la palabra “PAST”.  - Observa que la segunda mitad en color rojo representa “antes de la hora” y se utiliza la palabra “TO”.</vt:lpstr>
      <vt:lpstr>Observa en este reloj el uso de “PAST”  y de “TO”</vt:lpstr>
      <vt:lpstr>¿Queda claro el uso de past y de to al decir la hora?</vt:lpstr>
      <vt:lpstr>Para preguntar la hora se utiliza la pregunta      What time is it? Y se contesta It is…..  *Estudia los siguientes ejemplos.</vt:lpstr>
      <vt:lpstr>U3_1_1 Instructions: Match the clocks with the time.  Instrucciones: Relaciona los relojes con la hora.</vt:lpstr>
      <vt:lpstr>U3_1_2 Instructions:  Write the correct time.  Instrucciones; Escribe la hora correcta. </vt:lpstr>
      <vt:lpstr>Decir la hora en forma digital es la más fácil:  Se lee la hora como número ordinal.</vt:lpstr>
      <vt:lpstr>2. Days of the week &amp; Months of the year</vt:lpstr>
      <vt:lpstr>Éstos son los días de la semana. Este vocabulario te será útil para expresar tus actividades diarias, rutinas o hábitos. Siempre se escriben con mayúscula  inicial. Ve  este video para que practiques la pronunciación, aquí la liga:   https://www.youtube.com/watch?v=IdxFRjegNJ0   days of the week </vt:lpstr>
      <vt:lpstr>Presentación de PowerPoint</vt:lpstr>
      <vt:lpstr>3. Saying my daily activities, my routine or habits. </vt:lpstr>
      <vt:lpstr>Presentación de PowerPoint</vt:lpstr>
      <vt:lpstr>Presentación de PowerPoint</vt:lpstr>
      <vt:lpstr>En la siguiente tabla se muestran más ejemplos expresando actividades diarias o rutinas o hábitos. Sin embargo, es necesario proporcionar más información para que se entienda como una acción habitual. </vt:lpstr>
      <vt:lpstr>Al agregar la hora que solemos realizar una determinada actividad ya estamos expresando un hábito, por lo tanto una rutina.  Ejercicio:  Marca en el reloj la hora que acostumbras hacer la actividad que se te indica. Escribe la hora en inglés que marcaste en el reloj.  </vt:lpstr>
      <vt:lpstr>Presentación de PowerPoint</vt:lpstr>
      <vt:lpstr>4. Saying a person’s daily activities, his / her routine or habits. </vt:lpstr>
      <vt:lpstr>¿Te acuerdas como expresas tu rutina? Solamente antepones el pronombre personal “I” antes del verbo.</vt:lpstr>
      <vt:lpstr>Observa lo que se le agrega a los verbos cuando se expresan actividades diarias de una persona masculina.</vt:lpstr>
      <vt:lpstr>Observa lo que se le agrega a los verbos cuando se expresan actividades diarias de una persona femenina.</vt:lpstr>
      <vt:lpstr>Presentación de PowerPoint</vt:lpstr>
      <vt:lpstr>Es muy importante que tengas en cuenta la siguiente terminación de los verbos con la tercera persona del singular:           HE y SHE  al expresar rutinas actividades diarias, costumbres, hábitos.</vt:lpstr>
      <vt:lpstr>Ejercicio práctica, tú decides si lo realizas:  Coloca los verbos apropiadamente en los espacios y aumenta la terminación correcta al verbo. Algunos verbos pueden ser utilizados 2 o 3 veces.</vt:lpstr>
      <vt:lpstr>Ejercicio práctica: Escribe oraciones utilizando He o She acorde a los dibujos, agrega un complemento. Recuerda poner la terminación correcta a los verbos.  Tú decides si realizas este ejercicio.</vt:lpstr>
      <vt:lpstr>Ve los siguientes videos para reforzar el uso de Presente Simple con terceras personas en singular SHE / HE</vt:lpstr>
      <vt:lpstr>5. Asking for and denying your daily activities, your routine or habits.   6. Asking for and denying a person’s activities, his / her routine or habits    </vt:lpstr>
      <vt:lpstr>Presentación de PowerPoint</vt:lpstr>
      <vt:lpstr>Ahora revisa la forma interrogativa del tiempo verbal Simple Present Tense que se utiliza para negar las actividades diarias, rutinas y/o hábitos. </vt:lpstr>
      <vt:lpstr>Presentación de PowerPoint</vt:lpstr>
      <vt:lpstr>Presentación de PowerPoint</vt:lpstr>
      <vt:lpstr>Presentación de PowerPoint</vt:lpstr>
      <vt:lpstr>Any questions?</vt:lpstr>
      <vt:lpstr>Cualquier duda, favor de escribirla en el FORO de la Unidad 3. Tu pregunta servirá para retroalimentación grupal.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the time.</dc:title>
  <dc:creator>ELSA</dc:creator>
  <cp:lastModifiedBy>Tzopitl Cabrera Elsa</cp:lastModifiedBy>
  <cp:revision>30</cp:revision>
  <dcterms:created xsi:type="dcterms:W3CDTF">2020-06-09T17:14:01Z</dcterms:created>
  <dcterms:modified xsi:type="dcterms:W3CDTF">2023-03-15T01:19:06Z</dcterms:modified>
</cp:coreProperties>
</file>