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5" r:id="rId3"/>
  </p:sldIdLst>
  <p:sldSz cx="9144000" cy="6858000" type="screen4x3"/>
  <p:notesSz cx="7077075" cy="91011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9822" autoAdjust="0"/>
  </p:normalViewPr>
  <p:slideViewPr>
    <p:cSldViewPr>
      <p:cViewPr varScale="1">
        <p:scale>
          <a:sx n="113" d="100"/>
          <a:sy n="113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3066732" cy="4566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MX"/>
          </a:p>
        </p:txBody>
      </p:sp>
      <p:sp>
        <p:nvSpPr>
          <p:cNvPr id="3" name="Marcador de fecha 2"/>
          <p:cNvSpPr txBox="1">
            <a:spLocks noGrp="1"/>
          </p:cNvSpPr>
          <p:nvPr>
            <p:ph type="dt" idx="1"/>
          </p:nvPr>
        </p:nvSpPr>
        <p:spPr>
          <a:xfrm>
            <a:off x="4008700" y="0"/>
            <a:ext cx="3066732" cy="4566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9AF1AC4-158A-438D-AC48-39F9B43123D8}" type="datetime1">
              <a:rPr lang="es-MX"/>
              <a:pPr lvl="0"/>
              <a:t>01/06/2022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2250" y="1138238"/>
            <a:ext cx="4092575" cy="30702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/>
          <p:cNvSpPr txBox="1">
            <a:spLocks noGrp="1"/>
          </p:cNvSpPr>
          <p:nvPr>
            <p:ph type="body" sz="quarter" idx="3"/>
          </p:nvPr>
        </p:nvSpPr>
        <p:spPr>
          <a:xfrm>
            <a:off x="707708" y="4379922"/>
            <a:ext cx="5661660" cy="35835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4"/>
          </p:nvPr>
        </p:nvSpPr>
        <p:spPr>
          <a:xfrm>
            <a:off x="1" y="8644498"/>
            <a:ext cx="3066732" cy="4566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MX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008700" y="8644498"/>
            <a:ext cx="3066732" cy="4566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D5040D-1185-4249-AF18-233D377A121A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11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4008700" y="8644498"/>
            <a:ext cx="3066732" cy="4566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AFD7F1-0B2B-48BA-A59F-BAD6E54011FB}" type="slidenum">
              <a:t>1</a:t>
            </a:fld>
            <a:endParaRPr lang="es-MX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8956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4008700" y="8644498"/>
            <a:ext cx="3066732" cy="4566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AFD7F1-0B2B-48BA-A59F-BAD6E54011FB}" type="slidenum">
              <a:t>2</a:t>
            </a:fld>
            <a:endParaRPr lang="es-MX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76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9ED755-DD72-406F-8EF9-56B4685AF6C5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65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EE0C8A-5EB3-4FB9-9A2A-1D950104035F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14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09FEEE-D33C-4C2E-AEDB-BA4FD6611A78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78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 noGrp="1"/>
          </p:cNvSpPr>
          <p:nvPr>
            <p:ph idx="4294967295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3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4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5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6EDAFF-EF76-459E-B91F-56EB42D02212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14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E4B24A-72F3-49C1-A1CB-93682D5DABE1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9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78ED73-2A8C-48CE-9718-BFE2C8B4EE06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2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8" name="7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9" name="8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FF6423-501C-4409-A115-109982BA3F33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91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3C898B-BE7A-4FF2-A542-A34D9C76828D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1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3" name="2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4" name="3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42032-704C-4780-9850-76E2B9DF653C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63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BEBAD0-EAB3-444E-9794-1E62E4B48A6A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97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s-MX"/>
            </a:lvl1pPr>
          </a:lstStyle>
          <a:p>
            <a:pPr lvl="0"/>
            <a:endParaRPr lang="es-MX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MX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2338B6-2E63-40CF-A636-9AD307B9113B}" type="slidenum"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6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s-MX" smtClean="0"/>
              <a:t>12/06/2019</a:t>
            </a:r>
            <a:endParaRPr lang="es-MX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MX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MX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C9FE5D-08BD-4267-B17A-A7DC617C5E2E}" type="slidenum"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s-E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 redondeado"/>
          <p:cNvSpPr/>
          <p:nvPr/>
        </p:nvSpPr>
        <p:spPr>
          <a:xfrm>
            <a:off x="682325" y="308512"/>
            <a:ext cx="3978316" cy="12482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17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00" b="0" i="0" u="none" strike="noStrike" kern="1200" cap="none" spc="0" baseline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4 Rectángulo redondeado"/>
          <p:cNvSpPr/>
          <p:nvPr/>
        </p:nvSpPr>
        <p:spPr>
          <a:xfrm>
            <a:off x="4716017" y="350216"/>
            <a:ext cx="4320475" cy="12065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17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/>
            <a:endParaRPr lang="es-MX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5 Rectángulo redondeado"/>
          <p:cNvSpPr/>
          <p:nvPr/>
        </p:nvSpPr>
        <p:spPr>
          <a:xfrm>
            <a:off x="5292080" y="1772816"/>
            <a:ext cx="2088233" cy="24542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98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000" b="0" i="0" u="none" strike="noStrike" kern="1200" cap="none" spc="0" baseline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0 CuadroTexto"/>
          <p:cNvSpPr txBox="1"/>
          <p:nvPr/>
        </p:nvSpPr>
        <p:spPr>
          <a:xfrm>
            <a:off x="5252679" y="1789668"/>
            <a:ext cx="2199641" cy="24622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b="1" u="sng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es-MX" sz="10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RESULTADO/SALIDA DEL PROCESO:</a:t>
            </a:r>
          </a:p>
        </p:txBody>
      </p:sp>
      <p:sp>
        <p:nvSpPr>
          <p:cNvPr id="7" name="12 CuadroTexto"/>
          <p:cNvSpPr txBox="1"/>
          <p:nvPr/>
        </p:nvSpPr>
        <p:spPr>
          <a:xfrm>
            <a:off x="5237911" y="2869788"/>
            <a:ext cx="2214409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6.1 </a:t>
            </a:r>
            <a:r>
              <a:rPr lang="es-MX" sz="8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Requisito o Característica de </a:t>
            </a:r>
            <a:r>
              <a:rPr lang="es-MX" sz="8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Calidad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b="1" u="sng" dirty="0">
              <a:solidFill>
                <a:srgbClr val="1F497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i="0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7 Rectángulo redondeado"/>
          <p:cNvSpPr/>
          <p:nvPr/>
        </p:nvSpPr>
        <p:spPr>
          <a:xfrm>
            <a:off x="7452323" y="1783664"/>
            <a:ext cx="1584170" cy="490254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884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17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00" b="0" i="0" u="none" strike="noStrike" kern="1200" cap="none" spc="0" baseline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15 CuadroTexto"/>
          <p:cNvSpPr txBox="1"/>
          <p:nvPr/>
        </p:nvSpPr>
        <p:spPr>
          <a:xfrm>
            <a:off x="7547027" y="1783664"/>
            <a:ext cx="1353256" cy="24622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b="1" u="sng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es-MX" sz="10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CLIENTE / USUARIO:</a:t>
            </a:r>
          </a:p>
        </p:txBody>
      </p:sp>
      <p:sp>
        <p:nvSpPr>
          <p:cNvPr id="11" name="16 CuadroTexto"/>
          <p:cNvSpPr txBox="1"/>
          <p:nvPr/>
        </p:nvSpPr>
        <p:spPr>
          <a:xfrm>
            <a:off x="7487234" y="2005690"/>
            <a:ext cx="1656765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800" b="0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21 CuadroTexto"/>
          <p:cNvSpPr txBox="1"/>
          <p:nvPr/>
        </p:nvSpPr>
        <p:spPr>
          <a:xfrm>
            <a:off x="4720496" y="332656"/>
            <a:ext cx="4315997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2 OBJETIVO </a:t>
            </a:r>
            <a:r>
              <a:rPr lang="es-MX" sz="10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DEL PROCESO</a:t>
            </a: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R="0" lvl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i="0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21 CuadroTexto"/>
          <p:cNvSpPr txBox="1"/>
          <p:nvPr/>
        </p:nvSpPr>
        <p:spPr>
          <a:xfrm>
            <a:off x="738943" y="302460"/>
            <a:ext cx="3977073" cy="4462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 NOMBRE DEL PROCESO</a:t>
            </a: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500" b="1" i="0" u="sng" strike="noStrike" kern="1200" cap="none" spc="0" baseline="0" dirty="0" smtClean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b="1" i="0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19 Grupo"/>
          <p:cNvGrpSpPr/>
          <p:nvPr/>
        </p:nvGrpSpPr>
        <p:grpSpPr>
          <a:xfrm>
            <a:off x="3635896" y="1775605"/>
            <a:ext cx="1582322" cy="2451487"/>
            <a:chOff x="3341912" y="1121529"/>
            <a:chExt cx="1543342" cy="1128863"/>
          </a:xfrm>
        </p:grpSpPr>
        <p:sp>
          <p:nvSpPr>
            <p:cNvPr id="17" name="7 Rectángulo redondeado"/>
            <p:cNvSpPr/>
            <p:nvPr/>
          </p:nvSpPr>
          <p:spPr>
            <a:xfrm>
              <a:off x="3355500" y="1121529"/>
              <a:ext cx="1529754" cy="112886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15 CuadroTexto"/>
            <p:cNvSpPr txBox="1"/>
            <p:nvPr/>
          </p:nvSpPr>
          <p:spPr>
            <a:xfrm>
              <a:off x="3446949" y="1121529"/>
              <a:ext cx="950901" cy="1133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i="0" u="sng" strike="noStrike" kern="120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5  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INICIO Y FIN:</a:t>
              </a:r>
            </a:p>
          </p:txBody>
        </p:sp>
        <p:sp>
          <p:nvSpPr>
            <p:cNvPr id="19" name="16 CuadroTexto"/>
            <p:cNvSpPr txBox="1"/>
            <p:nvPr/>
          </p:nvSpPr>
          <p:spPr>
            <a:xfrm>
              <a:off x="3341912" y="1227480"/>
              <a:ext cx="1530412" cy="55272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Actividad Inicial</a:t>
              </a: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Actividad Final</a:t>
              </a: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1877662" y="1780424"/>
            <a:ext cx="1740107" cy="2446668"/>
            <a:chOff x="1800837" y="1126348"/>
            <a:chExt cx="1523783" cy="1124044"/>
          </a:xfrm>
        </p:grpSpPr>
        <p:sp>
          <p:nvSpPr>
            <p:cNvPr id="21" name="7 Rectángulo redondeado"/>
            <p:cNvSpPr/>
            <p:nvPr/>
          </p:nvSpPr>
          <p:spPr>
            <a:xfrm>
              <a:off x="1800837" y="1126348"/>
              <a:ext cx="1523783" cy="1124044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15 CuadroTexto"/>
            <p:cNvSpPr txBox="1"/>
            <p:nvPr/>
          </p:nvSpPr>
          <p:spPr>
            <a:xfrm>
              <a:off x="1891939" y="1126357"/>
              <a:ext cx="747062" cy="11311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u="sng" dirty="0">
                  <a:solidFill>
                    <a:srgbClr val="1F497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4</a:t>
              </a:r>
              <a:r>
                <a:rPr lang="es-MX" sz="1000" b="1" i="0" u="sng" strike="noStrike" kern="120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ENTRADAS</a:t>
              </a:r>
            </a:p>
          </p:txBody>
        </p:sp>
      </p:grpSp>
      <p:grpSp>
        <p:nvGrpSpPr>
          <p:cNvPr id="24" name="19 Grupo"/>
          <p:cNvGrpSpPr/>
          <p:nvPr/>
        </p:nvGrpSpPr>
        <p:grpSpPr>
          <a:xfrm>
            <a:off x="61017" y="1774389"/>
            <a:ext cx="1774679" cy="2452703"/>
            <a:chOff x="61017" y="1120313"/>
            <a:chExt cx="1774679" cy="1114205"/>
          </a:xfrm>
        </p:grpSpPr>
        <p:sp>
          <p:nvSpPr>
            <p:cNvPr id="25" name="7 Rectángulo redondeado"/>
            <p:cNvSpPr/>
            <p:nvPr/>
          </p:nvSpPr>
          <p:spPr>
            <a:xfrm>
              <a:off x="63267" y="1126348"/>
              <a:ext cx="1690588" cy="110817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15 CuadroTexto"/>
            <p:cNvSpPr txBox="1"/>
            <p:nvPr/>
          </p:nvSpPr>
          <p:spPr>
            <a:xfrm>
              <a:off x="164335" y="1120313"/>
              <a:ext cx="1119217" cy="11185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u="sng" dirty="0">
                  <a:solidFill>
                    <a:srgbClr val="1F497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3</a:t>
              </a:r>
              <a:r>
                <a:rPr lang="es-MX" sz="1000" b="1" i="0" u="sng" strike="noStrike" kern="120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PROVEEDORES:</a:t>
              </a:r>
            </a:p>
          </p:txBody>
        </p:sp>
        <p:sp>
          <p:nvSpPr>
            <p:cNvPr id="27" name="16 CuadroTexto"/>
            <p:cNvSpPr txBox="1"/>
            <p:nvPr/>
          </p:nvSpPr>
          <p:spPr>
            <a:xfrm>
              <a:off x="61017" y="1225388"/>
              <a:ext cx="1774679" cy="4334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  <p:grpSp>
        <p:nvGrpSpPr>
          <p:cNvPr id="43" name="19 Grupo"/>
          <p:cNvGrpSpPr/>
          <p:nvPr/>
        </p:nvGrpSpPr>
        <p:grpSpPr>
          <a:xfrm>
            <a:off x="77065" y="4309945"/>
            <a:ext cx="4808189" cy="2376265"/>
            <a:chOff x="77065" y="2285241"/>
            <a:chExt cx="4808189" cy="724415"/>
          </a:xfrm>
        </p:grpSpPr>
        <p:sp>
          <p:nvSpPr>
            <p:cNvPr id="44" name="7 Rectángulo redondeado"/>
            <p:cNvSpPr/>
            <p:nvPr/>
          </p:nvSpPr>
          <p:spPr>
            <a:xfrm>
              <a:off x="77065" y="2285241"/>
              <a:ext cx="4808189" cy="72441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15 CuadroTexto"/>
            <p:cNvSpPr txBox="1"/>
            <p:nvPr/>
          </p:nvSpPr>
          <p:spPr>
            <a:xfrm>
              <a:off x="179512" y="2305910"/>
              <a:ext cx="4394469" cy="7506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u="sng" dirty="0">
                  <a:solidFill>
                    <a:srgbClr val="1F497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8</a:t>
              </a:r>
              <a:r>
                <a:rPr lang="es-MX" sz="1000" b="1" i="0" u="sng" strike="noStrike" kern="120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CONTROL DEL PROCESO:</a:t>
              </a:r>
            </a:p>
          </p:txBody>
        </p:sp>
        <p:sp>
          <p:nvSpPr>
            <p:cNvPr id="46" name="16 CuadroTexto"/>
            <p:cNvSpPr txBox="1"/>
            <p:nvPr/>
          </p:nvSpPr>
          <p:spPr>
            <a:xfrm>
              <a:off x="251520" y="2366887"/>
              <a:ext cx="4576059" cy="32839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Puntos</a:t>
              </a:r>
              <a:r>
                <a:rPr lang="es-MX" sz="800" b="1" i="0" u="none" strike="noStrike" kern="1200" cap="none" spc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de Control (PC):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aseline="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i="0" u="none" strike="noStrike" kern="1200" cap="none" spc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aseline="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i="0" u="none" strike="noStrike" kern="1200" cap="none" spc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aseline="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i="0" u="none" strike="noStrike" kern="1200" cap="none" spc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kern="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s-MX" sz="800" b="1" i="0" u="none" strike="noStrike" kern="1200" cap="none" spc="0" baseline="0" dirty="0">
                <a:solidFill>
                  <a:srgbClr val="376092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Flecha: a la derecha con muesca 1"/>
          <p:cNvSpPr/>
          <p:nvPr/>
        </p:nvSpPr>
        <p:spPr>
          <a:xfrm>
            <a:off x="77065" y="1556792"/>
            <a:ext cx="8959428" cy="21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3 f30 1"/>
              <a:gd name="f39" fmla="*/ f34 f30 1"/>
              <a:gd name="f40" fmla="*/ f36 1 2"/>
              <a:gd name="f41" fmla="min f37 f36"/>
              <a:gd name="f42" fmla="*/ f36 f7 1"/>
              <a:gd name="f43" fmla="+- f6 f40 0"/>
              <a:gd name="f44" fmla="*/ f41 f7 1"/>
              <a:gd name="f45" fmla="*/ f42 1 200000"/>
              <a:gd name="f46" fmla="*/ f44 1 100000"/>
              <a:gd name="f47" fmla="+- f43 0 f45"/>
              <a:gd name="f48" fmla="+- f43 f45 0"/>
              <a:gd name="f49" fmla="*/ f43 f30 1"/>
              <a:gd name="f50" fmla="+- f33 0 f46"/>
              <a:gd name="f51" fmla="*/ f45 f46 1"/>
              <a:gd name="f52" fmla="*/ f47 f30 1"/>
              <a:gd name="f53" fmla="*/ f48 f30 1"/>
              <a:gd name="f54" fmla="*/ f51 1 f40"/>
              <a:gd name="f55" fmla="*/ f50 f30 1"/>
              <a:gd name="f56" fmla="+- f33 0 f54"/>
              <a:gd name="f57" fmla="*/ f54 f30 1"/>
              <a:gd name="f58" fmla="*/ f5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5" y="f35"/>
              </a:cxn>
              <a:cxn ang="f28">
                <a:pos x="f57" y="f49"/>
              </a:cxn>
              <a:cxn ang="f29">
                <a:pos x="f55" y="f39"/>
              </a:cxn>
            </a:cxnLst>
            <a:rect l="f57" t="f52" r="f58" b="f53"/>
            <a:pathLst>
              <a:path>
                <a:moveTo>
                  <a:pt x="f35" y="f52"/>
                </a:moveTo>
                <a:lnTo>
                  <a:pt x="f55" y="f52"/>
                </a:lnTo>
                <a:lnTo>
                  <a:pt x="f55" y="f35"/>
                </a:lnTo>
                <a:lnTo>
                  <a:pt x="f38" y="f49"/>
                </a:lnTo>
                <a:lnTo>
                  <a:pt x="f55" y="f39"/>
                </a:lnTo>
                <a:lnTo>
                  <a:pt x="f55" y="f53"/>
                </a:lnTo>
                <a:lnTo>
                  <a:pt x="f35" y="f53"/>
                </a:lnTo>
                <a:lnTo>
                  <a:pt x="f57" y="f49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00" b="0" i="0" u="none" strike="noStrike" kern="1200" cap="none" spc="0" baseline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21 CuadroTexto"/>
          <p:cNvSpPr txBox="1"/>
          <p:nvPr/>
        </p:nvSpPr>
        <p:spPr>
          <a:xfrm>
            <a:off x="2267745" y="14428"/>
            <a:ext cx="3884214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1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Diagrama de caracterización </a:t>
            </a:r>
            <a:r>
              <a:rPr lang="es-MX" sz="1200" b="1" i="0" u="none" strike="noStrike" kern="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(SGCUV-GE-F-18)</a:t>
            </a:r>
            <a:endParaRPr lang="es-MX" sz="1200" b="1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62 Rectángulo redondeado"/>
          <p:cNvSpPr/>
          <p:nvPr/>
        </p:nvSpPr>
        <p:spPr>
          <a:xfrm>
            <a:off x="4923605" y="4309945"/>
            <a:ext cx="2456709" cy="237626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84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000" b="0" i="0" u="none" strike="noStrike" kern="1200" cap="none" spc="0" baseline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63 CuadroTexto"/>
          <p:cNvSpPr txBox="1"/>
          <p:nvPr/>
        </p:nvSpPr>
        <p:spPr>
          <a:xfrm>
            <a:off x="4939497" y="4381954"/>
            <a:ext cx="1250663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6.2 Salidas </a:t>
            </a:r>
            <a:r>
              <a:rPr lang="es-MX" sz="8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No </a:t>
            </a:r>
            <a:r>
              <a:rPr lang="es-MX" sz="8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Conformes:</a:t>
            </a:r>
            <a:endParaRPr lang="es-MX" sz="800" b="1" i="0" u="sng" strike="noStrike" kern="1200" cap="none" spc="0" baseline="0" dirty="0">
              <a:solidFill>
                <a:srgbClr val="1F497D"/>
              </a:solidFill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8 Grupo"/>
          <p:cNvGrpSpPr/>
          <p:nvPr/>
        </p:nvGrpSpPr>
        <p:grpSpPr>
          <a:xfrm>
            <a:off x="64017" y="302460"/>
            <a:ext cx="566205" cy="676683"/>
            <a:chOff x="64017" y="178545"/>
            <a:chExt cx="566205" cy="676683"/>
          </a:xfrm>
        </p:grpSpPr>
        <p:sp>
          <p:nvSpPr>
            <p:cNvPr id="60" name="3 Rectángulo redondeado"/>
            <p:cNvSpPr/>
            <p:nvPr/>
          </p:nvSpPr>
          <p:spPr>
            <a:xfrm>
              <a:off x="64017" y="178545"/>
              <a:ext cx="566205" cy="67668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6 Imagen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024" y="204478"/>
              <a:ext cx="481769" cy="631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13 CuadroTexto"/>
          <p:cNvSpPr txBox="1"/>
          <p:nvPr/>
        </p:nvSpPr>
        <p:spPr>
          <a:xfrm>
            <a:off x="5237911" y="2005690"/>
            <a:ext cx="2070393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s-MX" sz="800" b="0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451151" y="75315"/>
            <a:ext cx="2567585" cy="23319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</a:t>
            </a:r>
            <a:r>
              <a:rPr lang="es-MX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elaboración: DD/MM//AAAA</a:t>
            </a:r>
            <a:endParaRPr lang="es-MX" sz="1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22 CuadroTexto"/>
          <p:cNvSpPr txBox="1"/>
          <p:nvPr/>
        </p:nvSpPr>
        <p:spPr>
          <a:xfrm>
            <a:off x="672467" y="908720"/>
            <a:ext cx="3988173" cy="3308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50" b="1" i="0" u="none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DEPENDENCIA Y ÁREAS</a:t>
            </a:r>
            <a:r>
              <a:rPr lang="es-MX" sz="750" b="1" i="0" u="none" strike="noStrike" kern="1200" cap="none" spc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RESPONSABLES: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16 CuadroTexto"/>
          <p:cNvSpPr txBox="1"/>
          <p:nvPr/>
        </p:nvSpPr>
        <p:spPr>
          <a:xfrm>
            <a:off x="1872022" y="2005692"/>
            <a:ext cx="1871564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47" name="16 CuadroTexto"/>
          <p:cNvSpPr txBox="1"/>
          <p:nvPr/>
        </p:nvSpPr>
        <p:spPr>
          <a:xfrm>
            <a:off x="251520" y="5606092"/>
            <a:ext cx="4576059" cy="1077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s-MX" sz="800" b="1" i="0" u="none" strike="noStrike" kern="1200" cap="none" spc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aseline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i="0" u="none" strike="noStrike" kern="1200" cap="none" spc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aseline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i="0" u="none" strike="noStrike" kern="1200" cap="none" spc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aseline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i="0" u="none" strike="noStrike" kern="1200" cap="none" spc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s-MX" sz="800" b="1" i="0" u="none" strike="noStrike" kern="1200" cap="none" spc="0" baseline="0" dirty="0">
              <a:solidFill>
                <a:srgbClr val="376092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8"/>
          </p:nvPr>
        </p:nvSpPr>
        <p:spPr>
          <a:xfrm>
            <a:off x="6876256" y="6592263"/>
            <a:ext cx="2133596" cy="365129"/>
          </a:xfrm>
        </p:spPr>
        <p:txBody>
          <a:bodyPr/>
          <a:lstStyle/>
          <a:p>
            <a:pPr lvl="0"/>
            <a:fld id="{EE9ED755-DD72-406F-8EF9-56B4685AF6C5}" type="slidenum">
              <a:rPr lang="es-MX" smtClean="0">
                <a:solidFill>
                  <a:schemeClr val="tx2"/>
                </a:solidFill>
              </a:rPr>
              <a:t>1</a:t>
            </a:fld>
            <a:r>
              <a:rPr lang="es-MX" dirty="0" smtClean="0">
                <a:solidFill>
                  <a:schemeClr val="tx2"/>
                </a:solidFill>
              </a:rPr>
              <a:t> de 5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48" name="22 CuadroTexto"/>
          <p:cNvSpPr txBox="1"/>
          <p:nvPr/>
        </p:nvSpPr>
        <p:spPr>
          <a:xfrm>
            <a:off x="4716016" y="1009908"/>
            <a:ext cx="4320477" cy="3308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50" b="1" i="0" u="none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Alineación con el Programa de Trabajo</a:t>
            </a:r>
            <a:r>
              <a:rPr lang="es-MX" sz="750" b="1" i="0" u="none" strike="noStrike" kern="1200" cap="none" spc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2021-2025: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16 CuadroTexto"/>
          <p:cNvSpPr txBox="1"/>
          <p:nvPr/>
        </p:nvSpPr>
        <p:spPr>
          <a:xfrm>
            <a:off x="4932041" y="4653136"/>
            <a:ext cx="2376264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URL: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19 Grupo"/>
          <p:cNvGrpSpPr/>
          <p:nvPr/>
        </p:nvGrpSpPr>
        <p:grpSpPr>
          <a:xfrm>
            <a:off x="52541" y="3091068"/>
            <a:ext cx="2465158" cy="1562068"/>
            <a:chOff x="52541" y="4650629"/>
            <a:chExt cx="2465158" cy="1246930"/>
          </a:xfrm>
        </p:grpSpPr>
        <p:sp>
          <p:nvSpPr>
            <p:cNvPr id="29" name="7 Rectángulo redondeado"/>
            <p:cNvSpPr/>
            <p:nvPr/>
          </p:nvSpPr>
          <p:spPr>
            <a:xfrm>
              <a:off x="52541" y="4650629"/>
              <a:ext cx="2465158" cy="124693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81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15 CuadroTexto"/>
            <p:cNvSpPr txBox="1"/>
            <p:nvPr/>
          </p:nvSpPr>
          <p:spPr>
            <a:xfrm>
              <a:off x="117024" y="4650629"/>
              <a:ext cx="1837362" cy="1965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11  DOCUMENTACIÓN INTERNA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31" name="16 CuadroTexto"/>
            <p:cNvSpPr txBox="1"/>
            <p:nvPr/>
          </p:nvSpPr>
          <p:spPr>
            <a:xfrm>
              <a:off x="146596" y="4891034"/>
              <a:ext cx="2322301" cy="17197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19 Grupo"/>
          <p:cNvGrpSpPr/>
          <p:nvPr/>
        </p:nvGrpSpPr>
        <p:grpSpPr>
          <a:xfrm>
            <a:off x="2552209" y="3086716"/>
            <a:ext cx="2320116" cy="1565665"/>
            <a:chOff x="2552209" y="4646276"/>
            <a:chExt cx="2320116" cy="1251283"/>
          </a:xfrm>
        </p:grpSpPr>
        <p:sp>
          <p:nvSpPr>
            <p:cNvPr id="33" name="7 Rectángulo redondeado"/>
            <p:cNvSpPr/>
            <p:nvPr/>
          </p:nvSpPr>
          <p:spPr>
            <a:xfrm>
              <a:off x="2562734" y="4646276"/>
              <a:ext cx="2309591" cy="125128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1826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15 CuadroTexto"/>
            <p:cNvSpPr txBox="1"/>
            <p:nvPr/>
          </p:nvSpPr>
          <p:spPr>
            <a:xfrm>
              <a:off x="2552209" y="4646276"/>
              <a:ext cx="1866217" cy="1967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12  DOCUMENTACIÓN EXTERNA:</a:t>
              </a:r>
            </a:p>
          </p:txBody>
        </p:sp>
        <p:sp>
          <p:nvSpPr>
            <p:cNvPr id="35" name="16 CuadroTexto"/>
            <p:cNvSpPr txBox="1"/>
            <p:nvPr/>
          </p:nvSpPr>
          <p:spPr>
            <a:xfrm>
              <a:off x="2627007" y="4936845"/>
              <a:ext cx="2165500" cy="17218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4920514" y="1772816"/>
            <a:ext cx="4142707" cy="4031868"/>
            <a:chOff x="4924455" y="3072210"/>
            <a:chExt cx="4142707" cy="3633414"/>
          </a:xfrm>
        </p:grpSpPr>
        <p:sp>
          <p:nvSpPr>
            <p:cNvPr id="36" name="7 Rectángulo redondeado"/>
            <p:cNvSpPr/>
            <p:nvPr/>
          </p:nvSpPr>
          <p:spPr>
            <a:xfrm>
              <a:off x="4924455" y="3087334"/>
              <a:ext cx="4112038" cy="360739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924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15 CuadroTexto"/>
            <p:cNvSpPr txBox="1"/>
            <p:nvPr/>
          </p:nvSpPr>
          <p:spPr>
            <a:xfrm>
              <a:off x="5004044" y="3072210"/>
              <a:ext cx="1133644" cy="30966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i="0" u="sng" strike="noStrike" kern="120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10  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INDICADORES</a:t>
              </a: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38" name="16 CuadroTexto"/>
            <p:cNvSpPr txBox="1"/>
            <p:nvPr/>
          </p:nvSpPr>
          <p:spPr>
            <a:xfrm>
              <a:off x="5004044" y="3393726"/>
              <a:ext cx="4063118" cy="33118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s-MX" sz="800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800" b="1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Nombre del </a:t>
              </a: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Indicador: </a:t>
              </a:r>
              <a:r>
                <a:rPr lang="es-MX" sz="800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(Que quiero </a:t>
              </a:r>
              <a:r>
                <a:rPr lang="es-MX" sz="800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medir del proceso?)</a:t>
              </a:r>
              <a:endParaRPr lang="es-MX" sz="80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Tipo</a:t>
              </a:r>
              <a:r>
                <a:rPr lang="es-MX" sz="8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s-MX" sz="800" b="1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Frecuencia</a:t>
              </a: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s-MX" sz="800" b="1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Método de </a:t>
              </a:r>
              <a:r>
                <a:rPr lang="es-MX" sz="800" b="1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cálculo: </a:t>
              </a:r>
              <a:r>
                <a:rPr lang="es-MX" sz="800" i="0" u="none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(Como lo voy a </a:t>
              </a:r>
              <a:r>
                <a:rPr lang="es-MX" sz="800" i="0" u="none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medir?)</a:t>
              </a:r>
              <a:endParaRPr lang="es-MX" sz="80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Meta(s):</a:t>
              </a:r>
              <a:endParaRPr lang="es-MX" sz="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s-MX" sz="8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8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del Indicador: </a:t>
              </a:r>
              <a:r>
                <a:rPr lang="es-MX" sz="8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(Que quiero medir del proceso?)</a:t>
              </a: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Tipo: </a:t>
              </a: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Frecuencia: </a:t>
              </a: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Método de cálculo: </a:t>
              </a:r>
              <a:r>
                <a:rPr lang="es-MX" sz="8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(Como lo voy a medir?)</a:t>
              </a: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Meta(s</a:t>
              </a:r>
              <a:r>
                <a:rPr lang="es-MX" sz="8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):</a:t>
              </a:r>
              <a:endPara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s-MX" sz="800" b="1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0" cap="none" spc="0" baseline="0" dirty="0" smtClean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800" b="0" i="0" u="none" strike="noStrike" kern="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19 Grupo"/>
          <p:cNvGrpSpPr/>
          <p:nvPr/>
        </p:nvGrpSpPr>
        <p:grpSpPr>
          <a:xfrm>
            <a:off x="52541" y="4689633"/>
            <a:ext cx="4867973" cy="1115051"/>
            <a:chOff x="52541" y="5940792"/>
            <a:chExt cx="4832713" cy="753941"/>
          </a:xfrm>
        </p:grpSpPr>
        <p:sp>
          <p:nvSpPr>
            <p:cNvPr id="48" name="7 Rectángulo redondeado"/>
            <p:cNvSpPr/>
            <p:nvPr/>
          </p:nvSpPr>
          <p:spPr>
            <a:xfrm>
              <a:off x="52541" y="5940792"/>
              <a:ext cx="4832713" cy="75394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747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15 CuadroTexto"/>
            <p:cNvSpPr txBox="1"/>
            <p:nvPr/>
          </p:nvSpPr>
          <p:spPr>
            <a:xfrm>
              <a:off x="120977" y="5940792"/>
              <a:ext cx="4392174" cy="13940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0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13 RIESGOS / OPORTUNIDADES DEL PROCESO:</a:t>
              </a: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39249" y="1782230"/>
            <a:ext cx="4812880" cy="1286730"/>
            <a:chOff x="2700" y="3072210"/>
            <a:chExt cx="4812880" cy="1459665"/>
          </a:xfrm>
        </p:grpSpPr>
        <p:grpSp>
          <p:nvGrpSpPr>
            <p:cNvPr id="39" name="19 Grupo"/>
            <p:cNvGrpSpPr/>
            <p:nvPr/>
          </p:nvGrpSpPr>
          <p:grpSpPr>
            <a:xfrm>
              <a:off x="2700" y="3072210"/>
              <a:ext cx="4812880" cy="1459665"/>
              <a:chOff x="72374" y="3087334"/>
              <a:chExt cx="4812880" cy="1459665"/>
            </a:xfrm>
          </p:grpSpPr>
          <p:sp>
            <p:nvSpPr>
              <p:cNvPr id="40" name="7 Rectángulo redondeado"/>
              <p:cNvSpPr/>
              <p:nvPr/>
            </p:nvSpPr>
            <p:spPr>
              <a:xfrm>
                <a:off x="72374" y="3087334"/>
                <a:ext cx="4812880" cy="1459665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w"/>
                  <a:gd name="f4" fmla="val h"/>
                  <a:gd name="f5" fmla="val ss"/>
                  <a:gd name="f6" fmla="val 0"/>
                  <a:gd name="f7" fmla="*/ 5419351 1 1725033"/>
                  <a:gd name="f8" fmla="val 45"/>
                  <a:gd name="f9" fmla="val 1494"/>
                  <a:gd name="f10" fmla="abs f3"/>
                  <a:gd name="f11" fmla="abs f4"/>
                  <a:gd name="f12" fmla="abs f5"/>
                  <a:gd name="f13" fmla="*/ f7 1 180"/>
                  <a:gd name="f14" fmla="+- 0 0 f1"/>
                  <a:gd name="f15" fmla="+- f6 f9 0"/>
                  <a:gd name="f16" fmla="?: f10 f3 1"/>
                  <a:gd name="f17" fmla="?: f11 f4 1"/>
                  <a:gd name="f18" fmla="?: f12 f5 1"/>
                  <a:gd name="f19" fmla="*/ f8 f13 1"/>
                  <a:gd name="f20" fmla="+- f6 0 f15"/>
                  <a:gd name="f21" fmla="+- f15 0 f6"/>
                  <a:gd name="f22" fmla="*/ f16 1 21600"/>
                  <a:gd name="f23" fmla="*/ f17 1 21600"/>
                  <a:gd name="f24" fmla="*/ 21600 f16 1"/>
                  <a:gd name="f25" fmla="*/ 21600 f17 1"/>
                  <a:gd name="f26" fmla="+- 0 0 f19"/>
                  <a:gd name="f27" fmla="abs f20"/>
                  <a:gd name="f28" fmla="abs f21"/>
                  <a:gd name="f29" fmla="?: f20 f14 f1"/>
                  <a:gd name="f30" fmla="?: f20 f1 f14"/>
                  <a:gd name="f31" fmla="?: f20 f2 f1"/>
                  <a:gd name="f32" fmla="?: f20 f1 f2"/>
                  <a:gd name="f33" fmla="?: f21 f14 f1"/>
                  <a:gd name="f34" fmla="?: f21 f1 f14"/>
                  <a:gd name="f35" fmla="?: f20 0 f0"/>
                  <a:gd name="f36" fmla="?: f20 f0 0"/>
                  <a:gd name="f37" fmla="min f23 f22"/>
                  <a:gd name="f38" fmla="*/ f24 1 f18"/>
                  <a:gd name="f39" fmla="*/ f25 1 f18"/>
                  <a:gd name="f40" fmla="*/ f26 f0 1"/>
                  <a:gd name="f41" fmla="?: f20 f32 f31"/>
                  <a:gd name="f42" fmla="?: f20 f31 f32"/>
                  <a:gd name="f43" fmla="?: f21 f30 f29"/>
                  <a:gd name="f44" fmla="val f38"/>
                  <a:gd name="f45" fmla="val f39"/>
                  <a:gd name="f46" fmla="*/ f40 1 f7"/>
                  <a:gd name="f47" fmla="?: f21 f42 f41"/>
                  <a:gd name="f48" fmla="*/ f15 f37 1"/>
                  <a:gd name="f49" fmla="*/ f6 f37 1"/>
                  <a:gd name="f50" fmla="*/ f27 f37 1"/>
                  <a:gd name="f51" fmla="*/ f28 f37 1"/>
                  <a:gd name="f52" fmla="+- f45 0 f9"/>
                  <a:gd name="f53" fmla="+- f44 0 f9"/>
                  <a:gd name="f54" fmla="+- f46 0 f1"/>
                  <a:gd name="f55" fmla="*/ f45 f37 1"/>
                  <a:gd name="f56" fmla="*/ f44 f37 1"/>
                  <a:gd name="f57" fmla="+- f45 0 f52"/>
                  <a:gd name="f58" fmla="+- f44 0 f53"/>
                  <a:gd name="f59" fmla="+- f52 0 f45"/>
                  <a:gd name="f60" fmla="+- f53 0 f44"/>
                  <a:gd name="f61" fmla="+- f54 f1 0"/>
                  <a:gd name="f62" fmla="*/ f52 f37 1"/>
                  <a:gd name="f63" fmla="*/ f53 f37 1"/>
                  <a:gd name="f64" fmla="abs f57"/>
                  <a:gd name="f65" fmla="?: f57 0 f0"/>
                  <a:gd name="f66" fmla="?: f57 f0 0"/>
                  <a:gd name="f67" fmla="?: f57 f33 f34"/>
                  <a:gd name="f68" fmla="abs f58"/>
                  <a:gd name="f69" fmla="abs f59"/>
                  <a:gd name="f70" fmla="?: f58 f14 f1"/>
                  <a:gd name="f71" fmla="?: f58 f1 f14"/>
                  <a:gd name="f72" fmla="?: f58 f2 f1"/>
                  <a:gd name="f73" fmla="?: f58 f1 f2"/>
                  <a:gd name="f74" fmla="abs f60"/>
                  <a:gd name="f75" fmla="?: f60 f14 f1"/>
                  <a:gd name="f76" fmla="?: f60 f1 f14"/>
                  <a:gd name="f77" fmla="?: f60 f36 f35"/>
                  <a:gd name="f78" fmla="?: f60 f35 f36"/>
                  <a:gd name="f79" fmla="*/ f61 f7 1"/>
                  <a:gd name="f80" fmla="?: f21 f66 f65"/>
                  <a:gd name="f81" fmla="?: f21 f65 f66"/>
                  <a:gd name="f82" fmla="?: f58 f73 f72"/>
                  <a:gd name="f83" fmla="?: f58 f72 f73"/>
                  <a:gd name="f84" fmla="?: f59 f71 f70"/>
                  <a:gd name="f85" fmla="?: f20 f77 f78"/>
                  <a:gd name="f86" fmla="?: f20 f75 f76"/>
                  <a:gd name="f87" fmla="*/ f79 1 f0"/>
                  <a:gd name="f88" fmla="*/ f64 f37 1"/>
                  <a:gd name="f89" fmla="*/ f68 f37 1"/>
                  <a:gd name="f90" fmla="*/ f69 f37 1"/>
                  <a:gd name="f91" fmla="*/ f74 f37 1"/>
                  <a:gd name="f92" fmla="?: f57 f80 f81"/>
                  <a:gd name="f93" fmla="?: f59 f83 f82"/>
                  <a:gd name="f94" fmla="+- 0 0 f87"/>
                  <a:gd name="f95" fmla="+- 0 0 f94"/>
                  <a:gd name="f96" fmla="*/ f95 f0 1"/>
                  <a:gd name="f97" fmla="*/ f96 1 f7"/>
                  <a:gd name="f98" fmla="+- f97 0 f1"/>
                  <a:gd name="f99" fmla="cos 1 f98"/>
                  <a:gd name="f100" fmla="+- 0 0 f99"/>
                  <a:gd name="f101" fmla="+- 0 0 f100"/>
                  <a:gd name="f102" fmla="val f101"/>
                  <a:gd name="f103" fmla="+- 0 0 f102"/>
                  <a:gd name="f104" fmla="*/ f9 f103 1"/>
                  <a:gd name="f105" fmla="*/ f104 3163 1"/>
                  <a:gd name="f106" fmla="*/ f105 1 7636"/>
                  <a:gd name="f107" fmla="+- f6 f106 0"/>
                  <a:gd name="f108" fmla="+- f44 0 f106"/>
                  <a:gd name="f109" fmla="+- f45 0 f106"/>
                  <a:gd name="f110" fmla="*/ f107 f37 1"/>
                  <a:gd name="f111" fmla="*/ f108 f37 1"/>
                  <a:gd name="f112" fmla="*/ f109 f3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0" t="f110" r="f111" b="f112"/>
                <a:pathLst>
                  <a:path>
                    <a:moveTo>
                      <a:pt x="f48" y="f49"/>
                    </a:moveTo>
                    <a:arcTo wR="f50" hR="f51" stAng="f47" swAng="f43"/>
                    <a:lnTo>
                      <a:pt x="f49" y="f62"/>
                    </a:lnTo>
                    <a:arcTo wR="f51" hR="f88" stAng="f92" swAng="f67"/>
                    <a:lnTo>
                      <a:pt x="f63" y="f55"/>
                    </a:lnTo>
                    <a:arcTo wR="f89" hR="f90" stAng="f93" swAng="f84"/>
                    <a:lnTo>
                      <a:pt x="f56" y="f48"/>
                    </a:lnTo>
                    <a:arcTo wR="f91" hR="f50" stAng="f85" swAng="f86"/>
                    <a:close/>
                  </a:path>
                </a:pathLst>
              </a:custGeom>
              <a:noFill/>
              <a:ln w="3172">
                <a:solidFill>
                  <a:srgbClr val="385D8A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s-MX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15 CuadroTexto"/>
              <p:cNvSpPr txBox="1"/>
              <p:nvPr/>
            </p:nvSpPr>
            <p:spPr>
              <a:xfrm>
                <a:off x="139061" y="3087343"/>
                <a:ext cx="909223" cy="2793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s-MX" sz="1000" b="1" u="sng" dirty="0">
                    <a:solidFill>
                      <a:srgbClr val="1F497D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9</a:t>
                </a:r>
                <a:r>
                  <a:rPr lang="es-MX" sz="1000" b="1" i="0" u="sng" strike="noStrike" kern="1200" cap="none" spc="0" baseline="0" dirty="0" smtClean="0">
                    <a:solidFill>
                      <a:srgbClr val="1F497D"/>
                    </a:solidFill>
                    <a:uFillTx/>
                    <a:latin typeface="Arial Narrow" panose="020B0606020202030204" pitchFamily="34" charset="0"/>
                    <a:cs typeface="Arial" panose="020B0604020202020204" pitchFamily="34" charset="0"/>
                  </a:rPr>
                  <a:t> </a:t>
                </a:r>
                <a:r>
                  <a:rPr lang="es-MX" sz="1000" b="1" i="0" u="sng" strike="noStrike" kern="1200" cap="none" spc="0" baseline="0" dirty="0">
                    <a:solidFill>
                      <a:srgbClr val="1F497D"/>
                    </a:solidFill>
                    <a:uFillTx/>
                    <a:latin typeface="Arial Narrow" panose="020B0606020202030204" pitchFamily="34" charset="0"/>
                    <a:cs typeface="Arial" panose="020B0604020202020204" pitchFamily="34" charset="0"/>
                  </a:rPr>
                  <a:t>RECURSOS</a:t>
                </a:r>
                <a:r>
                  <a:rPr lang="es-MX" sz="1000" b="1" i="0" u="sng" strike="noStrike" kern="1200" cap="none" spc="0" baseline="0" dirty="0">
                    <a:solidFill>
                      <a:srgbClr val="1F497D"/>
                    </a:solidFill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  <p:sp>
            <p:nvSpPr>
              <p:cNvPr id="42" name="16 CuadroTexto"/>
              <p:cNvSpPr txBox="1"/>
              <p:nvPr/>
            </p:nvSpPr>
            <p:spPr>
              <a:xfrm>
                <a:off x="146596" y="3265404"/>
                <a:ext cx="714113" cy="2443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s-MX" sz="800" b="1" i="0" u="sng" strike="noStrike" kern="1200" cap="none" spc="0" baseline="0" dirty="0" smtClean="0">
                    <a:solidFill>
                      <a:srgbClr val="1F497D"/>
                    </a:solidFill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Humanos</a:t>
                </a:r>
                <a:endParaRPr lang="es-MX" sz="800" b="1" i="0" u="sng" strike="noStrike" kern="1200" cap="none" spc="0" baseline="0" dirty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" name="16 CuadroTexto"/>
            <p:cNvSpPr txBox="1"/>
            <p:nvPr/>
          </p:nvSpPr>
          <p:spPr>
            <a:xfrm>
              <a:off x="2392463" y="3271842"/>
              <a:ext cx="826827" cy="2443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u="sng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Equipo</a:t>
              </a:r>
              <a:endParaRPr lang="es-MX" sz="800" b="1" i="0" u="sng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16 CuadroTexto"/>
            <p:cNvSpPr txBox="1"/>
            <p:nvPr/>
          </p:nvSpPr>
          <p:spPr>
            <a:xfrm>
              <a:off x="3355500" y="3282503"/>
              <a:ext cx="1173275" cy="2443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u="sng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Aplicaciones</a:t>
              </a:r>
              <a:endParaRPr lang="es-MX" sz="800" b="1" i="0" u="sng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16 CuadroTexto"/>
            <p:cNvSpPr txBox="1"/>
            <p:nvPr/>
          </p:nvSpPr>
          <p:spPr>
            <a:xfrm>
              <a:off x="1228752" y="3267114"/>
              <a:ext cx="1050206" cy="2443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800" b="1" i="0" u="sng" strike="noStrike" kern="1200" cap="none" spc="0" baseline="0" dirty="0" smtClean="0">
                  <a:solidFill>
                    <a:srgbClr val="1F497D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Infraestructura</a:t>
              </a:r>
              <a:endParaRPr lang="es-MX" sz="800" b="0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1691680" y="6536378"/>
            <a:ext cx="1882853" cy="274284"/>
            <a:chOff x="1691680" y="6464369"/>
            <a:chExt cx="1882853" cy="276999"/>
          </a:xfrm>
        </p:grpSpPr>
        <p:sp>
          <p:nvSpPr>
            <p:cNvPr id="66" name="21 CuadroTexto"/>
            <p:cNvSpPr txBox="1"/>
            <p:nvPr/>
          </p:nvSpPr>
          <p:spPr>
            <a:xfrm>
              <a:off x="2123728" y="6464369"/>
              <a:ext cx="11321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200" b="1" i="0" u="none" strike="noStrike" kern="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Propone</a:t>
              </a:r>
              <a:endParaRPr lang="es-MX" sz="1200" b="1" i="0" u="none" strike="noStrike" kern="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1691680" y="6522629"/>
              <a:ext cx="1882853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>
            <a:off x="5292080" y="6533662"/>
            <a:ext cx="1882853" cy="276999"/>
            <a:chOff x="5292080" y="6461654"/>
            <a:chExt cx="1882853" cy="276999"/>
          </a:xfrm>
        </p:grpSpPr>
        <p:sp>
          <p:nvSpPr>
            <p:cNvPr id="67" name="21 CuadroTexto"/>
            <p:cNvSpPr txBox="1"/>
            <p:nvPr/>
          </p:nvSpPr>
          <p:spPr>
            <a:xfrm>
              <a:off x="5930653" y="6461654"/>
              <a:ext cx="801587" cy="2769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1200" b="1" i="0" u="none" strike="noStrike" kern="0" cap="none" spc="0" baseline="0" dirty="0" smtClean="0">
                  <a:solidFill>
                    <a:srgbClr val="1F497D"/>
                  </a:solidFill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Autoriza</a:t>
              </a:r>
              <a:endParaRPr lang="es-MX" sz="1200" b="1" i="0" u="none" strike="noStrike" kern="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8" name="67 Conector recto"/>
            <p:cNvCxnSpPr/>
            <p:nvPr/>
          </p:nvCxnSpPr>
          <p:spPr>
            <a:xfrm>
              <a:off x="5292080" y="6525344"/>
              <a:ext cx="1882853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3 Rectángulo redondeado"/>
          <p:cNvSpPr/>
          <p:nvPr/>
        </p:nvSpPr>
        <p:spPr>
          <a:xfrm>
            <a:off x="682325" y="308512"/>
            <a:ext cx="3978316" cy="12482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17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00" b="0" i="0" u="none" strike="noStrike" kern="1200" cap="none" spc="0" baseline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4 Rectángulo redondeado"/>
          <p:cNvSpPr/>
          <p:nvPr/>
        </p:nvSpPr>
        <p:spPr>
          <a:xfrm>
            <a:off x="4716017" y="350216"/>
            <a:ext cx="4320475" cy="12065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17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/>
            <a:endParaRPr lang="es-MX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21 CuadroTexto"/>
          <p:cNvSpPr txBox="1"/>
          <p:nvPr/>
        </p:nvSpPr>
        <p:spPr>
          <a:xfrm>
            <a:off x="4720496" y="332656"/>
            <a:ext cx="4315997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2 OBJETIVO </a:t>
            </a:r>
            <a:r>
              <a:rPr lang="es-MX" sz="10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DEL PROCESO</a:t>
            </a: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R="0" lvl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i="0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21 CuadroTexto"/>
          <p:cNvSpPr txBox="1"/>
          <p:nvPr/>
        </p:nvSpPr>
        <p:spPr>
          <a:xfrm>
            <a:off x="738943" y="302460"/>
            <a:ext cx="3977073" cy="4462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b="1" i="0" u="sng" strike="noStrike" kern="1200" cap="none" spc="0" baseline="0" dirty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 NOMBRE DEL PROCESO</a:t>
            </a:r>
            <a:r>
              <a:rPr lang="es-MX" sz="1000" b="1" i="0" u="sng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500" b="1" i="0" u="sng" strike="noStrike" kern="1200" cap="none" spc="0" baseline="0" dirty="0" smtClean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b="1" i="0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lecha: a la derecha con muesca 1"/>
          <p:cNvSpPr/>
          <p:nvPr/>
        </p:nvSpPr>
        <p:spPr>
          <a:xfrm>
            <a:off x="77065" y="1556792"/>
            <a:ext cx="8959428" cy="21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3 f30 1"/>
              <a:gd name="f39" fmla="*/ f34 f30 1"/>
              <a:gd name="f40" fmla="*/ f36 1 2"/>
              <a:gd name="f41" fmla="min f37 f36"/>
              <a:gd name="f42" fmla="*/ f36 f7 1"/>
              <a:gd name="f43" fmla="+- f6 f40 0"/>
              <a:gd name="f44" fmla="*/ f41 f7 1"/>
              <a:gd name="f45" fmla="*/ f42 1 200000"/>
              <a:gd name="f46" fmla="*/ f44 1 100000"/>
              <a:gd name="f47" fmla="+- f43 0 f45"/>
              <a:gd name="f48" fmla="+- f43 f45 0"/>
              <a:gd name="f49" fmla="*/ f43 f30 1"/>
              <a:gd name="f50" fmla="+- f33 0 f46"/>
              <a:gd name="f51" fmla="*/ f45 f46 1"/>
              <a:gd name="f52" fmla="*/ f47 f30 1"/>
              <a:gd name="f53" fmla="*/ f48 f30 1"/>
              <a:gd name="f54" fmla="*/ f51 1 f40"/>
              <a:gd name="f55" fmla="*/ f50 f30 1"/>
              <a:gd name="f56" fmla="+- f33 0 f54"/>
              <a:gd name="f57" fmla="*/ f54 f30 1"/>
              <a:gd name="f58" fmla="*/ f5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5" y="f35"/>
              </a:cxn>
              <a:cxn ang="f28">
                <a:pos x="f57" y="f49"/>
              </a:cxn>
              <a:cxn ang="f29">
                <a:pos x="f55" y="f39"/>
              </a:cxn>
            </a:cxnLst>
            <a:rect l="f57" t="f52" r="f58" b="f53"/>
            <a:pathLst>
              <a:path>
                <a:moveTo>
                  <a:pt x="f35" y="f52"/>
                </a:moveTo>
                <a:lnTo>
                  <a:pt x="f55" y="f52"/>
                </a:lnTo>
                <a:lnTo>
                  <a:pt x="f55" y="f35"/>
                </a:lnTo>
                <a:lnTo>
                  <a:pt x="f38" y="f49"/>
                </a:lnTo>
                <a:lnTo>
                  <a:pt x="f55" y="f39"/>
                </a:lnTo>
                <a:lnTo>
                  <a:pt x="f55" y="f53"/>
                </a:lnTo>
                <a:lnTo>
                  <a:pt x="f35" y="f53"/>
                </a:lnTo>
                <a:lnTo>
                  <a:pt x="f57" y="f49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00" b="0" i="0" u="none" strike="noStrike" kern="1200" cap="none" spc="0" baseline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21 CuadroTexto"/>
          <p:cNvSpPr txBox="1"/>
          <p:nvPr/>
        </p:nvSpPr>
        <p:spPr>
          <a:xfrm>
            <a:off x="2267745" y="14428"/>
            <a:ext cx="3884214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1" i="0" u="none" strike="noStrike" kern="120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Diagrama de caracterización </a:t>
            </a:r>
            <a:r>
              <a:rPr lang="es-MX" sz="1200" b="1" i="0" u="none" strike="noStrike" kern="0" cap="none" spc="0" baseline="0" dirty="0">
                <a:solidFill>
                  <a:srgbClr val="1F497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(SGCUV-GE-F-18)</a:t>
            </a:r>
            <a:endParaRPr lang="es-MX" sz="1200" b="1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1" name="8 Grupo"/>
          <p:cNvGrpSpPr/>
          <p:nvPr/>
        </p:nvGrpSpPr>
        <p:grpSpPr>
          <a:xfrm>
            <a:off x="64017" y="302460"/>
            <a:ext cx="566205" cy="676683"/>
            <a:chOff x="64017" y="178545"/>
            <a:chExt cx="566205" cy="676683"/>
          </a:xfrm>
        </p:grpSpPr>
        <p:sp>
          <p:nvSpPr>
            <p:cNvPr id="82" name="3 Rectángulo redondeado"/>
            <p:cNvSpPr/>
            <p:nvPr/>
          </p:nvSpPr>
          <p:spPr>
            <a:xfrm>
              <a:off x="64017" y="178545"/>
              <a:ext cx="566205" cy="67668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noFill/>
            <a:ln w="3172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3" name="6 Imagen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024" y="204478"/>
              <a:ext cx="481769" cy="631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4" name="83 Rectángulo redondeado"/>
          <p:cNvSpPr/>
          <p:nvPr/>
        </p:nvSpPr>
        <p:spPr>
          <a:xfrm>
            <a:off x="6451151" y="75315"/>
            <a:ext cx="2567585" cy="23319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</a:t>
            </a:r>
            <a:r>
              <a:rPr lang="es-MX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elaboración: DD/MM//AAAA</a:t>
            </a:r>
            <a:endParaRPr lang="es-MX" sz="1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22 CuadroTexto"/>
          <p:cNvSpPr txBox="1"/>
          <p:nvPr/>
        </p:nvSpPr>
        <p:spPr>
          <a:xfrm>
            <a:off x="672467" y="908720"/>
            <a:ext cx="3988173" cy="3308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50" b="1" i="0" u="none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DEPENDENCIA Y ÁREAS</a:t>
            </a:r>
            <a:r>
              <a:rPr lang="es-MX" sz="750" b="1" i="0" u="none" strike="noStrike" kern="1200" cap="none" spc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RESPONSABLES: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16 CuadroTexto"/>
          <p:cNvSpPr txBox="1"/>
          <p:nvPr/>
        </p:nvSpPr>
        <p:spPr>
          <a:xfrm>
            <a:off x="35496" y="2114854"/>
            <a:ext cx="1229805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8" name="16 CuadroTexto"/>
          <p:cNvSpPr txBox="1"/>
          <p:nvPr/>
        </p:nvSpPr>
        <p:spPr>
          <a:xfrm>
            <a:off x="1181955" y="2114854"/>
            <a:ext cx="1229805" cy="9541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9" name="16 CuadroTexto"/>
          <p:cNvSpPr txBox="1"/>
          <p:nvPr/>
        </p:nvSpPr>
        <p:spPr>
          <a:xfrm>
            <a:off x="2339752" y="2114854"/>
            <a:ext cx="1229805" cy="9541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0" name="16 CuadroTexto"/>
          <p:cNvSpPr txBox="1"/>
          <p:nvPr/>
        </p:nvSpPr>
        <p:spPr>
          <a:xfrm>
            <a:off x="3347864" y="2114854"/>
            <a:ext cx="1229805" cy="9541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50" name="16 CuadroTexto"/>
          <p:cNvSpPr txBox="1"/>
          <p:nvPr/>
        </p:nvSpPr>
        <p:spPr>
          <a:xfrm>
            <a:off x="35496" y="3338989"/>
            <a:ext cx="2482203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51" name="16 CuadroTexto"/>
          <p:cNvSpPr txBox="1"/>
          <p:nvPr/>
        </p:nvSpPr>
        <p:spPr>
          <a:xfrm>
            <a:off x="2521845" y="3338989"/>
            <a:ext cx="2398669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55" name="16 CuadroTexto"/>
          <p:cNvSpPr txBox="1"/>
          <p:nvPr/>
        </p:nvSpPr>
        <p:spPr>
          <a:xfrm>
            <a:off x="35496" y="5085764"/>
            <a:ext cx="3600399" cy="215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URL:  </a:t>
            </a:r>
          </a:p>
        </p:txBody>
      </p:sp>
      <p:sp>
        <p:nvSpPr>
          <p:cNvPr id="56" name="16 CuadroTexto"/>
          <p:cNvSpPr txBox="1"/>
          <p:nvPr/>
        </p:nvSpPr>
        <p:spPr>
          <a:xfrm>
            <a:off x="35496" y="4869740"/>
            <a:ext cx="847809" cy="215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</a:t>
            </a:r>
          </a:p>
        </p:txBody>
      </p:sp>
      <p:sp>
        <p:nvSpPr>
          <p:cNvPr id="57" name="16 CuadroTexto"/>
          <p:cNvSpPr txBox="1"/>
          <p:nvPr/>
        </p:nvSpPr>
        <p:spPr>
          <a:xfrm>
            <a:off x="35496" y="5589240"/>
            <a:ext cx="3600400" cy="215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  <a:r>
              <a:rPr lang="es-MX" sz="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URL:</a:t>
            </a:r>
          </a:p>
        </p:txBody>
      </p:sp>
      <p:sp>
        <p:nvSpPr>
          <p:cNvPr id="58" name="16 CuadroTexto"/>
          <p:cNvSpPr txBox="1"/>
          <p:nvPr/>
        </p:nvSpPr>
        <p:spPr>
          <a:xfrm>
            <a:off x="35496" y="5362182"/>
            <a:ext cx="1008111" cy="215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Oportunidades:</a:t>
            </a:r>
          </a:p>
        </p:txBody>
      </p:sp>
      <p:sp>
        <p:nvSpPr>
          <p:cNvPr id="108" name="16 CuadroTexto"/>
          <p:cNvSpPr txBox="1"/>
          <p:nvPr/>
        </p:nvSpPr>
        <p:spPr>
          <a:xfrm>
            <a:off x="1619672" y="6237312"/>
            <a:ext cx="2160239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Nombre  completo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Puesto</a:t>
            </a:r>
          </a:p>
        </p:txBody>
      </p:sp>
      <p:sp>
        <p:nvSpPr>
          <p:cNvPr id="109" name="16 CuadroTexto"/>
          <p:cNvSpPr txBox="1"/>
          <p:nvPr/>
        </p:nvSpPr>
        <p:spPr>
          <a:xfrm>
            <a:off x="5148065" y="6237312"/>
            <a:ext cx="2160239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Nombre  completo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Puesto</a:t>
            </a:r>
          </a:p>
        </p:txBody>
      </p:sp>
      <p:sp>
        <p:nvSpPr>
          <p:cNvPr id="60" name="12 Marcador de número de diapositiva"/>
          <p:cNvSpPr>
            <a:spLocks noGrp="1"/>
          </p:cNvSpPr>
          <p:nvPr>
            <p:ph type="sldNum" sz="quarter" idx="8"/>
          </p:nvPr>
        </p:nvSpPr>
        <p:spPr>
          <a:xfrm>
            <a:off x="6876256" y="6592263"/>
            <a:ext cx="2133596" cy="365129"/>
          </a:xfrm>
        </p:spPr>
        <p:txBody>
          <a:bodyPr/>
          <a:lstStyle/>
          <a:p>
            <a:pPr lvl="0"/>
            <a:r>
              <a:rPr lang="es-MX" dirty="0" smtClean="0">
                <a:solidFill>
                  <a:schemeClr val="tx2"/>
                </a:solidFill>
              </a:rPr>
              <a:t>2 de 5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61" name="22 CuadroTexto"/>
          <p:cNvSpPr txBox="1"/>
          <p:nvPr/>
        </p:nvSpPr>
        <p:spPr>
          <a:xfrm>
            <a:off x="4716016" y="1009908"/>
            <a:ext cx="4320477" cy="3308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50" b="1" i="0" u="none" strike="noStrike" kern="1200" cap="none" spc="0" baseline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Alineación con el Programa de Trabajo</a:t>
            </a:r>
            <a:r>
              <a:rPr lang="es-MX" sz="750" b="1" i="0" u="none" strike="noStrike" kern="1200" cap="none" spc="0" dirty="0" smtClean="0">
                <a:solidFill>
                  <a:srgbClr val="1F497D"/>
                </a:solidFill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2021-2025: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i="0" u="none" strike="noStrike" kern="1200" cap="none" spc="0" baseline="0" dirty="0">
              <a:solidFill>
                <a:srgbClr val="1F497D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0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363</Words>
  <Application>Microsoft Office PowerPoint</Application>
  <PresentationFormat>Presentación en pantalla (4:3)</PresentationFormat>
  <Paragraphs>161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Hernandez Alvaro</dc:creator>
  <cp:lastModifiedBy>Gabriel Hernandez Alvaro</cp:lastModifiedBy>
  <cp:revision>104</cp:revision>
  <cp:lastPrinted>2022-06-02T00:17:55Z</cp:lastPrinted>
  <dcterms:modified xsi:type="dcterms:W3CDTF">2022-06-02T00:23:18Z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0x010100845514CD7DE41A49B038FDF72E919498</vt:lpwstr>
  </property>
</Properties>
</file>