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888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4" roundtripDataSignature="AMtx7mhjKpe87ss+Ic5a44t5ksG1JjXY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944B37-DDB7-46B7-BE2D-4848D0772583}">
  <a:tblStyle styleId="{B8944B37-DDB7-46B7-BE2D-4848D0772583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E8"/>
          </a:solidFill>
        </a:fill>
      </a:tcStyle>
    </a:wholeTbl>
    <a:band1H>
      <a:tcTxStyle/>
      <a:tcStyle>
        <a:fill>
          <a:solidFill>
            <a:srgbClr val="CEDACE"/>
          </a:solidFill>
        </a:fill>
      </a:tcStyle>
    </a:band1H>
    <a:band2H>
      <a:tcTxStyle/>
    </a:band2H>
    <a:band1V>
      <a:tcTxStyle/>
      <a:tcStyle>
        <a:fill>
          <a:solidFill>
            <a:srgbClr val="CEDACE"/>
          </a:solidFill>
        </a:fill>
      </a:tcStyle>
    </a:band1V>
    <a:band2V>
      <a:tcTxStyle/>
    </a:band2V>
    <a:lastCol>
      <a:tcTxStyle b="on" i="off">
        <a:font>
          <a:latin typeface="Cambria"/>
          <a:ea typeface="Cambria"/>
          <a:cs typeface="Cambr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mbria"/>
          <a:ea typeface="Cambria"/>
          <a:cs typeface="Cambr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mbria"/>
          <a:ea typeface="Cambria"/>
          <a:cs typeface="Cambr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67" orient="horz"/>
        <p:guide pos="3888" orient="horz"/>
        <p:guide pos="3839"/>
        <p:guide pos="815"/>
        <p:guide pos="6863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 showMasterSp="0">
  <p:cSld name="Title Slide with Pictur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" name="Google Shape;22;p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" name="Google Shape;23;p19"/>
          <p:cNvSpPr txBox="1"/>
          <p:nvPr>
            <p:ph type="ctrTitle"/>
          </p:nvPr>
        </p:nvSpPr>
        <p:spPr>
          <a:xfrm>
            <a:off x="608013" y="914400"/>
            <a:ext cx="41909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subTitle"/>
          </p:nvPr>
        </p:nvSpPr>
        <p:spPr>
          <a:xfrm>
            <a:off x="597799" y="4953000"/>
            <a:ext cx="4201213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1800"/>
              <a:buNone/>
              <a:defRPr sz="2000">
                <a:solidFill>
                  <a:srgbClr val="D6EBD6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>
                <a:solidFill>
                  <a:srgbClr val="909090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20"/>
              <a:buNone/>
              <a:defRPr>
                <a:solidFill>
                  <a:srgbClr val="909090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8" name="Google Shape;28;p19"/>
          <p:cNvSpPr/>
          <p:nvPr>
            <p:ph idx="2" type="pic"/>
          </p:nvPr>
        </p:nvSpPr>
        <p:spPr>
          <a:xfrm>
            <a:off x="5180013" y="228600"/>
            <a:ext cx="6781800" cy="5715000"/>
          </a:xfrm>
          <a:prstGeom prst="round1Rect">
            <a:avLst>
              <a:gd fmla="val 5636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28"/>
          <p:cNvSpPr txBox="1"/>
          <p:nvPr>
            <p:ph type="title"/>
          </p:nvPr>
        </p:nvSpPr>
        <p:spPr>
          <a:xfrm>
            <a:off x="7883151" y="234351"/>
            <a:ext cx="3773863" cy="4642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" type="body"/>
          </p:nvPr>
        </p:nvSpPr>
        <p:spPr>
          <a:xfrm>
            <a:off x="7872936" y="5029200"/>
            <a:ext cx="3782586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1800"/>
              <a:buNone/>
              <a:defRPr sz="2000">
                <a:solidFill>
                  <a:srgbClr val="D6EBD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9pPr>
          </a:lstStyle>
          <a:p/>
        </p:txBody>
      </p:sp>
      <p:sp>
        <p:nvSpPr>
          <p:cNvPr id="96" name="Google Shape;96;p28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0" name="Google Shape;100;p28"/>
          <p:cNvSpPr/>
          <p:nvPr/>
        </p:nvSpPr>
        <p:spPr>
          <a:xfrm flipH="1">
            <a:off x="227013" y="234351"/>
            <a:ext cx="7238999" cy="5709249"/>
          </a:xfrm>
          <a:prstGeom prst="round1Rect">
            <a:avLst>
              <a:gd fmla="val 581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8"/>
          <p:cNvSpPr/>
          <p:nvPr>
            <p:ph idx="2" type="pic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fmla="val 4287" name="adj"/>
            </a:avLst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/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" type="body"/>
          </p:nvPr>
        </p:nvSpPr>
        <p:spPr>
          <a:xfrm rot="5400000">
            <a:off x="3998914" y="-723901"/>
            <a:ext cx="4191000" cy="9601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idx="1" type="body"/>
          </p:nvPr>
        </p:nvSpPr>
        <p:spPr>
          <a:xfrm rot="5400000">
            <a:off x="2590801" y="-714374"/>
            <a:ext cx="5589587" cy="818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indent="-33147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0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13" name="Google Shape;113;p30"/>
          <p:cNvSpPr txBox="1"/>
          <p:nvPr>
            <p:ph type="title"/>
          </p:nvPr>
        </p:nvSpPr>
        <p:spPr>
          <a:xfrm rot="5400000">
            <a:off x="7886699" y="2401888"/>
            <a:ext cx="5589587" cy="1951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" name="Google Shape;41;p22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" name="Google Shape;42;p22"/>
          <p:cNvSpPr/>
          <p:nvPr/>
        </p:nvSpPr>
        <p:spPr>
          <a:xfrm flipH="1">
            <a:off x="219973" y="234351"/>
            <a:ext cx="7237410" cy="6014049"/>
          </a:xfrm>
          <a:prstGeom prst="round1Rect">
            <a:avLst>
              <a:gd fmla="val 581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Google Shape;43;p22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rgbClr val="D6EBD6">
              <a:alpha val="6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Google Shape;44;p22"/>
          <p:cNvSpPr txBox="1"/>
          <p:nvPr>
            <p:ph type="title"/>
          </p:nvPr>
        </p:nvSpPr>
        <p:spPr>
          <a:xfrm>
            <a:off x="1293813" y="685800"/>
            <a:ext cx="56388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  <a:defRPr b="0" sz="5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1293813" y="5029200"/>
            <a:ext cx="563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20"/>
              <a:buNone/>
              <a:defRPr sz="18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 sz="16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260"/>
              <a:buNone/>
              <a:defRPr sz="14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260"/>
              <a:buNone/>
              <a:defRPr sz="14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260"/>
              <a:buNone/>
              <a:defRPr sz="14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260"/>
              <a:buNone/>
              <a:defRPr sz="14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260"/>
              <a:buNone/>
              <a:defRPr sz="14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260"/>
              <a:buNone/>
              <a:defRPr sz="14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4722814" y="234351"/>
            <a:ext cx="7237538" cy="5709249"/>
          </a:xfrm>
          <a:prstGeom prst="round1Rect">
            <a:avLst>
              <a:gd fmla="val 5812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" name="Google Shape;53;p23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" name="Google Shape;54;p23"/>
          <p:cNvSpPr txBox="1"/>
          <p:nvPr>
            <p:ph type="title"/>
          </p:nvPr>
        </p:nvSpPr>
        <p:spPr>
          <a:xfrm>
            <a:off x="592197" y="234351"/>
            <a:ext cx="3773863" cy="4642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0"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581983" y="5029199"/>
            <a:ext cx="3782586" cy="91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1800"/>
              <a:buNone/>
              <a:defRPr sz="2000">
                <a:solidFill>
                  <a:srgbClr val="D6EBD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59" name="Google Shape;59;p23"/>
          <p:cNvSpPr txBox="1"/>
          <p:nvPr>
            <p:ph idx="2" type="body"/>
          </p:nvPr>
        </p:nvSpPr>
        <p:spPr>
          <a:xfrm>
            <a:off x="4945139" y="465285"/>
            <a:ext cx="6786614" cy="5249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1293813" y="1981200"/>
            <a:ext cx="4648201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9pPr>
          </a:lstStyle>
          <a:p/>
        </p:txBody>
      </p:sp>
      <p:sp>
        <p:nvSpPr>
          <p:cNvPr id="63" name="Google Shape;63;p24"/>
          <p:cNvSpPr txBox="1"/>
          <p:nvPr>
            <p:ph idx="2" type="body"/>
          </p:nvPr>
        </p:nvSpPr>
        <p:spPr>
          <a:xfrm>
            <a:off x="6246811" y="1981200"/>
            <a:ext cx="4648203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6926759" y="228598"/>
            <a:ext cx="5035054" cy="5715002"/>
          </a:xfrm>
          <a:prstGeom prst="round1Rect">
            <a:avLst>
              <a:gd fmla="val 589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rgbClr val="366A37">
              <a:alpha val="32156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rgbClr val="D6EBD6">
              <a:alpha val="6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" name="Google Shape;72;p25"/>
          <p:cNvSpPr txBox="1"/>
          <p:nvPr>
            <p:ph type="ctrTitle"/>
          </p:nvPr>
        </p:nvSpPr>
        <p:spPr>
          <a:xfrm>
            <a:off x="608013" y="1703718"/>
            <a:ext cx="57912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" type="subTitle"/>
          </p:nvPr>
        </p:nvSpPr>
        <p:spPr>
          <a:xfrm>
            <a:off x="7085014" y="3429000"/>
            <a:ext cx="4572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>
                <a:solidFill>
                  <a:srgbClr val="909090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20"/>
              <a:buNone/>
              <a:defRPr>
                <a:solidFill>
                  <a:srgbClr val="909090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" type="body"/>
          </p:nvPr>
        </p:nvSpPr>
        <p:spPr>
          <a:xfrm>
            <a:off x="1293813" y="1981200"/>
            <a:ext cx="46451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9pPr>
          </a:lstStyle>
          <a:p/>
        </p:txBody>
      </p:sp>
      <p:sp>
        <p:nvSpPr>
          <p:cNvPr id="80" name="Google Shape;80;p26"/>
          <p:cNvSpPr txBox="1"/>
          <p:nvPr>
            <p:ph idx="2" type="body"/>
          </p:nvPr>
        </p:nvSpPr>
        <p:spPr>
          <a:xfrm>
            <a:off x="1293813" y="2819400"/>
            <a:ext cx="4645152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9pPr>
          </a:lstStyle>
          <a:p/>
        </p:txBody>
      </p:sp>
      <p:sp>
        <p:nvSpPr>
          <p:cNvPr id="81" name="Google Shape;81;p26"/>
          <p:cNvSpPr txBox="1"/>
          <p:nvPr>
            <p:ph idx="3" type="body"/>
          </p:nvPr>
        </p:nvSpPr>
        <p:spPr>
          <a:xfrm>
            <a:off x="6249862" y="1981200"/>
            <a:ext cx="46451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9pPr>
          </a:lstStyle>
          <a:p/>
        </p:txBody>
      </p:sp>
      <p:sp>
        <p:nvSpPr>
          <p:cNvPr id="82" name="Google Shape;82;p26"/>
          <p:cNvSpPr txBox="1"/>
          <p:nvPr>
            <p:ph idx="4" type="body"/>
          </p:nvPr>
        </p:nvSpPr>
        <p:spPr>
          <a:xfrm>
            <a:off x="6249862" y="2819400"/>
            <a:ext cx="4645152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9pPr>
          </a:lstStyle>
          <a:p/>
        </p:txBody>
      </p:sp>
      <p:sp>
        <p:nvSpPr>
          <p:cNvPr id="83" name="Google Shape;83;p26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rgbClr val="D6EBD6">
              <a:alpha val="69803"/>
            </a:srgb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fmla="val 458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" name="Google Shape;14;p18"/>
          <p:cNvSpPr txBox="1"/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  <a:defRPr b="0" i="0" sz="4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1469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0039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0039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004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004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18"/>
          <p:cNvSpPr txBox="1"/>
          <p:nvPr>
            <p:ph idx="10" type="dt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>
            <p:ph type="ctrTitle"/>
          </p:nvPr>
        </p:nvSpPr>
        <p:spPr>
          <a:xfrm>
            <a:off x="608013" y="914400"/>
            <a:ext cx="41909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b="1" lang="es-MX"/>
              <a:t>Memoria Ciudadana del Río Sedeño</a:t>
            </a:r>
            <a:endParaRPr b="0" i="0" sz="6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1"/>
          <p:cNvSpPr txBox="1"/>
          <p:nvPr>
            <p:ph idx="1" type="subTitle"/>
          </p:nvPr>
        </p:nvSpPr>
        <p:spPr>
          <a:xfrm>
            <a:off x="597799" y="4953000"/>
            <a:ext cx="4201213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1800"/>
              <a:buNone/>
            </a:pPr>
            <a:r>
              <a:rPr b="1" lang="es-MX"/>
              <a:t>Elementos para la sostenibilidad de comunidades urbanas</a:t>
            </a:r>
            <a:endParaRPr b="0" i="0" sz="2000">
              <a:solidFill>
                <a:schemeClr val="lt1"/>
              </a:solidFill>
            </a:endParaRPr>
          </a:p>
        </p:txBody>
      </p:sp>
      <p:pic>
        <p:nvPicPr>
          <p:cNvPr id="120" name="Google Shape;120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500" r="5499" t="0"/>
          <a:stretch/>
        </p:blipFill>
        <p:spPr>
          <a:xfrm>
            <a:off x="5180013" y="228600"/>
            <a:ext cx="6781800" cy="5715000"/>
          </a:xfrm>
          <a:prstGeom prst="round1Rect">
            <a:avLst>
              <a:gd fmla="val 5636" name="adj"/>
            </a:avLst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1329816" y="404664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mbria"/>
              <a:buNone/>
            </a:pPr>
            <a:r>
              <a:rPr lang="es-MX">
                <a:solidFill>
                  <a:schemeClr val="accent3"/>
                </a:solidFill>
              </a:rPr>
              <a:t>METODOLOGÍA INTERDISCIPLINARIA Y PARTICIPATIVA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309110" y="1311430"/>
            <a:ext cx="11236830" cy="5542686"/>
            <a:chOff x="309110" y="-282272"/>
            <a:chExt cx="11236830" cy="5542686"/>
          </a:xfrm>
        </p:grpSpPr>
        <p:sp>
          <p:nvSpPr>
            <p:cNvPr id="173" name="Google Shape;173;p10"/>
            <p:cNvSpPr/>
            <p:nvPr/>
          </p:nvSpPr>
          <p:spPr>
            <a:xfrm>
              <a:off x="309110" y="1294292"/>
              <a:ext cx="3015397" cy="248707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88E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0"/>
            <p:cNvSpPr txBox="1"/>
            <p:nvPr/>
          </p:nvSpPr>
          <p:spPr>
            <a:xfrm>
              <a:off x="366344" y="1351526"/>
              <a:ext cx="2900929" cy="183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650" lIns="26650" spcFirstLastPara="1" rIns="26650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Char char="•"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Definición del problema y los objetivos de investigación a partir de las fortalezas y saberes de cada una de las personas y grupos participantes</a:t>
              </a:r>
              <a:endPara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1975477" y="1785326"/>
              <a:ext cx="3475088" cy="3475088"/>
            </a:xfrm>
            <a:custGeom>
              <a:rect b="b" l="l" r="r" t="t"/>
              <a:pathLst>
                <a:path extrusionOk="0" h="120000" w="120000">
                  <a:moveTo>
                    <a:pt x="10318" y="88214"/>
                  </a:moveTo>
                  <a:lnTo>
                    <a:pt x="14056" y="86091"/>
                  </a:lnTo>
                  <a:lnTo>
                    <a:pt x="14056" y="86091"/>
                  </a:lnTo>
                  <a:cubicBezTo>
                    <a:pt x="22817" y="101520"/>
                    <a:pt x="38738" y="111521"/>
                    <a:pt x="56441" y="112716"/>
                  </a:cubicBezTo>
                  <a:cubicBezTo>
                    <a:pt x="74143" y="113911"/>
                    <a:pt x="91264" y="106141"/>
                    <a:pt x="102020" y="92031"/>
                  </a:cubicBezTo>
                  <a:lnTo>
                    <a:pt x="99544" y="90625"/>
                  </a:lnTo>
                  <a:lnTo>
                    <a:pt x="107813" y="87153"/>
                  </a:lnTo>
                  <a:lnTo>
                    <a:pt x="108266" y="95578"/>
                  </a:lnTo>
                  <a:lnTo>
                    <a:pt x="105789" y="94171"/>
                  </a:lnTo>
                  <a:cubicBezTo>
                    <a:pt x="94252" y="109631"/>
                    <a:pt x="75694" y="118225"/>
                    <a:pt x="56442" y="117023"/>
                  </a:cubicBezTo>
                  <a:cubicBezTo>
                    <a:pt x="37190" y="115822"/>
                    <a:pt x="19843" y="104988"/>
                    <a:pt x="10318" y="88214"/>
                  </a:cubicBezTo>
                  <a:close/>
                </a:path>
              </a:pathLst>
            </a:custGeom>
            <a:solidFill>
              <a:srgbClr val="AFC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979198" y="3248421"/>
              <a:ext cx="2680353" cy="1065888"/>
            </a:xfrm>
            <a:prstGeom prst="roundRect">
              <a:avLst>
                <a:gd fmla="val 10000" name="adj"/>
              </a:avLst>
            </a:prstGeom>
            <a:solidFill>
              <a:srgbClr val="488E49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 txBox="1"/>
            <p:nvPr/>
          </p:nvSpPr>
          <p:spPr>
            <a:xfrm>
              <a:off x="1010417" y="3279640"/>
              <a:ext cx="2617915" cy="1003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23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Integración (marzo)</a:t>
              </a:r>
              <a:endParaRPr b="0"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4252304" y="1294292"/>
              <a:ext cx="3015397" cy="248707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88E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4309538" y="1884470"/>
              <a:ext cx="2900929" cy="183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650" lIns="26650" spcFirstLastPara="1" rIns="26650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Char char="•"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Vinculación académicos con la A.C. Desarrollo Sustentable del Río Sedeño, para establecer un primer momento de diálogo con la A.C. (como organización clave de la cuenca) y revisar los objetivos, métodos y metas de trabajo</a:t>
              </a:r>
              <a:endPara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893543" y="-282272"/>
              <a:ext cx="3860388" cy="3860388"/>
            </a:xfrm>
            <a:custGeom>
              <a:rect b="b" l="l" r="r" t="t"/>
              <a:pathLst>
                <a:path extrusionOk="0" h="120000" w="120000">
                  <a:moveTo>
                    <a:pt x="10070" y="31645"/>
                  </a:moveTo>
                  <a:lnTo>
                    <a:pt x="10070" y="31645"/>
                  </a:lnTo>
                  <a:cubicBezTo>
                    <a:pt x="19708" y="14673"/>
                    <a:pt x="37307" y="3759"/>
                    <a:pt x="56794" y="2670"/>
                  </a:cubicBezTo>
                  <a:cubicBezTo>
                    <a:pt x="76282" y="1580"/>
                    <a:pt x="94988" y="10464"/>
                    <a:pt x="106458" y="26256"/>
                  </a:cubicBezTo>
                  <a:lnTo>
                    <a:pt x="108691" y="24988"/>
                  </a:lnTo>
                  <a:lnTo>
                    <a:pt x="108248" y="32600"/>
                  </a:lnTo>
                  <a:lnTo>
                    <a:pt x="100840" y="29446"/>
                  </a:lnTo>
                  <a:lnTo>
                    <a:pt x="103071" y="28179"/>
                  </a:lnTo>
                  <a:lnTo>
                    <a:pt x="103071" y="28179"/>
                  </a:lnTo>
                  <a:cubicBezTo>
                    <a:pt x="92301" y="13600"/>
                    <a:pt x="74887" y="5460"/>
                    <a:pt x="56794" y="6545"/>
                  </a:cubicBezTo>
                  <a:cubicBezTo>
                    <a:pt x="38701" y="7630"/>
                    <a:pt x="22385" y="17794"/>
                    <a:pt x="13434" y="33555"/>
                  </a:cubicBezTo>
                  <a:close/>
                </a:path>
              </a:pathLst>
            </a:custGeom>
            <a:solidFill>
              <a:srgbClr val="AFC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4922392" y="761348"/>
              <a:ext cx="2680353" cy="1065888"/>
            </a:xfrm>
            <a:prstGeom prst="roundRect">
              <a:avLst>
                <a:gd fmla="val 10000" name="adj"/>
              </a:avLst>
            </a:prstGeom>
            <a:solidFill>
              <a:srgbClr val="488E49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 txBox="1"/>
            <p:nvPr/>
          </p:nvSpPr>
          <p:spPr>
            <a:xfrm>
              <a:off x="4953611" y="792567"/>
              <a:ext cx="2617915" cy="1003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23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Integración (abril)</a:t>
              </a:r>
              <a:endParaRPr b="0"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195498" y="1294292"/>
              <a:ext cx="3015397" cy="248707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8575">
              <a:solidFill>
                <a:srgbClr val="488E4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8252732" y="1351526"/>
              <a:ext cx="2900929" cy="183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650" lIns="26650" spcFirstLastPara="1" rIns="26650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Char char="•"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Valoración de resultados por etapas, en las que una vez realizadas las  actividades por cada equipo de facultades, incluida la A.C, </a:t>
              </a:r>
              <a:endPara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Char char="•"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Reunión interfacultades para dialogar e integrar avances</a:t>
              </a:r>
              <a:endPara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mbria"/>
                <a:buChar char="•"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Ajustes de tipo teórico y metodológico</a:t>
              </a:r>
              <a:endPara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8865587" y="3248421"/>
              <a:ext cx="2680353" cy="1065888"/>
            </a:xfrm>
            <a:prstGeom prst="roundRect">
              <a:avLst>
                <a:gd fmla="val 10000" name="adj"/>
              </a:avLst>
            </a:prstGeom>
            <a:solidFill>
              <a:srgbClr val="488E49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8896806" y="3279640"/>
              <a:ext cx="2617915" cy="1003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23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Integración (junio, septiembre, noviembre, enero) </a:t>
              </a:r>
              <a:endParaRPr b="0"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>
            <p:ph type="title"/>
          </p:nvPr>
        </p:nvSpPr>
        <p:spPr>
          <a:xfrm>
            <a:off x="867798" y="404664"/>
            <a:ext cx="1038122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mbria"/>
              <a:buNone/>
            </a:pPr>
            <a:r>
              <a:rPr lang="es-MX">
                <a:solidFill>
                  <a:schemeClr val="accent3"/>
                </a:solidFill>
              </a:rPr>
              <a:t>MARCO TEÓRICO 🡪 EQUIPO ANTROPOLOGÍA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92" name="Google Shape;192;p11"/>
          <p:cNvSpPr txBox="1"/>
          <p:nvPr>
            <p:ph idx="1" type="body"/>
          </p:nvPr>
        </p:nvSpPr>
        <p:spPr>
          <a:xfrm>
            <a:off x="261764" y="1593702"/>
            <a:ext cx="11449272" cy="4715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</a:pPr>
            <a:r>
              <a:rPr b="1" lang="es-MX"/>
              <a:t>Modelo general de la microhistoria</a:t>
            </a:r>
            <a:r>
              <a:rPr lang="es-MX"/>
              <a:t>, particularmente, la memoria como una formación política-social que se representa como acciones públicas posicionados frente a otras ciudadanías y autoridades gubernamentales. Se manifiesta en la demostración práctica de acciones políticas y acciones comunitarias entorno a la agroecología, saneamiento y rehabilitación del Río Sedeño en el tramo urbano de Xalapa.</a:t>
            </a:r>
            <a:endParaRPr/>
          </a:p>
          <a:p>
            <a:pPr indent="-91440" lvl="0" marL="2286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t/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</a:pPr>
            <a:r>
              <a:rPr b="1" lang="es-MX"/>
              <a:t>Ciudadanía puede entenderse como el ejercicio del derecho a la participación y toma de decisiones en espacios públicos</a:t>
            </a:r>
            <a:r>
              <a:rPr lang="es-MX"/>
              <a:t>, asumirse como persona que forma parte de una comunidad política, diferenciada y diversa histórica y culturalmente; reconociendo entornos de vida, desafíos, contradicciones que tocan aspectos personales y colectivos. La ciudadanía es una relación entre ciudadano y ciudadano, así como entre el Estado y el ciudadano.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type="title"/>
          </p:nvPr>
        </p:nvSpPr>
        <p:spPr>
          <a:xfrm>
            <a:off x="1329816" y="404664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mbria"/>
              <a:buNone/>
            </a:pPr>
            <a:r>
              <a:rPr lang="es-MX">
                <a:solidFill>
                  <a:schemeClr val="accent3"/>
                </a:solidFill>
              </a:rPr>
              <a:t>MÉTODO 🡪 ANTROPOLOGÍA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98" name="Google Shape;198;p12"/>
          <p:cNvSpPr txBox="1"/>
          <p:nvPr>
            <p:ph idx="1" type="body"/>
          </p:nvPr>
        </p:nvSpPr>
        <p:spPr>
          <a:xfrm>
            <a:off x="261764" y="1593702"/>
            <a:ext cx="11593288" cy="4715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</a:pPr>
            <a:r>
              <a:rPr b="1" lang="es-MX"/>
              <a:t>Etnografía como enfoque y marco de construcción de información, a partir de las técnicas de entrevista y observaciones</a:t>
            </a:r>
            <a:r>
              <a:rPr lang="es-MX"/>
              <a:t>. Los registros se datarán en audios, imágenes y documentos escritos, en espacios y tiempos convenidos con las comunidades en Fracc. Lucas Martin, Colonias El Naranjal y El Moral, así como habitantes de Chiltoyac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</a:pPr>
            <a:r>
              <a:rPr lang="es-MX"/>
              <a:t>Es particularmente relevante la </a:t>
            </a:r>
            <a:r>
              <a:rPr b="1" lang="es-MX"/>
              <a:t>participación en las faenas semanales en el Módulo de Agroecología, los recorridos por el tramo del Área Natural Protegida, y la participación en los Mercados Agroecológicos mensuales del Módulo Quetzalcalli</a:t>
            </a:r>
            <a:r>
              <a:rPr lang="es-MX"/>
              <a:t>. De ello es posible recuperar las experiencias que permitan describir primero, y después interpretar los sentidos que dan lugar a los procesos que se comprenden como ciudadanía, gobernanza y participación.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</a:pPr>
            <a:r>
              <a:rPr lang="es-MX"/>
              <a:t>Las técnicas de análisis cartográfico de datos cuantitativos sociodemográficos y de tipo cuantitativo en el pilotaje de indicadores, ayudarán a complementar los datos cualitativos.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>
            <p:ph type="title"/>
          </p:nvPr>
        </p:nvSpPr>
        <p:spPr>
          <a:xfrm>
            <a:off x="333773" y="234351"/>
            <a:ext cx="4032288" cy="4642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s-MX"/>
              <a:t>CRONOGRAMA</a:t>
            </a:r>
            <a:endParaRPr/>
          </a:p>
        </p:txBody>
      </p:sp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581983" y="5029199"/>
            <a:ext cx="3782586" cy="91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1800"/>
              <a:buNone/>
            </a:pPr>
            <a:r>
              <a:rPr lang="es-MX"/>
              <a:t>Metas, acciones y fechas</a:t>
            </a:r>
            <a:endParaRPr/>
          </a:p>
        </p:txBody>
      </p:sp>
      <p:pic>
        <p:nvPicPr>
          <p:cNvPr id="205" name="Google Shape;205;p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5063" y="545108"/>
            <a:ext cx="6786562" cy="5089921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p14"/>
          <p:cNvGraphicFramePr/>
          <p:nvPr/>
        </p:nvGraphicFramePr>
        <p:xfrm>
          <a:off x="117748" y="1886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{B8944B37-DDB7-46B7-BE2D-4848D0772583}</a:tableStyleId>
              </a:tblPr>
              <a:tblGrid>
                <a:gridCol w="5976675"/>
                <a:gridCol w="5809825"/>
              </a:tblGrid>
              <a:tr h="77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800" u="none" cap="none" strike="noStrike"/>
                        <a:t>Metas</a:t>
                      </a:r>
                      <a:endParaRPr sz="2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800" u="none" cap="none" strike="noStrike"/>
                        <a:t>Acciones</a:t>
                      </a:r>
                      <a:endParaRPr sz="2800" u="none" cap="none" strike="noStrike"/>
                    </a:p>
                  </a:txBody>
                  <a:tcPr marT="45725" marB="45725" marR="91450" marL="91450" anchor="ctr"/>
                </a:tc>
              </a:tr>
              <a:tr h="2183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 </a:t>
                      </a:r>
                      <a:r>
                        <a:rPr b="1" lang="es-MX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documento por escrito de memoria cultural de los procesos de conformación de ciudadanía a partir de la experiencia de Desarrollo Sustentable del Río Sedeño, Lucas Martin, A.C.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2 Ponencias</a:t>
                      </a:r>
                      <a:r>
                        <a:rPr lang="es-MX" sz="1800"/>
                        <a:t> en Foros Académicos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Capítulo de libro (convocatoria Biblioteca Digital de Humanidades junto con Sociología e Historia)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Microseminario sobre</a:t>
                      </a:r>
                      <a:r>
                        <a:rPr lang="es-MX" sz="1800"/>
                        <a:t> memoria y ciudadanía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Entrevistas y observaciones a líderes comunitarios en el ANP, Colonias el Naranjal y El Moral, y localidad de Chitoyac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Análisis cartográfico sociodemográfico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Análisis cualitativo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Interpretación y escritura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659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Página web de divulgación del patrimonio natural Área Natural Protegida (ANP) Parque Lineal Quetzalapan-Sedeño.</a:t>
                      </a:r>
                      <a:endParaRPr b="1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Albergada en sitio de la UV</a:t>
                      </a:r>
                      <a:endParaRPr b="0"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Diagnóstico de necesidades y planeación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Integración</a:t>
                      </a:r>
                      <a:r>
                        <a:rPr lang="es-MX" sz="1800"/>
                        <a:t> de materiales documentales y multimedia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Valoración con la A.C.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Diseño de página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Propuesta de divulgación y evaluación dialogada con la A.C.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74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b="1" lang="es-MX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Batería de indicadores de procesos de participación ciudadana con perspectiva comunitaria y de sostenibilidad.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es-MX" sz="1800"/>
                        <a:t>2</a:t>
                      </a:r>
                      <a:r>
                        <a:rPr lang="es-MX" sz="1800"/>
                        <a:t> fichas técnicas de indicadores pilotados y evaluados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Investigación documental sobre indicadores de participación ciudadana y sostenibilidad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Diseño</a:t>
                      </a:r>
                      <a:r>
                        <a:rPr lang="es-MX" sz="1800"/>
                        <a:t> de indicador (variables cuanti y cualitativas de base comunitaria)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Pilotaje y evaluación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Elaboración de ficha técnica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15"/>
          <p:cNvGraphicFramePr/>
          <p:nvPr/>
        </p:nvGraphicFramePr>
        <p:xfrm>
          <a:off x="117748" y="2606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{B8944B37-DDB7-46B7-BE2D-4848D0772583}</a:tableStyleId>
              </a:tblPr>
              <a:tblGrid>
                <a:gridCol w="2880325"/>
                <a:gridCol w="3456375"/>
                <a:gridCol w="2627000"/>
                <a:gridCol w="2845625"/>
              </a:tblGrid>
              <a:tr h="561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Mayo/Junio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Julio/Agosto/Septiembre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Octubre</a:t>
                      </a:r>
                      <a:endParaRPr sz="2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/>
                        <a:t>Noviembre/Diciembre</a:t>
                      </a:r>
                      <a:endParaRPr sz="2000"/>
                    </a:p>
                  </a:txBody>
                  <a:tcPr marT="45725" marB="45725" marR="91450" marL="91450" anchor="ctr"/>
                </a:tc>
              </a:tr>
              <a:tr h="250332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Microseminario </a:t>
                      </a:r>
                      <a:r>
                        <a:rPr lang="es-MX" sz="1800"/>
                        <a:t>sobre memoria y ciudadanía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Análisis cartográfico sociodemográfico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Capacitación en Curso SIG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Entrevistas y observaciones a líderes comunitarios en el ANP, Colonias el Naranjal y El Moral, y localidad de Chitoyac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Capacitación en software Atlas.ti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Taller de metodología participativa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Análisis cualitativo</a:t>
                      </a:r>
                      <a:endParaRPr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Interpretación y escritura</a:t>
                      </a:r>
                      <a:endParaRPr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251550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Diagnóstico de necesidades y planeación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Integración</a:t>
                      </a:r>
                      <a:r>
                        <a:rPr lang="es-MX" sz="1800"/>
                        <a:t> de materiales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Valoración con la A.C.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Diseño de página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Propuesta de divulgación y evaluación dialogada con la A.C.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Apertura</a:t>
                      </a:r>
                      <a:r>
                        <a:rPr lang="es-MX" sz="1800"/>
                        <a:t> de la página web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2007825"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Investigación documental sobre indicadores de participación ciudadana y sostenibilidad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Diseño</a:t>
                      </a:r>
                      <a:r>
                        <a:rPr lang="es-MX" sz="1800"/>
                        <a:t> de indicador (variables cuanti y cualitativas de base comunitaria)</a:t>
                      </a:r>
                      <a:endParaRPr/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Pilotaje (aplicación de encuestas, sistematización y análisis de datos)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Evaluación del indicador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Valoración dialogada del indicador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MX" sz="1800"/>
                        <a:t>Elaboración de fichas técnicas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type="title"/>
          </p:nvPr>
        </p:nvSpPr>
        <p:spPr>
          <a:xfrm>
            <a:off x="592197" y="234351"/>
            <a:ext cx="3773863" cy="464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s-MX"/>
              <a:t>FASES DE INTEGRACIÓN</a:t>
            </a:r>
            <a:endParaRPr/>
          </a:p>
        </p:txBody>
      </p:sp>
      <p:sp>
        <p:nvSpPr>
          <p:cNvPr id="221" name="Google Shape;221;p16"/>
          <p:cNvSpPr txBox="1"/>
          <p:nvPr>
            <p:ph idx="1" type="body"/>
          </p:nvPr>
        </p:nvSpPr>
        <p:spPr>
          <a:xfrm>
            <a:off x="627633" y="2631774"/>
            <a:ext cx="3782586" cy="91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1800"/>
              <a:buNone/>
            </a:pPr>
            <a:r>
              <a:rPr lang="es-MX"/>
              <a:t>Entrega de reportes parciales y finales en la última semana de cada mes</a:t>
            </a: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4726260" y="305115"/>
            <a:ext cx="7200800" cy="5339047"/>
            <a:chOff x="0" y="305115"/>
            <a:chExt cx="7200800" cy="5339047"/>
          </a:xfrm>
        </p:grpSpPr>
        <p:sp>
          <p:nvSpPr>
            <p:cNvPr id="223" name="Google Shape;223;p16"/>
            <p:cNvSpPr/>
            <p:nvPr/>
          </p:nvSpPr>
          <p:spPr>
            <a:xfrm>
              <a:off x="0" y="305115"/>
              <a:ext cx="7200800" cy="891393"/>
            </a:xfrm>
            <a:prstGeom prst="roundRect">
              <a:avLst>
                <a:gd fmla="val 16667" name="adj"/>
              </a:avLst>
            </a:prstGeom>
            <a:solidFill>
              <a:srgbClr val="417F42"/>
            </a:solidFill>
            <a:ln>
              <a:noFill/>
            </a:ln>
            <a:effectLst>
              <a:outerShdw blurRad="39999" rotWithShape="0" algn="bl" dir="5400000" dist="230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43514" y="348629"/>
              <a:ext cx="7113772" cy="804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mbria"/>
                <a:buNone/>
              </a:pPr>
              <a:r>
                <a:rPr b="0" i="0" lang="es-MX" sz="23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Junio 2023</a:t>
              </a:r>
              <a:endParaRPr b="0"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0" y="1196509"/>
              <a:ext cx="7200800" cy="59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0" y="1196509"/>
              <a:ext cx="7200800" cy="59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9200" lIns="228625" spcFirstLastPara="1" rIns="163575" wrap="square" tIns="292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es-MX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Entrega de reportes de avances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Cambria"/>
                <a:buChar char="•"/>
              </a:pPr>
              <a:r>
                <a:rPr b="0" i="0" lang="es-MX" sz="1800" u="none" cap="none" strike="noStrike">
                  <a:solidFill>
                    <a:schemeClr val="accent2"/>
                  </a:solidFill>
                  <a:latin typeface="Cambria"/>
                  <a:ea typeface="Cambria"/>
                  <a:cs typeface="Cambria"/>
                  <a:sym typeface="Cambria"/>
                </a:rPr>
                <a:t>Integración interfacultades</a:t>
              </a:r>
              <a:endParaRPr b="0" i="0" sz="1800" u="none" cap="none" strike="noStrike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0" y="1791634"/>
              <a:ext cx="7200800" cy="891393"/>
            </a:xfrm>
            <a:prstGeom prst="roundRect">
              <a:avLst>
                <a:gd fmla="val 16667" name="adj"/>
              </a:avLst>
            </a:prstGeom>
            <a:solidFill>
              <a:srgbClr val="589958"/>
            </a:solidFill>
            <a:ln>
              <a:noFill/>
            </a:ln>
            <a:effectLst>
              <a:outerShdw blurRad="39999" rotWithShape="0" algn="bl" dir="5400000" dist="230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 txBox="1"/>
            <p:nvPr/>
          </p:nvSpPr>
          <p:spPr>
            <a:xfrm>
              <a:off x="43514" y="1835148"/>
              <a:ext cx="7113772" cy="804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mbria"/>
                <a:buNone/>
              </a:pPr>
              <a:r>
                <a:rPr b="0" i="0" lang="es-MX" sz="23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Septiembre 2023</a:t>
              </a:r>
              <a:endParaRPr b="0"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0" y="2683028"/>
              <a:ext cx="7200800" cy="59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 txBox="1"/>
            <p:nvPr/>
          </p:nvSpPr>
          <p:spPr>
            <a:xfrm>
              <a:off x="0" y="2683028"/>
              <a:ext cx="7200800" cy="59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9200" lIns="228625" spcFirstLastPara="1" rIns="163575" wrap="square" tIns="292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es-MX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Entrega de reportes de avances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Cambria"/>
                <a:buChar char="•"/>
              </a:pPr>
              <a:r>
                <a:rPr b="0" i="0" lang="es-MX" sz="1800" u="none" cap="none" strike="noStrike">
                  <a:solidFill>
                    <a:schemeClr val="accent2"/>
                  </a:solidFill>
                  <a:latin typeface="Cambria"/>
                  <a:ea typeface="Cambria"/>
                  <a:cs typeface="Cambria"/>
                  <a:sym typeface="Cambria"/>
                </a:rPr>
                <a:t>Integración interfacultades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0" y="3278153"/>
              <a:ext cx="7200800" cy="891393"/>
            </a:xfrm>
            <a:prstGeom prst="roundRect">
              <a:avLst>
                <a:gd fmla="val 16667" name="adj"/>
              </a:avLst>
            </a:prstGeom>
            <a:solidFill>
              <a:srgbClr val="7AA97A"/>
            </a:solidFill>
            <a:ln>
              <a:noFill/>
            </a:ln>
            <a:effectLst>
              <a:outerShdw blurRad="39999" rotWithShape="0" algn="bl" dir="5400000" dist="230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43514" y="3321667"/>
              <a:ext cx="7113772" cy="804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mbria"/>
                <a:buNone/>
              </a:pPr>
              <a:r>
                <a:rPr b="0" i="0" lang="es-MX" sz="23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Octubre 2023</a:t>
              </a:r>
              <a:endParaRPr b="0"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0" y="4169547"/>
              <a:ext cx="7200800" cy="583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 txBox="1"/>
            <p:nvPr/>
          </p:nvSpPr>
          <p:spPr>
            <a:xfrm>
              <a:off x="0" y="4169547"/>
              <a:ext cx="7200800" cy="583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625" spcFirstLastPara="1" rIns="128000" wrap="square" tIns="228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es-MX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Entrega de reportes de avances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Cambria"/>
                <a:buChar char="•"/>
              </a:pPr>
              <a:r>
                <a:rPr b="0" i="0" lang="es-MX" sz="1800" u="none" cap="none" strike="noStrike">
                  <a:solidFill>
                    <a:schemeClr val="accent2"/>
                  </a:solidFill>
                  <a:latin typeface="Cambria"/>
                  <a:ea typeface="Cambria"/>
                  <a:cs typeface="Cambria"/>
                  <a:sym typeface="Cambria"/>
                </a:rPr>
                <a:t>Integración interfacultades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0" y="4752769"/>
              <a:ext cx="7200800" cy="891393"/>
            </a:xfrm>
            <a:prstGeom prst="roundRect">
              <a:avLst>
                <a:gd fmla="val 16667" name="adj"/>
              </a:avLst>
            </a:prstGeom>
            <a:solidFill>
              <a:srgbClr val="9EB89E"/>
            </a:solidFill>
            <a:ln>
              <a:noFill/>
            </a:ln>
            <a:effectLst>
              <a:outerShdw blurRad="39999" rotWithShape="0" algn="bl" dir="5400000" dist="230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 txBox="1"/>
            <p:nvPr/>
          </p:nvSpPr>
          <p:spPr>
            <a:xfrm>
              <a:off x="43514" y="4796283"/>
              <a:ext cx="7113772" cy="804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2300" u="none" cap="none" strike="noStrike">
                  <a:solidFill>
                    <a:schemeClr val="accent5"/>
                  </a:solidFill>
                  <a:latin typeface="Cambria"/>
                  <a:ea typeface="Cambria"/>
                  <a:cs typeface="Cambria"/>
                  <a:sym typeface="Cambria"/>
                </a:rPr>
                <a:t>Enero 2024. Integración diagnóstico interfacultades y productos finales de Antropología</a:t>
              </a:r>
              <a:endParaRPr b="1" i="0" sz="2300" u="none" cap="none" strike="noStrike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type="ctrTitle"/>
          </p:nvPr>
        </p:nvSpPr>
        <p:spPr>
          <a:xfrm>
            <a:off x="323289" y="228599"/>
            <a:ext cx="4537248" cy="1506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lang="es-MX"/>
              <a:t>Participantes</a:t>
            </a:r>
            <a:endParaRPr/>
          </a:p>
        </p:txBody>
      </p:sp>
      <p:sp>
        <p:nvSpPr>
          <p:cNvPr id="242" name="Google Shape;242;p17"/>
          <p:cNvSpPr txBox="1"/>
          <p:nvPr>
            <p:ph idx="1" type="subTitle"/>
          </p:nvPr>
        </p:nvSpPr>
        <p:spPr>
          <a:xfrm>
            <a:off x="216797" y="1700808"/>
            <a:ext cx="4750232" cy="3816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María de Lourdes Becerra Zavala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Federico Colin Arámbula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Mayra Lizbeth Aguirre Luna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Sandra Iveth Mendoza González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Jenny A. Jiménez Hernández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Amilcar Yael Parada Puebla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Luis Ángel Hernández Amezcua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Susana Itzel Morteo Fomperosa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BD6"/>
              </a:buClr>
              <a:buSzPts val="2160"/>
              <a:buFont typeface="Arial"/>
              <a:buChar char="•"/>
            </a:pPr>
            <a:r>
              <a:rPr lang="es-MX" sz="2400"/>
              <a:t>Juana Guadalupe García Cal y Mayor</a:t>
            </a:r>
            <a:endParaRPr sz="2400"/>
          </a:p>
        </p:txBody>
      </p:sp>
      <p:pic>
        <p:nvPicPr>
          <p:cNvPr id="243" name="Google Shape;243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985" r="21984" t="0"/>
          <a:stretch/>
        </p:blipFill>
        <p:spPr>
          <a:xfrm rot="-5400000">
            <a:off x="5713413" y="-304800"/>
            <a:ext cx="5715000" cy="6781800"/>
          </a:xfrm>
          <a:prstGeom prst="round1Rect">
            <a:avLst>
              <a:gd fmla="val 5636" name="adj"/>
            </a:avLst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884" y="0"/>
            <a:ext cx="9697987" cy="6858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0" l="4152" r="4151" t="0"/>
          <a:stretch/>
        </p:blipFill>
        <p:spPr>
          <a:xfrm>
            <a:off x="1511159" y="-171400"/>
            <a:ext cx="8544950" cy="72008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mbria"/>
              <a:buNone/>
            </a:pPr>
            <a:r>
              <a:rPr lang="es-MX">
                <a:solidFill>
                  <a:schemeClr val="accent3"/>
                </a:solidFill>
              </a:rPr>
              <a:t>PLANTEAMIENTO DEL PROBLEMA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477788" y="1752600"/>
            <a:ext cx="11305256" cy="462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Este proyecto de investigación, convocado desde el Área Académica de Humanidades, es desarrollado por estudiantes y profesores de las Facultades de Historia, Sociología y Antropología. El propósito general es integrar un diagnóstico colaborativo sobre las condiciones socioambientales de la subcuenca del Actopan, el río Sedeño, principalmente en el tramo de Xalapa y zona metropolitana, a través del reconocimiento de contextos, actores y problemas de organización político-social, para la construcción de alternativas que permitan ampliar la experiencia de gobernanza ciudadana y defensa del territorio en algunos puntos ribereños de los municipios de Xalapa y Banderilla.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Es un estudio con un enfoque de cuenca, sustentabilidad y derechos humanos, para favorecer la construcción de espacios de intercambio y encuentro con actores implicados, que permita articular acciones a favor, en un primer momento, de esta subcuenca que bordea por el norte a la ciudad de Xalapa y que forma parte de la cuenca del río Actopan.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mbria"/>
              <a:buNone/>
            </a:pPr>
            <a:r>
              <a:rPr lang="es-MX">
                <a:solidFill>
                  <a:schemeClr val="accent3"/>
                </a:solidFill>
              </a:rPr>
              <a:t>OBJETIVOS DE INVESTIGACIÓN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477788" y="1752600"/>
            <a:ext cx="11305256" cy="462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b="1" lang="es-MX"/>
              <a:t>Objetivo general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Integrar un diagnóstico colaborativo e interdisciplinario, sobre las condiciones socioambientales de la cuenca del río Actopan, específicamente de la subcuenca del río Sedeño, en el tramo que recorre los municipios de la zona metropolitana de Xalapa, a través de un mapeo de actores y de problemáticas, con un enfoque de cuenca, sustentabilidad y derechos humanos, para favorecer la construcción de espacios de intercambio y encuentro que permitan articular acciones a favor del saneamiento y rescate del Río sedeño.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b="1" lang="es-MX"/>
              <a:t>Objetivo específico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Reconocer contextos, a través de la etnografía, en donde sea factible replicar las experiencias de la A.C. Desarrollo Sustentable del Río Sedeño, relacionadas a la agroecología y participación ciudadana.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1293813" y="439762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mbria"/>
              <a:buNone/>
            </a:pPr>
            <a:r>
              <a:rPr lang="es-MX">
                <a:solidFill>
                  <a:schemeClr val="accent3"/>
                </a:solidFill>
              </a:rPr>
              <a:t>JUSTIFICACIÓN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441785" y="1628800"/>
            <a:ext cx="11305200" cy="4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Es importante comprender </a:t>
            </a:r>
            <a:r>
              <a:rPr b="1" lang="es-MX"/>
              <a:t>el entramado de relaciones para situar las capacidades y posibilidades de construir y articular poder ciudadano y capital social en la región, </a:t>
            </a:r>
            <a:r>
              <a:rPr lang="es-MX"/>
              <a:t>que vaya más allá de las coyunturas político-partidistas,  </a:t>
            </a:r>
            <a:r>
              <a:rPr b="1" lang="es-MX"/>
              <a:t>influyendo y aportando en las decisiones a nivel municipal y estatal</a:t>
            </a:r>
            <a:r>
              <a:rPr lang="es-MX"/>
              <a:t>, en torno a los grandes problemas contemplados en la agenda nacional y mundial.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La información </a:t>
            </a:r>
            <a:r>
              <a:rPr b="1" lang="es-MX"/>
              <a:t>recuperada puede ayudar a comprender los desafíos que diversos actores</a:t>
            </a:r>
            <a:r>
              <a:rPr lang="es-MX"/>
              <a:t> (gobierno, empresas, sociedad civil, organismos prestadores de servicios hídricos) </a:t>
            </a:r>
            <a:r>
              <a:rPr b="1" lang="es-MX"/>
              <a:t>enfrentan para el saneamiento y rehabilitación de los ríos urbanos</a:t>
            </a:r>
            <a:r>
              <a:rPr lang="es-MX"/>
              <a:t>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También permitirá </a:t>
            </a:r>
            <a:r>
              <a:rPr b="1" lang="es-MX"/>
              <a:t>comprender mejor las relaciones que hay entre comunidades rurales y urbanas, </a:t>
            </a:r>
            <a:r>
              <a:rPr lang="es-MX"/>
              <a:t>en un tramo de la cuenca hidrológica de interés, así como los esfuerzos que se realizan y pueden realizar para proteger y salvaguardar el patrimonio cultural y natural.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1329816" y="404664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mbria"/>
              <a:buNone/>
            </a:pPr>
            <a:r>
              <a:rPr lang="es-MX">
                <a:solidFill>
                  <a:schemeClr val="accent3"/>
                </a:solidFill>
              </a:rPr>
              <a:t>JUSTIFICACIÓN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4" name="Google Shape;154;p7"/>
          <p:cNvSpPr txBox="1"/>
          <p:nvPr>
            <p:ph idx="1" type="body"/>
          </p:nvPr>
        </p:nvSpPr>
        <p:spPr>
          <a:xfrm>
            <a:off x="477788" y="1412776"/>
            <a:ext cx="11305256" cy="462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b="1" lang="es-MX"/>
              <a:t>Plan de Trabajo 2021-2025 de la Universidad Veracruzana</a:t>
            </a:r>
            <a:r>
              <a:rPr lang="es-MX"/>
              <a:t>, Objetivo  4.2.1: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</a:pPr>
            <a:r>
              <a:rPr lang="es-MX"/>
              <a:t>Impulsar una agenda de investigación para el desarrollo de investigación científica encaminada a la solución de los principales problemas del estado y de la región, la generación de conocimientos de calidad y la formación de recursos humanos, que contribuya al desarrollo social, el crecimiento económico y el cuidado del medio ambiente (Universidad Veracruzana, 2021, p. 101).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b="1" lang="es-MX"/>
              <a:t>PLADEA 2022-2026 de la Facultad de Antropología</a:t>
            </a:r>
            <a:r>
              <a:rPr lang="es-MX"/>
              <a:t>, Eje 3. Docencia e Innovación Académica, Objetivo 3.3.2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</a:pPr>
            <a:r>
              <a:rPr lang="es-MX"/>
              <a:t>Contar al 2023 con una oferta educativa integral que permita a la comunidad estudiantil desarrollar actividades de investigación, gestión y vinculación.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Y Eje 4. Investigación, posgrado e innovación, Objetivo 4.1.1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Char char="•"/>
            </a:pPr>
            <a:r>
              <a:rPr lang="es-MX"/>
              <a:t>Apoyar e impulsar la Investigación que se realiza desde la FAUV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/>
        </p:nvSpPr>
        <p:spPr>
          <a:xfrm>
            <a:off x="7390556" y="1164901"/>
            <a:ext cx="4798269" cy="38884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mbria"/>
              <a:buNone/>
            </a:pPr>
            <a:r>
              <a:rPr b="0" i="0" lang="es-MX" sz="5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MARCO TEÓRICO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mbria"/>
              <a:buNone/>
            </a:pPr>
            <a:r>
              <a:rPr b="0" i="0" lang="es-MX" sz="5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mbria"/>
              <a:buNone/>
            </a:pPr>
            <a:r>
              <a:rPr b="0" i="0" lang="es-MX" sz="5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METODOLOGÍA</a:t>
            </a:r>
            <a:endParaRPr b="0" i="0" sz="5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64" y="692696"/>
            <a:ext cx="7176797" cy="538259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1329816" y="404664"/>
            <a:ext cx="9601200" cy="11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mbria"/>
              <a:buNone/>
            </a:pPr>
            <a:r>
              <a:rPr lang="es-MX">
                <a:solidFill>
                  <a:schemeClr val="accent3"/>
                </a:solidFill>
              </a:rPr>
              <a:t>MARCO TEÓRICO🡪INTERFACULTADES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477788" y="1412776"/>
            <a:ext cx="11305256" cy="4628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Asumimos el enfoque de cuenca, en tanto que permite entender al paisaje y al territorio a partir de la topografía en vinculación con los asentamientos, sus características y sus formas de relacionarse con los cuerpos de agua. Su importancia reside en la consideración del agua como aspecto asume una perspectiva integral del territorio (natural, sociocultural, económica).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es-MX"/>
              <a:t>La cuenca como unidad física y natural, permite organizar la gestión del agua y del territorio. La cuenca es, a la vez, el espacio donde los grupos sociales y las comunidades establecen relaciones con su entorno, comparten gustos y preferencias, tradiciones, normas y valores y además trabajan en función de los recursos a su disposición.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coLiving_16x9">
  <a:themeElements>
    <a:clrScheme name="EcoLiving">
      <a:dk1>
        <a:srgbClr val="404040"/>
      </a:dk1>
      <a:lt1>
        <a:srgbClr val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EcoLiving">
      <a:dk1>
        <a:srgbClr val="404040"/>
      </a:dk1>
      <a:lt1>
        <a:srgbClr val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2023-05-17T00:47:55Z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